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3" r:id="rId6"/>
    <p:sldId id="261" r:id="rId7"/>
    <p:sldId id="265" r:id="rId8"/>
    <p:sldId id="260" r:id="rId9"/>
    <p:sldId id="262" r:id="rId10"/>
    <p:sldId id="263" r:id="rId11"/>
    <p:sldId id="266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.org/TR/xpath20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hp.net/manual/en/ref.filesystem.ph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php.net/manual/en/book.curl.ph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3.org/TR/wsdl20/#intro" TargetMode="External"/><Relationship Id="rId3" Type="http://schemas.openxmlformats.org/officeDocument/2006/relationships/hyperlink" Target="http://www.learnphp-tutorial.com/Files.cfm" TargetMode="External"/><Relationship Id="rId7" Type="http://schemas.openxmlformats.org/officeDocument/2006/relationships/hyperlink" Target="http://www.w3.org/TR/wsdl20-primer/" TargetMode="External"/><Relationship Id="rId2" Type="http://schemas.openxmlformats.org/officeDocument/2006/relationships/hyperlink" Target="http://www.w3.org/TR/xm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WSDL" TargetMode="External"/><Relationship Id="rId5" Type="http://schemas.openxmlformats.org/officeDocument/2006/relationships/hyperlink" Target="http://www.tizag.com/phpT/fileappend.php" TargetMode="External"/><Relationship Id="rId10" Type="http://schemas.openxmlformats.org/officeDocument/2006/relationships/hyperlink" Target="http://msdn.microsoft.com/en-us/library/ms950803.aspx" TargetMode="External"/><Relationship Id="rId4" Type="http://schemas.openxmlformats.org/officeDocument/2006/relationships/hyperlink" Target="http://devzone.zend.com/article/1081#Heading7" TargetMode="External"/><Relationship Id="rId9" Type="http://schemas.openxmlformats.org/officeDocument/2006/relationships/hyperlink" Target="http://www.w3.org/TR/wsdl20-adjuncts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TR/soap12-part0/#intro" TargetMode="External"/><Relationship Id="rId7" Type="http://schemas.openxmlformats.org/officeDocument/2006/relationships/hyperlink" Target="http://www.w3.org/TR/xpath20/" TargetMode="External"/><Relationship Id="rId2" Type="http://schemas.openxmlformats.org/officeDocument/2006/relationships/hyperlink" Target="http://msdn.microsoft.com/en-us/library/ms995800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jamesward.com/census2/" TargetMode="External"/><Relationship Id="rId5" Type="http://schemas.openxmlformats.org/officeDocument/2006/relationships/hyperlink" Target="http://php.net/manual/en/ref.filesystem.php" TargetMode="External"/><Relationship Id="rId4" Type="http://schemas.openxmlformats.org/officeDocument/2006/relationships/hyperlink" Target="http://www.mehtanirav.com/2009/01/28/wsdl-to-php-generate-php-code-from-a-wsdl-fil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w3.org/TR/xml/#sec-well-formed" TargetMode="Externa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400" dirty="0">
                <a:latin typeface="Monaco"/>
                <a:cs typeface="Monaco"/>
              </a:rPr>
              <a:t> </a:t>
            </a:r>
            <a:r>
              <a:rPr lang="bg-BG" sz="4400" dirty="0" smtClean="0">
                <a:latin typeface="Monaco"/>
                <a:cs typeface="Monaco"/>
              </a:rPr>
              <a:t>Р</a:t>
            </a:r>
            <a:r>
              <a:rPr lang="en-US" sz="4400" dirty="0" err="1" smtClean="0">
                <a:latin typeface="Monaco"/>
                <a:cs typeface="Monaco"/>
              </a:rPr>
              <a:t>абота</a:t>
            </a:r>
            <a:r>
              <a:rPr lang="en-US" sz="4400" dirty="0" smtClean="0">
                <a:latin typeface="Monaco"/>
                <a:cs typeface="Monaco"/>
              </a:rPr>
              <a:t> </a:t>
            </a:r>
            <a:r>
              <a:rPr lang="en-US" sz="4400" dirty="0" err="1">
                <a:latin typeface="Monaco"/>
                <a:cs typeface="Monaco"/>
              </a:rPr>
              <a:t>с</a:t>
            </a:r>
            <a:r>
              <a:rPr lang="en-US" sz="4400" dirty="0">
                <a:latin typeface="Monaco"/>
                <a:cs typeface="Monaco"/>
              </a:rPr>
              <a:t> </a:t>
            </a:r>
            <a:r>
              <a:rPr lang="en-US" sz="4400" dirty="0" smtClean="0">
                <a:latin typeface="Monaco"/>
                <a:cs typeface="Monaco"/>
              </a:rPr>
              <a:t>XML. DOM &amp; SAX.</a:t>
            </a:r>
            <a:r>
              <a:rPr lang="en-US" sz="4400" dirty="0">
                <a:latin typeface="Moroco"/>
                <a:cs typeface="Moroco"/>
              </a:rPr>
              <a:t> </a:t>
            </a:r>
            <a:r>
              <a:rPr lang="en-US" sz="4400" dirty="0" err="1" smtClean="0">
                <a:latin typeface="Moroco"/>
                <a:cs typeface="Moroco"/>
              </a:rPr>
              <a:t>XPath</a:t>
            </a:r>
            <a:r>
              <a:rPr lang="bg-BG" sz="4400" dirty="0" smtClean="0">
                <a:latin typeface="Moroco"/>
                <a:cs typeface="Moroco"/>
              </a:rPr>
              <a:t>. </a:t>
            </a:r>
            <a:r>
              <a:rPr lang="en-US" sz="4400" dirty="0" smtClean="0">
                <a:latin typeface="Monaco"/>
                <a:cs typeface="Monaco"/>
              </a:rPr>
              <a:t>WSDL. SOAP &amp; RPC</a:t>
            </a:r>
            <a:endParaRPr lang="en-US" sz="4400" dirty="0">
              <a:latin typeface="Monaco"/>
              <a:cs typeface="Monaco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latin typeface="Moroco"/>
                <a:cs typeface="Moroco"/>
              </a:rPr>
              <a:t>	Търсене в    </a:t>
            </a:r>
            <a:r>
              <a:rPr lang="en-US" dirty="0" smtClean="0">
                <a:latin typeface="Moroco"/>
                <a:cs typeface="Moroco"/>
              </a:rPr>
              <a:t>XML. </a:t>
            </a:r>
            <a:r>
              <a:rPr lang="bg-BG" dirty="0" smtClean="0">
                <a:latin typeface="Moroco"/>
                <a:cs typeface="Moroco"/>
              </a:rPr>
              <a:t>Файлова система. Права. Комуникация с други услуги</a:t>
            </a:r>
            <a:endParaRPr lang="en-US" dirty="0">
              <a:latin typeface="Moroco"/>
              <a:cs typeface="Moroco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951644" y="6158432"/>
            <a:ext cx="1953658" cy="445028"/>
          </a:xfrm>
          <a:prstGeom prst="rect">
            <a:avLst/>
          </a:prstGeom>
        </p:spPr>
        <p:txBody>
          <a:bodyPr vert="horz" lIns="91440" tIns="0" rIns="45720" bIns="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/>
            </a:pPr>
            <a:r>
              <a:rPr kumimoji="0" lang="bg-BG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roco"/>
                <a:ea typeface="+mn-ea"/>
                <a:cs typeface="Moroco"/>
              </a:rPr>
              <a:t>Емил Атанасов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roco"/>
              <a:ea typeface="+mn-ea"/>
              <a:cs typeface="Moroco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60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Синтаксис</a:t>
            </a:r>
          </a:p>
          <a:p>
            <a:pPr lvl="1"/>
            <a:r>
              <a:rPr lang="bg-BG" dirty="0" smtClean="0"/>
              <a:t>//Х – търси елемент Х </a:t>
            </a:r>
          </a:p>
          <a:p>
            <a:pPr lvl="1"/>
            <a:r>
              <a:rPr lang="bg-BG" dirty="0" smtClean="0"/>
              <a:t>Х/У – търси елемент У, дете на Х</a:t>
            </a:r>
          </a:p>
          <a:p>
            <a:pPr lvl="1"/>
            <a:r>
              <a:rPr lang="bg-BG" dirty="0" smtClean="0"/>
              <a:t>Х</a:t>
            </a:r>
            <a:r>
              <a:rPr lang="en-US" dirty="0" smtClean="0"/>
              <a:t>[@</a:t>
            </a:r>
            <a:r>
              <a:rPr lang="en-US" dirty="0" err="1" smtClean="0"/>
              <a:t>attr</a:t>
            </a:r>
            <a:r>
              <a:rPr lang="en-US" dirty="0" smtClean="0"/>
              <a:t>=value] – </a:t>
            </a:r>
            <a:r>
              <a:rPr lang="bg-BG" dirty="0" smtClean="0"/>
              <a:t>търси елемент Х с атрибут </a:t>
            </a:r>
            <a:r>
              <a:rPr lang="en-US" dirty="0" err="1" smtClean="0"/>
              <a:t>attr</a:t>
            </a:r>
            <a:endParaRPr lang="en-US" dirty="0" smtClean="0"/>
          </a:p>
          <a:p>
            <a:pPr lvl="1"/>
            <a:r>
              <a:rPr lang="bg-BG" dirty="0" smtClean="0"/>
              <a:t>Специални функции</a:t>
            </a:r>
          </a:p>
          <a:p>
            <a:pPr lvl="2"/>
            <a:r>
              <a:rPr lang="en-US" dirty="0" smtClean="0"/>
              <a:t>position()</a:t>
            </a:r>
          </a:p>
          <a:p>
            <a:pPr lvl="2"/>
            <a:r>
              <a:rPr lang="en-US" dirty="0" smtClean="0"/>
              <a:t>count()</a:t>
            </a:r>
          </a:p>
          <a:p>
            <a:pPr lvl="1"/>
            <a:r>
              <a:rPr lang="bg-BG" dirty="0" smtClean="0"/>
              <a:t>Оси </a:t>
            </a:r>
            <a:r>
              <a:rPr lang="en-US" dirty="0" smtClean="0">
                <a:hlinkClick r:id="rId2"/>
              </a:rPr>
              <a:t>http://www.w3.org/TR/xpath20/</a:t>
            </a:r>
            <a:endParaRPr lang="bg-BG" dirty="0" smtClean="0"/>
          </a:p>
          <a:p>
            <a:r>
              <a:rPr lang="bg-BG" dirty="0" smtClean="0"/>
              <a:t>Предимства – улеснява употребата на </a:t>
            </a:r>
            <a:r>
              <a:rPr lang="en-US" dirty="0" smtClean="0"/>
              <a:t>XML</a:t>
            </a:r>
            <a:endParaRPr lang="bg-BG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7261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Файлова система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http://php.net/manual/en/ref.filesystem.php</a:t>
            </a:r>
            <a:endParaRPr lang="en-US" dirty="0" smtClean="0"/>
          </a:p>
          <a:p>
            <a:r>
              <a:rPr lang="bg-BG" dirty="0" smtClean="0"/>
              <a:t>Работа с ФС на сървъра</a:t>
            </a:r>
          </a:p>
          <a:p>
            <a:pPr lvl="1"/>
            <a:r>
              <a:rPr lang="bg-BG" dirty="0" smtClean="0"/>
              <a:t>Функции за работа с ФС </a:t>
            </a:r>
          </a:p>
          <a:p>
            <a:pPr lvl="1"/>
            <a:r>
              <a:rPr lang="bg-BG" dirty="0" smtClean="0"/>
              <a:t>Права – зависят от ФС </a:t>
            </a:r>
          </a:p>
          <a:p>
            <a:r>
              <a:rPr lang="bg-BG" dirty="0" smtClean="0"/>
              <a:t>Работа с файлове</a:t>
            </a:r>
          </a:p>
          <a:p>
            <a:r>
              <a:rPr lang="bg-BG" dirty="0" smtClean="0"/>
              <a:t>Извикване на команди от ОС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0988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Уеб услуги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Какво ни дават?</a:t>
            </a:r>
          </a:p>
          <a:p>
            <a:r>
              <a:rPr lang="bg-BG" dirty="0" smtClean="0"/>
              <a:t>Защо са толкова популярни?</a:t>
            </a:r>
          </a:p>
          <a:p>
            <a:r>
              <a:rPr lang="bg-BG" dirty="0" smtClean="0"/>
              <a:t>Интернет е базиран на тях и те спомагат за развитието му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8390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WSDL, SOAP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i="1" dirty="0" smtClean="0"/>
              <a:t>Web Service Definition Language</a:t>
            </a:r>
            <a:endParaRPr lang="bg-BG" b="1" i="1" dirty="0" smtClean="0"/>
          </a:p>
          <a:p>
            <a:pPr lvl="1"/>
            <a:r>
              <a:rPr lang="en-US" dirty="0" smtClean="0"/>
              <a:t> </a:t>
            </a:r>
            <a:r>
              <a:rPr lang="bg-BG" dirty="0" smtClean="0"/>
              <a:t>е </a:t>
            </a:r>
            <a:r>
              <a:rPr lang="en-US" dirty="0" smtClean="0"/>
              <a:t>XML </a:t>
            </a:r>
            <a:r>
              <a:rPr lang="bg-BG" dirty="0" smtClean="0"/>
              <a:t>базиран език, който предоставя модел описващ уеб услуги.</a:t>
            </a:r>
          </a:p>
          <a:p>
            <a:r>
              <a:rPr lang="ru-RU" b="1" i="1" dirty="0" smtClean="0"/>
              <a:t>Simple Object Access Protocol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протокол за обмен на структурирана информация при имплементацията на уеб услуги при компютърни мрежи</a:t>
            </a:r>
          </a:p>
          <a:p>
            <a:r>
              <a:rPr lang="ru-RU" dirty="0" smtClean="0"/>
              <a:t>+ достатъчно разнообразни транспортни протоколи</a:t>
            </a:r>
            <a:br>
              <a:rPr lang="ru-RU" dirty="0" smtClean="0"/>
            </a:br>
            <a:r>
              <a:rPr lang="ru-RU" dirty="0" smtClean="0"/>
              <a:t>+ възможност за ползване през стандартния НТТР протокол.Така може да се заобикалят защитините стени, които налагат ограничения на комуникацията на приложенията от различни системи.</a:t>
            </a:r>
            <a:br>
              <a:rPr lang="ru-RU" dirty="0" smtClean="0"/>
            </a:br>
            <a:r>
              <a:rPr lang="ru-RU" dirty="0" smtClean="0"/>
              <a:t>- дължината на съобщенията е голяма, и при големи съобщения може да има огромни забавяне, защото е базирана на ХМЛ.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2863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RPC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960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Комуникация чрез </a:t>
            </a:r>
            <a:r>
              <a:rPr lang="en-US" dirty="0" smtClean="0"/>
              <a:t>CURL </a:t>
            </a:r>
            <a:r>
              <a:rPr lang="bg-BG" dirty="0" smtClean="0"/>
              <a:t>с други уеб услуги Подържат се много протоколи, </a:t>
            </a:r>
            <a:r>
              <a:rPr lang="en-US" dirty="0" smtClean="0"/>
              <a:t>HTTPS, HTTP, FTP, uploading, proxies, cookies, authentication (user </a:t>
            </a:r>
            <a:r>
              <a:rPr lang="en-US" smtClean="0"/>
              <a:t>&amp; password)</a:t>
            </a:r>
            <a:endParaRPr lang="bg-BG" dirty="0" smtClean="0"/>
          </a:p>
          <a:p>
            <a:r>
              <a:rPr lang="bg-BG" dirty="0" smtClean="0"/>
              <a:t>Пример</a:t>
            </a:r>
          </a:p>
          <a:p>
            <a:r>
              <a:rPr lang="en-US" dirty="0" smtClean="0"/>
              <a:t>php.ini - ;extension=php_curl.dll - </a:t>
            </a:r>
            <a:r>
              <a:rPr lang="bg-BG" dirty="0" smtClean="0"/>
              <a:t>махаме ; от този ред и така активираме библиотеката съдържаща </a:t>
            </a:r>
            <a:r>
              <a:rPr lang="en-US" dirty="0" smtClean="0"/>
              <a:t>curl </a:t>
            </a:r>
            <a:r>
              <a:rPr lang="bg-BG" dirty="0" smtClean="0"/>
              <a:t>функциите.</a:t>
            </a:r>
          </a:p>
          <a:p>
            <a:r>
              <a:rPr lang="en-US" dirty="0" smtClean="0">
                <a:hlinkClick r:id="rId2"/>
              </a:rPr>
              <a:t>http://php.net/manual/en/book.curl.php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3797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Сравнение</a:t>
            </a:r>
          </a:p>
          <a:p>
            <a:r>
              <a:rPr lang="bg-BG" dirty="0" smtClean="0"/>
              <a:t>Добра алтернатива</a:t>
            </a:r>
            <a:r>
              <a:rPr lang="bg-BG" dirty="0"/>
              <a:t> </a:t>
            </a:r>
            <a:r>
              <a:rPr lang="bg-BG" dirty="0" smtClean="0"/>
              <a:t>на хмл комуникацията</a:t>
            </a:r>
          </a:p>
          <a:p>
            <a:r>
              <a:rPr lang="bg-BG" dirty="0" smtClean="0"/>
              <a:t>Предимства и недостатъци</a:t>
            </a:r>
          </a:p>
          <a:p>
            <a:r>
              <a:rPr lang="bg-BG" dirty="0" smtClean="0"/>
              <a:t>Кога да изберем нещо различно от Уеб Сървиси</a:t>
            </a:r>
          </a:p>
        </p:txBody>
      </p:sp>
    </p:spTree>
    <p:extLst>
      <p:ext uri="{BB962C8B-B14F-4D97-AF65-F5344CB8AC3E}">
        <p14:creationId xmlns="" xmlns:p14="http://schemas.microsoft.com/office/powerpoint/2010/main" val="81672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Въпроси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???</a:t>
            </a:r>
          </a:p>
          <a:p>
            <a:r>
              <a:rPr lang="bg-BG" dirty="0" smtClean="0"/>
              <a:t>??? ???</a:t>
            </a:r>
          </a:p>
          <a:p>
            <a:r>
              <a:rPr lang="bg-BG" dirty="0" smtClean="0"/>
              <a:t>???? ????</a:t>
            </a:r>
          </a:p>
          <a:p>
            <a:r>
              <a:rPr lang="bg-BG" dirty="0" smtClean="0"/>
              <a:t>??? ??? ??? ?? ?</a:t>
            </a:r>
          </a:p>
        </p:txBody>
      </p:sp>
    </p:spTree>
    <p:extLst>
      <p:ext uri="{BB962C8B-B14F-4D97-AF65-F5344CB8AC3E}">
        <p14:creationId xmlns="" xmlns:p14="http://schemas.microsoft.com/office/powerpoint/2010/main" val="81672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Линкове и материали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http://www.w3.org/TR/xml</a:t>
            </a:r>
            <a:r>
              <a:rPr lang="en-US" dirty="0" smtClean="0">
                <a:hlinkClick r:id="rId2"/>
              </a:rPr>
              <a:t>/</a:t>
            </a:r>
            <a:endParaRPr lang="bg-BG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www.learnphp-tutorial.com/Files.cfm</a:t>
            </a:r>
            <a:endParaRPr lang="bg-BG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devzone.zend.com/article/1081#Heading7</a:t>
            </a:r>
            <a:endParaRPr lang="bg-BG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www.tizag.com/phpT/fileappend.php</a:t>
            </a:r>
            <a:endParaRPr lang="bg-BG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en.wikipedia.org/wiki/WSDL</a:t>
            </a:r>
            <a:endParaRPr lang="bg-BG" dirty="0" smtClean="0"/>
          </a:p>
          <a:p>
            <a:r>
              <a:rPr lang="en-US" dirty="0" smtClean="0">
                <a:hlinkClick r:id="rId7"/>
              </a:rPr>
              <a:t>http://www.w3.org/TR/wsdl20-primer</a:t>
            </a:r>
            <a:r>
              <a:rPr lang="en-US" dirty="0" smtClean="0">
                <a:hlinkClick r:id="rId7"/>
              </a:rPr>
              <a:t>/</a:t>
            </a:r>
            <a:endParaRPr lang="bg-BG" dirty="0" smtClean="0"/>
          </a:p>
          <a:p>
            <a:r>
              <a:rPr lang="en-US" dirty="0" smtClean="0">
                <a:hlinkClick r:id="rId8"/>
              </a:rPr>
              <a:t>http://www.w3.org/TR/wsdl20/#</a:t>
            </a:r>
            <a:r>
              <a:rPr lang="en-US" dirty="0" smtClean="0">
                <a:hlinkClick r:id="rId8"/>
              </a:rPr>
              <a:t>intro</a:t>
            </a:r>
            <a:endParaRPr lang="bg-BG" dirty="0" smtClean="0"/>
          </a:p>
          <a:p>
            <a:r>
              <a:rPr lang="en-US" dirty="0" smtClean="0">
                <a:hlinkClick r:id="rId9"/>
              </a:rPr>
              <a:t>http://www.w3.org/TR/wsdl20-adjuncts</a:t>
            </a:r>
            <a:r>
              <a:rPr lang="en-US" dirty="0" smtClean="0">
                <a:hlinkClick r:id="rId9"/>
              </a:rPr>
              <a:t>/</a:t>
            </a:r>
            <a:endParaRPr lang="bg-BG" dirty="0" smtClean="0"/>
          </a:p>
          <a:p>
            <a:r>
              <a:rPr lang="en-US" dirty="0" smtClean="0">
                <a:hlinkClick r:id="rId10"/>
              </a:rPr>
              <a:t>http://msdn.microsoft.com/en-us/library/ms950803.aspx</a:t>
            </a:r>
            <a:endParaRPr lang="bg-BG" dirty="0" smtClean="0"/>
          </a:p>
        </p:txBody>
      </p:sp>
    </p:spTree>
    <p:extLst>
      <p:ext uri="{BB962C8B-B14F-4D97-AF65-F5344CB8AC3E}">
        <p14:creationId xmlns="" xmlns:p14="http://schemas.microsoft.com/office/powerpoint/2010/main" val="81672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Линкове и материали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msdn.microsoft.com/en-us/library/ms995800.aspx</a:t>
            </a:r>
            <a:endParaRPr lang="bg-BG" dirty="0" smtClean="0"/>
          </a:p>
          <a:p>
            <a:r>
              <a:rPr lang="en-US" dirty="0" smtClean="0">
                <a:hlinkClick r:id="rId3"/>
              </a:rPr>
              <a:t>http://www.w3.org/TR/soap12-part0/#</a:t>
            </a:r>
            <a:r>
              <a:rPr lang="en-US" dirty="0" smtClean="0">
                <a:hlinkClick r:id="rId3"/>
              </a:rPr>
              <a:t>intro</a:t>
            </a:r>
            <a:endParaRPr lang="bg-BG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www.mehtanirav.com/2009/01/28/wsdl-to-php-generate-php-code-from-a-wsdl-file</a:t>
            </a:r>
            <a:endParaRPr lang="bg-BG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php.net/manual/en/ref.filesystem.php</a:t>
            </a:r>
            <a:endParaRPr lang="bg-BG" dirty="0" smtClean="0"/>
          </a:p>
          <a:p>
            <a:r>
              <a:rPr lang="en-US" dirty="0" smtClean="0">
                <a:hlinkClick r:id="rId6"/>
              </a:rPr>
              <a:t>http://www.jamesward.com/census2</a:t>
            </a:r>
            <a:r>
              <a:rPr lang="en-US" dirty="0" smtClean="0">
                <a:hlinkClick r:id="rId6"/>
              </a:rPr>
              <a:t>/</a:t>
            </a:r>
            <a:endParaRPr lang="bg-BG" dirty="0" smtClean="0"/>
          </a:p>
          <a:p>
            <a:r>
              <a:rPr lang="en-US" dirty="0" smtClean="0">
                <a:hlinkClick r:id="rId7"/>
              </a:rPr>
              <a:t>http://www.w3.org/TR/xpath20/</a:t>
            </a:r>
            <a:endParaRPr lang="bg-BG" dirty="0" smtClean="0"/>
          </a:p>
        </p:txBody>
      </p:sp>
    </p:spTree>
    <p:extLst>
      <p:ext uri="{BB962C8B-B14F-4D97-AF65-F5344CB8AC3E}">
        <p14:creationId xmlns="" xmlns:p14="http://schemas.microsoft.com/office/powerpoint/2010/main" val="81672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XML</a:t>
            </a:r>
          </a:p>
          <a:p>
            <a:r>
              <a:rPr lang="en-US" dirty="0" smtClean="0"/>
              <a:t>DOM &amp; SAX. </a:t>
            </a:r>
            <a:r>
              <a:rPr lang="bg-BG" dirty="0" smtClean="0"/>
              <a:t>Разлики</a:t>
            </a:r>
          </a:p>
          <a:p>
            <a:r>
              <a:rPr lang="bg-BG" dirty="0" smtClean="0"/>
              <a:t>Обхождане на </a:t>
            </a:r>
            <a:r>
              <a:rPr lang="en-US" dirty="0" smtClean="0"/>
              <a:t>DOM</a:t>
            </a:r>
            <a:r>
              <a:rPr lang="bg-BG" dirty="0" smtClean="0"/>
              <a:t> дърво.</a:t>
            </a:r>
            <a:r>
              <a:rPr lang="en-US" dirty="0" smtClean="0"/>
              <a:t> </a:t>
            </a:r>
            <a:r>
              <a:rPr lang="en-US" dirty="0" err="1" smtClean="0"/>
              <a:t>XPath</a:t>
            </a:r>
            <a:endParaRPr lang="en-US" dirty="0" smtClean="0"/>
          </a:p>
          <a:p>
            <a:r>
              <a:rPr lang="bg-BG" dirty="0" smtClean="0"/>
              <a:t>Различни разширения </a:t>
            </a:r>
            <a:r>
              <a:rPr lang="en-US" dirty="0" err="1" smtClean="0"/>
              <a:t>SimpleDOM</a:t>
            </a:r>
            <a:r>
              <a:rPr lang="en-US" dirty="0" smtClean="0"/>
              <a:t>, </a:t>
            </a:r>
            <a:r>
              <a:rPr lang="en-US" dirty="0" err="1" smtClean="0"/>
              <a:t>SimpleXML</a:t>
            </a:r>
            <a:r>
              <a:rPr lang="en-US" dirty="0" smtClean="0"/>
              <a:t>, Dom</a:t>
            </a:r>
          </a:p>
          <a:p>
            <a:r>
              <a:rPr lang="en-US" dirty="0" smtClean="0"/>
              <a:t>SAX - </a:t>
            </a:r>
            <a:r>
              <a:rPr lang="en-US" dirty="0" err="1" smtClean="0"/>
              <a:t>XMLParser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998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Файлова система. Работа с файлове. Права, четене и писане</a:t>
            </a:r>
          </a:p>
          <a:p>
            <a:r>
              <a:rPr lang="bg-BG" dirty="0" smtClean="0"/>
              <a:t>Регулярни изрази</a:t>
            </a:r>
          </a:p>
          <a:p>
            <a:r>
              <a:rPr lang="bg-BG" dirty="0"/>
              <a:t>У</a:t>
            </a:r>
            <a:r>
              <a:rPr lang="bg-BG" dirty="0" smtClean="0"/>
              <a:t>еб услуги</a:t>
            </a:r>
          </a:p>
          <a:p>
            <a:pPr lvl="1"/>
            <a:r>
              <a:rPr lang="bg-BG" dirty="0" smtClean="0"/>
              <a:t>Основна идея</a:t>
            </a:r>
          </a:p>
          <a:p>
            <a:pPr lvl="1"/>
            <a:r>
              <a:rPr lang="en-US" dirty="0" smtClean="0"/>
              <a:t>WSDL, SOAP</a:t>
            </a:r>
          </a:p>
          <a:p>
            <a:pPr lvl="1"/>
            <a:r>
              <a:rPr lang="en-US" dirty="0" smtClean="0"/>
              <a:t>XML – RPC </a:t>
            </a:r>
          </a:p>
          <a:p>
            <a:pPr lvl="1"/>
            <a:r>
              <a:rPr lang="en-US" dirty="0" err="1" smtClean="0"/>
              <a:t>cURL</a:t>
            </a:r>
            <a:r>
              <a:rPr lang="en-US" dirty="0" smtClean="0"/>
              <a:t> (sockets?)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3404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770304" y="2699982"/>
            <a:ext cx="3813400" cy="3392346"/>
          </a:xfrm>
        </p:spPr>
        <p:txBody>
          <a:bodyPr>
            <a:normAutofit/>
          </a:bodyPr>
          <a:lstStyle/>
          <a:p>
            <a:pPr fontAlgn="base"/>
            <a:r>
              <a:rPr lang="ru-RU" u="sng" dirty="0" smtClean="0">
                <a:hlinkClick r:id="rId2"/>
              </a:rPr>
              <a:t>http://www.w3.org/TR/xml/#sec-well-formed</a:t>
            </a:r>
            <a:endParaRPr lang="ru-RU" u="sng" dirty="0" smtClean="0"/>
          </a:p>
          <a:p>
            <a:pPr fontAlgn="base"/>
            <a:r>
              <a:rPr lang="ru-RU" dirty="0" smtClean="0"/>
              <a:t>Отварянето и затварянето на таговете е съществено</a:t>
            </a:r>
          </a:p>
          <a:p>
            <a:pPr fontAlgn="base"/>
            <a:r>
              <a:rPr lang="ru-RU" dirty="0" smtClean="0"/>
              <a:t>Началото и краят на елементите е на едно и също ниво, в един и същи елемент - баща</a:t>
            </a:r>
          </a:p>
          <a:p>
            <a:pPr fontAlgn="base"/>
            <a:r>
              <a:rPr lang="ru-RU" dirty="0" smtClean="0"/>
              <a:t>Има единствен корен (елемент който съдържа всички останали)</a:t>
            </a:r>
          </a:p>
          <a:p>
            <a:endParaRPr lang="en-US" dirty="0"/>
          </a:p>
        </p:txBody>
      </p:sp>
      <p:pic>
        <p:nvPicPr>
          <p:cNvPr id="6" name="Picture Placeholder 5" descr="working-with-php-and-xml.gif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/>
          <a:srcRect l="29143" r="29143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132012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770304" y="2699982"/>
            <a:ext cx="3813400" cy="3392346"/>
          </a:xfrm>
        </p:spPr>
        <p:txBody>
          <a:bodyPr>
            <a:normAutofit/>
          </a:bodyPr>
          <a:lstStyle/>
          <a:p>
            <a:r>
              <a:rPr lang="bg-BG" sz="2400" dirty="0" smtClean="0"/>
              <a:t>Валидност:</a:t>
            </a:r>
            <a:br>
              <a:rPr lang="bg-BG" sz="2400" dirty="0" smtClean="0"/>
            </a:br>
            <a:r>
              <a:rPr lang="en-US" sz="2400" dirty="0" smtClean="0"/>
              <a:t>grammar is known as a document type definition - </a:t>
            </a:r>
            <a:r>
              <a:rPr lang="en-US" sz="2400" b="1" dirty="0" smtClean="0"/>
              <a:t>DTD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bg-BG" sz="2400" dirty="0" smtClean="0"/>
              <a:t>Коментари - &lt;!--  --&gt;  не може да завършва на ---&gt;</a:t>
            </a:r>
            <a:br>
              <a:rPr lang="bg-BG" sz="2400" dirty="0" smtClean="0"/>
            </a:br>
            <a:r>
              <a:rPr lang="en-US" sz="2400" dirty="0" smtClean="0"/>
              <a:t>CDATA - </a:t>
            </a:r>
            <a:r>
              <a:rPr lang="bg-BG" sz="2400" dirty="0" smtClean="0"/>
              <a:t>част - " &lt;![</a:t>
            </a:r>
            <a:r>
              <a:rPr lang="en-US" sz="2400" dirty="0" smtClean="0"/>
              <a:t>CDATA[ " and end with the string " ]]&gt;" </a:t>
            </a:r>
            <a:endParaRPr lang="en-US" sz="2400" dirty="0"/>
          </a:p>
        </p:txBody>
      </p:sp>
      <p:pic>
        <p:nvPicPr>
          <p:cNvPr id="6" name="Picture Placeholder 5" descr="working-with-php-and-xml.gif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/>
          <a:srcRect l="29143" r="29143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132012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прост от дом.</a:t>
            </a:r>
          </a:p>
          <a:p>
            <a:r>
              <a:rPr lang="ru-RU" dirty="0" smtClean="0"/>
              <a:t>Използва се когато трябва да се покаже само час</a:t>
            </a:r>
            <a:r>
              <a:rPr lang="bg-BG" dirty="0" smtClean="0"/>
              <a:t>т</a:t>
            </a:r>
            <a:r>
              <a:rPr lang="ru-RU" dirty="0" smtClean="0"/>
              <a:t> от информацията.</a:t>
            </a:r>
          </a:p>
          <a:p>
            <a:r>
              <a:rPr lang="ru-RU" dirty="0" smtClean="0"/>
              <a:t>Не може да се посети даден елемент, за да се направи това трябва да се премине през предходите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415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SAX - </a:t>
            </a:r>
            <a:r>
              <a:rPr lang="en-US" dirty="0" err="1" smtClean="0"/>
              <a:t>XMLParser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Демо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184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Използва се при:</a:t>
            </a:r>
          </a:p>
          <a:p>
            <a:r>
              <a:rPr lang="ru-RU" dirty="0" smtClean="0"/>
              <a:t> редактиране на място</a:t>
            </a:r>
          </a:p>
          <a:p>
            <a:r>
              <a:rPr lang="ru-RU" dirty="0" smtClean="0"/>
              <a:t>по-сложни модификации на хмл</a:t>
            </a:r>
          </a:p>
          <a:p>
            <a:r>
              <a:rPr lang="ru-RU" dirty="0" smtClean="0"/>
              <a:t>пази целият модел в паметта - бърз достъп след първоначалното зареждане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8101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Разлики между </a:t>
            </a:r>
            <a:r>
              <a:rPr lang="en-US" dirty="0" smtClean="0"/>
              <a:t>DOM </a:t>
            </a:r>
            <a:r>
              <a:rPr lang="bg-BG" dirty="0" smtClean="0"/>
              <a:t>и</a:t>
            </a:r>
            <a:r>
              <a:rPr lang="en-US" dirty="0" smtClean="0"/>
              <a:t> SAX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Кой кога да използваме</a:t>
            </a:r>
          </a:p>
          <a:p>
            <a:r>
              <a:rPr lang="bg-BG" dirty="0" smtClean="0"/>
              <a:t>Плюсове и минуси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1155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4190</TotalTime>
  <Words>466</Words>
  <Application>Microsoft Office PowerPoint</Application>
  <PresentationFormat>On-screen Show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Inkwell</vt:lpstr>
      <vt:lpstr> Работа с XML. DOM &amp; SAX. XPath. WSDL. SOAP &amp; RPC</vt:lpstr>
      <vt:lpstr>Съдържание</vt:lpstr>
      <vt:lpstr>Съдържание</vt:lpstr>
      <vt:lpstr>XML</vt:lpstr>
      <vt:lpstr>XML</vt:lpstr>
      <vt:lpstr>SAX</vt:lpstr>
      <vt:lpstr>SAX - XMLParser</vt:lpstr>
      <vt:lpstr>DOM</vt:lpstr>
      <vt:lpstr>Разлики между DOM и SAX</vt:lpstr>
      <vt:lpstr>XPath</vt:lpstr>
      <vt:lpstr>Файлова система</vt:lpstr>
      <vt:lpstr>Уеб услуги</vt:lpstr>
      <vt:lpstr>WSDL, SOAP</vt:lpstr>
      <vt:lpstr>XML RPC</vt:lpstr>
      <vt:lpstr>CURL</vt:lpstr>
      <vt:lpstr>AMF</vt:lpstr>
      <vt:lpstr>Въпроси</vt:lpstr>
      <vt:lpstr>Линкове и материали (1)</vt:lpstr>
      <vt:lpstr>Линкове и материали (2)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Работа с XML. DOM &amp; SAX. XPath. WSDL. SAOP &amp; RPC</dc:title>
  <dc:creator>Emil Atanasov</dc:creator>
  <cp:lastModifiedBy>Emil</cp:lastModifiedBy>
  <cp:revision>24</cp:revision>
  <dcterms:created xsi:type="dcterms:W3CDTF">2011-04-21T18:47:28Z</dcterms:created>
  <dcterms:modified xsi:type="dcterms:W3CDTF">2011-04-28T20:38:52Z</dcterms:modified>
</cp:coreProperties>
</file>