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7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87731" autoAdjust="0"/>
  </p:normalViewPr>
  <p:slideViewPr>
    <p:cSldViewPr>
      <p:cViewPr varScale="1">
        <p:scale>
          <a:sx n="63" d="100"/>
          <a:sy n="63" d="100"/>
        </p:scale>
        <p:origin x="-11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11E1F-ED70-43C9-A2CA-471123E907B1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387D4-5687-4D97-ACDE-309DDC4580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6819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Да</a:t>
            </a:r>
            <a:r>
              <a:rPr lang="bg-BG" baseline="0" dirty="0" smtClean="0"/>
              <a:t> покажа как се махат през браузъра!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387D4-5687-4D97-ACDE-309DDC4580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C12D5A8-5E91-4CA2-8003-C54AF815E8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7453D-FA8B-4C51-9942-2955D84B8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.net/manual/en/features.file-upload.ph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hp.net/manual/en/features.file-upload.common-pitfalls.php" TargetMode="External"/><Relationship Id="rId4" Type="http://schemas.openxmlformats.org/officeDocument/2006/relationships/hyperlink" Target="http://www.php.net/manual/en/features.file-upload.errors.php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.net/manual/en/ini.list.php" TargetMode="External"/><Relationship Id="rId2" Type="http://schemas.openxmlformats.org/officeDocument/2006/relationships/hyperlink" Target="http://www.wampserver.com/en/faq.php#q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.net/manual/en/function.setcookie.php" TargetMode="External"/><Relationship Id="rId2" Type="http://schemas.openxmlformats.org/officeDocument/2006/relationships/hyperlink" Target="http://www.php.net/manual/en/features.cookies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p.net/manual/en/intro.session.ph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p.net/manual/en/intro.session.ph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language.variables.superglobals.ph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.net/manual/en/function.import-request-variables.php" TargetMode="External"/><Relationship Id="rId2" Type="http://schemas.openxmlformats.org/officeDocument/2006/relationships/hyperlink" Target="http://www.php.net/manual/en/security.globals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hp.net/manual/en/language.variables.external.php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p.net/manual/en/faq.html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14600"/>
            <a:ext cx="7010400" cy="230124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Предаване НА ДАННИ МЕЖДУ </a:t>
            </a:r>
            <a:r>
              <a:rPr lang="bg-BG" dirty="0" smtClean="0"/>
              <a:t>СЪРВЪРА И КЛИЕНТА</a:t>
            </a:r>
            <a:r>
              <a:rPr lang="en-US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bg-BG" dirty="0" smtClean="0"/>
              <a:t>БИСКВИТКИ И СЕСИИ.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6480048" cy="1011412"/>
          </a:xfrm>
        </p:spPr>
        <p:txBody>
          <a:bodyPr/>
          <a:lstStyle/>
          <a:p>
            <a:r>
              <a:rPr lang="bg-BG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Съвременно уеб програмиране с </a:t>
            </a:r>
            <a:r>
              <a:rPr lang="en-US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 2011</a:t>
            </a:r>
            <a:endParaRPr lang="en-US" b="1" i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8" y="76200"/>
            <a:ext cx="1755652" cy="11460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87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Нещо полезно </a:t>
            </a:r>
            <a:r>
              <a:rPr lang="bg-BG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anchor="t"/>
          <a:lstStyle/>
          <a:p>
            <a:r>
              <a:rPr lang="bg-BG" b="1" dirty="0" smtClean="0"/>
              <a:t>Как да проверим дали цялата форма е </a:t>
            </a:r>
            <a:r>
              <a:rPr lang="en-US" b="1" dirty="0" smtClean="0"/>
              <a:t>submit-</a:t>
            </a:r>
            <a:r>
              <a:rPr lang="bg-BG" b="1" dirty="0" smtClean="0"/>
              <a:t>ната ?</a:t>
            </a:r>
            <a:endParaRPr lang="en-US" b="1" dirty="0" smtClean="0"/>
          </a:p>
          <a:p>
            <a:pPr algn="ctr"/>
            <a:endParaRPr lang="en-US" dirty="0" smtClean="0"/>
          </a:p>
          <a:p>
            <a:pPr algn="ctr"/>
            <a:endParaRPr lang="bg-BG" dirty="0" smtClean="0"/>
          </a:p>
          <a:p>
            <a:pPr algn="ctr"/>
            <a:r>
              <a:rPr lang="bg-BG" dirty="0" smtClean="0">
                <a:solidFill>
                  <a:srgbClr val="92D050"/>
                </a:solidFill>
              </a:rPr>
              <a:t>&lt;</a:t>
            </a:r>
            <a:r>
              <a:rPr lang="en-US" dirty="0" smtClean="0">
                <a:solidFill>
                  <a:srgbClr val="92D050"/>
                </a:solidFill>
              </a:rPr>
              <a:t>input type=“submit” name=“submit” /&gt;</a:t>
            </a:r>
          </a:p>
          <a:p>
            <a:pPr algn="ctr"/>
            <a:r>
              <a:rPr lang="en-US" dirty="0" smtClean="0">
                <a:solidFill>
                  <a:srgbClr val="92D050"/>
                </a:solidFill>
              </a:rPr>
              <a:t>if(</a:t>
            </a:r>
            <a:r>
              <a:rPr lang="en-US" dirty="0" err="1" smtClean="0">
                <a:solidFill>
                  <a:srgbClr val="92D050"/>
                </a:solidFill>
              </a:rPr>
              <a:t>isset</a:t>
            </a:r>
            <a:r>
              <a:rPr lang="en-US" dirty="0" smtClean="0">
                <a:solidFill>
                  <a:srgbClr val="92D050"/>
                </a:solidFill>
              </a:rPr>
              <a:t>($_POST[“submit”])) { </a:t>
            </a:r>
            <a:r>
              <a:rPr lang="bg-BG" dirty="0" smtClean="0">
                <a:solidFill>
                  <a:srgbClr val="92D050"/>
                </a:solidFill>
              </a:rPr>
              <a:t>данни .. </a:t>
            </a:r>
            <a:r>
              <a:rPr lang="en-US" dirty="0" smtClean="0">
                <a:solidFill>
                  <a:srgbClr val="92D050"/>
                </a:solidFill>
              </a:rPr>
              <a:t>}</a:t>
            </a:r>
          </a:p>
          <a:p>
            <a:pPr algn="ctr"/>
            <a:r>
              <a:rPr lang="en-US" dirty="0" smtClean="0">
                <a:solidFill>
                  <a:srgbClr val="92D050"/>
                </a:solidFill>
              </a:rPr>
              <a:t>else { PRINT_THE_FORM; }</a:t>
            </a:r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uploads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Качване на файлове през </a:t>
            </a:r>
            <a:r>
              <a:rPr lang="en-US" dirty="0" smtClean="0"/>
              <a:t>HTTP</a:t>
            </a:r>
            <a:r>
              <a:rPr lang="bg-BG" dirty="0" smtClean="0"/>
              <a:t> </a:t>
            </a:r>
            <a:r>
              <a:rPr lang="en-US" dirty="0" smtClean="0"/>
              <a:t>POST</a:t>
            </a:r>
          </a:p>
          <a:p>
            <a:r>
              <a:rPr lang="bg-BG" dirty="0" smtClean="0"/>
              <a:t>Файловете  може да се всякакви</a:t>
            </a:r>
          </a:p>
          <a:p>
            <a:pPr lvl="1"/>
            <a:r>
              <a:rPr lang="en-US" dirty="0" smtClean="0"/>
              <a:t>Text, binary</a:t>
            </a:r>
            <a:endParaRPr lang="bg-BG" dirty="0" smtClean="0"/>
          </a:p>
          <a:p>
            <a:r>
              <a:rPr lang="bg-BG" dirty="0" smtClean="0"/>
              <a:t>Няколко особености</a:t>
            </a:r>
            <a:endParaRPr lang="en-US" dirty="0" smtClean="0"/>
          </a:p>
          <a:p>
            <a:pPr lvl="1"/>
            <a:r>
              <a:rPr lang="bg-BG" dirty="0" smtClean="0"/>
              <a:t>Специална </a:t>
            </a:r>
            <a:r>
              <a:rPr lang="en-US" dirty="0" smtClean="0"/>
              <a:t>upload </a:t>
            </a:r>
            <a:r>
              <a:rPr lang="bg-BG" dirty="0" smtClean="0"/>
              <a:t>форма</a:t>
            </a:r>
            <a:r>
              <a:rPr lang="en-US" dirty="0" smtClean="0"/>
              <a:t> (</a:t>
            </a:r>
            <a:r>
              <a:rPr lang="bg-BG" dirty="0" smtClean="0"/>
              <a:t>в примера)</a:t>
            </a:r>
          </a:p>
          <a:p>
            <a:pPr lvl="1"/>
            <a:r>
              <a:rPr lang="bg-BG" dirty="0" smtClean="0"/>
              <a:t>Множество конфигурации в </a:t>
            </a:r>
            <a:r>
              <a:rPr lang="en-US" dirty="0" smtClean="0">
                <a:solidFill>
                  <a:srgbClr val="92D050"/>
                </a:solidFill>
              </a:rPr>
              <a:t>php.ini</a:t>
            </a:r>
          </a:p>
          <a:p>
            <a:pPr lvl="1"/>
            <a:r>
              <a:rPr lang="bg-BG" dirty="0" smtClean="0">
                <a:solidFill>
                  <a:srgbClr val="92D050"/>
                </a:solidFill>
              </a:rPr>
              <a:t>$_</a:t>
            </a:r>
            <a:r>
              <a:rPr lang="en-US" dirty="0" smtClean="0">
                <a:solidFill>
                  <a:srgbClr val="92D050"/>
                </a:solidFill>
              </a:rPr>
              <a:t>FILES</a:t>
            </a:r>
            <a:r>
              <a:rPr lang="bg-BG" dirty="0" smtClean="0"/>
              <a:t> супер-глобална променлива</a:t>
            </a:r>
            <a:endParaRPr lang="en-US" dirty="0" smtClean="0"/>
          </a:p>
          <a:p>
            <a:pPr lvl="1"/>
            <a:r>
              <a:rPr lang="en-US" dirty="0" smtClean="0"/>
              <a:t>Upload errors!</a:t>
            </a:r>
            <a:endParaRPr lang="bg-BG" dirty="0" smtClean="0"/>
          </a:p>
          <a:p>
            <a:endParaRPr lang="bg-BG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uploa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609600"/>
            <a:ext cx="617143" cy="6171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5486400"/>
            <a:ext cx="7831882" cy="1226939"/>
          </a:xfrm>
          <a:prstGeom prst="horizontalScroll">
            <a:avLst/>
          </a:prstGeom>
          <a:effectLst>
            <a:glow rad="63500">
              <a:schemeClr val="accent2">
                <a:tint val="30000"/>
                <a:shade val="95000"/>
                <a:satMod val="300000"/>
                <a:alpha val="5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http://www.php.net/manual/en/features.file-upload.php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 http://www.php.net/manual/en/features.file-upload.errors.php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5"/>
              </a:rPr>
              <a:t> http://www.php.net/manual/en/features.file-upload.common-pitfalls.php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77200" y="5334000"/>
            <a:ext cx="838200" cy="1323439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8000" b="1" cap="all" dirty="0" smtClean="0">
                <a:ln w="0"/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8000" b="1" cap="all" dirty="0">
              <a:ln w="0"/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4648200"/>
          </a:xfrm>
        </p:spPr>
        <p:txBody>
          <a:bodyPr anchor="ctr">
            <a:normAutofit/>
          </a:bodyPr>
          <a:lstStyle/>
          <a:p>
            <a:pPr algn="ctr"/>
            <a:r>
              <a:rPr lang="bg-BG" dirty="0" smtClean="0"/>
              <a:t>Примери,  Примери, Примери</a:t>
            </a:r>
            <a:r>
              <a:rPr lang="bg-B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err="1" smtClean="0">
                <a:solidFill>
                  <a:srgbClr val="92D050"/>
                </a:solidFill>
                <a:sym typeface="Wingdings" pitchFamily="2" charset="2"/>
              </a:rPr>
              <a:t>UPLOAD_FORM.hTML</a:t>
            </a: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/>
            </a:r>
            <a:br>
              <a:rPr lang="en-US" dirty="0" smtClean="0">
                <a:solidFill>
                  <a:srgbClr val="92D050"/>
                </a:solidFill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upload_file.php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php.ini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Къде е батко ?</a:t>
            </a:r>
          </a:p>
          <a:p>
            <a:pPr lvl="1"/>
            <a:r>
              <a:rPr lang="en-US" dirty="0" smtClean="0">
                <a:solidFill>
                  <a:srgbClr val="92D050"/>
                </a:solidFill>
              </a:rPr>
              <a:t>find / -name php.ini</a:t>
            </a:r>
          </a:p>
          <a:p>
            <a:pPr lvl="1"/>
            <a:r>
              <a:rPr lang="en-US" dirty="0" smtClean="0">
                <a:solidFill>
                  <a:srgbClr val="92D050"/>
                </a:solidFill>
              </a:rPr>
              <a:t>C:\wamp\bin</a:t>
            </a:r>
          </a:p>
          <a:p>
            <a:r>
              <a:rPr lang="bg-BG" dirty="0" smtClean="0"/>
              <a:t>Представлява списък от директиви за конфигуриране на </a:t>
            </a:r>
            <a:r>
              <a:rPr lang="en-US" dirty="0" smtClean="0"/>
              <a:t>Apache/PHP</a:t>
            </a:r>
            <a:endParaRPr lang="bg-BG" dirty="0" smtClean="0"/>
          </a:p>
          <a:p>
            <a:r>
              <a:rPr lang="bg-BG" dirty="0" smtClean="0"/>
              <a:t>Например - Контролира паметта за</a:t>
            </a:r>
            <a:r>
              <a:rPr lang="en-US" dirty="0" smtClean="0"/>
              <a:t> PHP</a:t>
            </a:r>
            <a:r>
              <a:rPr lang="bg-BG" dirty="0" smtClean="0"/>
              <a:t> скриптовете</a:t>
            </a:r>
          </a:p>
          <a:p>
            <a:pPr lvl="1"/>
            <a:r>
              <a:rPr lang="bg-BG" dirty="0" smtClean="0"/>
              <a:t>Чест проблем при </a:t>
            </a:r>
            <a:r>
              <a:rPr lang="en-US" dirty="0" err="1" smtClean="0"/>
              <a:t>Wordpress</a:t>
            </a:r>
            <a:r>
              <a:rPr lang="bg-BG" dirty="0" smtClean="0"/>
              <a:t> </a:t>
            </a:r>
            <a:r>
              <a:rPr lang="bg-BG" dirty="0" smtClean="0">
                <a:sym typeface="Wingdings" pitchFamily="2" charset="2"/>
              </a:rPr>
              <a:t>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5638800"/>
            <a:ext cx="4759039" cy="858857"/>
          </a:xfrm>
          <a:prstGeom prst="horizontalScroll">
            <a:avLst/>
          </a:prstGeom>
          <a:effectLst>
            <a:glow rad="63500">
              <a:schemeClr val="accent2">
                <a:tint val="30000"/>
                <a:shade val="95000"/>
                <a:satMod val="300000"/>
                <a:alpha val="5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http://www.wampserver.com/en/faq.php#q3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http://www.php.net/manual/en/ini.list.php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96200" y="5181600"/>
            <a:ext cx="838200" cy="1323439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8000" b="1" cap="all" dirty="0" smtClean="0">
                <a:ln w="0"/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8000" b="1" cap="all" dirty="0">
              <a:ln w="0"/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php.ini </a:t>
            </a:r>
            <a:r>
              <a:rPr lang="bg-BG" dirty="0" smtClean="0"/>
              <a:t>директиви за </a:t>
            </a:r>
            <a:r>
              <a:rPr lang="en-US" dirty="0" smtClean="0"/>
              <a:t>file-upload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file_uploads</a:t>
            </a:r>
            <a:endParaRPr lang="en-US" dirty="0" smtClean="0"/>
          </a:p>
          <a:p>
            <a:r>
              <a:rPr lang="en-US" dirty="0" err="1" smtClean="0"/>
              <a:t>upload_max_filesize</a:t>
            </a:r>
            <a:endParaRPr lang="en-US" dirty="0" smtClean="0"/>
          </a:p>
          <a:p>
            <a:pPr lvl="1"/>
            <a:r>
              <a:rPr lang="bg-BG" dirty="0" smtClean="0"/>
              <a:t>Измерва се в байтове</a:t>
            </a:r>
            <a:endParaRPr lang="en-US" dirty="0" smtClean="0"/>
          </a:p>
          <a:p>
            <a:r>
              <a:rPr lang="en-US" dirty="0" err="1" smtClean="0"/>
              <a:t>upload_tmp_dir</a:t>
            </a:r>
            <a:endParaRPr lang="en-US" dirty="0" smtClean="0"/>
          </a:p>
          <a:p>
            <a:r>
              <a:rPr lang="en-US" dirty="0" err="1" smtClean="0"/>
              <a:t>post_max_size</a:t>
            </a:r>
            <a:endParaRPr lang="bg-BG" dirty="0" smtClean="0"/>
          </a:p>
          <a:p>
            <a:pPr lvl="1"/>
            <a:r>
              <a:rPr lang="bg-BG" dirty="0" smtClean="0"/>
              <a:t>Препоръчително да е &gt;</a:t>
            </a:r>
            <a:r>
              <a:rPr lang="en-US" dirty="0" smtClean="0"/>
              <a:t> </a:t>
            </a:r>
            <a:r>
              <a:rPr lang="bg-BG" dirty="0" smtClean="0"/>
              <a:t>от </a:t>
            </a:r>
            <a:r>
              <a:rPr lang="en-US" dirty="0" err="1" smtClean="0"/>
              <a:t>upload_max_filesize</a:t>
            </a:r>
            <a:endParaRPr lang="en-US" dirty="0" smtClean="0"/>
          </a:p>
          <a:p>
            <a:r>
              <a:rPr lang="en-US" dirty="0" err="1" smtClean="0"/>
              <a:t>max_input_time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Escaping, encoding, validating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Голяма тема!</a:t>
            </a:r>
            <a:r>
              <a:rPr lang="en-US" dirty="0" smtClean="0"/>
              <a:t> </a:t>
            </a:r>
            <a:r>
              <a:rPr lang="bg-BG" dirty="0" smtClean="0"/>
              <a:t>Много важна за сигурността на нашите приложения.</a:t>
            </a:r>
            <a:endParaRPr lang="bg-BG" dirty="0" smtClean="0">
              <a:solidFill>
                <a:srgbClr val="FFFF00"/>
              </a:solidFill>
            </a:endParaRPr>
          </a:p>
          <a:p>
            <a:r>
              <a:rPr lang="en-US" dirty="0" err="1" smtClean="0"/>
              <a:t>urlencode</a:t>
            </a:r>
            <a:r>
              <a:rPr lang="en-US" dirty="0" smtClean="0"/>
              <a:t>/</a:t>
            </a:r>
            <a:r>
              <a:rPr lang="en-US" dirty="0" err="1" smtClean="0"/>
              <a:t>urldecode</a:t>
            </a:r>
            <a:r>
              <a:rPr lang="en-US" dirty="0" smtClean="0"/>
              <a:t> – GET </a:t>
            </a:r>
            <a:r>
              <a:rPr lang="bg-BG" dirty="0" smtClean="0"/>
              <a:t>параметрите автоматично се кодират от </a:t>
            </a:r>
            <a:r>
              <a:rPr lang="en-US" dirty="0" smtClean="0"/>
              <a:t>browser-a</a:t>
            </a:r>
          </a:p>
          <a:p>
            <a:r>
              <a:rPr lang="en-US" dirty="0" err="1" smtClean="0"/>
              <a:t>htmlspecialchars</a:t>
            </a:r>
            <a:r>
              <a:rPr lang="en-US" dirty="0" smtClean="0"/>
              <a:t>/</a:t>
            </a:r>
            <a:r>
              <a:rPr lang="en-US" dirty="0" err="1" smtClean="0"/>
              <a:t>htmlentities</a:t>
            </a:r>
            <a:endParaRPr lang="bg-BG" dirty="0" smtClean="0"/>
          </a:p>
          <a:p>
            <a:r>
              <a:rPr lang="en-US" dirty="0" err="1" smtClean="0"/>
              <a:t>addslashes</a:t>
            </a:r>
            <a:r>
              <a:rPr lang="en-US" dirty="0" smtClean="0"/>
              <a:t>/</a:t>
            </a:r>
            <a:r>
              <a:rPr lang="en-US" dirty="0" err="1" smtClean="0"/>
              <a:t>stripslashes</a:t>
            </a:r>
            <a:endParaRPr lang="bg-BG" dirty="0" smtClean="0"/>
          </a:p>
          <a:p>
            <a:r>
              <a:rPr lang="en-US" dirty="0" smtClean="0"/>
              <a:t>client side/server side </a:t>
            </a:r>
            <a:r>
              <a:rPr lang="bg-BG" dirty="0" smtClean="0"/>
              <a:t>валидация</a:t>
            </a:r>
          </a:p>
          <a:p>
            <a:r>
              <a:rPr lang="en-US" dirty="0" err="1" smtClean="0"/>
              <a:t>m</a:t>
            </a:r>
            <a:r>
              <a:rPr lang="en-US" dirty="0" err="1" smtClean="0"/>
              <a:t>agic_quotes_gpc</a:t>
            </a:r>
            <a:r>
              <a:rPr lang="en-US" dirty="0" smtClean="0"/>
              <a:t> !</a:t>
            </a:r>
            <a:endParaRPr lang="bg-BG" dirty="0" smtClean="0"/>
          </a:p>
          <a:p>
            <a:r>
              <a:rPr lang="bg-BG" dirty="0" smtClean="0">
                <a:solidFill>
                  <a:srgbClr val="FFFF00"/>
                </a:solidFill>
              </a:rPr>
              <a:t>Кое е златното правило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219200"/>
            <a:ext cx="8686800" cy="4648200"/>
          </a:xfrm>
        </p:spPr>
        <p:txBody>
          <a:bodyPr>
            <a:normAutofit/>
          </a:bodyPr>
          <a:lstStyle/>
          <a:p>
            <a:pPr algn="ctr"/>
            <a:r>
              <a:rPr lang="bg-BG" dirty="0" smtClean="0"/>
              <a:t>Златното правило – 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>
                <a:solidFill>
                  <a:srgbClr val="FFFF00"/>
                </a:solidFill>
              </a:rPr>
              <a:t>Не вярвайте на потребителския вход!</a:t>
            </a:r>
            <a:br>
              <a:rPr lang="bg-BG" dirty="0" smtClean="0">
                <a:solidFill>
                  <a:srgbClr val="FFFF00"/>
                </a:solidFill>
              </a:rPr>
            </a:br>
            <a:r>
              <a:rPr lang="bg-BG" dirty="0" smtClean="0">
                <a:solidFill>
                  <a:srgbClr val="FFFF00"/>
                </a:solidFill>
              </a:rPr>
              <a:t>Потребителите са лоши!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4648200"/>
          </a:xfrm>
        </p:spPr>
        <p:txBody>
          <a:bodyPr anchor="ctr">
            <a:normAutofit/>
          </a:bodyPr>
          <a:lstStyle/>
          <a:p>
            <a:pPr algn="ctr"/>
            <a:r>
              <a:rPr lang="bg-BG" dirty="0" smtClean="0"/>
              <a:t>Примери,  Примери, Примери</a:t>
            </a:r>
            <a:r>
              <a:rPr lang="bg-B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encoding_example.php</a:t>
            </a:r>
            <a:br>
              <a:rPr lang="en-US" dirty="0" smtClean="0">
                <a:solidFill>
                  <a:srgbClr val="92D050"/>
                </a:solidFill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Html_escaping_example.php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 (nom, nom, nom !)</a:t>
            </a:r>
            <a:endParaRPr lang="en-US" dirty="0"/>
          </a:p>
        </p:txBody>
      </p:sp>
      <p:pic>
        <p:nvPicPr>
          <p:cNvPr id="4" name="Content Placeholder 3" descr="chocolate_chip_cook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524000"/>
            <a:ext cx="4965424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Проблемът на </a:t>
            </a:r>
            <a:r>
              <a:rPr lang="en-US" dirty="0" smtClean="0"/>
              <a:t>HTTP </a:t>
            </a:r>
            <a:r>
              <a:rPr lang="bg-BG" dirty="0" smtClean="0"/>
              <a:t>протокола ?</a:t>
            </a:r>
          </a:p>
          <a:p>
            <a:r>
              <a:rPr lang="bg-BG" dirty="0" smtClean="0"/>
              <a:t>Бисквитките са механизъм за съхранение на данни при клиента (</a:t>
            </a:r>
            <a:r>
              <a:rPr lang="en-US" dirty="0" smtClean="0"/>
              <a:t>web-browser-a)</a:t>
            </a:r>
          </a:p>
          <a:p>
            <a:r>
              <a:rPr lang="bg-BG" dirty="0" smtClean="0"/>
              <a:t>Бисквитките са част от </a:t>
            </a:r>
            <a:r>
              <a:rPr lang="en-US" dirty="0" smtClean="0"/>
              <a:t>HTTP</a:t>
            </a:r>
            <a:r>
              <a:rPr lang="bg-BG" dirty="0" smtClean="0"/>
              <a:t> </a:t>
            </a:r>
            <a:r>
              <a:rPr lang="en-US" dirty="0" smtClean="0"/>
              <a:t>header-a </a:t>
            </a:r>
            <a:r>
              <a:rPr lang="bg-BG" dirty="0" smtClean="0"/>
              <a:t>(а това поражда някои проблеми)</a:t>
            </a:r>
          </a:p>
          <a:p>
            <a:r>
              <a:rPr lang="bg-BG" dirty="0" smtClean="0">
                <a:solidFill>
                  <a:srgbClr val="92D050"/>
                </a:solidFill>
              </a:rPr>
              <a:t>$_</a:t>
            </a:r>
            <a:r>
              <a:rPr lang="en-US" dirty="0" smtClean="0">
                <a:solidFill>
                  <a:srgbClr val="92D050"/>
                </a:solidFill>
              </a:rPr>
              <a:t>COOKIE </a:t>
            </a:r>
            <a:r>
              <a:rPr lang="bg-BG" dirty="0" smtClean="0"/>
              <a:t>супер-глобална променлива</a:t>
            </a:r>
          </a:p>
          <a:p>
            <a:r>
              <a:rPr lang="en-US" dirty="0" err="1" smtClean="0">
                <a:solidFill>
                  <a:srgbClr val="92D050"/>
                </a:solidFill>
              </a:rPr>
              <a:t>setcookie</a:t>
            </a:r>
            <a:r>
              <a:rPr lang="en-US" dirty="0" smtClean="0">
                <a:solidFill>
                  <a:srgbClr val="92D050"/>
                </a:solidFill>
              </a:rPr>
              <a:t>()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3646" y="5846743"/>
            <a:ext cx="5916354" cy="858857"/>
          </a:xfrm>
          <a:prstGeom prst="horizontalScroll">
            <a:avLst/>
          </a:prstGeom>
          <a:effectLst>
            <a:glow rad="63500">
              <a:schemeClr val="accent2">
                <a:tint val="30000"/>
                <a:shade val="95000"/>
                <a:satMod val="300000"/>
                <a:alpha val="5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http://www.php.net/manual/en/features.cookies.php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 http://www.php.net/manual/en/function.setcookie.php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72400" y="5382161"/>
            <a:ext cx="838200" cy="1323439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8000" b="1" cap="all" dirty="0" smtClean="0">
                <a:ln w="0"/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8000" b="1" cap="all" dirty="0">
              <a:ln w="0"/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Apache?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3600" dirty="0" smtClean="0"/>
              <a:t>При проблеми, няколко възможни решения </a:t>
            </a:r>
            <a:r>
              <a:rPr lang="bg-BG" sz="3600" dirty="0" smtClean="0">
                <a:sym typeface="Wingdings" pitchFamily="2" charset="2"/>
              </a:rPr>
              <a:t></a:t>
            </a:r>
            <a:endParaRPr lang="bg-BG" sz="3600" dirty="0" smtClean="0"/>
          </a:p>
          <a:p>
            <a:pPr lvl="1"/>
            <a:r>
              <a:rPr lang="bg-BG" sz="3200" dirty="0" smtClean="0"/>
              <a:t>Статия на сайта с полезни линкове (</a:t>
            </a:r>
            <a:r>
              <a:rPr lang="en-US" sz="3200" dirty="0" smtClean="0"/>
              <a:t>php.dev.bg)</a:t>
            </a:r>
          </a:p>
          <a:p>
            <a:pPr lvl="1"/>
            <a:r>
              <a:rPr lang="bg-BG" sz="3200" dirty="0" smtClean="0"/>
              <a:t>Попитай другарче</a:t>
            </a:r>
            <a:r>
              <a:rPr lang="en-US" sz="3200" dirty="0" smtClean="0"/>
              <a:t> </a:t>
            </a:r>
            <a:r>
              <a:rPr lang="bg-BG" sz="3200" dirty="0" smtClean="0"/>
              <a:t>за помощ</a:t>
            </a:r>
            <a:r>
              <a:rPr lang="en-US" sz="3200" dirty="0" smtClean="0"/>
              <a:t> </a:t>
            </a:r>
            <a:r>
              <a:rPr lang="bg-BG" sz="3200" dirty="0" smtClean="0"/>
              <a:t>(бъдете социални ! </a:t>
            </a:r>
            <a:r>
              <a:rPr lang="bg-BG" sz="3200" dirty="0" smtClean="0">
                <a:sym typeface="Wingdings" pitchFamily="2" charset="2"/>
              </a:rPr>
              <a:t>)</a:t>
            </a:r>
            <a:endParaRPr lang="bg-BG" sz="2800" dirty="0" smtClean="0"/>
          </a:p>
          <a:p>
            <a:pPr lvl="1"/>
            <a:r>
              <a:rPr lang="bg-BG" sz="3200" dirty="0" smtClean="0"/>
              <a:t>Възможна  консултация (при желание)</a:t>
            </a:r>
            <a:endParaRPr lang="en-US" sz="32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94909" y="0"/>
            <a:ext cx="5249091" cy="353915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" indent="0">
              <a:buNone/>
            </a:pPr>
            <a:r>
              <a:rPr lang="bg-BG" sz="20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Съвременно уеб програмиране с </a:t>
            </a:r>
            <a:r>
              <a:rPr lang="en-US" sz="20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 2011</a:t>
            </a:r>
            <a:endParaRPr lang="en-US" sz="2000" b="1" i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626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Как да направим бисквитки ?</a:t>
            </a:r>
          </a:p>
          <a:p>
            <a:pPr lvl="1"/>
            <a:r>
              <a:rPr lang="bg-BG" dirty="0" smtClean="0"/>
              <a:t>250г шоколад, 200г маргарин, 2бр. Яйца, 1 ч.ч захар, 1 ванилия, 500 г брашно, 1 чаша бакпулвер, ½ ч.л сода</a:t>
            </a:r>
          </a:p>
          <a:p>
            <a:pPr lvl="1"/>
            <a:r>
              <a:rPr lang="en-US" dirty="0" smtClean="0">
                <a:solidFill>
                  <a:srgbClr val="92D050"/>
                </a:solidFill>
              </a:rPr>
              <a:t>cookie($name, $value, $time, $path, $domain, $</a:t>
            </a:r>
            <a:r>
              <a:rPr lang="en-US" dirty="0" err="1" smtClean="0">
                <a:solidFill>
                  <a:srgbClr val="92D050"/>
                </a:solidFill>
              </a:rPr>
              <a:t>useHTTP</a:t>
            </a:r>
            <a:r>
              <a:rPr lang="en-US" dirty="0" smtClean="0">
                <a:solidFill>
                  <a:srgbClr val="92D050"/>
                </a:solidFill>
              </a:rPr>
              <a:t>);</a:t>
            </a:r>
            <a:endParaRPr lang="bg-BG" dirty="0" smtClean="0">
              <a:solidFill>
                <a:srgbClr val="92D050"/>
              </a:solidFill>
            </a:endParaRPr>
          </a:p>
          <a:p>
            <a:pPr lvl="1"/>
            <a:r>
              <a:rPr lang="bg-BG" dirty="0" smtClean="0">
                <a:solidFill>
                  <a:srgbClr val="92D050"/>
                </a:solidFill>
              </a:rPr>
              <a:t>Трябва да се създадат преди каквото и да е принтене на  </a:t>
            </a:r>
            <a:r>
              <a:rPr lang="en-US" dirty="0" smtClean="0">
                <a:solidFill>
                  <a:srgbClr val="92D050"/>
                </a:solidFill>
              </a:rPr>
              <a:t>HTML </a:t>
            </a:r>
            <a:r>
              <a:rPr lang="bg-BG" dirty="0" smtClean="0">
                <a:solidFill>
                  <a:srgbClr val="92D050"/>
                </a:solidFill>
              </a:rPr>
              <a:t>съдържание!!!!!</a:t>
            </a:r>
          </a:p>
          <a:p>
            <a:pPr lvl="1"/>
            <a:r>
              <a:rPr lang="bg-BG" dirty="0" smtClean="0">
                <a:solidFill>
                  <a:srgbClr val="92D050"/>
                </a:solidFill>
              </a:rPr>
              <a:t>За премахване - </a:t>
            </a:r>
            <a:r>
              <a:rPr lang="en-US" dirty="0" smtClean="0">
                <a:solidFill>
                  <a:srgbClr val="92D050"/>
                </a:solidFill>
              </a:rPr>
              <a:t>cookie($name, “”, time() – 3600);</a:t>
            </a:r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4648200"/>
          </a:xfrm>
        </p:spPr>
        <p:txBody>
          <a:bodyPr anchor="ctr">
            <a:normAutofit/>
          </a:bodyPr>
          <a:lstStyle/>
          <a:p>
            <a:pPr algn="ctr"/>
            <a:r>
              <a:rPr lang="bg-BG" dirty="0" smtClean="0"/>
              <a:t>Примери,  Примери, Примери</a:t>
            </a:r>
            <a:r>
              <a:rPr lang="bg-B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SET_COOKIES_EXAMPE.PHP</a:t>
            </a:r>
            <a:br>
              <a:rPr lang="en-US" dirty="0" smtClean="0">
                <a:solidFill>
                  <a:srgbClr val="92D050"/>
                </a:solidFill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GET_COOKIES_example.php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lete_cooki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0"/>
            <a:ext cx="484174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Още един начин за пазене на данни между различни </a:t>
            </a:r>
            <a:r>
              <a:rPr lang="en-US" dirty="0" smtClean="0"/>
              <a:t>HTTP</a:t>
            </a:r>
            <a:r>
              <a:rPr lang="bg-BG" dirty="0" smtClean="0"/>
              <a:t> заявки</a:t>
            </a:r>
          </a:p>
          <a:p>
            <a:r>
              <a:rPr lang="bg-BG" dirty="0" smtClean="0"/>
              <a:t>На всеки посетител му се слага уникално сесийно </a:t>
            </a:r>
            <a:r>
              <a:rPr lang="en-US" dirty="0" smtClean="0"/>
              <a:t>ID</a:t>
            </a:r>
            <a:endParaRPr lang="bg-BG" dirty="0" smtClean="0"/>
          </a:p>
          <a:p>
            <a:r>
              <a:rPr lang="bg-BG" dirty="0" smtClean="0"/>
              <a:t>Сесията се пази или като </a:t>
            </a:r>
            <a:r>
              <a:rPr lang="en-US" dirty="0" smtClean="0"/>
              <a:t>cookie</a:t>
            </a:r>
            <a:r>
              <a:rPr lang="bg-BG" dirty="0" smtClean="0"/>
              <a:t> или се предава чрез </a:t>
            </a:r>
            <a:r>
              <a:rPr lang="en-US" dirty="0" smtClean="0"/>
              <a:t>GET </a:t>
            </a:r>
            <a:r>
              <a:rPr lang="bg-BG" dirty="0" smtClean="0"/>
              <a:t>параметър</a:t>
            </a:r>
          </a:p>
          <a:p>
            <a:r>
              <a:rPr lang="bg-BG" dirty="0" smtClean="0"/>
              <a:t>Сесийното </a:t>
            </a:r>
            <a:r>
              <a:rPr lang="en-US" dirty="0" smtClean="0"/>
              <a:t>ID</a:t>
            </a:r>
            <a:r>
              <a:rPr lang="bg-BG" dirty="0" smtClean="0"/>
              <a:t> се унищожава ако падне връзката или се затвори браузъра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08993" y="6138624"/>
            <a:ext cx="5211007" cy="490776"/>
          </a:xfrm>
          <a:prstGeom prst="horizontalScroll">
            <a:avLst/>
          </a:prstGeom>
          <a:effectLst>
            <a:glow rad="63500">
              <a:schemeClr val="accent2">
                <a:tint val="30000"/>
                <a:shade val="95000"/>
                <a:satMod val="300000"/>
                <a:alpha val="5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http://www.php.net/manual/en/intro.session.php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72400" y="5382161"/>
            <a:ext cx="838200" cy="1323439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8000" b="1" cap="all" dirty="0" smtClean="0">
                <a:ln w="0"/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8000" b="1" cap="all" dirty="0">
              <a:ln w="0"/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92D050"/>
                </a:solidFill>
              </a:rPr>
              <a:t>session_start</a:t>
            </a:r>
            <a:r>
              <a:rPr lang="en-US" dirty="0" smtClean="0">
                <a:solidFill>
                  <a:srgbClr val="92D050"/>
                </a:solidFill>
              </a:rPr>
              <a:t>()</a:t>
            </a:r>
            <a:r>
              <a:rPr lang="bg-BG" dirty="0" smtClean="0"/>
              <a:t> трябва да се извика в началото на всяка страница</a:t>
            </a:r>
            <a:r>
              <a:rPr lang="en-US" dirty="0" smtClean="0"/>
              <a:t>, </a:t>
            </a:r>
            <a:r>
              <a:rPr lang="bg-BG" dirty="0" smtClean="0"/>
              <a:t>ако искаме да използваме сесии (Защо ?)</a:t>
            </a:r>
          </a:p>
          <a:p>
            <a:r>
              <a:rPr lang="bg-BG" dirty="0" smtClean="0"/>
              <a:t>Сесийното </a:t>
            </a:r>
            <a:r>
              <a:rPr lang="en-US" dirty="0" smtClean="0"/>
              <a:t>ID</a:t>
            </a:r>
            <a:r>
              <a:rPr lang="bg-BG" dirty="0" smtClean="0"/>
              <a:t> се достъпва чрез </a:t>
            </a:r>
            <a:r>
              <a:rPr lang="en-US" dirty="0" err="1" smtClean="0">
                <a:solidFill>
                  <a:srgbClr val="92D050"/>
                </a:solidFill>
              </a:rPr>
              <a:t>session_id</a:t>
            </a:r>
            <a:r>
              <a:rPr lang="en-US" dirty="0" smtClean="0">
                <a:solidFill>
                  <a:srgbClr val="92D050"/>
                </a:solidFill>
              </a:rPr>
              <a:t>()</a:t>
            </a:r>
            <a:r>
              <a:rPr lang="bg-BG" dirty="0" smtClean="0"/>
              <a:t> или </a:t>
            </a:r>
            <a:r>
              <a:rPr lang="en-US" dirty="0" smtClean="0">
                <a:solidFill>
                  <a:srgbClr val="92D050"/>
                </a:solidFill>
              </a:rPr>
              <a:t>SID</a:t>
            </a:r>
            <a:r>
              <a:rPr lang="bg-BG" dirty="0" smtClean="0"/>
              <a:t> константата</a:t>
            </a:r>
          </a:p>
          <a:p>
            <a:r>
              <a:rPr lang="bg-BG" dirty="0" smtClean="0"/>
              <a:t>Променливи може да се слагат в </a:t>
            </a:r>
            <a:r>
              <a:rPr lang="en-US" dirty="0" smtClean="0">
                <a:solidFill>
                  <a:srgbClr val="92D050"/>
                </a:solidFill>
              </a:rPr>
              <a:t>$_SESSION</a:t>
            </a:r>
            <a:r>
              <a:rPr lang="bg-BG" dirty="0" smtClean="0"/>
              <a:t> супер-глобалната променлива</a:t>
            </a:r>
          </a:p>
          <a:p>
            <a:r>
              <a:rPr lang="bg-BG" dirty="0" smtClean="0"/>
              <a:t>Сесийното </a:t>
            </a:r>
            <a:r>
              <a:rPr lang="en-US" dirty="0" smtClean="0"/>
              <a:t>ID</a:t>
            </a:r>
            <a:r>
              <a:rPr lang="bg-BG" dirty="0" smtClean="0"/>
              <a:t> се унищожава ако падне връзката или се затвори браузъра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08993" y="6138624"/>
            <a:ext cx="5211007" cy="490776"/>
          </a:xfrm>
          <a:prstGeom prst="horizontalScroll">
            <a:avLst/>
          </a:prstGeom>
          <a:effectLst>
            <a:glow rad="63500">
              <a:schemeClr val="accent2">
                <a:tint val="30000"/>
                <a:shade val="95000"/>
                <a:satMod val="300000"/>
                <a:alpha val="5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http://www.php.net/manual/en/intro.session.php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72400" y="5382161"/>
            <a:ext cx="838200" cy="1323439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8000" b="1" cap="all" dirty="0" smtClean="0">
                <a:ln w="0"/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8000" b="1" cap="all" dirty="0">
              <a:ln w="0"/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4648200"/>
          </a:xfrm>
        </p:spPr>
        <p:txBody>
          <a:bodyPr anchor="ctr">
            <a:normAutofit/>
          </a:bodyPr>
          <a:lstStyle/>
          <a:p>
            <a:pPr algn="ctr"/>
            <a:r>
              <a:rPr lang="bg-BG" dirty="0" smtClean="0"/>
              <a:t>Примери,  Примери, Примери</a:t>
            </a:r>
            <a:r>
              <a:rPr lang="bg-B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set_session_example.php</a:t>
            </a:r>
            <a:br>
              <a:rPr lang="en-US" dirty="0" smtClean="0">
                <a:solidFill>
                  <a:srgbClr val="92D050"/>
                </a:solidFill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unset_session_example.php</a:t>
            </a:r>
            <a:br>
              <a:rPr lang="en-US" dirty="0" smtClean="0">
                <a:solidFill>
                  <a:srgbClr val="92D050"/>
                </a:solidFill>
                <a:sym typeface="Wingdings" pitchFamily="2" charset="2"/>
              </a:rPr>
            </a:br>
            <a:r>
              <a:rPr lang="bg-BG" smtClean="0">
                <a:solidFill>
                  <a:srgbClr val="92D050"/>
                </a:solidFill>
                <a:sym typeface="Wingdings" pitchFamily="2" charset="2"/>
              </a:rPr>
              <a:t>Ще има и още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Forms (HTML -&gt; PHP)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/>
          </a:bodyPr>
          <a:lstStyle/>
          <a:p>
            <a:r>
              <a:rPr lang="bg-BG" dirty="0" smtClean="0"/>
              <a:t>Стандартен начин за предаване на входни потребителски данни към </a:t>
            </a:r>
            <a:r>
              <a:rPr lang="en-US" dirty="0" smtClean="0"/>
              <a:t>PHP</a:t>
            </a:r>
            <a:r>
              <a:rPr lang="bg-BG" dirty="0" smtClean="0"/>
              <a:t> скрипт</a:t>
            </a:r>
          </a:p>
          <a:p>
            <a:r>
              <a:rPr lang="bg-BG" dirty="0" smtClean="0"/>
              <a:t>Формите използват </a:t>
            </a:r>
            <a:r>
              <a:rPr lang="en-US" dirty="0" smtClean="0"/>
              <a:t> GET/POST </a:t>
            </a:r>
            <a:r>
              <a:rPr lang="bg-BG" dirty="0" smtClean="0"/>
              <a:t>заявки за комуникация</a:t>
            </a:r>
          </a:p>
          <a:p>
            <a:r>
              <a:rPr lang="bg-BG" dirty="0" smtClean="0"/>
              <a:t>Вкарват известно ограничение</a:t>
            </a:r>
          </a:p>
          <a:p>
            <a:pPr lvl="1"/>
            <a:r>
              <a:rPr lang="bg-BG" dirty="0" smtClean="0"/>
              <a:t>Презареждане на страницата</a:t>
            </a:r>
          </a:p>
          <a:p>
            <a:pPr lvl="1"/>
            <a:r>
              <a:rPr lang="bg-BG" dirty="0" smtClean="0"/>
              <a:t>Беден набор от </a:t>
            </a:r>
            <a:r>
              <a:rPr lang="en-US" dirty="0" smtClean="0"/>
              <a:t>UI</a:t>
            </a:r>
            <a:r>
              <a:rPr lang="bg-BG" dirty="0" smtClean="0"/>
              <a:t> компоненти</a:t>
            </a:r>
          </a:p>
          <a:p>
            <a:pPr lvl="1"/>
            <a:r>
              <a:rPr lang="bg-BG" dirty="0" smtClean="0"/>
              <a:t>Кой решава тези проблеми ? </a:t>
            </a:r>
            <a:r>
              <a:rPr lang="bg-BG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Tags &amp; Attributes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&lt;form </a:t>
            </a:r>
            <a:r>
              <a:rPr lang="en-US" dirty="0" smtClean="0">
                <a:solidFill>
                  <a:srgbClr val="FF0000"/>
                </a:solidFill>
              </a:rPr>
              <a:t>action</a:t>
            </a:r>
            <a:r>
              <a:rPr lang="en-US" dirty="0" smtClean="0"/>
              <a:t>=“script.php” </a:t>
            </a:r>
            <a:r>
              <a:rPr lang="en-US" dirty="0" smtClean="0">
                <a:solidFill>
                  <a:srgbClr val="FF0000"/>
                </a:solidFill>
              </a:rPr>
              <a:t>method</a:t>
            </a:r>
            <a:r>
              <a:rPr lang="en-US" dirty="0" smtClean="0"/>
              <a:t>={get, post}&gt;</a:t>
            </a:r>
          </a:p>
          <a:p>
            <a:r>
              <a:rPr lang="en-US" dirty="0" smtClean="0"/>
              <a:t>&lt;input </a:t>
            </a:r>
            <a:r>
              <a:rPr lang="en-US" dirty="0" smtClean="0">
                <a:solidFill>
                  <a:srgbClr val="FF0000"/>
                </a:solidFill>
              </a:rPr>
              <a:t>type</a:t>
            </a:r>
            <a:r>
              <a:rPr lang="en-US" dirty="0" smtClean="0"/>
              <a:t>={text, password, checkbox, radio etc.} /&gt;</a:t>
            </a:r>
          </a:p>
          <a:p>
            <a:r>
              <a:rPr lang="en-US" dirty="0" smtClean="0"/>
              <a:t>&lt;select&gt;&lt;/select&gt;</a:t>
            </a:r>
          </a:p>
          <a:p>
            <a:pPr lvl="1"/>
            <a:r>
              <a:rPr lang="en-US" dirty="0" smtClean="0"/>
              <a:t>&lt;option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=“</a:t>
            </a:r>
            <a:r>
              <a:rPr lang="en-US" dirty="0" err="1" smtClean="0"/>
              <a:t>val</a:t>
            </a:r>
            <a:r>
              <a:rPr lang="en-US" dirty="0" smtClean="0"/>
              <a:t>”&gt;Opt1&lt;/option&gt;</a:t>
            </a:r>
          </a:p>
          <a:p>
            <a:r>
              <a:rPr lang="en-US" dirty="0" smtClean="0"/>
              <a:t>&lt;input </a:t>
            </a:r>
            <a:r>
              <a:rPr lang="en-US" dirty="0" smtClean="0">
                <a:solidFill>
                  <a:srgbClr val="FF0000"/>
                </a:solidFill>
              </a:rPr>
              <a:t>type</a:t>
            </a:r>
            <a:r>
              <a:rPr lang="en-US" dirty="0" smtClean="0"/>
              <a:t>=“submit”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=“Go!” /&gt;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name </a:t>
            </a:r>
            <a:r>
              <a:rPr lang="en-US" dirty="0" smtClean="0"/>
              <a:t> attribute ! – </a:t>
            </a:r>
            <a:r>
              <a:rPr lang="bg-BG" dirty="0" smtClean="0"/>
              <a:t>ползва се за достъпване от </a:t>
            </a:r>
            <a:r>
              <a:rPr lang="en-US" dirty="0" smtClean="0"/>
              <a:t>PHP</a:t>
            </a:r>
            <a:r>
              <a:rPr lang="bg-BG" dirty="0" smtClean="0"/>
              <a:t> скрипта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3505200"/>
          </a:xfrm>
        </p:spPr>
        <p:txBody>
          <a:bodyPr anchor="ctr"/>
          <a:lstStyle/>
          <a:p>
            <a:pPr algn="ctr"/>
            <a:r>
              <a:rPr lang="bg-BG" dirty="0" smtClean="0"/>
              <a:t>Примери,  Примери, Примери</a:t>
            </a:r>
            <a:r>
              <a:rPr lang="bg-B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debug_form.php</a:t>
            </a:r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PHP Backend &amp; </a:t>
            </a:r>
            <a:r>
              <a:rPr lang="en-US" dirty="0" err="1" smtClean="0"/>
              <a:t>Superglobals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Как да вземем данните от формата?</a:t>
            </a:r>
            <a:endParaRPr lang="en-US" dirty="0" smtClean="0"/>
          </a:p>
          <a:p>
            <a:r>
              <a:rPr lang="bg-BG" dirty="0" smtClean="0"/>
              <a:t>Как да вземем информацията за </a:t>
            </a:r>
            <a:r>
              <a:rPr lang="en-US" dirty="0" smtClean="0"/>
              <a:t>HTTP</a:t>
            </a:r>
            <a:r>
              <a:rPr lang="bg-BG" dirty="0" smtClean="0"/>
              <a:t> връзката ?</a:t>
            </a:r>
            <a:endParaRPr lang="en-US" dirty="0" smtClean="0"/>
          </a:p>
          <a:p>
            <a:pPr lvl="1"/>
            <a:r>
              <a:rPr lang="en-US" dirty="0" err="1" smtClean="0"/>
              <a:t>Superglobals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$_GET,</a:t>
            </a:r>
          </a:p>
          <a:p>
            <a:pPr lvl="1"/>
            <a:r>
              <a:rPr lang="en-US" dirty="0" smtClean="0"/>
              <a:t>$_POST</a:t>
            </a:r>
          </a:p>
          <a:p>
            <a:pPr lvl="1"/>
            <a:r>
              <a:rPr lang="en-US" dirty="0" smtClean="0"/>
              <a:t>$_REQUEST</a:t>
            </a:r>
          </a:p>
          <a:p>
            <a:pPr lvl="1"/>
            <a:r>
              <a:rPr lang="en-US" dirty="0" smtClean="0"/>
              <a:t>$_SERVER</a:t>
            </a:r>
            <a:endParaRPr lang="bg-BG" dirty="0" smtClean="0"/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pic>
        <p:nvPicPr>
          <p:cNvPr id="4" name="Picture 3" descr="scar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3200400"/>
            <a:ext cx="1657350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38400" y="6248400"/>
            <a:ext cx="6547634" cy="490776"/>
          </a:xfrm>
          <a:prstGeom prst="horizontalScroll">
            <a:avLst/>
          </a:prstGeom>
          <a:effectLst>
            <a:glow rad="63500">
              <a:schemeClr val="accent2">
                <a:tint val="30000"/>
                <a:shade val="95000"/>
                <a:satMod val="300000"/>
                <a:alpha val="5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http://php.net/manual/en/language.variables.superglobals.php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29600" y="4876800"/>
            <a:ext cx="838200" cy="1323439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8000" b="1" cap="all" dirty="0" smtClean="0">
                <a:ln w="0"/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8000" b="1" cap="all" dirty="0">
              <a:ln w="0"/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Други начини за взимане на данните от формата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register_globals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  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Deprecated as of PHP 5.3.0</a:t>
            </a:r>
            <a:endParaRPr lang="en-US" dirty="0" smtClean="0"/>
          </a:p>
          <a:p>
            <a:r>
              <a:rPr lang="en-US" dirty="0" err="1" smtClean="0"/>
              <a:t>import_request_variables</a:t>
            </a:r>
            <a:endParaRPr lang="en-US" dirty="0" smtClean="0"/>
          </a:p>
          <a:p>
            <a:r>
              <a:rPr lang="bg-BG" dirty="0" smtClean="0"/>
              <a:t>Ако в името на данните има “.”, тя става на “_”</a:t>
            </a:r>
            <a:endParaRPr lang="en-US" dirty="0" smtClean="0"/>
          </a:p>
          <a:p>
            <a:r>
              <a:rPr lang="bg-BG" dirty="0" smtClean="0"/>
              <a:t>Правилният начин 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21461"/>
            <a:ext cx="7559778" cy="1226939"/>
          </a:xfrm>
          <a:prstGeom prst="horizontalScroll">
            <a:avLst/>
          </a:prstGeom>
          <a:effectLst>
            <a:glow rad="63500">
              <a:schemeClr val="accent2">
                <a:tint val="30000"/>
                <a:shade val="95000"/>
                <a:satMod val="300000"/>
                <a:alpha val="5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http://www.php.net/manual/en/security.globals.php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 http://www.php.net/manual/en/function.import-request-variables.php</a:t>
            </a:r>
            <a:endParaRPr lang="bg-BG" dirty="0" smtClean="0"/>
          </a:p>
          <a:p>
            <a:r>
              <a:rPr lang="en-US" dirty="0" smtClean="0">
                <a:hlinkClick r:id="rId4"/>
              </a:rPr>
              <a:t>http://www.php.net/manual/en/language.variables.external.php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53400" y="4848761"/>
            <a:ext cx="838200" cy="1323439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8000" b="1" cap="all" dirty="0" smtClean="0">
                <a:ln w="0"/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8000" b="1" cap="all" dirty="0">
              <a:ln w="0"/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4648200"/>
          </a:xfrm>
        </p:spPr>
        <p:txBody>
          <a:bodyPr anchor="ctr">
            <a:normAutofit/>
          </a:bodyPr>
          <a:lstStyle/>
          <a:p>
            <a:pPr algn="ctr"/>
            <a:r>
              <a:rPr lang="bg-BG" dirty="0" smtClean="0"/>
              <a:t>Примери,  Примери, Примери</a:t>
            </a:r>
            <a:r>
              <a:rPr lang="bg-B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introducing_forms.html</a:t>
            </a:r>
            <a:br>
              <a:rPr lang="en-US" dirty="0" smtClean="0">
                <a:solidFill>
                  <a:srgbClr val="92D050"/>
                </a:solidFill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dynamic_page_get1.php</a:t>
            </a:r>
            <a:br>
              <a:rPr lang="en-US" dirty="0" smtClean="0">
                <a:solidFill>
                  <a:srgbClr val="92D050"/>
                </a:solidFill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homework_input.php</a:t>
            </a:r>
            <a:br>
              <a:rPr lang="en-US" dirty="0" smtClean="0">
                <a:solidFill>
                  <a:srgbClr val="92D050"/>
                </a:solidFill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import_vars_example.php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olidFill>
                  <a:srgbClr val="92D050"/>
                </a:solidFill>
                <a:sym typeface="Wingdings" pitchFamily="2" charset="2"/>
              </a:rPr>
              <a:t>SERVER_SUPERGlobal.php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Особености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GET</a:t>
            </a:r>
            <a:r>
              <a:rPr lang="bg-BG" dirty="0" smtClean="0"/>
              <a:t> променя </a:t>
            </a:r>
            <a:r>
              <a:rPr lang="en-US" dirty="0" smtClean="0"/>
              <a:t>URL-a</a:t>
            </a:r>
          </a:p>
          <a:p>
            <a:pPr lvl="1"/>
            <a:r>
              <a:rPr lang="en-US" dirty="0" err="1" smtClean="0"/>
              <a:t>example.com?page</a:t>
            </a:r>
            <a:r>
              <a:rPr lang="en-US" dirty="0" smtClean="0"/>
              <a:t>=1&amp;article=2</a:t>
            </a:r>
          </a:p>
          <a:p>
            <a:r>
              <a:rPr lang="en-US" dirty="0" smtClean="0"/>
              <a:t>POST </a:t>
            </a:r>
            <a:r>
              <a:rPr lang="bg-BG" dirty="0" smtClean="0"/>
              <a:t>не променя </a:t>
            </a:r>
            <a:r>
              <a:rPr lang="en-US" dirty="0" smtClean="0"/>
              <a:t>URL-a</a:t>
            </a:r>
          </a:p>
          <a:p>
            <a:r>
              <a:rPr lang="en-US" dirty="0" smtClean="0"/>
              <a:t>Hidden input fields</a:t>
            </a:r>
          </a:p>
          <a:p>
            <a:pPr lvl="1"/>
            <a:r>
              <a:rPr lang="en-US" dirty="0" smtClean="0"/>
              <a:t>&lt;input type=“hidden” /&gt;</a:t>
            </a:r>
          </a:p>
          <a:p>
            <a:pPr lvl="1"/>
            <a:r>
              <a:rPr lang="bg-BG" dirty="0" smtClean="0"/>
              <a:t>Виждат се през </a:t>
            </a:r>
            <a:r>
              <a:rPr lang="en-US" dirty="0" smtClean="0"/>
              <a:t>HTML</a:t>
            </a:r>
            <a:r>
              <a:rPr lang="bg-BG" dirty="0" smtClean="0"/>
              <a:t> кода на страницата</a:t>
            </a:r>
          </a:p>
          <a:p>
            <a:pPr lvl="1"/>
            <a:r>
              <a:rPr lang="bg-BG" dirty="0" smtClean="0"/>
              <a:t>Употреба ?</a:t>
            </a:r>
            <a:endParaRPr lang="en-US" dirty="0" smtClean="0"/>
          </a:p>
          <a:p>
            <a:r>
              <a:rPr lang="bg-BG" dirty="0" smtClean="0"/>
              <a:t>Предаване на масив от данни</a:t>
            </a:r>
          </a:p>
          <a:p>
            <a:pPr lvl="1"/>
            <a:r>
              <a:rPr lang="en-US" dirty="0" smtClean="0"/>
              <a:t>name=“something[]”</a:t>
            </a:r>
            <a:endParaRPr lang="bg-BG" dirty="0" smtClean="0"/>
          </a:p>
          <a:p>
            <a:pPr lvl="1"/>
            <a:r>
              <a:rPr lang="bg-BG" dirty="0" smtClean="0"/>
              <a:t>&lt;</a:t>
            </a:r>
            <a:r>
              <a:rPr lang="en-US" dirty="0" smtClean="0"/>
              <a:t>select name=“</a:t>
            </a:r>
            <a:r>
              <a:rPr lang="en-US" dirty="0" err="1" smtClean="0"/>
              <a:t>sth</a:t>
            </a:r>
            <a:r>
              <a:rPr lang="en-US" dirty="0" smtClean="0"/>
              <a:t>[]” multiple=“yes”&gt;</a:t>
            </a:r>
            <a:endParaRPr lang="bg-BG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819400" y="6172200"/>
            <a:ext cx="4790389" cy="490776"/>
          </a:xfrm>
          <a:prstGeom prst="horizontalScroll">
            <a:avLst/>
          </a:prstGeom>
          <a:effectLst>
            <a:glow rad="63500">
              <a:schemeClr val="accent2">
                <a:tint val="30000"/>
                <a:shade val="95000"/>
                <a:satMod val="300000"/>
                <a:alpha val="5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http://www.php.net/manual/en/faq.html.php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96200" y="5534561"/>
            <a:ext cx="838200" cy="1323439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8000" b="1" cap="all" dirty="0" smtClean="0">
                <a:ln w="0"/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8000" b="1" cap="all" dirty="0">
              <a:ln w="0"/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tml_css_3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html_css_3</Template>
  <TotalTime>1822</TotalTime>
  <Words>742</Words>
  <Application>Microsoft Office PowerPoint</Application>
  <PresentationFormat>On-screen Show (4:3)</PresentationFormat>
  <Paragraphs>137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html_css_3</vt:lpstr>
      <vt:lpstr>Предаване НА ДАННИ МЕЖДУ СЪРВЪРА И КЛИЕНТА. БИСКВИТКИ И СЕСИИ.</vt:lpstr>
      <vt:lpstr>Apache?</vt:lpstr>
      <vt:lpstr>HTML Forms (HTML -&gt; PHP)</vt:lpstr>
      <vt:lpstr>Form Tags &amp; Attributes</vt:lpstr>
      <vt:lpstr>Примери,  Примери, Примери debug_form.php</vt:lpstr>
      <vt:lpstr>PHP Backend &amp; Superglobals</vt:lpstr>
      <vt:lpstr>Други начини за взимане на данните от формата</vt:lpstr>
      <vt:lpstr>Примери,  Примери, Примери introducing_forms.html dynamic_page_get1.php homework_input.php import_vars_example.php SERVER_SUPERGlobal.php</vt:lpstr>
      <vt:lpstr>Особености</vt:lpstr>
      <vt:lpstr>Нещо полезно </vt:lpstr>
      <vt:lpstr>File uploads</vt:lpstr>
      <vt:lpstr>Примери,  Примери, Примери UPLOAD_FORM.hTML upload_file.php </vt:lpstr>
      <vt:lpstr>php.ini</vt:lpstr>
      <vt:lpstr>php.ini директиви за file-upload</vt:lpstr>
      <vt:lpstr>Escaping, encoding, validating</vt:lpstr>
      <vt:lpstr>Златното правило –   Не вярвайте на потребителския вход! Потребителите са лоши!</vt:lpstr>
      <vt:lpstr>Примери,  Примери, Примери encoding_example.php Html_escaping_example.php </vt:lpstr>
      <vt:lpstr>Cookies (nom, nom, nom !)</vt:lpstr>
      <vt:lpstr>Cookies</vt:lpstr>
      <vt:lpstr>Cookies</vt:lpstr>
      <vt:lpstr>Примери,  Примери, Примери SET_COOKIES_EXAMPE.PHP GET_COOKIES_example.php </vt:lpstr>
      <vt:lpstr>Slide 22</vt:lpstr>
      <vt:lpstr>Sessions</vt:lpstr>
      <vt:lpstr>Sessions</vt:lpstr>
      <vt:lpstr>Примери,  Примери, Примери set_session_example.php unset_session_example.php Ще има и още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Създаване на  уеб-страници (HTML &amp; CSS)</dc:title>
  <dc:creator>Jorr</dc:creator>
  <cp:lastModifiedBy>rado</cp:lastModifiedBy>
  <cp:revision>114</cp:revision>
  <dcterms:created xsi:type="dcterms:W3CDTF">2011-03-24T14:08:58Z</dcterms:created>
  <dcterms:modified xsi:type="dcterms:W3CDTF">2011-03-31T19:02:44Z</dcterms:modified>
</cp:coreProperties>
</file>