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28"/>
  </p:notesMasterIdLst>
  <p:sldIdLst>
    <p:sldId id="256" r:id="rId2"/>
    <p:sldId id="258" r:id="rId3"/>
    <p:sldId id="260" r:id="rId4"/>
    <p:sldId id="264" r:id="rId5"/>
    <p:sldId id="306" r:id="rId6"/>
    <p:sldId id="307" r:id="rId7"/>
    <p:sldId id="315" r:id="rId8"/>
    <p:sldId id="308" r:id="rId9"/>
    <p:sldId id="317" r:id="rId10"/>
    <p:sldId id="309" r:id="rId11"/>
    <p:sldId id="313" r:id="rId12"/>
    <p:sldId id="310" r:id="rId13"/>
    <p:sldId id="311" r:id="rId14"/>
    <p:sldId id="312" r:id="rId15"/>
    <p:sldId id="319" r:id="rId16"/>
    <p:sldId id="314" r:id="rId17"/>
    <p:sldId id="318" r:id="rId18"/>
    <p:sldId id="320" r:id="rId19"/>
    <p:sldId id="321" r:id="rId20"/>
    <p:sldId id="322" r:id="rId21"/>
    <p:sldId id="323" r:id="rId22"/>
    <p:sldId id="324" r:id="rId23"/>
    <p:sldId id="325" r:id="rId24"/>
    <p:sldId id="328" r:id="rId25"/>
    <p:sldId id="326" r:id="rId26"/>
    <p:sldId id="327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9" autoAdjust="0"/>
    <p:restoredTop sz="93277" autoAdjust="0"/>
  </p:normalViewPr>
  <p:slideViewPr>
    <p:cSldViewPr>
      <p:cViewPr>
        <p:scale>
          <a:sx n="75" d="100"/>
          <a:sy n="75" d="100"/>
        </p:scale>
        <p:origin x="-1032" y="-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E11E1F-ED70-43C9-A2CA-471123E907B1}" type="datetimeFigureOut">
              <a:rPr lang="en-US" smtClean="0"/>
              <a:pPr/>
              <a:t>5/5/2011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8387D4-5687-4D97-ACDE-309DDC45807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8196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8387D4-5687-4D97-ACDE-309DDC458074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5238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2D5A8-5E91-4CA2-8003-C54AF815E886}" type="datetimeFigureOut">
              <a:rPr lang="en-US" smtClean="0"/>
              <a:pPr/>
              <a:t>5/5/2011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7453D-FA8B-4C51-9942-2955D84B8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2D5A8-5E91-4CA2-8003-C54AF815E886}" type="datetimeFigureOut">
              <a:rPr lang="en-US" smtClean="0"/>
              <a:pPr/>
              <a:t>5/5/2011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7453D-FA8B-4C51-9942-2955D84B8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2D5A8-5E91-4CA2-8003-C54AF815E886}" type="datetimeFigureOut">
              <a:rPr lang="en-US" smtClean="0"/>
              <a:pPr/>
              <a:t>5/5/2011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7453D-FA8B-4C51-9942-2955D84B8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2D5A8-5E91-4CA2-8003-C54AF815E886}" type="datetimeFigureOut">
              <a:rPr lang="en-US" smtClean="0"/>
              <a:pPr/>
              <a:t>5/5/2011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7453D-FA8B-4C51-9942-2955D84B8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2D5A8-5E91-4CA2-8003-C54AF815E886}" type="datetimeFigureOut">
              <a:rPr lang="en-US" smtClean="0"/>
              <a:pPr/>
              <a:t>5/5/2011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7453D-FA8B-4C51-9942-2955D84B8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2D5A8-5E91-4CA2-8003-C54AF815E886}" type="datetimeFigureOut">
              <a:rPr lang="en-US" smtClean="0"/>
              <a:pPr/>
              <a:t>5/5/2011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7453D-FA8B-4C51-9942-2955D84B8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2D5A8-5E91-4CA2-8003-C54AF815E886}" type="datetimeFigureOut">
              <a:rPr lang="en-US" smtClean="0"/>
              <a:pPr/>
              <a:t>5/5/2011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7453D-FA8B-4C51-9942-2955D84B8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2D5A8-5E91-4CA2-8003-C54AF815E886}" type="datetimeFigureOut">
              <a:rPr lang="en-US" smtClean="0"/>
              <a:pPr/>
              <a:t>5/5/2011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7453D-FA8B-4C51-9942-2955D84B88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2D5A8-5E91-4CA2-8003-C54AF815E886}" type="datetimeFigureOut">
              <a:rPr lang="en-US" smtClean="0"/>
              <a:pPr/>
              <a:t>5/5/2011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7453D-FA8B-4C51-9942-2955D84B8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2D5A8-5E91-4CA2-8003-C54AF815E886}" type="datetimeFigureOut">
              <a:rPr lang="en-US" smtClean="0"/>
              <a:pPr/>
              <a:t>5/5/2011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257453D-FA8B-4C51-9942-2955D84B8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9C12D5A8-5E91-4CA2-8003-C54AF815E886}" type="datetimeFigureOut">
              <a:rPr lang="en-US" smtClean="0"/>
              <a:pPr/>
              <a:t>5/5/2011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7453D-FA8B-4C51-9942-2955D84B8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9C12D5A8-5E91-4CA2-8003-C54AF815E886}" type="datetimeFigureOut">
              <a:rPr lang="en-US" smtClean="0"/>
              <a:pPr/>
              <a:t>5/5/2011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257453D-FA8B-4C51-9942-2955D84B8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php.net/manual/en/language.oop5.typehinting.php" TargetMode="Externa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514600"/>
            <a:ext cx="6480048" cy="2301240"/>
          </a:xfrm>
        </p:spPr>
        <p:txBody>
          <a:bodyPr/>
          <a:lstStyle/>
          <a:p>
            <a:r>
              <a:rPr lang="bg-BG" smtClean="0"/>
              <a:t>ОБЕКТНО</a:t>
            </a:r>
            <a:r>
              <a:rPr lang="en-US" smtClean="0"/>
              <a:t>-</a:t>
            </a:r>
            <a:br>
              <a:rPr lang="en-US" smtClean="0"/>
            </a:br>
            <a:r>
              <a:rPr lang="bg-BG" smtClean="0"/>
              <a:t>ориентирано</a:t>
            </a:r>
            <a:br>
              <a:rPr lang="bg-BG" smtClean="0"/>
            </a:br>
            <a:r>
              <a:rPr lang="en-US" smtClean="0"/>
              <a:t>PHP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447800"/>
            <a:ext cx="6480048" cy="1011412"/>
          </a:xfrm>
        </p:spPr>
        <p:txBody>
          <a:bodyPr/>
          <a:lstStyle/>
          <a:p>
            <a:r>
              <a:rPr lang="bg-BG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Съвременно уеб програмиране с </a:t>
            </a:r>
            <a:r>
              <a:rPr lang="en-US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PHP 2011</a:t>
            </a:r>
            <a:endParaRPr lang="en-US" b="1" i="1" dirty="0"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8348" y="76200"/>
            <a:ext cx="1755652" cy="1146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870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7920931" cy="1143000"/>
          </a:xfrm>
        </p:spPr>
        <p:txBody>
          <a:bodyPr>
            <a:noAutofit/>
          </a:bodyPr>
          <a:lstStyle/>
          <a:p>
            <a:r>
              <a:rPr lang="bg-BG" sz="4000" smtClean="0"/>
              <a:t>Статични данни и константи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7848600" cy="5125422"/>
          </a:xfrm>
        </p:spPr>
        <p:txBody>
          <a:bodyPr>
            <a:normAutofit/>
          </a:bodyPr>
          <a:lstStyle/>
          <a:p>
            <a:r>
              <a:rPr lang="bg-BG" sz="2800" smtClean="0"/>
              <a:t>Статичните данни са споделени от всички обекти на класа и се достъпват и без обект</a:t>
            </a:r>
          </a:p>
          <a:p>
            <a:r>
              <a:rPr lang="bg-BG" sz="2800" smtClean="0"/>
              <a:t>Полезни са в редица ситуации – споделени броячи, сингълтони и т.н.</a:t>
            </a:r>
          </a:p>
          <a:p>
            <a:r>
              <a:rPr lang="bg-BG" sz="2800" smtClean="0"/>
              <a:t>Достъпваме с името на класа и </a:t>
            </a:r>
            <a:r>
              <a:rPr lang="en-US" sz="2800" b="1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::</a:t>
            </a:r>
          </a:p>
          <a:p>
            <a:r>
              <a:rPr lang="bg-BG" sz="2800" smtClean="0"/>
              <a:t>От методите на класа достъпваме със </a:t>
            </a:r>
            <a:r>
              <a:rPr lang="en-US" sz="2800" b="1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self::</a:t>
            </a:r>
            <a:endParaRPr lang="en-US" sz="2800" b="1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bg-BG" sz="2800" smtClean="0"/>
              <a:t>Константите също са статични данни</a:t>
            </a:r>
          </a:p>
          <a:p>
            <a:r>
              <a:rPr lang="bg-BG" sz="2800" smtClean="0"/>
              <a:t>Примери</a:t>
            </a:r>
            <a:endParaRPr lang="en-US" sz="2800" dirty="0" smtClean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3894909" y="0"/>
            <a:ext cx="5249091" cy="35391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420624" indent="-38404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2376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56032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○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37744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9047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-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bg-BG" sz="20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Съвременно уеб програмиране с </a:t>
            </a:r>
            <a:r>
              <a:rPr lang="en-US" sz="20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PHP 2011</a:t>
            </a:r>
            <a:endParaRPr lang="en-US" sz="2000" b="1" i="1" dirty="0"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1000" y="5304472"/>
            <a:ext cx="8305800" cy="1477328"/>
          </a:xfrm>
          <a:prstGeom prst="rect">
            <a:avLst/>
          </a:prstGeom>
          <a:solidFill>
            <a:schemeClr val="tx2">
              <a:lumMod val="9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200" smtClean="0">
                <a:solidFill>
                  <a:schemeClr val="bg1"/>
                </a:solidFill>
              </a:rPr>
              <a:t>class PHPElephant  {</a:t>
            </a:r>
          </a:p>
          <a:p>
            <a:r>
              <a:rPr lang="en-US" sz="22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constant HEIGHT = 430;</a:t>
            </a:r>
          </a:p>
          <a:p>
            <a:r>
              <a:rPr lang="en-US" sz="2200" smtClean="0">
                <a:solidFill>
                  <a:schemeClr val="bg1"/>
                </a:solidFill>
              </a:rPr>
              <a:t>}</a:t>
            </a:r>
          </a:p>
          <a:p>
            <a:r>
              <a:rPr lang="en-US" sz="2200" smtClean="0">
                <a:solidFill>
                  <a:schemeClr val="bg1"/>
                </a:solidFill>
              </a:rPr>
              <a:t>echo </a:t>
            </a:r>
            <a:r>
              <a:rPr lang="en-US" sz="22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PHPElephant::HEIGHT</a:t>
            </a:r>
            <a:r>
              <a:rPr lang="en-US" sz="2200" smtClean="0">
                <a:solidFill>
                  <a:schemeClr val="bg1"/>
                </a:solidFill>
              </a:rPr>
              <a:t>; </a:t>
            </a:r>
            <a:r>
              <a:rPr lang="en-US" sz="2200" b="1" smtClean="0">
                <a:solidFill>
                  <a:srgbClr val="C00000"/>
                </a:solidFill>
              </a:rPr>
              <a:t>//</a:t>
            </a:r>
            <a:r>
              <a:rPr lang="bg-BG" sz="2200" b="1" smtClean="0">
                <a:solidFill>
                  <a:srgbClr val="C00000"/>
                </a:solidFill>
              </a:rPr>
              <a:t>точно както в </a:t>
            </a:r>
            <a:r>
              <a:rPr lang="en-US" sz="2200" b="1" smtClean="0">
                <a:solidFill>
                  <a:srgbClr val="C00000"/>
                </a:solidFill>
              </a:rPr>
              <a:t>C++</a:t>
            </a:r>
            <a:endParaRPr lang="bg-BG" sz="2400" b="1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1036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381000" y="2362200"/>
            <a:ext cx="8458201" cy="1826363"/>
          </a:xfrm>
        </p:spPr>
        <p:txBody>
          <a:bodyPr>
            <a:noAutofit/>
          </a:bodyPr>
          <a:lstStyle/>
          <a:p>
            <a:r>
              <a:rPr lang="bg-BG" sz="6000" dirty="0" smtClean="0"/>
              <a:t>Наследяване</a:t>
            </a:r>
            <a:endParaRPr lang="en-US" sz="600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685800" y="1219200"/>
            <a:ext cx="6629400" cy="106668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3894909" y="0"/>
            <a:ext cx="5249091" cy="35391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420624" indent="-38404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2376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56032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○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37744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9047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-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bg-BG" sz="20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Съвременно уеб програмиране с </a:t>
            </a:r>
            <a:r>
              <a:rPr lang="en-US" sz="20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PHP 2011</a:t>
            </a:r>
            <a:endParaRPr lang="en-US" sz="2000" b="1" i="1" dirty="0"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39397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7920931" cy="1143000"/>
          </a:xfrm>
        </p:spPr>
        <p:txBody>
          <a:bodyPr>
            <a:noAutofit/>
          </a:bodyPr>
          <a:lstStyle/>
          <a:p>
            <a:r>
              <a:rPr lang="bg-BG" sz="4000" smtClean="0"/>
              <a:t>Наследяване 101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68" y="1295400"/>
            <a:ext cx="9144000" cy="5562600"/>
          </a:xfrm>
        </p:spPr>
        <p:txBody>
          <a:bodyPr>
            <a:normAutofit/>
          </a:bodyPr>
          <a:lstStyle/>
          <a:p>
            <a:r>
              <a:rPr lang="bg-BG" sz="2800" smtClean="0"/>
              <a:t>Синтаксис</a:t>
            </a:r>
            <a:endParaRPr lang="en-US" sz="2800" smtClean="0"/>
          </a:p>
          <a:p>
            <a:endParaRPr lang="bg-BG" sz="2800" smtClean="0"/>
          </a:p>
          <a:p>
            <a:endParaRPr lang="bg-BG" sz="2800"/>
          </a:p>
          <a:p>
            <a:r>
              <a:rPr lang="en-US" sz="2800" smtClean="0"/>
              <a:t>PHP </a:t>
            </a:r>
            <a:r>
              <a:rPr lang="bg-BG" sz="2800" smtClean="0"/>
              <a:t>няма множествено наследяване</a:t>
            </a:r>
          </a:p>
          <a:p>
            <a:r>
              <a:rPr lang="bg-BG" sz="2800" smtClean="0"/>
              <a:t>Родителят трябва да е деклариран преди наследника</a:t>
            </a:r>
          </a:p>
          <a:p>
            <a:r>
              <a:rPr lang="bg-BG" sz="2800" smtClean="0"/>
              <a:t>Има "стандартен" клас </a:t>
            </a:r>
            <a:r>
              <a:rPr lang="en-US" sz="2800" smtClean="0"/>
              <a:t>stdClass</a:t>
            </a:r>
            <a:r>
              <a:rPr lang="bg-BG" sz="2800" smtClean="0"/>
              <a:t>, но той е празен</a:t>
            </a:r>
          </a:p>
          <a:p>
            <a:r>
              <a:rPr lang="bg-BG" sz="2800" smtClean="0"/>
              <a:t>Ключовата дума </a:t>
            </a:r>
            <a:r>
              <a:rPr lang="en-US" sz="2800" b="1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parent</a:t>
            </a:r>
            <a:endParaRPr lang="bg-BG" sz="2800" b="1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bg-BG" sz="2800" smtClean="0"/>
              <a:t>Видимост</a:t>
            </a:r>
          </a:p>
          <a:p>
            <a:pPr lvl="1"/>
            <a:r>
              <a:rPr lang="bg-BG" sz="2400" smtClean="0"/>
              <a:t>По подразбиране е </a:t>
            </a:r>
            <a:r>
              <a:rPr lang="en-US" sz="2400" b="1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public</a:t>
            </a:r>
          </a:p>
          <a:p>
            <a:pPr lvl="1"/>
            <a:r>
              <a:rPr lang="en-US" sz="2400" b="1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var</a:t>
            </a:r>
            <a:r>
              <a:rPr lang="en-US" sz="240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smtClean="0">
                <a:sym typeface="Wingdings"/>
              </a:rPr>
              <a:t> public (</a:t>
            </a:r>
            <a:r>
              <a:rPr lang="bg-BG" sz="2400" smtClean="0">
                <a:sym typeface="Wingdings"/>
              </a:rPr>
              <a:t>останка от </a:t>
            </a:r>
            <a:r>
              <a:rPr lang="en-US" sz="2400" smtClean="0">
                <a:sym typeface="Wingdings"/>
              </a:rPr>
              <a:t>PHP4)</a:t>
            </a:r>
            <a:endParaRPr lang="bg-BG" sz="2400" smtClean="0">
              <a:sym typeface="Wingdings"/>
            </a:endParaRPr>
          </a:p>
          <a:p>
            <a:r>
              <a:rPr lang="bg-BG" sz="2800" smtClean="0">
                <a:sym typeface="Wingdings"/>
              </a:rPr>
              <a:t>Примери</a:t>
            </a:r>
            <a:endParaRPr lang="en-US" sz="2800" dirty="0" smtClean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3894909" y="0"/>
            <a:ext cx="5249091" cy="35391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420624" indent="-38404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2376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56032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○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37744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9047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-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bg-BG" sz="20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Съвременно уеб програмиране с </a:t>
            </a:r>
            <a:r>
              <a:rPr lang="en-US" sz="20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PHP 2011</a:t>
            </a:r>
            <a:endParaRPr lang="en-US" sz="2000" b="1" i="1" dirty="0"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600" y="1752600"/>
            <a:ext cx="8305800" cy="1107996"/>
          </a:xfrm>
          <a:prstGeom prst="rect">
            <a:avLst/>
          </a:prstGeom>
          <a:solidFill>
            <a:schemeClr val="tx2">
              <a:lumMod val="9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200" smtClean="0">
                <a:solidFill>
                  <a:schemeClr val="bg1"/>
                </a:solidFill>
              </a:rPr>
              <a:t>class PHPMammoth </a:t>
            </a:r>
            <a:r>
              <a:rPr lang="en-US" sz="22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extends</a:t>
            </a:r>
            <a:r>
              <a:rPr lang="en-US" sz="220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200" smtClean="0">
                <a:solidFill>
                  <a:schemeClr val="bg1"/>
                </a:solidFill>
              </a:rPr>
              <a:t>PHPElephant  {</a:t>
            </a:r>
          </a:p>
          <a:p>
            <a:r>
              <a:rPr lang="en-US" sz="22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sz="2200" smtClean="0">
                <a:solidFill>
                  <a:schemeClr val="bg1"/>
                </a:solidFill>
              </a:rPr>
              <a:t>$wool = true;</a:t>
            </a:r>
          </a:p>
          <a:p>
            <a:r>
              <a:rPr lang="en-US" sz="2200" smtClean="0">
                <a:solidFill>
                  <a:schemeClr val="bg1"/>
                </a:solidFill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005199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7920931" cy="1143000"/>
          </a:xfrm>
        </p:spPr>
        <p:txBody>
          <a:bodyPr>
            <a:noAutofit/>
          </a:bodyPr>
          <a:lstStyle/>
          <a:p>
            <a:r>
              <a:rPr lang="bg-BG" sz="4000" smtClean="0"/>
              <a:t>Особености на </a:t>
            </a:r>
            <a:r>
              <a:rPr lang="en-US" sz="4000" smtClean="0"/>
              <a:t>dynamic dispatch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80178"/>
            <a:ext cx="7848600" cy="5125422"/>
          </a:xfrm>
        </p:spPr>
        <p:txBody>
          <a:bodyPr>
            <a:normAutofit/>
          </a:bodyPr>
          <a:lstStyle/>
          <a:p>
            <a:r>
              <a:rPr lang="bg-BG" sz="2800" smtClean="0"/>
              <a:t>Функциите в </a:t>
            </a:r>
            <a:r>
              <a:rPr lang="en-US" sz="2800" smtClean="0"/>
              <a:t>PHP </a:t>
            </a:r>
            <a:r>
              <a:rPr lang="bg-BG" sz="2800" smtClean="0"/>
              <a:t>са виртуални по подразбиране</a:t>
            </a:r>
          </a:p>
          <a:p>
            <a:r>
              <a:rPr lang="en-US" sz="2800" smtClean="0"/>
              <a:t>Overloading &amp; overriding</a:t>
            </a:r>
          </a:p>
          <a:p>
            <a:r>
              <a:rPr lang="bg-BG" sz="2800" smtClean="0"/>
              <a:t>Статично викане на нестатични методи е позволено (не и в </a:t>
            </a:r>
            <a:r>
              <a:rPr lang="en-US" sz="2800" smtClean="0"/>
              <a:t>strict mode)</a:t>
            </a:r>
            <a:r>
              <a:rPr lang="bg-BG" sz="2800" smtClean="0"/>
              <a:t> и води до странни работи с </a:t>
            </a:r>
            <a:r>
              <a:rPr lang="en-US" sz="2800" smtClean="0"/>
              <a:t>$this</a:t>
            </a:r>
            <a:endParaRPr lang="bg-BG" sz="2800" smtClean="0"/>
          </a:p>
          <a:p>
            <a:r>
              <a:rPr lang="en-US" sz="2800" smtClean="0"/>
              <a:t>Late static binding</a:t>
            </a:r>
            <a:endParaRPr lang="en-US" sz="2800" dirty="0" smtClean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3894909" y="0"/>
            <a:ext cx="5249091" cy="35391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420624" indent="-38404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2376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56032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○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37744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9047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-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bg-BG" sz="20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Съвременно уеб програмиране с </a:t>
            </a:r>
            <a:r>
              <a:rPr lang="en-US" sz="20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PHP 2011</a:t>
            </a:r>
            <a:endParaRPr lang="en-US" sz="2000" b="1" i="1" dirty="0"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553200" y="4724400"/>
            <a:ext cx="1755652" cy="1146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363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6957"/>
            <a:ext cx="7920931" cy="1143000"/>
          </a:xfrm>
        </p:spPr>
        <p:txBody>
          <a:bodyPr>
            <a:noAutofit/>
          </a:bodyPr>
          <a:lstStyle/>
          <a:p>
            <a:r>
              <a:rPr lang="bg-BG" sz="4000" smtClean="0"/>
              <a:t>Интерфейс</a:t>
            </a:r>
            <a:r>
              <a:rPr lang="bg-BG" sz="4000"/>
              <a:t>и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787" y="1219200"/>
            <a:ext cx="8077200" cy="5791200"/>
          </a:xfrm>
        </p:spPr>
        <p:txBody>
          <a:bodyPr>
            <a:normAutofit lnSpcReduction="10000"/>
          </a:bodyPr>
          <a:lstStyle/>
          <a:p>
            <a:r>
              <a:rPr lang="bg-BG" sz="2800" smtClean="0"/>
              <a:t>Идея</a:t>
            </a:r>
            <a:endParaRPr lang="bg-BG" sz="2800" dirty="0"/>
          </a:p>
          <a:p>
            <a:pPr lvl="1"/>
            <a:r>
              <a:rPr lang="bg-BG" sz="2400" smtClean="0"/>
              <a:t>дефинират функционалност, не имплементация</a:t>
            </a:r>
          </a:p>
          <a:p>
            <a:pPr lvl="1"/>
            <a:r>
              <a:rPr lang="bg-BG" sz="2400" smtClean="0"/>
              <a:t>позволяват "множествено наследяване"</a:t>
            </a:r>
          </a:p>
          <a:p>
            <a:r>
              <a:rPr lang="bg-BG" sz="2800" smtClean="0"/>
              <a:t>Синтаксис</a:t>
            </a:r>
            <a:endParaRPr lang="en-US" sz="2800" smtClean="0"/>
          </a:p>
          <a:p>
            <a:endParaRPr lang="en-US" sz="2800" smtClean="0"/>
          </a:p>
          <a:p>
            <a:endParaRPr lang="bg-BG" sz="2800" smtClean="0"/>
          </a:p>
          <a:p>
            <a:endParaRPr lang="bg-BG" sz="2800"/>
          </a:p>
          <a:p>
            <a:endParaRPr lang="bg-BG" sz="2800" smtClean="0"/>
          </a:p>
          <a:p>
            <a:r>
              <a:rPr lang="bg-BG" sz="2800" smtClean="0"/>
              <a:t>Всички членове са </a:t>
            </a:r>
            <a:r>
              <a:rPr lang="en-US" sz="2800" smtClean="0"/>
              <a:t>public!</a:t>
            </a:r>
          </a:p>
          <a:p>
            <a:r>
              <a:rPr lang="bg-BG" sz="2800" smtClean="0"/>
              <a:t>Интерфейсите се наследяват</a:t>
            </a:r>
          </a:p>
          <a:p>
            <a:pPr lvl="1"/>
            <a:r>
              <a:rPr lang="bg-BG" sz="2400" smtClean="0"/>
              <a:t>и могат да се наследяват множествено</a:t>
            </a:r>
          </a:p>
          <a:p>
            <a:r>
              <a:rPr lang="bg-BG" sz="2800" smtClean="0"/>
              <a:t>Поддържат и константи</a:t>
            </a: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3894909" y="0"/>
            <a:ext cx="5249091" cy="35391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420624" indent="-38404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2376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56032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○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37744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9047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-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bg-BG" sz="20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Съвременно уеб програмиране с </a:t>
            </a:r>
            <a:r>
              <a:rPr lang="en-US" sz="20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PHP 2011</a:t>
            </a:r>
            <a:endParaRPr lang="en-US" sz="2000" b="1" i="1" dirty="0"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2895600"/>
            <a:ext cx="8305800" cy="1938992"/>
          </a:xfrm>
          <a:prstGeom prst="rect">
            <a:avLst/>
          </a:prstGeom>
          <a:solidFill>
            <a:schemeClr val="tx2">
              <a:lumMod val="9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interface</a:t>
            </a:r>
            <a:r>
              <a:rPr lang="en-US" sz="200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smtClean="0">
                <a:solidFill>
                  <a:schemeClr val="bg1"/>
                </a:solidFill>
              </a:rPr>
              <a:t>Huggy {</a:t>
            </a:r>
          </a:p>
          <a:p>
            <a:r>
              <a:rPr lang="en-US" sz="2000">
                <a:solidFill>
                  <a:schemeClr val="bg1"/>
                </a:solidFill>
              </a:rPr>
              <a:t>	</a:t>
            </a:r>
            <a:r>
              <a:rPr lang="en-US" sz="2000" smtClean="0">
                <a:solidFill>
                  <a:schemeClr val="bg1"/>
                </a:solidFill>
              </a:rPr>
              <a:t>public function HugMe($otherHuggy)</a:t>
            </a:r>
            <a:r>
              <a:rPr lang="en-US" sz="20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</a:t>
            </a:r>
          </a:p>
          <a:p>
            <a:r>
              <a:rPr lang="en-US" sz="2000" smtClean="0">
                <a:solidFill>
                  <a:schemeClr val="bg1"/>
                </a:solidFill>
              </a:rPr>
              <a:t>}</a:t>
            </a:r>
          </a:p>
          <a:p>
            <a:r>
              <a:rPr lang="en-US" sz="2000" smtClean="0">
                <a:solidFill>
                  <a:schemeClr val="bg1"/>
                </a:solidFill>
              </a:rPr>
              <a:t>class PHPElephant </a:t>
            </a:r>
            <a:r>
              <a:rPr lang="en-US" sz="20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implements</a:t>
            </a:r>
            <a:r>
              <a:rPr lang="en-US" sz="2000" smtClean="0">
                <a:solidFill>
                  <a:schemeClr val="bg1"/>
                </a:solidFill>
              </a:rPr>
              <a:t> Huggy</a:t>
            </a:r>
            <a:r>
              <a:rPr lang="en-US" sz="2000">
                <a:solidFill>
                  <a:schemeClr val="bg1"/>
                </a:solidFill>
              </a:rPr>
              <a:t> </a:t>
            </a:r>
            <a:r>
              <a:rPr lang="en-US" sz="2000" smtClean="0">
                <a:solidFill>
                  <a:schemeClr val="bg1"/>
                </a:solidFill>
              </a:rPr>
              <a:t>{</a:t>
            </a:r>
          </a:p>
          <a:p>
            <a:r>
              <a:rPr lang="en-US" sz="2000">
                <a:solidFill>
                  <a:schemeClr val="bg1"/>
                </a:solidFill>
              </a:rPr>
              <a:t>	</a:t>
            </a:r>
            <a:r>
              <a:rPr lang="en-US" sz="2000" smtClean="0">
                <a:solidFill>
                  <a:schemeClr val="bg1"/>
                </a:solidFill>
              </a:rPr>
              <a:t>public function HugMe($otherHuggy) { echo "Hugged!" }</a:t>
            </a:r>
          </a:p>
          <a:p>
            <a:r>
              <a:rPr lang="en-US" sz="2000">
                <a:solidFill>
                  <a:schemeClr val="bg1"/>
                </a:solidFill>
              </a:rPr>
              <a:t>}</a:t>
            </a:r>
            <a:endParaRPr lang="en-US" sz="200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9618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7920931" cy="1143000"/>
          </a:xfrm>
        </p:spPr>
        <p:txBody>
          <a:bodyPr>
            <a:noAutofit/>
          </a:bodyPr>
          <a:lstStyle/>
          <a:p>
            <a:r>
              <a:rPr lang="bg-BG" sz="4000" smtClean="0"/>
              <a:t>Абстрактни класове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95400"/>
            <a:ext cx="8839200" cy="5125422"/>
          </a:xfrm>
        </p:spPr>
        <p:txBody>
          <a:bodyPr>
            <a:normAutofit/>
          </a:bodyPr>
          <a:lstStyle/>
          <a:p>
            <a:r>
              <a:rPr lang="bg-BG" sz="2800" smtClean="0"/>
              <a:t>Частично имплементират функционалност</a:t>
            </a:r>
          </a:p>
          <a:p>
            <a:r>
              <a:rPr lang="bg-BG" sz="2800" smtClean="0"/>
              <a:t>Наследниците им трябва да дефинират всички наследени функции (иначе пак са абстрактни)</a:t>
            </a:r>
          </a:p>
          <a:p>
            <a:r>
              <a:rPr lang="bg-BG" sz="2800" smtClean="0"/>
              <a:t>Наследените функции само разширяват видимост</a:t>
            </a:r>
            <a:endParaRPr lang="bg-BG" sz="2800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3894909" y="0"/>
            <a:ext cx="5249091" cy="35391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420624" indent="-38404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2376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56032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○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37744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9047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-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bg-BG" sz="20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Съвременно уеб програмиране с </a:t>
            </a:r>
            <a:r>
              <a:rPr lang="en-US" sz="20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PHP 2011</a:t>
            </a:r>
            <a:endParaRPr lang="en-US" sz="2000" b="1" i="1" dirty="0"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1000" y="3276600"/>
            <a:ext cx="8305800" cy="3477875"/>
          </a:xfrm>
          <a:prstGeom prst="rect">
            <a:avLst/>
          </a:prstGeom>
          <a:solidFill>
            <a:schemeClr val="tx2">
              <a:lumMod val="9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abstract  class </a:t>
            </a:r>
            <a:r>
              <a:rPr lang="en-US" sz="2000" smtClean="0">
                <a:solidFill>
                  <a:schemeClr val="bg1"/>
                </a:solidFill>
              </a:rPr>
              <a:t>PHPAnimal {</a:t>
            </a:r>
          </a:p>
          <a:p>
            <a:r>
              <a:rPr lang="en-US" sz="2000">
                <a:solidFill>
                  <a:schemeClr val="bg1"/>
                </a:solidFill>
              </a:rPr>
              <a:t>	</a:t>
            </a:r>
            <a:r>
              <a:rPr lang="en-US" sz="20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abstract</a:t>
            </a:r>
            <a:r>
              <a:rPr lang="en-US" sz="200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smtClean="0">
                <a:solidFill>
                  <a:schemeClr val="bg1"/>
                </a:solidFill>
              </a:rPr>
              <a:t>protected</a:t>
            </a:r>
            <a:r>
              <a:rPr lang="en-US" sz="200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smtClean="0">
                <a:solidFill>
                  <a:schemeClr val="bg1"/>
                </a:solidFill>
              </a:rPr>
              <a:t>function WhoAmI();</a:t>
            </a:r>
          </a:p>
          <a:p>
            <a:r>
              <a:rPr lang="en-US" sz="2000">
                <a:solidFill>
                  <a:schemeClr val="bg1"/>
                </a:solidFill>
              </a:rPr>
              <a:t>	</a:t>
            </a:r>
            <a:r>
              <a:rPr lang="en-US" sz="2000" smtClean="0">
                <a:solidFill>
                  <a:schemeClr val="bg1"/>
                </a:solidFill>
              </a:rPr>
              <a:t>function ROAR() { echo "HEAR MY ROAR!"; }</a:t>
            </a:r>
          </a:p>
          <a:p>
            <a:r>
              <a:rPr lang="en-US" sz="2000" smtClean="0">
                <a:solidFill>
                  <a:schemeClr val="bg1"/>
                </a:solidFill>
              </a:rPr>
              <a:t>}</a:t>
            </a:r>
          </a:p>
          <a:p>
            <a:r>
              <a:rPr lang="en-US" sz="2000" smtClean="0">
                <a:solidFill>
                  <a:schemeClr val="bg1"/>
                </a:solidFill>
              </a:rPr>
              <a:t>class PHPElephant extends</a:t>
            </a:r>
            <a:r>
              <a:rPr lang="en-US" sz="20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smtClean="0">
                <a:solidFill>
                  <a:schemeClr val="bg1"/>
                </a:solidFill>
              </a:rPr>
              <a:t>PHPAnimal {</a:t>
            </a:r>
          </a:p>
          <a:p>
            <a:r>
              <a:rPr lang="en-US" sz="2000">
                <a:solidFill>
                  <a:schemeClr val="bg1"/>
                </a:solidFill>
              </a:rPr>
              <a:t>	</a:t>
            </a:r>
            <a:r>
              <a:rPr lang="en-US" sz="2000" smtClean="0">
                <a:solidFill>
                  <a:schemeClr val="bg1"/>
                </a:solidFill>
              </a:rPr>
              <a:t>public function </a:t>
            </a:r>
            <a:r>
              <a:rPr lang="en-US" sz="20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WhoAmI() </a:t>
            </a:r>
            <a:r>
              <a:rPr lang="en-US" sz="2000" smtClean="0">
                <a:solidFill>
                  <a:schemeClr val="bg1"/>
                </a:solidFill>
              </a:rPr>
              <a:t>{ echo "The venerable Elephant!"; }</a:t>
            </a:r>
          </a:p>
          <a:p>
            <a:r>
              <a:rPr lang="en-US" sz="2000" smtClean="0">
                <a:solidFill>
                  <a:schemeClr val="bg1"/>
                </a:solidFill>
              </a:rPr>
              <a:t>	</a:t>
            </a:r>
            <a:r>
              <a:rPr lang="en-US" sz="2000" b="1" smtClean="0">
                <a:solidFill>
                  <a:srgbClr val="C00000"/>
                </a:solidFill>
              </a:rPr>
              <a:t>//must override (and do so as either protected or public)</a:t>
            </a:r>
          </a:p>
          <a:p>
            <a:r>
              <a:rPr lang="en-US" sz="2000" smtClean="0">
                <a:solidFill>
                  <a:schemeClr val="bg1"/>
                </a:solidFill>
              </a:rPr>
              <a:t>}</a:t>
            </a:r>
          </a:p>
          <a:p>
            <a:r>
              <a:rPr lang="en-US" sz="2000" smtClean="0">
                <a:solidFill>
                  <a:schemeClr val="bg1"/>
                </a:solidFill>
              </a:rPr>
              <a:t>$myElephant = new PHPElephant();</a:t>
            </a:r>
          </a:p>
          <a:p>
            <a:r>
              <a:rPr lang="en-US" sz="2000" smtClean="0">
                <a:solidFill>
                  <a:schemeClr val="bg1"/>
                </a:solidFill>
              </a:rPr>
              <a:t>$myElephant-&gt;WhoAmI(); </a:t>
            </a:r>
            <a:r>
              <a:rPr lang="en-US" sz="2000" b="1" smtClean="0">
                <a:solidFill>
                  <a:srgbClr val="C00000"/>
                </a:solidFill>
              </a:rPr>
              <a:t>//ok, it's public and defined now</a:t>
            </a:r>
          </a:p>
          <a:p>
            <a:r>
              <a:rPr lang="en-US" sz="2000" smtClean="0">
                <a:solidFill>
                  <a:schemeClr val="bg1"/>
                </a:solidFill>
              </a:rPr>
              <a:t>$myElephant-&gt;ROAR(); </a:t>
            </a:r>
            <a:r>
              <a:rPr lang="en-US" sz="2000" b="1" smtClean="0">
                <a:solidFill>
                  <a:srgbClr val="C00000"/>
                </a:solidFill>
              </a:rPr>
              <a:t>//inherited and defined</a:t>
            </a:r>
          </a:p>
        </p:txBody>
      </p:sp>
    </p:spTree>
    <p:extLst>
      <p:ext uri="{BB962C8B-B14F-4D97-AF65-F5344CB8AC3E}">
        <p14:creationId xmlns:p14="http://schemas.microsoft.com/office/powerpoint/2010/main" val="636657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381000" y="2362200"/>
            <a:ext cx="8458201" cy="1826363"/>
          </a:xfrm>
        </p:spPr>
        <p:txBody>
          <a:bodyPr>
            <a:noAutofit/>
          </a:bodyPr>
          <a:lstStyle/>
          <a:p>
            <a:r>
              <a:rPr lang="bg-BG" sz="6000" dirty="0" smtClean="0"/>
              <a:t>Класо-разкостване</a:t>
            </a:r>
            <a:endParaRPr lang="en-US" sz="600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685800" y="1219200"/>
            <a:ext cx="6629400" cy="106668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3894909" y="0"/>
            <a:ext cx="5249091" cy="35391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420624" indent="-38404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2376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56032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○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37744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9047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-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bg-BG" sz="20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Съвременно уеб програмиране с </a:t>
            </a:r>
            <a:r>
              <a:rPr lang="en-US" sz="20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PHP 2011</a:t>
            </a:r>
            <a:endParaRPr lang="en-US" sz="2000" b="1" i="1" dirty="0"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21581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7920931" cy="1143000"/>
          </a:xfrm>
        </p:spPr>
        <p:txBody>
          <a:bodyPr>
            <a:noAutofit/>
          </a:bodyPr>
          <a:lstStyle/>
          <a:p>
            <a:r>
              <a:rPr lang="bg-BG" sz="4000" smtClean="0"/>
              <a:t>Полезни функции за класове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80178"/>
            <a:ext cx="8077200" cy="5125422"/>
          </a:xfrm>
        </p:spPr>
        <p:txBody>
          <a:bodyPr>
            <a:normAutofit/>
          </a:bodyPr>
          <a:lstStyle/>
          <a:p>
            <a:r>
              <a:rPr lang="bg-BG" sz="2800" smtClean="0"/>
              <a:t>Проверки за съществуване и принадлежност</a:t>
            </a:r>
          </a:p>
          <a:p>
            <a:pPr lvl="1"/>
            <a:r>
              <a:rPr lang="en-US" sz="2000" smtClean="0"/>
              <a:t>is_a, is_subclass_of</a:t>
            </a:r>
          </a:p>
          <a:p>
            <a:pPr lvl="1"/>
            <a:r>
              <a:rPr lang="en-US" sz="2000" smtClean="0"/>
              <a:t>class_exists, method_exists, etc</a:t>
            </a:r>
          </a:p>
          <a:p>
            <a:r>
              <a:rPr lang="en-US" sz="2400" smtClean="0"/>
              <a:t>Reflection </a:t>
            </a:r>
            <a:r>
              <a:rPr lang="bg-BG" sz="2400" smtClean="0"/>
              <a:t>на обекти</a:t>
            </a:r>
          </a:p>
          <a:p>
            <a:pPr lvl="1"/>
            <a:r>
              <a:rPr lang="en-US" sz="2000" smtClean="0"/>
              <a:t>get_class, get_parent_class</a:t>
            </a:r>
          </a:p>
          <a:p>
            <a:pPr lvl="1"/>
            <a:r>
              <a:rPr lang="en-US" sz="2000" smtClean="0"/>
              <a:t>get_object_vars, get_class_vars, get_class_methods</a:t>
            </a:r>
          </a:p>
          <a:p>
            <a:pPr lvl="1"/>
            <a:r>
              <a:rPr lang="en-US" sz="2000" smtClean="0"/>
              <a:t>call_user_method, call_user_method_array (</a:t>
            </a:r>
            <a:r>
              <a:rPr lang="en-US" sz="2000" b="1" smtClean="0">
                <a:solidFill>
                  <a:schemeClr val="accent1">
                    <a:lumMod val="75000"/>
                  </a:schemeClr>
                </a:solidFill>
              </a:rPr>
              <a:t>deprecated</a:t>
            </a:r>
            <a:r>
              <a:rPr lang="en-US" sz="200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000" smtClean="0"/>
              <a:t>=&gt; use call_user_func, call_user_func_array)</a:t>
            </a:r>
          </a:p>
          <a:p>
            <a:r>
              <a:rPr lang="bg-BG" sz="2400" smtClean="0"/>
              <a:t>Декларирани класове</a:t>
            </a:r>
          </a:p>
          <a:p>
            <a:pPr lvl="1"/>
            <a:r>
              <a:rPr lang="en-US" sz="2000" smtClean="0"/>
              <a:t>get_declared_classes, get_declared_interfaces</a:t>
            </a:r>
            <a:endParaRPr lang="en-US" sz="2000"/>
          </a:p>
          <a:p>
            <a:r>
              <a:rPr lang="bg-BG" sz="2400" smtClean="0"/>
              <a:t>Примери</a:t>
            </a:r>
            <a:endParaRPr lang="en-US" sz="2400" smtClean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3894909" y="0"/>
            <a:ext cx="5249091" cy="35391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420624" indent="-38404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2376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56032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○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37744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9047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-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bg-BG" sz="20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Съвременно уеб програмиране с </a:t>
            </a:r>
            <a:r>
              <a:rPr lang="en-US" sz="20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PHP 2011</a:t>
            </a:r>
            <a:endParaRPr lang="en-US" sz="2000" b="1" i="1" dirty="0"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73978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7920931" cy="1143000"/>
          </a:xfrm>
        </p:spPr>
        <p:txBody>
          <a:bodyPr>
            <a:noAutofit/>
          </a:bodyPr>
          <a:lstStyle/>
          <a:p>
            <a:r>
              <a:rPr lang="bg-BG" sz="4000" smtClean="0"/>
              <a:t>И освен това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077200" cy="5257800"/>
          </a:xfrm>
        </p:spPr>
        <p:txBody>
          <a:bodyPr>
            <a:normAutofit/>
          </a:bodyPr>
          <a:lstStyle/>
          <a:p>
            <a:r>
              <a:rPr lang="en-US" sz="2800" b="1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instanceof</a:t>
            </a:r>
          </a:p>
          <a:p>
            <a:endParaRPr lang="en-US" sz="2800" smtClean="0"/>
          </a:p>
          <a:p>
            <a:endParaRPr lang="en-US" sz="2800"/>
          </a:p>
          <a:p>
            <a:pPr marL="36576" indent="0">
              <a:buNone/>
            </a:pPr>
            <a:endParaRPr lang="en-US" sz="2800"/>
          </a:p>
          <a:p>
            <a:pPr marL="36576" indent="0">
              <a:buNone/>
            </a:pPr>
            <a:endParaRPr lang="en-US" sz="2800" smtClean="0"/>
          </a:p>
          <a:p>
            <a:r>
              <a:rPr lang="en-US" sz="2800" smtClean="0"/>
              <a:t>ReflectionObject</a:t>
            </a:r>
          </a:p>
          <a:p>
            <a:pPr lvl="1"/>
            <a:r>
              <a:rPr lang="bg-BG" sz="2400" smtClean="0"/>
              <a:t>По-сериозни възможности</a:t>
            </a:r>
          </a:p>
          <a:p>
            <a:pPr lvl="1"/>
            <a:r>
              <a:rPr lang="bg-BG" sz="2400" smtClean="0"/>
              <a:t>Примери</a:t>
            </a: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3894909" y="0"/>
            <a:ext cx="5249091" cy="35391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420624" indent="-38404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2376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56032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○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37744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9047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-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bg-BG" sz="20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Съвременно уеб програмиране с </a:t>
            </a:r>
            <a:r>
              <a:rPr lang="en-US" sz="20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PHP 2011</a:t>
            </a:r>
            <a:endParaRPr lang="en-US" sz="2000" b="1" i="1" dirty="0"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7892" y="1981200"/>
            <a:ext cx="8305800" cy="1938992"/>
          </a:xfrm>
          <a:prstGeom prst="rect">
            <a:avLst/>
          </a:prstGeom>
          <a:solidFill>
            <a:schemeClr val="tx2">
              <a:lumMod val="9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smtClean="0">
                <a:solidFill>
                  <a:schemeClr val="bg1"/>
                </a:solidFill>
              </a:rPr>
              <a:t>$myElephant = new PHPElephant();</a:t>
            </a:r>
          </a:p>
          <a:p>
            <a:r>
              <a:rPr lang="en-US" sz="2000" smtClean="0">
                <a:solidFill>
                  <a:schemeClr val="bg1"/>
                </a:solidFill>
              </a:rPr>
              <a:t>if ($myElephant </a:t>
            </a:r>
            <a:r>
              <a:rPr lang="en-US" sz="20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instanceof</a:t>
            </a:r>
            <a:r>
              <a:rPr lang="en-US" sz="200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smtClean="0">
                <a:solidFill>
                  <a:schemeClr val="bg1"/>
                </a:solidFill>
              </a:rPr>
              <a:t>PHPElephant) echo "Really?"; </a:t>
            </a:r>
            <a:r>
              <a:rPr lang="en-US" sz="2000" b="1" smtClean="0">
                <a:solidFill>
                  <a:srgbClr val="C00000"/>
                </a:solidFill>
              </a:rPr>
              <a:t>//class</a:t>
            </a:r>
          </a:p>
          <a:p>
            <a:r>
              <a:rPr lang="en-US" sz="2000" smtClean="0">
                <a:solidFill>
                  <a:schemeClr val="bg1"/>
                </a:solidFill>
              </a:rPr>
              <a:t>if ($myElephant </a:t>
            </a:r>
            <a:r>
              <a:rPr lang="en-US" sz="20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instanceof</a:t>
            </a:r>
            <a:r>
              <a:rPr lang="en-US" sz="200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smtClean="0">
                <a:solidFill>
                  <a:schemeClr val="bg1"/>
                </a:solidFill>
              </a:rPr>
              <a:t>PHPAnimal) echo "Wow"; </a:t>
            </a:r>
            <a:r>
              <a:rPr lang="en-US" sz="2000" b="1" smtClean="0">
                <a:solidFill>
                  <a:srgbClr val="C00000"/>
                </a:solidFill>
              </a:rPr>
              <a:t>//parent class</a:t>
            </a:r>
          </a:p>
          <a:p>
            <a:r>
              <a:rPr lang="en-US" sz="2000" smtClean="0">
                <a:solidFill>
                  <a:schemeClr val="bg1"/>
                </a:solidFill>
              </a:rPr>
              <a:t>if ($myElephant </a:t>
            </a:r>
            <a:r>
              <a:rPr lang="en-US" sz="20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isntanceof</a:t>
            </a:r>
            <a:r>
              <a:rPr lang="en-US" sz="200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smtClean="0">
                <a:solidFill>
                  <a:schemeClr val="bg1"/>
                </a:solidFill>
              </a:rPr>
              <a:t>Huggy) echo "Awwwww"; </a:t>
            </a:r>
            <a:r>
              <a:rPr lang="en-US" sz="2000" b="1" smtClean="0">
                <a:solidFill>
                  <a:srgbClr val="C00000"/>
                </a:solidFill>
              </a:rPr>
              <a:t>//interface</a:t>
            </a:r>
          </a:p>
          <a:p>
            <a:r>
              <a:rPr lang="en-US" sz="2000" smtClean="0">
                <a:solidFill>
                  <a:schemeClr val="bg1"/>
                </a:solidFill>
              </a:rPr>
              <a:t>if ($myElephant </a:t>
            </a:r>
            <a:r>
              <a:rPr lang="en-US" sz="20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instanceof</a:t>
            </a:r>
            <a:r>
              <a:rPr lang="en-US" sz="200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smtClean="0">
                <a:solidFill>
                  <a:schemeClr val="bg1"/>
                </a:solidFill>
              </a:rPr>
              <a:t>PHPTiger) echo "I didn't think so either";</a:t>
            </a:r>
          </a:p>
          <a:p>
            <a:r>
              <a:rPr lang="en-US" sz="2000" b="1" smtClean="0">
                <a:solidFill>
                  <a:srgbClr val="C00000"/>
                </a:solidFill>
              </a:rPr>
              <a:t>//</a:t>
            </a:r>
            <a:r>
              <a:rPr lang="bg-BG" sz="2000" b="1" smtClean="0">
                <a:solidFill>
                  <a:srgbClr val="C00000"/>
                </a:solidFill>
              </a:rPr>
              <a:t>същото като </a:t>
            </a:r>
            <a:r>
              <a:rPr lang="en-US" sz="2000" b="1" smtClean="0">
                <a:solidFill>
                  <a:srgbClr val="C00000"/>
                </a:solidFill>
              </a:rPr>
              <a:t>is_a</a:t>
            </a:r>
            <a:r>
              <a:rPr lang="bg-BG" sz="2000" b="1" smtClean="0">
                <a:solidFill>
                  <a:srgbClr val="C00000"/>
                </a:solidFill>
              </a:rPr>
              <a:t>,</a:t>
            </a:r>
            <a:r>
              <a:rPr lang="en-US" sz="2000" b="1" smtClean="0">
                <a:solidFill>
                  <a:srgbClr val="C00000"/>
                </a:solidFill>
              </a:rPr>
              <a:t> </a:t>
            </a:r>
            <a:r>
              <a:rPr lang="bg-BG" sz="2000" b="1" smtClean="0">
                <a:solidFill>
                  <a:srgbClr val="C00000"/>
                </a:solidFill>
              </a:rPr>
              <a:t>но по-удобно</a:t>
            </a:r>
            <a:endParaRPr lang="en-US" sz="2000" b="1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1784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6629400" cy="5867400"/>
          </a:xfrm>
        </p:spPr>
        <p:txBody>
          <a:bodyPr>
            <a:normAutofit fontScale="90000"/>
          </a:bodyPr>
          <a:lstStyle/>
          <a:p>
            <a:r>
              <a:rPr lang="en-US" sz="6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Iterators</a:t>
            </a: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Array Access</a:t>
            </a: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Magic methods</a:t>
            </a:r>
            <a:r>
              <a:rPr lang="bg-BG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bg-BG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6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Autoloading</a:t>
            </a:r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Type Hinting - O_O</a:t>
            </a:r>
            <a:b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Cloning</a:t>
            </a:r>
            <a:b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Object comparison</a:t>
            </a:r>
            <a:endParaRPr lang="en-US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4" descr="Robot_Unicorn_Attac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6002496" y="1582896"/>
            <a:ext cx="3635058" cy="20383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 какво ще си говорим?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sz="3600" smtClean="0"/>
              <a:t>Как и кога се ползва ООП в </a:t>
            </a:r>
            <a:r>
              <a:rPr lang="en-US" sz="3600" smtClean="0"/>
              <a:t>PHP</a:t>
            </a:r>
            <a:endParaRPr lang="en-US" sz="3600" dirty="0" smtClean="0"/>
          </a:p>
          <a:p>
            <a:r>
              <a:rPr lang="bg-BG" sz="3600" smtClean="0"/>
              <a:t>Разликите спрямо статичните езици</a:t>
            </a:r>
            <a:endParaRPr lang="bg-BG" sz="3600" dirty="0"/>
          </a:p>
          <a:p>
            <a:r>
              <a:rPr lang="bg-BG" sz="3600" smtClean="0"/>
              <a:t>Магическите функции</a:t>
            </a:r>
          </a:p>
          <a:p>
            <a:r>
              <a:rPr lang="bg-BG" sz="3600" smtClean="0"/>
              <a:t>Някои други особености и трикове</a:t>
            </a:r>
            <a:endParaRPr lang="bg-BG" sz="3600" dirty="0" smtClean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3894909" y="0"/>
            <a:ext cx="5249091" cy="35391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420624" indent="-38404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2376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56032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○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37744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9047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-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bg-BG" sz="20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Съвременно уеб програмиране с </a:t>
            </a:r>
            <a:r>
              <a:rPr lang="en-US" sz="20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PHP 2011</a:t>
            </a:r>
            <a:endParaRPr lang="en-US" sz="2000" b="1" i="1" dirty="0"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46267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Iterators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219200"/>
            <a:ext cx="7467600" cy="5410200"/>
          </a:xfrm>
        </p:spPr>
        <p:txBody>
          <a:bodyPr>
            <a:normAutofit/>
          </a:bodyPr>
          <a:lstStyle/>
          <a:p>
            <a:r>
              <a:rPr lang="bg-BG" dirty="0" smtClean="0"/>
              <a:t>Някой да </a:t>
            </a:r>
            <a:r>
              <a:rPr lang="bg-BG" smtClean="0"/>
              <a:t>помни </a:t>
            </a:r>
            <a:r>
              <a:rPr lang="en-US" smtClean="0"/>
              <a:t>Java?</a:t>
            </a:r>
            <a:endParaRPr lang="bg-BG" dirty="0" smtClean="0"/>
          </a:p>
          <a:p>
            <a:pPr lvl="1"/>
            <a:r>
              <a:rPr lang="en-US" dirty="0" err="1" smtClean="0"/>
              <a:t>Iterator</a:t>
            </a:r>
            <a:r>
              <a:rPr lang="en-US" dirty="0" smtClean="0"/>
              <a:t>&lt;Integer&gt; it = </a:t>
            </a:r>
            <a:r>
              <a:rPr lang="en-US" dirty="0" err="1" smtClean="0"/>
              <a:t>col.iterator</a:t>
            </a:r>
            <a:r>
              <a:rPr lang="en-US" dirty="0" smtClean="0"/>
              <a:t>(); …</a:t>
            </a:r>
          </a:p>
          <a:p>
            <a:r>
              <a:rPr lang="bg-BG" dirty="0" smtClean="0"/>
              <a:t>В </a:t>
            </a:r>
            <a:r>
              <a:rPr lang="en-US" dirty="0" smtClean="0"/>
              <a:t>PHP, </a:t>
            </a:r>
            <a:r>
              <a:rPr lang="bg-BG" dirty="0" smtClean="0"/>
              <a:t>по масивите може да се итерира с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foreach</a:t>
            </a:r>
            <a:r>
              <a:rPr lang="bg-BG" dirty="0" smtClean="0">
                <a:solidFill>
                  <a:schemeClr val="tx2">
                    <a:lumMod val="75000"/>
                  </a:schemeClr>
                </a:solidFill>
              </a:rPr>
              <a:t>($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arr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as $value) { … }</a:t>
            </a:r>
          </a:p>
          <a:p>
            <a:r>
              <a:rPr lang="bg-BG" dirty="0" smtClean="0"/>
              <a:t>По обектите също може да се итерира </a:t>
            </a:r>
            <a:r>
              <a:rPr lang="bg-BG" dirty="0" smtClean="0">
                <a:sym typeface="Wingdings" pitchFamily="2" charset="2"/>
              </a:rPr>
              <a:t></a:t>
            </a:r>
          </a:p>
          <a:p>
            <a:r>
              <a:rPr lang="bg-BG" dirty="0" smtClean="0">
                <a:sym typeface="Wingdings" pitchFamily="2" charset="2"/>
              </a:rPr>
              <a:t>Нужни интерфейси – </a:t>
            </a:r>
            <a:r>
              <a:rPr lang="en-US" dirty="0" err="1" smtClean="0">
                <a:sym typeface="Wingdings" pitchFamily="2" charset="2"/>
              </a:rPr>
              <a:t>Iterator</a:t>
            </a:r>
            <a:r>
              <a:rPr lang="en-US" dirty="0" smtClean="0">
                <a:sym typeface="Wingdings" pitchFamily="2" charset="2"/>
              </a:rPr>
              <a:t>, </a:t>
            </a:r>
            <a:r>
              <a:rPr lang="en-US" dirty="0" err="1" smtClean="0">
                <a:sym typeface="Wingdings" pitchFamily="2" charset="2"/>
              </a:rPr>
              <a:t>IteratorAggregate</a:t>
            </a:r>
            <a:endParaRPr lang="en-US" dirty="0" smtClean="0">
              <a:sym typeface="Wingdings" pitchFamily="2" charset="2"/>
            </a:endParaRPr>
          </a:p>
          <a:p>
            <a:r>
              <a:rPr lang="bg-BG" smtClean="0">
                <a:sym typeface="Wingdings" pitchFamily="2" charset="2"/>
              </a:rPr>
              <a:t>Примери</a:t>
            </a:r>
            <a:r>
              <a:rPr lang="en-US" smtClean="0">
                <a:sym typeface="Wingdings" pitchFamily="2" charset="2"/>
              </a:rPr>
              <a:t>!</a:t>
            </a:r>
            <a:endParaRPr lang="bg-BG" dirty="0" smtClean="0">
              <a:sym typeface="Wingdings" pitchFamily="2" charset="2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791200" y="5334000"/>
            <a:ext cx="1755652" cy="1146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Interface </a:t>
            </a:r>
            <a:r>
              <a:rPr lang="en-US" dirty="0" err="1" smtClean="0"/>
              <a:t>ArrayAccess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Позволява </a:t>
            </a:r>
            <a:r>
              <a:rPr lang="en-US" dirty="0" smtClean="0"/>
              <a:t>[]</a:t>
            </a:r>
            <a:r>
              <a:rPr lang="bg-BG" dirty="0" smtClean="0"/>
              <a:t> нотация за достъп на данни от </a:t>
            </a:r>
            <a:r>
              <a:rPr lang="en-US" dirty="0" smtClean="0"/>
              <a:t>PHP</a:t>
            </a:r>
            <a:r>
              <a:rPr lang="bg-BG" dirty="0" smtClean="0"/>
              <a:t> обектите</a:t>
            </a:r>
          </a:p>
          <a:p>
            <a:r>
              <a:rPr lang="bg-BG" dirty="0" smtClean="0">
                <a:sym typeface="Wingdings" pitchFamily="2" charset="2"/>
              </a:rPr>
              <a:t>Удобство!</a:t>
            </a:r>
          </a:p>
          <a:p>
            <a:r>
              <a:rPr lang="bg-BG" dirty="0" smtClean="0">
                <a:sym typeface="Wingdings" pitchFamily="2" charset="2"/>
              </a:rPr>
              <a:t>Примерна употреба </a:t>
            </a:r>
            <a:endParaRPr lang="en-US" dirty="0" smtClean="0">
              <a:sym typeface="Wingdings" pitchFamily="2" charset="2"/>
            </a:endParaRPr>
          </a:p>
          <a:p>
            <a:pPr lvl="1"/>
            <a:r>
              <a:rPr lang="en-US" dirty="0" err="1" smtClean="0">
                <a:sym typeface="Wingdings" pitchFamily="2" charset="2"/>
              </a:rPr>
              <a:t>HashMap</a:t>
            </a:r>
            <a:r>
              <a:rPr lang="bg-BG" dirty="0" smtClean="0">
                <a:sym typeface="Wingdings" pitchFamily="2" charset="2"/>
              </a:rPr>
              <a:t> като в </a:t>
            </a:r>
            <a:r>
              <a:rPr lang="en-US" dirty="0" smtClean="0">
                <a:sym typeface="Wingdings" pitchFamily="2" charset="2"/>
              </a:rPr>
              <a:t>C++</a:t>
            </a:r>
          </a:p>
          <a:p>
            <a:pPr lvl="1"/>
            <a:r>
              <a:rPr lang="bg-BG" dirty="0" smtClean="0">
                <a:sym typeface="Wingdings" pitchFamily="2" charset="2"/>
              </a:rPr>
              <a:t>Всякакъв вид колекция от данни до която искаме достъп като с масив</a:t>
            </a:r>
            <a:endParaRPr lang="en-US" dirty="0" smtClean="0">
              <a:sym typeface="Wingdings" pitchFamily="2" charset="2"/>
            </a:endParaRPr>
          </a:p>
          <a:p>
            <a:r>
              <a:rPr lang="bg-BG" dirty="0" smtClean="0"/>
              <a:t>Примери ! – </a:t>
            </a:r>
            <a:r>
              <a:rPr lang="en-US" dirty="0" smtClean="0"/>
              <a:t>array_access.php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</a:t>
            </a:r>
            <a:r>
              <a:rPr lang="en-US" dirty="0" err="1" smtClean="0"/>
              <a:t>Autoloading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Въпрос за 5 точки – Каква е разликата м/у класовете в </a:t>
            </a:r>
            <a:r>
              <a:rPr lang="en-US" dirty="0" smtClean="0"/>
              <a:t>Java </a:t>
            </a:r>
            <a:r>
              <a:rPr lang="bg-BG" dirty="0" smtClean="0"/>
              <a:t>и класовете в </a:t>
            </a:r>
            <a:r>
              <a:rPr lang="en-US" dirty="0" smtClean="0"/>
              <a:t>PHP ?</a:t>
            </a:r>
          </a:p>
          <a:p>
            <a:pPr lvl="1"/>
            <a:r>
              <a:rPr lang="en-US" dirty="0" smtClean="0"/>
              <a:t>1 PHP </a:t>
            </a:r>
            <a:r>
              <a:rPr lang="bg-BG" dirty="0" smtClean="0"/>
              <a:t>файл = много </a:t>
            </a:r>
            <a:r>
              <a:rPr lang="en-US" dirty="0" smtClean="0"/>
              <a:t>PHP</a:t>
            </a:r>
            <a:r>
              <a:rPr lang="bg-BG" dirty="0" smtClean="0"/>
              <a:t> класове</a:t>
            </a:r>
            <a:endParaRPr lang="en-US" dirty="0" smtClean="0"/>
          </a:p>
          <a:p>
            <a:pPr lvl="1"/>
            <a:r>
              <a:rPr lang="bg-BG" dirty="0" smtClean="0"/>
              <a:t>Зареждането става посредством </a:t>
            </a:r>
            <a:r>
              <a:rPr lang="en-US" dirty="0" err="1" smtClean="0"/>
              <a:t>require_once</a:t>
            </a:r>
            <a:endParaRPr lang="en-US" dirty="0" smtClean="0"/>
          </a:p>
          <a:p>
            <a:pPr lvl="1"/>
            <a:r>
              <a:rPr lang="en-US" dirty="0" smtClean="0"/>
              <a:t>Eclipse </a:t>
            </a:r>
            <a:r>
              <a:rPr lang="bg-BG" dirty="0" smtClean="0"/>
              <a:t>се грижи за </a:t>
            </a:r>
            <a:r>
              <a:rPr lang="en-US" dirty="0" smtClean="0"/>
              <a:t>Java </a:t>
            </a:r>
            <a:r>
              <a:rPr lang="bg-BG" dirty="0" smtClean="0"/>
              <a:t>импортите </a:t>
            </a:r>
            <a:r>
              <a:rPr lang="bg-BG" dirty="0" smtClean="0">
                <a:sym typeface="Wingdings" pitchFamily="2" charset="2"/>
              </a:rPr>
              <a:t></a:t>
            </a:r>
          </a:p>
          <a:p>
            <a:r>
              <a:rPr lang="bg-BG" dirty="0" smtClean="0">
                <a:sym typeface="Wingdings" pitchFamily="2" charset="2"/>
              </a:rPr>
              <a:t>Как да се отървем от досадните </a:t>
            </a:r>
            <a:r>
              <a:rPr lang="en-US" dirty="0" err="1" smtClean="0">
                <a:sym typeface="Wingdings" pitchFamily="2" charset="2"/>
              </a:rPr>
              <a:t>require_once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bg-BG" dirty="0" smtClean="0">
                <a:sym typeface="Wingdings" pitchFamily="2" charset="2"/>
              </a:rPr>
              <a:t>редове ?</a:t>
            </a:r>
          </a:p>
          <a:p>
            <a:pPr lvl="1"/>
            <a:r>
              <a:rPr lang="bg-BG" dirty="0" smtClean="0"/>
              <a:t>Пример за </a:t>
            </a:r>
            <a:r>
              <a:rPr lang="en-US" dirty="0" err="1" smtClean="0"/>
              <a:t>autoloading</a:t>
            </a:r>
            <a:r>
              <a:rPr lang="bg-BG" dirty="0" smtClean="0"/>
              <a:t> </a:t>
            </a:r>
            <a:r>
              <a:rPr lang="bg-BG" dirty="0" smtClean="0">
                <a:sym typeface="Wingdings" pitchFamily="2" charset="2"/>
              </a:rPr>
              <a:t>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Magic 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7467600" cy="5257800"/>
          </a:xfrm>
        </p:spPr>
        <p:txBody>
          <a:bodyPr>
            <a:normAutofit/>
          </a:bodyPr>
          <a:lstStyle/>
          <a:p>
            <a:r>
              <a:rPr lang="bg-BG" dirty="0" smtClean="0"/>
              <a:t>Това са методи, които се извикват “автомагически” </a:t>
            </a:r>
            <a:r>
              <a:rPr lang="bg-BG" dirty="0" smtClean="0">
                <a:sym typeface="Wingdings" pitchFamily="2" charset="2"/>
              </a:rPr>
              <a:t></a:t>
            </a:r>
          </a:p>
          <a:p>
            <a:r>
              <a:rPr lang="bg-BG" dirty="0" smtClean="0">
                <a:sym typeface="Wingdings" pitchFamily="2" charset="2"/>
              </a:rPr>
              <a:t>Удобни са и дават невероятна гъвкавост на кода</a:t>
            </a:r>
          </a:p>
          <a:p>
            <a:r>
              <a:rPr lang="bg-BG" dirty="0" smtClean="0">
                <a:sym typeface="Wingdings" pitchFamily="2" charset="2"/>
              </a:rPr>
              <a:t>Винаги започват с </a:t>
            </a:r>
            <a:r>
              <a:rPr lang="en-US" dirty="0" smtClean="0">
                <a:sym typeface="Wingdings" pitchFamily="2" charset="2"/>
              </a:rPr>
              <a:t>__</a:t>
            </a:r>
            <a:r>
              <a:rPr lang="en-US" dirty="0" err="1" smtClean="0">
                <a:sym typeface="Wingdings" pitchFamily="2" charset="2"/>
              </a:rPr>
              <a:t>magicMethodName</a:t>
            </a:r>
            <a:endParaRPr lang="en-US" dirty="0" smtClean="0">
              <a:sym typeface="Wingdings" pitchFamily="2" charset="2"/>
            </a:endParaRPr>
          </a:p>
          <a:p>
            <a:pPr lvl="1"/>
            <a:r>
              <a:rPr lang="bg-BG" dirty="0" smtClean="0">
                <a:sym typeface="Wingdings" pitchFamily="2" charset="2"/>
              </a:rPr>
              <a:t>Не пишете ваши методи с __</a:t>
            </a:r>
            <a:endParaRPr lang="en-US" dirty="0" smtClean="0">
              <a:sym typeface="Wingdings" pitchFamily="2" charset="2"/>
            </a:endParaRPr>
          </a:p>
          <a:p>
            <a:r>
              <a:rPr lang="bg-BG" dirty="0" smtClean="0">
                <a:sym typeface="Wingdings" pitchFamily="2" charset="2"/>
              </a:rPr>
              <a:t>Конструктор и деструктор</a:t>
            </a:r>
          </a:p>
          <a:p>
            <a:r>
              <a:rPr lang="en-US" dirty="0" smtClean="0">
                <a:sym typeface="Wingdings" pitchFamily="2" charset="2"/>
              </a:rPr>
              <a:t>__invoke, __call, __get, __set, etc.</a:t>
            </a:r>
          </a:p>
          <a:p>
            <a:r>
              <a:rPr lang="bg-BG" smtClean="0">
                <a:sym typeface="Wingdings" pitchFamily="2" charset="2"/>
              </a:rPr>
              <a:t>Примери!</a:t>
            </a:r>
            <a:endParaRPr lang="en-US" dirty="0" smtClean="0">
              <a:sym typeface="Wingdings" pitchFamily="2" charset="2"/>
            </a:endParaRPr>
          </a:p>
        </p:txBody>
      </p:sp>
      <p:pic>
        <p:nvPicPr>
          <p:cNvPr id="4" name="Picture 3" descr="magic-wan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24600" y="2590800"/>
            <a:ext cx="1696212" cy="2400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 Comparison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4953000"/>
          </a:xfrm>
        </p:spPr>
        <p:txBody>
          <a:bodyPr>
            <a:normAutofit/>
          </a:bodyPr>
          <a:lstStyle/>
          <a:p>
            <a:r>
              <a:rPr lang="bg-BG" dirty="0" smtClean="0"/>
              <a:t>Референции към обекти !</a:t>
            </a:r>
          </a:p>
          <a:p>
            <a:r>
              <a:rPr lang="bg-BG" dirty="0" smtClean="0"/>
              <a:t>Обектите в </a:t>
            </a:r>
            <a:r>
              <a:rPr lang="en-US" dirty="0" smtClean="0"/>
              <a:t>PHP</a:t>
            </a:r>
            <a:r>
              <a:rPr lang="bg-BG" dirty="0" smtClean="0"/>
              <a:t> се сравняват с </a:t>
            </a:r>
            <a:r>
              <a:rPr lang="en-US" dirty="0" smtClean="0"/>
              <a:t>==</a:t>
            </a:r>
            <a:r>
              <a:rPr lang="bg-BG" dirty="0" smtClean="0"/>
              <a:t> и </a:t>
            </a:r>
            <a:r>
              <a:rPr lang="en-US" dirty="0" smtClean="0"/>
              <a:t>=== (!= </a:t>
            </a:r>
            <a:r>
              <a:rPr lang="bg-BG" dirty="0" smtClean="0"/>
              <a:t>и !==)</a:t>
            </a:r>
          </a:p>
          <a:p>
            <a:r>
              <a:rPr lang="en-US" dirty="0" smtClean="0"/>
              <a:t>$o1 </a:t>
            </a:r>
            <a:r>
              <a:rPr lang="bg-BG" dirty="0" smtClean="0"/>
              <a:t>== </a:t>
            </a:r>
            <a:r>
              <a:rPr lang="en-US" dirty="0" smtClean="0"/>
              <a:t>$o2</a:t>
            </a:r>
            <a:r>
              <a:rPr lang="bg-BG" dirty="0" smtClean="0"/>
              <a:t> </a:t>
            </a:r>
            <a:r>
              <a:rPr lang="en-US" dirty="0" smtClean="0">
                <a:sym typeface="Wingdings" pitchFamily="2" charset="2"/>
              </a:rPr>
              <a:t></a:t>
            </a:r>
            <a:r>
              <a:rPr lang="en-US" dirty="0" smtClean="0"/>
              <a:t> </a:t>
            </a:r>
            <a:r>
              <a:rPr lang="bg-BG" dirty="0" smtClean="0"/>
              <a:t>са инстанция на един и същи клас и всички атрибути са им еднакви</a:t>
            </a:r>
          </a:p>
          <a:p>
            <a:r>
              <a:rPr lang="bg-BG" dirty="0" smtClean="0"/>
              <a:t>$о1 === $о2 </a:t>
            </a:r>
            <a:r>
              <a:rPr lang="en-US" dirty="0" smtClean="0">
                <a:sym typeface="Wingdings" pitchFamily="2" charset="2"/>
              </a:rPr>
              <a:t></a:t>
            </a:r>
            <a:r>
              <a:rPr lang="bg-BG" dirty="0" smtClean="0">
                <a:sym typeface="Wingdings" pitchFamily="2" charset="2"/>
              </a:rPr>
              <a:t> ако $о1 и </a:t>
            </a:r>
            <a:r>
              <a:rPr lang="en-US" dirty="0" smtClean="0">
                <a:sym typeface="Wingdings" pitchFamily="2" charset="2"/>
              </a:rPr>
              <a:t>$o2</a:t>
            </a:r>
            <a:r>
              <a:rPr lang="bg-BG" dirty="0" smtClean="0">
                <a:sym typeface="Wingdings" pitchFamily="2" charset="2"/>
              </a:rPr>
              <a:t> са една и съща инстанция на даден клас</a:t>
            </a:r>
          </a:p>
          <a:p>
            <a:r>
              <a:rPr lang="bg-BG" dirty="0" smtClean="0">
                <a:sym typeface="Wingdings" pitchFamily="2" charset="2"/>
              </a:rPr>
              <a:t>Примери за по-лесно смилане 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 Hinting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Може да накарате параметъра на даден метод да бъде даден от даден тип </a:t>
            </a:r>
            <a:r>
              <a:rPr lang="bg-BG" dirty="0" smtClean="0">
                <a:sym typeface="Wingdings" pitchFamily="2" charset="2"/>
              </a:rPr>
              <a:t></a:t>
            </a:r>
          </a:p>
          <a:p>
            <a:r>
              <a:rPr lang="bg-BG" dirty="0" smtClean="0"/>
              <a:t>Пример за обяснение</a:t>
            </a:r>
          </a:p>
          <a:p>
            <a:r>
              <a:rPr lang="bg-BG" dirty="0" smtClean="0"/>
              <a:t>Препоръчва се да минете цялата статия </a:t>
            </a:r>
          </a:p>
          <a:p>
            <a:pPr lvl="1">
              <a:buNone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  <a:hlinkClick r:id="rId2"/>
              </a:rPr>
              <a:t>http://php.net/manual/en/language.oop5.typehinting.php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Cement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35165">
            <a:off x="3721106" y="5916042"/>
            <a:ext cx="1617672" cy="10559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Rounded Rectangular Callout 4"/>
          <p:cNvSpPr/>
          <p:nvPr/>
        </p:nvSpPr>
        <p:spPr>
          <a:xfrm>
            <a:off x="3276600" y="4353665"/>
            <a:ext cx="2362200" cy="990601"/>
          </a:xfrm>
          <a:prstGeom prst="wedgeRoundRectCallout">
            <a:avLst>
              <a:gd name="adj1" fmla="val 19167"/>
              <a:gd name="adj2" fmla="val 145305"/>
              <a:gd name="adj3" fmla="val 16667"/>
            </a:avLst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000" b="1" dirty="0" smtClean="0"/>
              <a:t>Но </a:t>
            </a:r>
            <a:r>
              <a:rPr lang="en-US" sz="2000" b="1" dirty="0" smtClean="0"/>
              <a:t>PHP</a:t>
            </a:r>
            <a:r>
              <a:rPr lang="bg-BG" sz="2000" b="1" dirty="0" smtClean="0"/>
              <a:t> е динамичен език! </a:t>
            </a:r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 Cloning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Shallow Copy / Deep copy</a:t>
            </a:r>
          </a:p>
          <a:p>
            <a:r>
              <a:rPr lang="bg-BG" dirty="0" smtClean="0"/>
              <a:t>Клонирането се извървша по следните начини</a:t>
            </a:r>
          </a:p>
          <a:p>
            <a:pPr lvl="1"/>
            <a:r>
              <a:rPr lang="en-US" dirty="0" smtClean="0"/>
              <a:t>clone keyword</a:t>
            </a:r>
          </a:p>
          <a:p>
            <a:pPr lvl="1"/>
            <a:r>
              <a:rPr lang="en-US" dirty="0" smtClean="0"/>
              <a:t>__clone magic method</a:t>
            </a:r>
            <a:endParaRPr lang="bg-BG" dirty="0" smtClean="0"/>
          </a:p>
          <a:p>
            <a:pPr lvl="1"/>
            <a:r>
              <a:rPr lang="en-US" dirty="0" smtClean="0"/>
              <a:t>Shallow copy</a:t>
            </a:r>
          </a:p>
          <a:p>
            <a:pPr lvl="1"/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http://www.php.net/manual/en/language.oop5.cloning.php</a:t>
            </a:r>
          </a:p>
          <a:p>
            <a:pPr lvl="1">
              <a:buNone/>
            </a:pPr>
            <a:endParaRPr lang="en-US" dirty="0"/>
          </a:p>
        </p:txBody>
      </p:sp>
      <p:pic>
        <p:nvPicPr>
          <p:cNvPr id="4" name="Picture 3" descr="human_clonin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67400" y="526774"/>
            <a:ext cx="1676400" cy="19878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381000" y="2362200"/>
            <a:ext cx="8458201" cy="1826363"/>
          </a:xfrm>
        </p:spPr>
        <p:txBody>
          <a:bodyPr>
            <a:noAutofit/>
          </a:bodyPr>
          <a:lstStyle/>
          <a:p>
            <a:r>
              <a:rPr lang="bg-BG" sz="6000" smtClean="0"/>
              <a:t>Основните работи</a:t>
            </a:r>
            <a:endParaRPr lang="en-US" sz="600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685800" y="1219200"/>
            <a:ext cx="6629400" cy="106668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3894909" y="0"/>
            <a:ext cx="5249091" cy="35391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420624" indent="-38404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2376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56032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○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37744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9047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-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bg-BG" sz="20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Съвременно уеб програмиране с </a:t>
            </a:r>
            <a:r>
              <a:rPr lang="en-US" sz="20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PHP 2011</a:t>
            </a:r>
            <a:endParaRPr lang="en-US" sz="2000" b="1" i="1" dirty="0"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25236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7920931" cy="1143000"/>
          </a:xfrm>
        </p:spPr>
        <p:txBody>
          <a:bodyPr>
            <a:noAutofit/>
          </a:bodyPr>
          <a:lstStyle/>
          <a:p>
            <a:r>
              <a:rPr lang="bg-BG" sz="4000" smtClean="0"/>
              <a:t>Какво е ООП и може ли да се пие?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80178"/>
            <a:ext cx="7848600" cy="5125422"/>
          </a:xfrm>
        </p:spPr>
        <p:txBody>
          <a:bodyPr>
            <a:normAutofit lnSpcReduction="10000"/>
          </a:bodyPr>
          <a:lstStyle/>
          <a:p>
            <a:r>
              <a:rPr lang="bg-BG" sz="2800" smtClean="0"/>
              <a:t>Парадигма в програмирането, която се базира на моделирането на обекти от реалния свят в програмни обекти</a:t>
            </a:r>
            <a:endParaRPr lang="en-US" sz="2800" dirty="0" smtClean="0"/>
          </a:p>
          <a:p>
            <a:r>
              <a:rPr lang="bg-BG" sz="2800" smtClean="0"/>
              <a:t>Основните принципи на ООП</a:t>
            </a:r>
            <a:endParaRPr lang="bg-BG" sz="2800" dirty="0" smtClean="0"/>
          </a:p>
          <a:p>
            <a:pPr lvl="1"/>
            <a:r>
              <a:rPr lang="bg-BG" sz="2400" smtClean="0"/>
              <a:t>Абстракция</a:t>
            </a:r>
          </a:p>
          <a:p>
            <a:pPr lvl="1"/>
            <a:r>
              <a:rPr lang="bg-BG" sz="2400" smtClean="0"/>
              <a:t>Капсулираност</a:t>
            </a:r>
          </a:p>
          <a:p>
            <a:pPr lvl="1"/>
            <a:r>
              <a:rPr lang="bg-BG" sz="2400" smtClean="0"/>
              <a:t>Наследяване</a:t>
            </a:r>
          </a:p>
          <a:p>
            <a:pPr lvl="1"/>
            <a:r>
              <a:rPr lang="bg-BG" sz="2400" smtClean="0"/>
              <a:t>Полиморфизъм</a:t>
            </a:r>
          </a:p>
          <a:p>
            <a:pPr lvl="2"/>
            <a:r>
              <a:rPr lang="bg-BG" sz="2000" smtClean="0"/>
              <a:t>Параметричен (</a:t>
            </a:r>
            <a:r>
              <a:rPr lang="en-US" sz="2000" smtClean="0"/>
              <a:t>overloading)</a:t>
            </a:r>
          </a:p>
          <a:p>
            <a:pPr lvl="2"/>
            <a:r>
              <a:rPr lang="bg-BG" sz="2000" smtClean="0"/>
              <a:t>Обектов (</a:t>
            </a:r>
            <a:r>
              <a:rPr lang="en-US" sz="2000" smtClean="0"/>
              <a:t>overriding)</a:t>
            </a:r>
            <a:endParaRPr lang="bg-BG" sz="2000" dirty="0"/>
          </a:p>
          <a:p>
            <a:r>
              <a:rPr lang="en-US" sz="2800" smtClean="0"/>
              <a:t>PHP4 </a:t>
            </a:r>
            <a:r>
              <a:rPr lang="bg-BG" sz="2800" smtClean="0"/>
              <a:t>има рудиментарна и неефективна форма на ООП, която няма да разглеждаме</a:t>
            </a:r>
            <a:endParaRPr lang="bg-BG" sz="2800" dirty="0" smtClean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3894909" y="0"/>
            <a:ext cx="5249091" cy="35391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420624" indent="-38404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2376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56032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○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37744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9047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-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bg-BG" sz="20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Съвременно уеб програмиране с </a:t>
            </a:r>
            <a:r>
              <a:rPr lang="en-US" sz="20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PHP 2011</a:t>
            </a:r>
            <a:endParaRPr lang="en-US" sz="2000" b="1" i="1" dirty="0"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ement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35165">
            <a:off x="6929713" y="4229378"/>
            <a:ext cx="1617672" cy="10559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Rounded Rectangular Callout 8"/>
          <p:cNvSpPr/>
          <p:nvPr/>
        </p:nvSpPr>
        <p:spPr>
          <a:xfrm>
            <a:off x="6781800" y="2819400"/>
            <a:ext cx="1760555" cy="609601"/>
          </a:xfrm>
          <a:prstGeom prst="wedgeRoundRectCallout">
            <a:avLst>
              <a:gd name="adj1" fmla="val 19167"/>
              <a:gd name="adj2" fmla="val 145305"/>
              <a:gd name="adj3" fmla="val 16667"/>
            </a:avLst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000" b="1" smtClean="0"/>
              <a:t>Като че ли не може :(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702137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7920931" cy="1143000"/>
          </a:xfrm>
        </p:spPr>
        <p:txBody>
          <a:bodyPr>
            <a:noAutofit/>
          </a:bodyPr>
          <a:lstStyle/>
          <a:p>
            <a:r>
              <a:rPr lang="bg-BG" sz="4000" smtClean="0"/>
              <a:t>Класове 101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7848600" cy="5125422"/>
          </a:xfrm>
        </p:spPr>
        <p:txBody>
          <a:bodyPr>
            <a:normAutofit/>
          </a:bodyPr>
          <a:lstStyle/>
          <a:p>
            <a:pPr marL="36576" indent="0">
              <a:buNone/>
            </a:pPr>
            <a:endParaRPr lang="en-US" sz="2800" dirty="0" smtClean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3894909" y="0"/>
            <a:ext cx="5249091" cy="35391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420624" indent="-38404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2376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56032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○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37744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9047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-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bg-BG" sz="20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Съвременно уеб програмиране с </a:t>
            </a:r>
            <a:r>
              <a:rPr lang="en-US" sz="20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PHP 2011</a:t>
            </a:r>
            <a:endParaRPr lang="en-US" sz="2000" b="1" i="1" dirty="0"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1600200"/>
            <a:ext cx="8610600" cy="4154984"/>
          </a:xfrm>
          <a:prstGeom prst="rect">
            <a:avLst/>
          </a:prstGeom>
          <a:solidFill>
            <a:schemeClr val="tx2">
              <a:lumMod val="9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2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class</a:t>
            </a:r>
            <a:r>
              <a:rPr lang="en-US" sz="2200" smtClean="0">
                <a:solidFill>
                  <a:schemeClr val="bg1"/>
                </a:solidFill>
              </a:rPr>
              <a:t> PHPElephant</a:t>
            </a:r>
          </a:p>
          <a:p>
            <a:r>
              <a:rPr lang="en-US" sz="22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{</a:t>
            </a:r>
          </a:p>
          <a:p>
            <a:r>
              <a:rPr lang="en-US" sz="2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sz="22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public </a:t>
            </a:r>
            <a:r>
              <a:rPr lang="en-US" sz="2200" smtClean="0">
                <a:solidFill>
                  <a:schemeClr val="bg1"/>
                </a:solidFill>
              </a:rPr>
              <a:t>$message;  </a:t>
            </a:r>
            <a:r>
              <a:rPr lang="en-US" sz="2200" b="1" smtClean="0">
                <a:solidFill>
                  <a:srgbClr val="C00000"/>
                </a:solidFill>
              </a:rPr>
              <a:t>//</a:t>
            </a:r>
            <a:r>
              <a:rPr lang="bg-BG" sz="2200" b="1" smtClean="0">
                <a:solidFill>
                  <a:srgbClr val="C00000"/>
                </a:solidFill>
              </a:rPr>
              <a:t>свойство</a:t>
            </a:r>
            <a:endParaRPr lang="en-US" sz="2200" b="1" smtClean="0">
              <a:solidFill>
                <a:srgbClr val="C00000"/>
              </a:solidFill>
            </a:endParaRPr>
          </a:p>
          <a:p>
            <a:r>
              <a:rPr lang="en-US" sz="2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sz="22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public function </a:t>
            </a:r>
            <a:r>
              <a:rPr lang="en-US" sz="2200" smtClean="0">
                <a:solidFill>
                  <a:schemeClr val="bg1"/>
                </a:solidFill>
              </a:rPr>
              <a:t>printMessage </a:t>
            </a:r>
            <a:r>
              <a:rPr lang="bg-BG" sz="2200" smtClean="0">
                <a:solidFill>
                  <a:schemeClr val="bg1"/>
                </a:solidFill>
              </a:rPr>
              <a:t>()</a:t>
            </a:r>
            <a:r>
              <a:rPr lang="en-US" sz="2200" smtClean="0">
                <a:solidFill>
                  <a:schemeClr val="bg1"/>
                </a:solidFill>
              </a:rPr>
              <a:t> </a:t>
            </a:r>
            <a:r>
              <a:rPr lang="bg-BG" sz="2200" b="1">
                <a:solidFill>
                  <a:srgbClr val="C00000"/>
                </a:solidFill>
              </a:rPr>
              <a:t>//</a:t>
            </a:r>
            <a:r>
              <a:rPr lang="bg-BG" sz="2200" b="1" smtClean="0">
                <a:solidFill>
                  <a:srgbClr val="C00000"/>
                </a:solidFill>
              </a:rPr>
              <a:t>метод</a:t>
            </a:r>
            <a:endParaRPr lang="en-US" sz="2200" b="1" smtClean="0">
              <a:solidFill>
                <a:srgbClr val="C00000"/>
              </a:solidFill>
            </a:endParaRPr>
          </a:p>
          <a:p>
            <a:r>
              <a:rPr lang="en-US" sz="2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sz="22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{</a:t>
            </a:r>
          </a:p>
          <a:p>
            <a:r>
              <a:rPr lang="en-US" sz="2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sz="22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sz="2200" smtClean="0">
                <a:solidFill>
                  <a:schemeClr val="bg1"/>
                </a:solidFill>
              </a:rPr>
              <a:t>echo </a:t>
            </a:r>
            <a:r>
              <a:rPr lang="en-US" sz="22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$this-&gt;message</a:t>
            </a:r>
            <a:r>
              <a:rPr lang="en-US" sz="2200" smtClean="0">
                <a:solidFill>
                  <a:schemeClr val="bg1"/>
                </a:solidFill>
              </a:rPr>
              <a:t>;</a:t>
            </a:r>
            <a:endParaRPr lang="en-US" sz="2200" b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2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}</a:t>
            </a:r>
          </a:p>
          <a:p>
            <a:r>
              <a:rPr lang="en-US" sz="22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}</a:t>
            </a:r>
            <a:endParaRPr lang="bg-BG" sz="2200" b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bg-BG" sz="22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bg-BG" sz="2200" smtClean="0">
                <a:solidFill>
                  <a:schemeClr val="bg1"/>
                </a:solidFill>
              </a:rPr>
              <a:t>$</a:t>
            </a:r>
            <a:r>
              <a:rPr lang="en-US" sz="2200" smtClean="0">
                <a:solidFill>
                  <a:schemeClr val="bg1"/>
                </a:solidFill>
              </a:rPr>
              <a:t>myElephant = </a:t>
            </a:r>
            <a:r>
              <a:rPr lang="en-US" sz="22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</a:t>
            </a:r>
            <a:r>
              <a:rPr lang="en-US" sz="2200" smtClean="0">
                <a:solidFill>
                  <a:schemeClr val="bg1"/>
                </a:solidFill>
              </a:rPr>
              <a:t> PHPElephant();</a:t>
            </a:r>
          </a:p>
          <a:p>
            <a:r>
              <a:rPr lang="en-US" sz="2200" smtClean="0">
                <a:solidFill>
                  <a:schemeClr val="bg1"/>
                </a:solidFill>
              </a:rPr>
              <a:t>$myElephant</a:t>
            </a:r>
            <a:r>
              <a:rPr lang="en-US" sz="22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-&gt;message </a:t>
            </a:r>
            <a:r>
              <a:rPr lang="en-US" sz="2200" smtClean="0">
                <a:solidFill>
                  <a:schemeClr val="bg1"/>
                </a:solidFill>
              </a:rPr>
              <a:t>= "Osama is not dead!";</a:t>
            </a:r>
          </a:p>
          <a:p>
            <a:r>
              <a:rPr lang="en-US" sz="2200" smtClean="0">
                <a:solidFill>
                  <a:schemeClr val="bg1"/>
                </a:solidFill>
              </a:rPr>
              <a:t>$myElephant</a:t>
            </a:r>
            <a:r>
              <a:rPr lang="en-US" sz="22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-&gt;printMessage()</a:t>
            </a:r>
            <a:r>
              <a:rPr lang="en-US" sz="2200" smtClean="0">
                <a:solidFill>
                  <a:schemeClr val="bg1"/>
                </a:solidFill>
              </a:rPr>
              <a:t>;  </a:t>
            </a:r>
            <a:r>
              <a:rPr lang="en-US" sz="2200" b="1" smtClean="0">
                <a:solidFill>
                  <a:srgbClr val="C00000"/>
                </a:solidFill>
              </a:rPr>
              <a:t>//</a:t>
            </a:r>
            <a:r>
              <a:rPr lang="bg-BG" sz="2200" b="1" smtClean="0">
                <a:solidFill>
                  <a:srgbClr val="C00000"/>
                </a:solidFill>
              </a:rPr>
              <a:t>изкарва </a:t>
            </a:r>
            <a:r>
              <a:rPr lang="en-US" sz="2200" b="1">
                <a:solidFill>
                  <a:srgbClr val="C00000"/>
                </a:solidFill>
              </a:rPr>
              <a:t>"Osama is not dead!";</a:t>
            </a:r>
            <a:endParaRPr lang="bg-BG" sz="2200" b="1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0009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7920931" cy="1143000"/>
          </a:xfrm>
        </p:spPr>
        <p:txBody>
          <a:bodyPr>
            <a:noAutofit/>
          </a:bodyPr>
          <a:lstStyle/>
          <a:p>
            <a:r>
              <a:rPr lang="bg-BG" sz="4000" smtClean="0"/>
              <a:t>Свойства</a:t>
            </a:r>
            <a:r>
              <a:rPr lang="en-US" sz="4000" smtClean="0"/>
              <a:t>…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8915400" cy="5562600"/>
          </a:xfrm>
        </p:spPr>
        <p:txBody>
          <a:bodyPr>
            <a:normAutofit/>
          </a:bodyPr>
          <a:lstStyle/>
          <a:p>
            <a:r>
              <a:rPr lang="en-US" sz="2800" b="1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Properties</a:t>
            </a:r>
            <a:r>
              <a:rPr lang="en-US" sz="280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bg-BG" sz="2800" smtClean="0"/>
              <a:t>в </a:t>
            </a:r>
            <a:r>
              <a:rPr lang="en-US" sz="2800" smtClean="0"/>
              <a:t>PHP </a:t>
            </a:r>
            <a:r>
              <a:rPr lang="bg-BG" sz="2800" smtClean="0"/>
              <a:t>са просто член-данни, а не истински свойства!</a:t>
            </a:r>
          </a:p>
          <a:p>
            <a:r>
              <a:rPr lang="bg-BG" sz="2800" smtClean="0"/>
              <a:t>В рамките на класа ги достъпваме с</a:t>
            </a:r>
            <a:r>
              <a:rPr lang="en-US" sz="2800" smtClean="0"/>
              <a:t> $this-&gt;property</a:t>
            </a:r>
            <a:r>
              <a:rPr lang="bg-BG" sz="2800" smtClean="0"/>
              <a:t> (а не с</a:t>
            </a:r>
            <a:r>
              <a:rPr lang="en-US" sz="2800" smtClean="0"/>
              <a:t> $this-&gt;$property </a:t>
            </a:r>
            <a:r>
              <a:rPr lang="bg-BG" sz="2800" smtClean="0"/>
              <a:t>и не с </a:t>
            </a:r>
            <a:r>
              <a:rPr lang="en-US" sz="2800" smtClean="0"/>
              <a:t>$property)</a:t>
            </a:r>
          </a:p>
          <a:p>
            <a:r>
              <a:rPr lang="bg-BG" sz="2800" smtClean="0"/>
              <a:t>Можем да ги инициализираме, но само с константни изрази:</a:t>
            </a:r>
          </a:p>
          <a:p>
            <a:endParaRPr lang="bg-BG" sz="2800"/>
          </a:p>
          <a:p>
            <a:endParaRPr lang="bg-BG" sz="2800" smtClean="0"/>
          </a:p>
          <a:p>
            <a:endParaRPr lang="bg-BG" sz="2800"/>
          </a:p>
          <a:p>
            <a:endParaRPr lang="bg-BG" sz="2800" smtClean="0"/>
          </a:p>
          <a:p>
            <a:r>
              <a:rPr lang="bg-BG" sz="2800" smtClean="0"/>
              <a:t>Конверсия на обект към масив</a:t>
            </a:r>
            <a:endParaRPr lang="en-US" sz="2800" dirty="0" smtClean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3894909" y="0"/>
            <a:ext cx="5249091" cy="35391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420624" indent="-38404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2376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56032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○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37744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9047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-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bg-BG" sz="20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Съвременно уеб програмиране с </a:t>
            </a:r>
            <a:r>
              <a:rPr lang="en-US" sz="20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PHP 2011</a:t>
            </a:r>
            <a:endParaRPr lang="en-US" sz="2000" b="1" i="1" dirty="0"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1000" y="4114800"/>
            <a:ext cx="8305800" cy="1938992"/>
          </a:xfrm>
          <a:prstGeom prst="rect">
            <a:avLst/>
          </a:prstGeom>
          <a:solidFill>
            <a:schemeClr val="tx2">
              <a:lumMod val="9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class</a:t>
            </a:r>
            <a:r>
              <a:rPr lang="en-US" sz="2400">
                <a:solidFill>
                  <a:schemeClr val="bg1"/>
                </a:solidFill>
              </a:rPr>
              <a:t> </a:t>
            </a:r>
            <a:r>
              <a:rPr lang="en-US" sz="2400" smtClean="0">
                <a:solidFill>
                  <a:schemeClr val="bg1"/>
                </a:solidFill>
              </a:rPr>
              <a:t>PHPElephant</a:t>
            </a:r>
            <a:r>
              <a:rPr lang="bg-BG" sz="2400" smtClean="0">
                <a:solidFill>
                  <a:schemeClr val="bg1"/>
                </a:solidFill>
              </a:rPr>
              <a:t>  </a:t>
            </a:r>
            <a:r>
              <a:rPr lang="en-US" sz="24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{</a:t>
            </a:r>
            <a:endParaRPr lang="en-US" sz="24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sz="2400" smtClean="0">
                <a:solidFill>
                  <a:schemeClr val="bg1"/>
                </a:solidFill>
              </a:rPr>
              <a:t>$message</a:t>
            </a:r>
            <a:r>
              <a:rPr lang="bg-BG" sz="2400" smtClean="0">
                <a:solidFill>
                  <a:schemeClr val="bg1"/>
                </a:solidFill>
              </a:rPr>
              <a:t> = "</a:t>
            </a:r>
            <a:r>
              <a:rPr lang="en-US" sz="2400" smtClean="0">
                <a:solidFill>
                  <a:schemeClr val="bg1"/>
                </a:solidFill>
              </a:rPr>
              <a:t>Game of Thrones RULZ"; </a:t>
            </a:r>
            <a:r>
              <a:rPr lang="en-US" sz="2400" b="1" smtClean="0">
                <a:solidFill>
                  <a:srgbClr val="C00000"/>
                </a:solidFill>
              </a:rPr>
              <a:t>//ok</a:t>
            </a:r>
          </a:p>
          <a:p>
            <a:r>
              <a:rPr lang="en-US" sz="2400" b="1">
                <a:solidFill>
                  <a:schemeClr val="bg1"/>
                </a:solidFill>
              </a:rPr>
              <a:t>	</a:t>
            </a:r>
            <a:r>
              <a:rPr lang="en-US" sz="2400" smtClean="0">
                <a:solidFill>
                  <a:schemeClr val="bg1"/>
                </a:solidFill>
              </a:rPr>
              <a:t>$otherMessage = $message; </a:t>
            </a:r>
            <a:r>
              <a:rPr lang="en-US" sz="2400" b="1" smtClean="0">
                <a:solidFill>
                  <a:srgbClr val="C00000"/>
                </a:solidFill>
              </a:rPr>
              <a:t>//NOT ok</a:t>
            </a:r>
          </a:p>
          <a:p>
            <a:r>
              <a:rPr lang="en-US" sz="2400">
                <a:solidFill>
                  <a:schemeClr val="bg1"/>
                </a:solidFill>
              </a:rPr>
              <a:t>	</a:t>
            </a:r>
            <a:r>
              <a:rPr lang="en-US" sz="2400" smtClean="0">
                <a:solidFill>
                  <a:schemeClr val="bg1"/>
                </a:solidFill>
              </a:rPr>
              <a:t>$howManyMessages = 1+1; </a:t>
            </a:r>
            <a:r>
              <a:rPr lang="en-US" sz="2400" b="1" smtClean="0">
                <a:solidFill>
                  <a:srgbClr val="C00000"/>
                </a:solidFill>
              </a:rPr>
              <a:t>//NOT ok</a:t>
            </a:r>
          </a:p>
          <a:p>
            <a:r>
              <a:rPr lang="en-US" sz="2400">
                <a:solidFill>
                  <a:schemeClr val="bg1"/>
                </a:solidFill>
              </a:rPr>
              <a:t>}</a:t>
            </a:r>
            <a:endParaRPr lang="en-US" sz="240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1422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7920931" cy="1143000"/>
          </a:xfrm>
        </p:spPr>
        <p:txBody>
          <a:bodyPr>
            <a:noAutofit/>
          </a:bodyPr>
          <a:lstStyle/>
          <a:p>
            <a:r>
              <a:rPr lang="en-US" sz="4000" smtClean="0"/>
              <a:t>… </a:t>
            </a:r>
            <a:r>
              <a:rPr lang="bg-BG" sz="4000" smtClean="0"/>
              <a:t>и методи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399689"/>
            <a:ext cx="8915400" cy="5125422"/>
          </a:xfrm>
        </p:spPr>
        <p:txBody>
          <a:bodyPr>
            <a:normAutofit/>
          </a:bodyPr>
          <a:lstStyle/>
          <a:p>
            <a:r>
              <a:rPr lang="bg-BG" sz="2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Методите имат скрит параметър </a:t>
            </a:r>
            <a:r>
              <a:rPr lang="en-US" sz="2800" b="1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$this </a:t>
            </a:r>
            <a:r>
              <a:rPr lang="en-US" sz="2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bg-BG" sz="2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който сочи към обекта </a:t>
            </a:r>
            <a:r>
              <a:rPr lang="bg-BG" sz="2800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почти</a:t>
            </a:r>
            <a:r>
              <a:rPr lang="bg-BG" sz="2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винаги)</a:t>
            </a:r>
            <a:endParaRPr lang="bg-BG" sz="2800" smtClean="0"/>
          </a:p>
          <a:p>
            <a:r>
              <a:rPr lang="en-US" sz="2800" smtClean="0"/>
              <a:t>$this </a:t>
            </a:r>
            <a:r>
              <a:rPr lang="bg-BG" sz="2800" smtClean="0"/>
              <a:t>не работи във функция, декларирана в метода</a:t>
            </a:r>
            <a:endParaRPr lang="en-US" sz="2800" smtClean="0"/>
          </a:p>
          <a:p>
            <a:r>
              <a:rPr lang="bg-BG" sz="2800" smtClean="0"/>
              <a:t>За разлика от статичните езици, можем да определим името на свойство или метод </a:t>
            </a:r>
            <a:r>
              <a:rPr lang="en-US" sz="2800" b="1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runtime</a:t>
            </a:r>
            <a:r>
              <a:rPr lang="bg-BG" sz="2800" smtClean="0"/>
              <a:t>:</a:t>
            </a:r>
            <a:endParaRPr lang="en-US" sz="2800" dirty="0" smtClean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3894909" y="0"/>
            <a:ext cx="5249091" cy="35391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420624" indent="-38404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2376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56032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○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37744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9047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-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bg-BG" sz="20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Съвременно уеб програмиране с </a:t>
            </a:r>
            <a:r>
              <a:rPr lang="en-US" sz="20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PHP 2011</a:t>
            </a:r>
            <a:endParaRPr lang="en-US" sz="2000" b="1" i="1" dirty="0"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1000" y="3810000"/>
            <a:ext cx="8305800" cy="2862322"/>
          </a:xfrm>
          <a:prstGeom prst="rect">
            <a:avLst/>
          </a:prstGeom>
          <a:solidFill>
            <a:schemeClr val="tx2">
              <a:lumMod val="9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200" smtClean="0">
                <a:solidFill>
                  <a:schemeClr val="bg1"/>
                </a:solidFill>
              </a:rPr>
              <a:t>$varName = "message";</a:t>
            </a:r>
          </a:p>
          <a:p>
            <a:r>
              <a:rPr lang="en-US" sz="2200" smtClean="0">
                <a:solidFill>
                  <a:schemeClr val="bg1"/>
                </a:solidFill>
              </a:rPr>
              <a:t>echo </a:t>
            </a:r>
            <a:r>
              <a:rPr lang="en-US" sz="22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$myElephant-&gt;$varName;   </a:t>
            </a:r>
            <a:r>
              <a:rPr lang="en-US" sz="2200" b="1" smtClean="0">
                <a:solidFill>
                  <a:srgbClr val="C00000"/>
                </a:solidFill>
              </a:rPr>
              <a:t>// "Osama is not dead!"</a:t>
            </a:r>
            <a:endParaRPr lang="bg-BG" sz="2200" b="1" smtClean="0">
              <a:solidFill>
                <a:srgbClr val="C00000"/>
              </a:solidFill>
            </a:endParaRPr>
          </a:p>
          <a:p>
            <a:r>
              <a:rPr lang="en-US" sz="2200" b="1" smtClean="0">
                <a:solidFill>
                  <a:srgbClr val="C00000"/>
                </a:solidFill>
              </a:rPr>
              <a:t>//</a:t>
            </a:r>
            <a:r>
              <a:rPr lang="bg-BG" sz="2200" b="1" smtClean="0">
                <a:solidFill>
                  <a:srgbClr val="C00000"/>
                </a:solidFill>
              </a:rPr>
              <a:t>Това е още по-яко</a:t>
            </a:r>
            <a:r>
              <a:rPr lang="en-US" sz="2200" b="1" smtClean="0">
                <a:solidFill>
                  <a:srgbClr val="C00000"/>
                </a:solidFill>
              </a:rPr>
              <a:t>:</a:t>
            </a:r>
            <a:endParaRPr lang="bg-BG" sz="2200" b="1">
              <a:solidFill>
                <a:srgbClr val="C00000"/>
              </a:solidFill>
            </a:endParaRPr>
          </a:p>
          <a:p>
            <a:r>
              <a:rPr lang="en-US" sz="2200" smtClean="0">
                <a:solidFill>
                  <a:schemeClr val="bg1"/>
                </a:solidFill>
              </a:rPr>
              <a:t>function getName() { return "message"; }</a:t>
            </a:r>
          </a:p>
          <a:p>
            <a:r>
              <a:rPr lang="en-US" sz="2200" smtClean="0">
                <a:solidFill>
                  <a:schemeClr val="bg1"/>
                </a:solidFill>
              </a:rPr>
              <a:t>echo </a:t>
            </a:r>
            <a:r>
              <a:rPr lang="en-US" sz="22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$myElephant-&gt;{getName()}; </a:t>
            </a:r>
            <a:r>
              <a:rPr lang="en-US" sz="2200" b="1">
                <a:solidFill>
                  <a:srgbClr val="C00000"/>
                </a:solidFill>
              </a:rPr>
              <a:t>// </a:t>
            </a:r>
            <a:r>
              <a:rPr lang="bg-BG" sz="2200" b="1" smtClean="0">
                <a:solidFill>
                  <a:srgbClr val="C00000"/>
                </a:solidFill>
              </a:rPr>
              <a:t>не забравяйте </a:t>
            </a:r>
            <a:r>
              <a:rPr lang="en-US" sz="2200" b="1" smtClean="0">
                <a:solidFill>
                  <a:srgbClr val="C00000"/>
                </a:solidFill>
              </a:rPr>
              <a:t>{..}</a:t>
            </a:r>
            <a:endParaRPr lang="bg-BG" sz="2200" b="1" smtClean="0">
              <a:solidFill>
                <a:srgbClr val="C00000"/>
              </a:solidFill>
            </a:endParaRPr>
          </a:p>
          <a:p>
            <a:r>
              <a:rPr lang="en-US" sz="2200" b="1" smtClean="0">
                <a:solidFill>
                  <a:srgbClr val="C00000"/>
                </a:solidFill>
              </a:rPr>
              <a:t>//</a:t>
            </a:r>
            <a:r>
              <a:rPr lang="bg-BG" sz="2200" b="1" smtClean="0">
                <a:solidFill>
                  <a:srgbClr val="C00000"/>
                </a:solidFill>
              </a:rPr>
              <a:t>Дори това работи:</a:t>
            </a:r>
          </a:p>
          <a:p>
            <a:r>
              <a:rPr lang="en-US" sz="2400" smtClean="0">
                <a:solidFill>
                  <a:schemeClr val="bg1"/>
                </a:solidFill>
              </a:rPr>
              <a:t>$methodName = "printMessage";</a:t>
            </a:r>
          </a:p>
          <a:p>
            <a:r>
              <a:rPr lang="en-US" sz="24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$myElephant-&gt;{$methodName}();</a:t>
            </a:r>
            <a:endParaRPr lang="bg-BG" sz="2400" b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37569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7920931" cy="1143000"/>
          </a:xfrm>
        </p:spPr>
        <p:txBody>
          <a:bodyPr>
            <a:noAutofit/>
          </a:bodyPr>
          <a:lstStyle/>
          <a:p>
            <a:r>
              <a:rPr lang="bg-BG" sz="4000" smtClean="0"/>
              <a:t>Създаване и работа с обекти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80178"/>
            <a:ext cx="8001000" cy="5125422"/>
          </a:xfrm>
        </p:spPr>
        <p:txBody>
          <a:bodyPr>
            <a:normAutofit/>
          </a:bodyPr>
          <a:lstStyle/>
          <a:p>
            <a:r>
              <a:rPr lang="bg-BG" sz="2800" smtClean="0"/>
              <a:t>Обекти създаваме с </a:t>
            </a:r>
            <a:r>
              <a:rPr lang="en-US" sz="2800" b="1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 </a:t>
            </a:r>
            <a:r>
              <a:rPr lang="bg-BG" sz="2800" smtClean="0"/>
              <a:t>(за разлика от </a:t>
            </a:r>
            <a:r>
              <a:rPr lang="en-US" sz="2800" smtClean="0"/>
              <a:t>C++) </a:t>
            </a:r>
            <a:r>
              <a:rPr lang="bg-BG" sz="2800" smtClean="0"/>
              <a:t>и не декларираме тип (за разлика от </a:t>
            </a:r>
            <a:r>
              <a:rPr lang="en-US" sz="2800" smtClean="0"/>
              <a:t>Java)</a:t>
            </a:r>
          </a:p>
          <a:p>
            <a:r>
              <a:rPr lang="en-US" sz="2800" smtClean="0"/>
              <a:t>PHP </a:t>
            </a:r>
            <a:r>
              <a:rPr lang="bg-BG" sz="2800" smtClean="0"/>
              <a:t>също си има конструктори (за тях след малко)</a:t>
            </a:r>
          </a:p>
          <a:p>
            <a:r>
              <a:rPr lang="bg-BG" sz="2800" smtClean="0"/>
              <a:t>Името на класа също може да е динамично:</a:t>
            </a:r>
            <a:endParaRPr lang="en-US" sz="2800" smtClean="0"/>
          </a:p>
          <a:p>
            <a:endParaRPr lang="en-US" sz="2800"/>
          </a:p>
          <a:p>
            <a:endParaRPr lang="en-US" sz="2800" smtClean="0"/>
          </a:p>
          <a:p>
            <a:r>
              <a:rPr lang="bg-BG" sz="2800" smtClean="0"/>
              <a:t>Анонимни обекти = асоциативни масиви</a:t>
            </a:r>
          </a:p>
          <a:p>
            <a:r>
              <a:rPr lang="bg-BG" sz="2800" smtClean="0"/>
              <a:t>Обектите се присвояват като </a:t>
            </a:r>
            <a:r>
              <a:rPr lang="en-US" sz="2800" smtClean="0"/>
              <a:t>references </a:t>
            </a:r>
            <a:endParaRPr lang="bg-BG" sz="2800" smtClean="0"/>
          </a:p>
          <a:p>
            <a:r>
              <a:rPr lang="bg-BG" sz="2800" smtClean="0"/>
              <a:t>Всъщност ето малко примери</a:t>
            </a:r>
            <a:endParaRPr lang="en-US" sz="2800" dirty="0" smtClean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3894909" y="0"/>
            <a:ext cx="5249091" cy="35391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420624" indent="-38404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2376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56032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○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37744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9047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-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bg-BG" sz="20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Съвременно уеб програмиране с </a:t>
            </a:r>
            <a:r>
              <a:rPr lang="en-US" sz="20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PHP 2011</a:t>
            </a:r>
            <a:endParaRPr lang="en-US" sz="2000" b="1" i="1" dirty="0"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3400" y="4038600"/>
            <a:ext cx="8305800" cy="769441"/>
          </a:xfrm>
          <a:prstGeom prst="rect">
            <a:avLst/>
          </a:prstGeom>
          <a:solidFill>
            <a:schemeClr val="tx2">
              <a:lumMod val="9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200" smtClean="0">
                <a:solidFill>
                  <a:schemeClr val="bg1"/>
                </a:solidFill>
              </a:rPr>
              <a:t>$className = "PHPElephant";</a:t>
            </a:r>
          </a:p>
          <a:p>
            <a:r>
              <a:rPr lang="en-US" sz="22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$yourElephant = new $className;</a:t>
            </a:r>
            <a:endParaRPr lang="bg-BG" sz="2400" b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18517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/>
          <p:cNvSpPr txBox="1">
            <a:spLocks/>
          </p:cNvSpPr>
          <p:nvPr/>
        </p:nvSpPr>
        <p:spPr>
          <a:xfrm>
            <a:off x="3894909" y="0"/>
            <a:ext cx="5249091" cy="35391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420624" indent="-38404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2376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56032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○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37744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9047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-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bg-BG" sz="20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Съвременно уеб програмиране с </a:t>
            </a:r>
            <a:r>
              <a:rPr lang="en-US" sz="20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PHP 2011</a:t>
            </a:r>
            <a:endParaRPr lang="en-US" sz="2000" b="1" i="1" dirty="0"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648200" y="1447800"/>
            <a:ext cx="4038600" cy="411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49569" y="1828800"/>
            <a:ext cx="2819400" cy="314647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600200" y="2242039"/>
            <a:ext cx="14478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mtClean="0">
                <a:solidFill>
                  <a:schemeClr val="bg1"/>
                </a:solidFill>
              </a:rPr>
              <a:t>$object</a:t>
            </a:r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600200" y="2781301"/>
            <a:ext cx="14478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mtClean="0">
                <a:solidFill>
                  <a:schemeClr val="bg1"/>
                </a:solidFill>
              </a:rPr>
              <a:t>$reference</a:t>
            </a:r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597855" y="3679288"/>
            <a:ext cx="14478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mtClean="0">
                <a:solidFill>
                  <a:schemeClr val="bg1"/>
                </a:solidFill>
              </a:rPr>
              <a:t>$assigned</a:t>
            </a:r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5448300" y="2351356"/>
            <a:ext cx="2438400" cy="2101361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smtClean="0">
                <a:solidFill>
                  <a:schemeClr val="bg1"/>
                </a:solidFill>
              </a:rPr>
              <a:t>PHPElephant</a:t>
            </a:r>
          </a:p>
          <a:p>
            <a:r>
              <a:rPr lang="en-US" b="1" smtClean="0">
                <a:solidFill>
                  <a:schemeClr val="bg1"/>
                </a:solidFill>
              </a:rPr>
              <a:t>{</a:t>
            </a:r>
          </a:p>
          <a:p>
            <a:r>
              <a:rPr lang="en-US" b="1">
                <a:solidFill>
                  <a:schemeClr val="bg1"/>
                </a:solidFill>
              </a:rPr>
              <a:t> </a:t>
            </a:r>
            <a:r>
              <a:rPr lang="en-US" b="1" smtClean="0">
                <a:solidFill>
                  <a:schemeClr val="bg1"/>
                </a:solidFill>
              </a:rPr>
              <a:t>    $message;</a:t>
            </a:r>
          </a:p>
          <a:p>
            <a:r>
              <a:rPr lang="en-US" b="1">
                <a:solidFill>
                  <a:schemeClr val="bg1"/>
                </a:solidFill>
              </a:rPr>
              <a:t>}</a:t>
            </a:r>
          </a:p>
        </p:txBody>
      </p:sp>
      <p:cxnSp>
        <p:nvCxnSpPr>
          <p:cNvPr id="19" name="Elbow Connector 18"/>
          <p:cNvCxnSpPr>
            <a:stCxn id="9" idx="3"/>
            <a:endCxn id="17" idx="1"/>
          </p:cNvCxnSpPr>
          <p:nvPr/>
        </p:nvCxnSpPr>
        <p:spPr>
          <a:xfrm>
            <a:off x="3048000" y="2432539"/>
            <a:ext cx="2757395" cy="226554"/>
          </a:xfrm>
          <a:prstGeom prst="bentConnector4">
            <a:avLst>
              <a:gd name="adj1" fmla="val 43525"/>
              <a:gd name="adj2" fmla="val -184989"/>
            </a:avLst>
          </a:prstGeom>
          <a:ln>
            <a:solidFill>
              <a:schemeClr val="bg1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Elbow Connector 22"/>
          <p:cNvCxnSpPr>
            <a:stCxn id="14" idx="1"/>
            <a:endCxn id="9" idx="0"/>
          </p:cNvCxnSpPr>
          <p:nvPr/>
        </p:nvCxnSpPr>
        <p:spPr>
          <a:xfrm rot="10800000" flipH="1">
            <a:off x="1600200" y="2242039"/>
            <a:ext cx="723900" cy="729762"/>
          </a:xfrm>
          <a:prstGeom prst="bentConnector4">
            <a:avLst>
              <a:gd name="adj1" fmla="val -31579"/>
              <a:gd name="adj2" fmla="val 131325"/>
            </a:avLst>
          </a:prstGeom>
          <a:ln>
            <a:solidFill>
              <a:schemeClr val="bg1"/>
            </a:solidFill>
            <a:tailEnd type="arrow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Elbow Connector 24"/>
          <p:cNvCxnSpPr>
            <a:stCxn id="15" idx="3"/>
            <a:endCxn id="17" idx="3"/>
          </p:cNvCxnSpPr>
          <p:nvPr/>
        </p:nvCxnSpPr>
        <p:spPr>
          <a:xfrm>
            <a:off x="3045655" y="3869788"/>
            <a:ext cx="2759740" cy="275192"/>
          </a:xfrm>
          <a:prstGeom prst="bentConnector4">
            <a:avLst>
              <a:gd name="adj1" fmla="val 43530"/>
              <a:gd name="adj2" fmla="val 183069"/>
            </a:avLst>
          </a:prstGeom>
          <a:ln>
            <a:solidFill>
              <a:schemeClr val="bg1"/>
            </a:solidFill>
            <a:tailEnd type="arrow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5"/>
          <p:cNvPicPr>
            <a:picLocks noChangeAspect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Cement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41981">
            <a:off x="1661390" y="5512878"/>
            <a:ext cx="1755652" cy="1146050"/>
          </a:xfrm>
          <a:prstGeom prst="rect">
            <a:avLst/>
          </a:prstGeom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53247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tml_css_3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html_css_3</Template>
  <TotalTime>3957</TotalTime>
  <Words>1081</Words>
  <Application>Microsoft Office PowerPoint</Application>
  <PresentationFormat>On-screen Show (4:3)</PresentationFormat>
  <Paragraphs>237</Paragraphs>
  <Slides>26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html_css_3</vt:lpstr>
      <vt:lpstr>ОБЕКТНО- ориентирано PHP</vt:lpstr>
      <vt:lpstr>За какво ще си говорим?</vt:lpstr>
      <vt:lpstr>Основните работи</vt:lpstr>
      <vt:lpstr>Какво е ООП и може ли да се пие?</vt:lpstr>
      <vt:lpstr>Класове 101</vt:lpstr>
      <vt:lpstr>Свойства…</vt:lpstr>
      <vt:lpstr>… и методи</vt:lpstr>
      <vt:lpstr>Създаване и работа с обекти</vt:lpstr>
      <vt:lpstr>PowerPoint Presentation</vt:lpstr>
      <vt:lpstr>Статични данни и константи</vt:lpstr>
      <vt:lpstr>Наследяване</vt:lpstr>
      <vt:lpstr>Наследяване 101</vt:lpstr>
      <vt:lpstr>Особености на dynamic dispatch</vt:lpstr>
      <vt:lpstr>Интерфейси</vt:lpstr>
      <vt:lpstr>Абстрактни класове</vt:lpstr>
      <vt:lpstr>Класо-разкостване</vt:lpstr>
      <vt:lpstr>Полезни функции за класове</vt:lpstr>
      <vt:lpstr>И освен това</vt:lpstr>
      <vt:lpstr>Iterators Array Access Magic methods Autoloading  Type Hinting - O_O Cloning Object comparison</vt:lpstr>
      <vt:lpstr>Iterators</vt:lpstr>
      <vt:lpstr>Interface ArrayAccess</vt:lpstr>
      <vt:lpstr>Class Autoloading</vt:lpstr>
      <vt:lpstr>Magic methods</vt:lpstr>
      <vt:lpstr>Object Comparison </vt:lpstr>
      <vt:lpstr>Type Hinting</vt:lpstr>
      <vt:lpstr>Object Cloning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WEBDESIGN за напреднали</dc:title>
  <dc:creator>Jorr</dc:creator>
  <cp:lastModifiedBy>Jorr</cp:lastModifiedBy>
  <cp:revision>457</cp:revision>
  <dcterms:created xsi:type="dcterms:W3CDTF">2011-03-24T06:02:47Z</dcterms:created>
  <dcterms:modified xsi:type="dcterms:W3CDTF">2011-05-05T14:08:27Z</dcterms:modified>
</cp:coreProperties>
</file>