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2"/>
  </p:notesMasterIdLst>
  <p:sldIdLst>
    <p:sldId id="256" r:id="rId2"/>
    <p:sldId id="258" r:id="rId3"/>
    <p:sldId id="260" r:id="rId4"/>
    <p:sldId id="264" r:id="rId5"/>
    <p:sldId id="306" r:id="rId6"/>
    <p:sldId id="329" r:id="rId7"/>
    <p:sldId id="307" r:id="rId8"/>
    <p:sldId id="315" r:id="rId9"/>
    <p:sldId id="308" r:id="rId10"/>
    <p:sldId id="309" r:id="rId11"/>
    <p:sldId id="330" r:id="rId12"/>
    <p:sldId id="313" r:id="rId13"/>
    <p:sldId id="310" r:id="rId14"/>
    <p:sldId id="331" r:id="rId15"/>
    <p:sldId id="311" r:id="rId16"/>
    <p:sldId id="312" r:id="rId17"/>
    <p:sldId id="332" r:id="rId18"/>
    <p:sldId id="333" r:id="rId19"/>
    <p:sldId id="335" r:id="rId20"/>
    <p:sldId id="31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3" autoAdjust="0"/>
    <p:restoredTop sz="87731" autoAdjust="0"/>
  </p:normalViewPr>
  <p:slideViewPr>
    <p:cSldViewPr>
      <p:cViewPr varScale="1">
        <p:scale>
          <a:sx n="65" d="100"/>
          <a:sy n="65" d="100"/>
        </p:scale>
        <p:origin x="-10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11E1F-ED70-43C9-A2CA-471123E907B1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387D4-5687-4D97-ACDE-309DDC4580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6819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387D4-5687-4D97-ACDE-309DDC4580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C12D5A8-5E91-4CA2-8003-C54AF815E88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2301240"/>
          </a:xfrm>
        </p:spPr>
        <p:txBody>
          <a:bodyPr anchor="ctr"/>
          <a:lstStyle/>
          <a:p>
            <a:pPr algn="ctr"/>
            <a:r>
              <a:rPr lang="en-US" dirty="0" err="1" smtClean="0"/>
              <a:t>Javascript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/*Magic lives here*/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6480048" cy="1011412"/>
          </a:xfrm>
        </p:spPr>
        <p:txBody>
          <a:bodyPr/>
          <a:lstStyle/>
          <a:p>
            <a:r>
              <a:rPr lang="bg-BG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348" y="76200"/>
            <a:ext cx="1755652" cy="1146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8400" y="6260068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b="1" dirty="0" smtClean="0"/>
              <a:t>Генади </a:t>
            </a:r>
            <a:r>
              <a:rPr lang="en-US" sz="2400" b="1" dirty="0" smtClean="0"/>
              <a:t>&amp;&amp; </a:t>
            </a:r>
            <a:r>
              <a:rPr lang="bg-BG" sz="2400" b="1" dirty="0" smtClean="0"/>
              <a:t>Радо</a:t>
            </a: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27787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Javascript</a:t>
            </a:r>
            <a:r>
              <a:rPr lang="en-US" sz="4000" dirty="0" smtClean="0"/>
              <a:t> Arrays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848600" cy="5125422"/>
          </a:xfrm>
        </p:spPr>
        <p:txBody>
          <a:bodyPr>
            <a:normAutofit/>
          </a:bodyPr>
          <a:lstStyle/>
          <a:p>
            <a:r>
              <a:rPr lang="bg-BG" sz="2800" dirty="0" smtClean="0"/>
              <a:t>Не-еднотипни масиви. </a:t>
            </a:r>
            <a:r>
              <a:rPr lang="bg-BG" sz="2800" dirty="0" smtClean="0"/>
              <a:t>В тях може да има всичко </a:t>
            </a:r>
            <a:r>
              <a:rPr lang="bg-BG" sz="2800" dirty="0" smtClean="0">
                <a:sym typeface="Wingdings" pitchFamily="2" charset="2"/>
              </a:rPr>
              <a:t></a:t>
            </a:r>
            <a:endParaRPr lang="bg-BG" sz="2800" dirty="0" smtClean="0"/>
          </a:p>
          <a:p>
            <a:r>
              <a:rPr lang="bg-BG" sz="2800" dirty="0" smtClean="0"/>
              <a:t>Стандартна нотация за достъп </a:t>
            </a:r>
            <a:r>
              <a:rPr lang="en-US" sz="2800" dirty="0" smtClean="0">
                <a:solidFill>
                  <a:srgbClr val="FFC000"/>
                </a:solidFill>
              </a:rPr>
              <a:t>[]</a:t>
            </a:r>
            <a:endParaRPr lang="bg-BG" sz="2800" dirty="0" smtClean="0">
              <a:solidFill>
                <a:srgbClr val="FFC000"/>
              </a:solidFill>
            </a:endParaRPr>
          </a:p>
          <a:p>
            <a:r>
              <a:rPr lang="bg-BG" sz="2800" b="1" dirty="0" smtClean="0"/>
              <a:t>Никога </a:t>
            </a:r>
            <a:r>
              <a:rPr lang="en-US" sz="2800" b="1" dirty="0" err="1" smtClean="0">
                <a:solidFill>
                  <a:srgbClr val="FFC000"/>
                </a:solidFill>
              </a:rPr>
              <a:t>var</a:t>
            </a:r>
            <a:r>
              <a:rPr lang="en-US" sz="2800" b="1" dirty="0" smtClean="0">
                <a:solidFill>
                  <a:srgbClr val="FFC000"/>
                </a:solidFill>
              </a:rPr>
              <a:t> </a:t>
            </a:r>
            <a:r>
              <a:rPr lang="en-US" sz="2800" b="1" dirty="0" err="1" smtClean="0">
                <a:solidFill>
                  <a:srgbClr val="FFC000"/>
                </a:solidFill>
              </a:rPr>
              <a:t>arr</a:t>
            </a:r>
            <a:r>
              <a:rPr lang="en-US" sz="2800" b="1" dirty="0" smtClean="0">
                <a:solidFill>
                  <a:srgbClr val="FFC000"/>
                </a:solidFill>
              </a:rPr>
              <a:t> = new Array();</a:t>
            </a:r>
            <a:r>
              <a:rPr lang="en-US" sz="2800" b="1" dirty="0" smtClean="0"/>
              <a:t> !!</a:t>
            </a:r>
            <a:endParaRPr lang="en-US" sz="28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err="1" smtClean="0">
                <a:solidFill>
                  <a:srgbClr val="FFC000"/>
                </a:solidFill>
              </a:rPr>
              <a:t>t</a:t>
            </a:r>
            <a:r>
              <a:rPr lang="en-US" sz="2800" dirty="0" err="1" smtClean="0">
                <a:solidFill>
                  <a:srgbClr val="FFC000"/>
                </a:solidFill>
              </a:rPr>
              <a:t>ypeof</a:t>
            </a:r>
            <a:r>
              <a:rPr lang="en-US" sz="2800" dirty="0" smtClean="0">
                <a:solidFill>
                  <a:srgbClr val="FFC000"/>
                </a:solidFill>
              </a:rPr>
              <a:t>(</a:t>
            </a:r>
            <a:r>
              <a:rPr lang="en-US" sz="2800" dirty="0" err="1" smtClean="0">
                <a:solidFill>
                  <a:srgbClr val="FFC000"/>
                </a:solidFill>
              </a:rPr>
              <a:t>arr</a:t>
            </a:r>
            <a:r>
              <a:rPr lang="en-US" sz="2800" dirty="0" smtClean="0">
                <a:solidFill>
                  <a:srgbClr val="FFC000"/>
                </a:solidFill>
              </a:rPr>
              <a:t>) == “object”</a:t>
            </a:r>
          </a:p>
          <a:p>
            <a:r>
              <a:rPr lang="en-US" sz="2800" dirty="0" err="1" smtClean="0">
                <a:solidFill>
                  <a:srgbClr val="FFC000"/>
                </a:solidFill>
              </a:rPr>
              <a:t>arr.constructor</a:t>
            </a:r>
            <a:r>
              <a:rPr lang="en-US" sz="2800" dirty="0" smtClean="0">
                <a:solidFill>
                  <a:srgbClr val="FFC000"/>
                </a:solidFill>
              </a:rPr>
              <a:t> == Array //</a:t>
            </a:r>
            <a:r>
              <a:rPr lang="en-US" sz="2800" dirty="0" smtClean="0"/>
              <a:t> </a:t>
            </a:r>
            <a:r>
              <a:rPr lang="bg-BG" sz="2800" dirty="0" smtClean="0"/>
              <a:t>за проверка</a:t>
            </a:r>
          </a:p>
          <a:p>
            <a:r>
              <a:rPr lang="bg-BG" sz="2800" dirty="0" smtClean="0"/>
              <a:t>Примери ! </a:t>
            </a:r>
            <a:r>
              <a:rPr lang="bg-BG" sz="2800" dirty="0" smtClean="0">
                <a:sym typeface="Wingdings" pitchFamily="2" charset="2"/>
              </a:rPr>
              <a:t> </a:t>
            </a:r>
            <a:endParaRPr lang="en-US" sz="2800" dirty="0" smtClean="0">
              <a:sym typeface="Wingdings" pitchFamily="2" charset="2"/>
            </a:endParaRPr>
          </a:p>
          <a:p>
            <a:pPr lvl="1"/>
            <a:r>
              <a:rPr lang="en-US" sz="2400" dirty="0" smtClean="0">
                <a:solidFill>
                  <a:srgbClr val="FFC000"/>
                </a:solidFill>
                <a:sym typeface="Wingdings" pitchFamily="2" charset="2"/>
              </a:rPr>
              <a:t>array.js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103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Javascript</a:t>
            </a:r>
            <a:r>
              <a:rPr lang="en-US" sz="4000" dirty="0" smtClean="0"/>
              <a:t> Functions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848600" cy="5125422"/>
          </a:xfrm>
        </p:spPr>
        <p:txBody>
          <a:bodyPr>
            <a:normAutofit fontScale="92500" lnSpcReduction="10000"/>
          </a:bodyPr>
          <a:lstStyle/>
          <a:p>
            <a:r>
              <a:rPr lang="bg-BG" sz="2800" dirty="0" smtClean="0">
                <a:solidFill>
                  <a:srgbClr val="FFC000"/>
                </a:solidFill>
              </a:rPr>
              <a:t>Прелюдия към </a:t>
            </a:r>
            <a:r>
              <a:rPr lang="en-US" sz="2800" dirty="0" smtClean="0">
                <a:solidFill>
                  <a:srgbClr val="FFC000"/>
                </a:solidFill>
              </a:rPr>
              <a:t>closure</a:t>
            </a:r>
            <a:r>
              <a:rPr lang="bg-BG" sz="2800" dirty="0" smtClean="0">
                <a:solidFill>
                  <a:srgbClr val="FFC000"/>
                </a:solidFill>
              </a:rPr>
              <a:t>-ите</a:t>
            </a:r>
          </a:p>
          <a:p>
            <a:r>
              <a:rPr lang="bg-BG" sz="2800" dirty="0" smtClean="0">
                <a:solidFill>
                  <a:srgbClr val="FFC000"/>
                </a:solidFill>
              </a:rPr>
              <a:t>Функциите определят </a:t>
            </a:r>
            <a:r>
              <a:rPr lang="en-US" sz="2800" dirty="0" smtClean="0">
                <a:solidFill>
                  <a:srgbClr val="FFC000"/>
                </a:solidFill>
              </a:rPr>
              <a:t>Scope-a (</a:t>
            </a:r>
            <a:r>
              <a:rPr lang="bg-BG" sz="2800" dirty="0" smtClean="0">
                <a:solidFill>
                  <a:srgbClr val="FFC000"/>
                </a:solidFill>
              </a:rPr>
              <a:t>за него малко по-нататък)</a:t>
            </a:r>
          </a:p>
          <a:p>
            <a:r>
              <a:rPr lang="bg-BG" sz="2800" dirty="0" smtClean="0">
                <a:solidFill>
                  <a:srgbClr val="FFC000"/>
                </a:solidFill>
              </a:rPr>
              <a:t>Функциите са обекти</a:t>
            </a:r>
          </a:p>
          <a:p>
            <a:r>
              <a:rPr lang="bg-BG" sz="2800" dirty="0" smtClean="0">
                <a:solidFill>
                  <a:srgbClr val="FFC000"/>
                </a:solidFill>
              </a:rPr>
              <a:t>Функциите може да се присвояват на променливи</a:t>
            </a:r>
          </a:p>
          <a:p>
            <a:r>
              <a:rPr lang="bg-BG" sz="2800" dirty="0" smtClean="0">
                <a:solidFill>
                  <a:srgbClr val="FFC000"/>
                </a:solidFill>
              </a:rPr>
              <a:t>Функциите може да се дефинират във функции</a:t>
            </a:r>
          </a:p>
          <a:p>
            <a:r>
              <a:rPr lang="bg-BG" sz="2800" dirty="0" smtClean="0">
                <a:solidFill>
                  <a:srgbClr val="FFC000"/>
                </a:solidFill>
              </a:rPr>
              <a:t>Може да правим функции от висок ред, но не като </a:t>
            </a:r>
            <a:r>
              <a:rPr lang="en-US" sz="2800" dirty="0" smtClean="0">
                <a:solidFill>
                  <a:srgbClr val="FFC000"/>
                </a:solidFill>
              </a:rPr>
              <a:t>Scheme))))))))))))</a:t>
            </a:r>
            <a:endParaRPr lang="bg-BG" sz="2800" dirty="0" smtClean="0">
              <a:solidFill>
                <a:srgbClr val="FFC000"/>
              </a:solidFill>
            </a:endParaRPr>
          </a:p>
          <a:p>
            <a:r>
              <a:rPr lang="en-US" sz="2800" dirty="0" smtClean="0">
                <a:solidFill>
                  <a:srgbClr val="FFC000"/>
                </a:solidFill>
              </a:rPr>
              <a:t>return (</a:t>
            </a:r>
            <a:r>
              <a:rPr lang="bg-BG" sz="2800" dirty="0" smtClean="0">
                <a:solidFill>
                  <a:srgbClr val="FFC000"/>
                </a:solidFill>
              </a:rPr>
              <a:t>Анонимни функции</a:t>
            </a:r>
            <a:r>
              <a:rPr lang="en-US" sz="2800" dirty="0" smtClean="0">
                <a:solidFill>
                  <a:srgbClr val="FFC000"/>
                </a:solidFill>
              </a:rPr>
              <a:t>){}</a:t>
            </a:r>
            <a:endParaRPr lang="en-US" sz="2800" dirty="0" smtClean="0">
              <a:solidFill>
                <a:srgbClr val="FFC000"/>
              </a:solidFill>
            </a:endParaRPr>
          </a:p>
          <a:p>
            <a:r>
              <a:rPr lang="bg-BG" sz="2800" dirty="0" smtClean="0">
                <a:solidFill>
                  <a:srgbClr val="FFC000"/>
                </a:solidFill>
              </a:rPr>
              <a:t>Примери </a:t>
            </a:r>
            <a:r>
              <a:rPr lang="bg-BG" sz="2800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</a:p>
          <a:p>
            <a:pPr lvl="1"/>
            <a:r>
              <a:rPr lang="en-US" sz="2400" dirty="0" smtClean="0">
                <a:solidFill>
                  <a:srgbClr val="FFC000"/>
                </a:solidFill>
                <a:sym typeface="Wingdings" pitchFamily="2" charset="2"/>
              </a:rPr>
              <a:t>Functions.js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103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840637"/>
            <a:ext cx="8458201" cy="1826363"/>
          </a:xfrm>
        </p:spPr>
        <p:txBody>
          <a:bodyPr>
            <a:noAutofit/>
          </a:bodyPr>
          <a:lstStyle/>
          <a:p>
            <a:r>
              <a:rPr lang="en-US" sz="6000" dirty="0" smtClean="0"/>
              <a:t>CLOSURES </a:t>
            </a:r>
            <a:r>
              <a:rPr lang="en-US" sz="6000" b="0" dirty="0" smtClean="0"/>
              <a:t>}:-)</a:t>
            </a:r>
            <a:endParaRPr lang="en-US" sz="6000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pani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133600"/>
            <a:ext cx="4954906" cy="411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93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Closures &amp;&amp; Scope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8" y="1295400"/>
            <a:ext cx="9144000" cy="556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Scope = </a:t>
            </a:r>
            <a:r>
              <a:rPr lang="bg-BG" sz="2800" dirty="0" smtClean="0"/>
              <a:t>видимост на променливите</a:t>
            </a:r>
            <a:endParaRPr lang="en-US" sz="2800" dirty="0" smtClean="0"/>
          </a:p>
          <a:p>
            <a:r>
              <a:rPr lang="en-US" sz="2800" dirty="0" smtClean="0"/>
              <a:t>Closure = function + </a:t>
            </a:r>
            <a:r>
              <a:rPr lang="bg-BG" sz="2800" dirty="0" smtClean="0"/>
              <a:t>всички променливи, които са дефинирани в нейният </a:t>
            </a:r>
            <a:r>
              <a:rPr lang="en-US" sz="2800" dirty="0" smtClean="0"/>
              <a:t>scope</a:t>
            </a:r>
          </a:p>
          <a:p>
            <a:r>
              <a:rPr lang="bg-BG" sz="2800" dirty="0" smtClean="0"/>
              <a:t>В </a:t>
            </a:r>
            <a:r>
              <a:rPr lang="en-US" sz="2800" dirty="0" smtClean="0"/>
              <a:t>JavaScript</a:t>
            </a:r>
            <a:r>
              <a:rPr lang="bg-BG" sz="2800" dirty="0" smtClean="0"/>
              <a:t> може да ходим из различните </a:t>
            </a:r>
            <a:r>
              <a:rPr lang="en-US" sz="2800" dirty="0" smtClean="0"/>
              <a:t>closure</a:t>
            </a:r>
            <a:r>
              <a:rPr lang="bg-BG" sz="2800" dirty="0" smtClean="0"/>
              <a:t>-и</a:t>
            </a:r>
          </a:p>
          <a:p>
            <a:r>
              <a:rPr lang="en-US" sz="2800" dirty="0" smtClean="0"/>
              <a:t>Closure-</a:t>
            </a:r>
            <a:r>
              <a:rPr lang="bg-BG" sz="2800" dirty="0" smtClean="0"/>
              <a:t>ите се създават чрез функции</a:t>
            </a:r>
          </a:p>
          <a:p>
            <a:r>
              <a:rPr lang="bg-BG" sz="2800" dirty="0" smtClean="0"/>
              <a:t>Една функция вижда </a:t>
            </a:r>
            <a:r>
              <a:rPr lang="en-US" sz="2800" dirty="0" smtClean="0"/>
              <a:t>scope-a</a:t>
            </a:r>
            <a:r>
              <a:rPr lang="bg-BG" sz="2800" dirty="0" smtClean="0"/>
              <a:t> на </a:t>
            </a:r>
            <a:r>
              <a:rPr lang="bg-BG" sz="2800" dirty="0" smtClean="0"/>
              <a:t>родителя, в който е дефинирана</a:t>
            </a:r>
          </a:p>
          <a:p>
            <a:r>
              <a:rPr lang="bg-BG" sz="2800" dirty="0" smtClean="0"/>
              <a:t>Най-високият родител – </a:t>
            </a:r>
            <a:r>
              <a:rPr lang="en-US" sz="2800" dirty="0" smtClean="0"/>
              <a:t>window – </a:t>
            </a:r>
            <a:r>
              <a:rPr lang="bg-BG" sz="2800" dirty="0" smtClean="0"/>
              <a:t>всички споделят </a:t>
            </a:r>
            <a:r>
              <a:rPr lang="en-US" sz="2800" dirty="0" smtClean="0"/>
              <a:t>scope-a</a:t>
            </a:r>
            <a:r>
              <a:rPr lang="bg-BG" sz="2800" dirty="0" smtClean="0"/>
              <a:t> на </a:t>
            </a:r>
            <a:r>
              <a:rPr lang="en-US" sz="2800" dirty="0" smtClean="0"/>
              <a:t>window</a:t>
            </a:r>
          </a:p>
          <a:p>
            <a:r>
              <a:rPr lang="bg-BG" sz="2800" dirty="0" smtClean="0"/>
              <a:t>Примери – </a:t>
            </a:r>
            <a:r>
              <a:rPr lang="en-US" sz="2800" dirty="0" smtClean="0">
                <a:solidFill>
                  <a:srgbClr val="FFC000"/>
                </a:solidFill>
              </a:rPr>
              <a:t>closures.js, hoising.js</a:t>
            </a:r>
            <a:endParaRPr lang="bg-BG" sz="28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19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840637"/>
            <a:ext cx="8458201" cy="1826363"/>
          </a:xfrm>
        </p:spPr>
        <p:txBody>
          <a:bodyPr>
            <a:noAutofit/>
          </a:bodyPr>
          <a:lstStyle/>
          <a:p>
            <a:r>
              <a:rPr lang="en-US" sz="6000" dirty="0" smtClean="0"/>
              <a:t>Objects &amp;&amp; Prototypes</a:t>
            </a:r>
            <a:endParaRPr lang="en-US" sz="6000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pani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1981200" y="2133600"/>
            <a:ext cx="4954906" cy="411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93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Objects + Prototypes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0178"/>
            <a:ext cx="7848600" cy="5125422"/>
          </a:xfrm>
        </p:spPr>
        <p:txBody>
          <a:bodyPr>
            <a:normAutofit fontScale="92500" lnSpcReduction="10000"/>
          </a:bodyPr>
          <a:lstStyle/>
          <a:p>
            <a:r>
              <a:rPr lang="bg-BG" sz="2800" dirty="0" smtClean="0"/>
              <a:t>В </a:t>
            </a:r>
            <a:r>
              <a:rPr lang="en-US" sz="2800" dirty="0" err="1" smtClean="0"/>
              <a:t>Javascript</a:t>
            </a:r>
            <a:r>
              <a:rPr lang="bg-BG" sz="2800" dirty="0" smtClean="0"/>
              <a:t> нямаме класове</a:t>
            </a:r>
          </a:p>
          <a:p>
            <a:r>
              <a:rPr lang="bg-BG" sz="2800" dirty="0" smtClean="0"/>
              <a:t>Имаме прототипи </a:t>
            </a:r>
            <a:r>
              <a:rPr lang="bg-BG" sz="2800" dirty="0" smtClean="0">
                <a:sym typeface="Wingdings" pitchFamily="2" charset="2"/>
              </a:rPr>
              <a:t></a:t>
            </a:r>
            <a:endParaRPr lang="bg-BG" sz="2800" dirty="0" smtClean="0"/>
          </a:p>
          <a:p>
            <a:r>
              <a:rPr lang="bg-BG" sz="2800" dirty="0" smtClean="0"/>
              <a:t>Обектите се създават чрез функции</a:t>
            </a:r>
            <a:endParaRPr lang="en-US" sz="2800" dirty="0" smtClean="0"/>
          </a:p>
          <a:p>
            <a:r>
              <a:rPr lang="bg-BG" sz="2800" dirty="0" smtClean="0"/>
              <a:t>Самата функция се явава </a:t>
            </a:r>
            <a:r>
              <a:rPr lang="en-US" sz="2800" dirty="0" smtClean="0"/>
              <a:t>constructor</a:t>
            </a:r>
            <a:endParaRPr lang="bg-BG" sz="2800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Inheritance – </a:t>
            </a:r>
            <a:r>
              <a:rPr lang="bg-BG" sz="2800" b="1" dirty="0" smtClean="0">
                <a:solidFill>
                  <a:srgbClr val="FF0000"/>
                </a:solidFill>
              </a:rPr>
              <a:t>не като при стандарните езици</a:t>
            </a:r>
            <a:endParaRPr lang="bg-BG" sz="2800" b="1" dirty="0" smtClean="0">
              <a:solidFill>
                <a:srgbClr val="FF0000"/>
              </a:solidFill>
            </a:endParaRPr>
          </a:p>
          <a:p>
            <a:r>
              <a:rPr lang="en-US" sz="2800" dirty="0" smtClean="0"/>
              <a:t>Boxing</a:t>
            </a:r>
            <a:r>
              <a:rPr lang="bg-BG" sz="2800" dirty="0" smtClean="0"/>
              <a:t> на обекти</a:t>
            </a:r>
            <a:endParaRPr lang="en-US" sz="2800" dirty="0" smtClean="0"/>
          </a:p>
          <a:p>
            <a:r>
              <a:rPr lang="en-US" sz="2800" dirty="0" smtClean="0"/>
              <a:t>Chaining</a:t>
            </a:r>
          </a:p>
          <a:p>
            <a:r>
              <a:rPr lang="en-US" sz="2800" dirty="0" err="1" smtClean="0"/>
              <a:t>Obj.hasOwnProperty</a:t>
            </a:r>
            <a:r>
              <a:rPr lang="en-US" sz="2800" dirty="0" smtClean="0"/>
              <a:t>() </a:t>
            </a:r>
            <a:r>
              <a:rPr lang="bg-BG" sz="2800" dirty="0" smtClean="0"/>
              <a:t>– пазим се от прототипни </a:t>
            </a:r>
            <a:r>
              <a:rPr lang="en-US" sz="2800" dirty="0" smtClean="0"/>
              <a:t>property-</a:t>
            </a:r>
            <a:r>
              <a:rPr lang="bg-BG" sz="2800" dirty="0" smtClean="0"/>
              <a:t>та</a:t>
            </a:r>
            <a:endParaRPr lang="bg-BG" sz="2800" dirty="0" smtClean="0"/>
          </a:p>
          <a:p>
            <a:r>
              <a:rPr lang="bg-BG" sz="2800" dirty="0" smtClean="0"/>
              <a:t>Примери </a:t>
            </a:r>
            <a:r>
              <a:rPr lang="en-US" sz="2800" dirty="0" smtClean="0"/>
              <a:t>– </a:t>
            </a:r>
            <a:r>
              <a:rPr lang="en-US" sz="2800" dirty="0" smtClean="0">
                <a:solidFill>
                  <a:srgbClr val="FFC000"/>
                </a:solidFill>
              </a:rPr>
              <a:t>prototype.js, number.js, array_prototype.js, string_prototype.js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C000"/>
                </a:solidFill>
              </a:rPr>
              <a:t>namespace.js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436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JSON </a:t>
            </a:r>
            <a:r>
              <a:rPr lang="bg-BG" sz="4000" dirty="0" smtClean="0"/>
              <a:t>(и аргонавтите)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787" y="1219200"/>
            <a:ext cx="8077200" cy="5791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XML </a:t>
            </a:r>
            <a:r>
              <a:rPr lang="bg-BG" sz="2800" dirty="0" smtClean="0"/>
              <a:t>на диета </a:t>
            </a:r>
            <a:r>
              <a:rPr lang="bg-BG" sz="2800" dirty="0" smtClean="0">
                <a:sym typeface="Wingdings" pitchFamily="2" charset="2"/>
              </a:rPr>
              <a:t></a:t>
            </a:r>
            <a:endParaRPr lang="bg-BG" sz="2800" dirty="0" smtClean="0"/>
          </a:p>
          <a:p>
            <a:r>
              <a:rPr lang="en-US" sz="2800" dirty="0" smtClean="0"/>
              <a:t>JavaScript Simple Object Notation</a:t>
            </a:r>
          </a:p>
          <a:p>
            <a:r>
              <a:rPr lang="bg-BG" sz="2800" dirty="0" smtClean="0"/>
              <a:t>Служи за много неща</a:t>
            </a:r>
          </a:p>
          <a:p>
            <a:pPr lvl="1"/>
            <a:r>
              <a:rPr lang="bg-BG" sz="2400" dirty="0" smtClean="0"/>
              <a:t>Създаване на обекти в</a:t>
            </a:r>
            <a:r>
              <a:rPr lang="en-US" sz="2400" dirty="0" smtClean="0"/>
              <a:t> JavaScript</a:t>
            </a:r>
          </a:p>
          <a:p>
            <a:pPr lvl="1"/>
            <a:r>
              <a:rPr lang="bg-BG" sz="2400" dirty="0" smtClean="0"/>
              <a:t>Транспортен протокол – идеален за сериализация/десериализация</a:t>
            </a:r>
          </a:p>
          <a:p>
            <a:pPr lvl="1"/>
            <a:r>
              <a:rPr lang="bg-BG" sz="2400" dirty="0" smtClean="0"/>
              <a:t>Конфигурационни файлове в такъв формат</a:t>
            </a:r>
          </a:p>
          <a:p>
            <a:r>
              <a:rPr lang="bg-BG" sz="2800" dirty="0" smtClean="0"/>
              <a:t>Ползва се от най-различни </a:t>
            </a:r>
            <a:r>
              <a:rPr lang="en-US" sz="2800" dirty="0" smtClean="0"/>
              <a:t>WEB</a:t>
            </a:r>
            <a:r>
              <a:rPr lang="bg-BG" sz="2800" dirty="0" smtClean="0"/>
              <a:t> услуги като алтернативен формат на </a:t>
            </a:r>
            <a:r>
              <a:rPr lang="en-US" sz="2800" dirty="0" smtClean="0"/>
              <a:t>XML</a:t>
            </a:r>
            <a:endParaRPr lang="bg-BG" sz="2800" dirty="0" smtClean="0"/>
          </a:p>
          <a:p>
            <a:r>
              <a:rPr lang="bg-BG" sz="2800" dirty="0" smtClean="0"/>
              <a:t>Ползва се широко в библиотеки като</a:t>
            </a:r>
            <a:r>
              <a:rPr lang="en-US" sz="2800" dirty="0" smtClean="0"/>
              <a:t> </a:t>
            </a:r>
            <a:r>
              <a:rPr lang="en-US" sz="2800" dirty="0" err="1" smtClean="0"/>
              <a:t>jQuery</a:t>
            </a:r>
            <a:r>
              <a:rPr lang="en-US" sz="2800" dirty="0" smtClean="0"/>
              <a:t>/</a:t>
            </a:r>
            <a:r>
              <a:rPr lang="en-US" sz="2800" dirty="0" err="1" smtClean="0"/>
              <a:t>ExtJS</a:t>
            </a:r>
            <a:endParaRPr lang="en-US" sz="2800" dirty="0" smtClean="0"/>
          </a:p>
          <a:p>
            <a:r>
              <a:rPr lang="bg-BG" sz="2800" dirty="0" smtClean="0"/>
              <a:t>Примери </a:t>
            </a:r>
            <a:r>
              <a:rPr lang="bg-BG" sz="2800" dirty="0" smtClean="0">
                <a:sym typeface="Wingdings" pitchFamily="2" charset="2"/>
              </a:rPr>
              <a:t>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961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840637"/>
            <a:ext cx="8458201" cy="1826363"/>
          </a:xfrm>
        </p:spPr>
        <p:txBody>
          <a:bodyPr>
            <a:noAutofit/>
          </a:bodyPr>
          <a:lstStyle/>
          <a:p>
            <a:r>
              <a:rPr lang="en-US" sz="6000" dirty="0" smtClean="0"/>
              <a:t>JavaScript For WEB</a:t>
            </a:r>
            <a:br>
              <a:rPr lang="en-US" sz="6000" dirty="0" smtClean="0"/>
            </a:br>
            <a:r>
              <a:rPr lang="en-US" sz="6000" dirty="0" smtClean="0"/>
              <a:t>DOM and Events</a:t>
            </a:r>
            <a:endParaRPr lang="en-US" sz="6000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93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HTMLDO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457200"/>
            <a:ext cx="7756696" cy="6029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93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Document Object Model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787" y="1219200"/>
            <a:ext cx="8077200" cy="5791200"/>
          </a:xfrm>
        </p:spPr>
        <p:txBody>
          <a:bodyPr>
            <a:normAutofit/>
          </a:bodyPr>
          <a:lstStyle/>
          <a:p>
            <a:r>
              <a:rPr lang="bg-BG" sz="2800" dirty="0" smtClean="0"/>
              <a:t>Дърво на </a:t>
            </a:r>
            <a:r>
              <a:rPr lang="en-US" sz="2800" dirty="0" smtClean="0"/>
              <a:t>HTML-a</a:t>
            </a:r>
            <a:endParaRPr lang="bg-BG" sz="2800" dirty="0" smtClean="0"/>
          </a:p>
          <a:p>
            <a:r>
              <a:rPr lang="bg-BG" sz="2800" dirty="0" smtClean="0"/>
              <a:t>Има </a:t>
            </a:r>
            <a:r>
              <a:rPr lang="en-US" sz="2800" dirty="0" err="1" smtClean="0"/>
              <a:t>javascript</a:t>
            </a:r>
            <a:r>
              <a:rPr lang="en-US" sz="2800" dirty="0" smtClean="0"/>
              <a:t> </a:t>
            </a:r>
            <a:r>
              <a:rPr lang="en-US" sz="2800" dirty="0" smtClean="0"/>
              <a:t>API</a:t>
            </a:r>
            <a:endParaRPr lang="en-US" sz="2800" dirty="0" smtClean="0"/>
          </a:p>
          <a:p>
            <a:r>
              <a:rPr lang="bg-BG" sz="2800" dirty="0" smtClean="0"/>
              <a:t>Примери </a:t>
            </a:r>
            <a:r>
              <a:rPr lang="bg-BG" sz="2800" dirty="0" smtClean="0">
                <a:sym typeface="Wingdings" pitchFamily="2" charset="2"/>
              </a:rPr>
              <a:t>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961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 какво ще си говорим?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Client-side </a:t>
            </a:r>
            <a:r>
              <a:rPr lang="bg-BG" sz="3600" dirty="0" smtClean="0"/>
              <a:t>програмиране</a:t>
            </a:r>
            <a:endParaRPr lang="en-US" sz="3600" dirty="0" smtClean="0"/>
          </a:p>
          <a:p>
            <a:r>
              <a:rPr lang="bg-BG" sz="3600" dirty="0" smtClean="0"/>
              <a:t>Нов език </a:t>
            </a:r>
            <a:r>
              <a:rPr lang="bg-BG" sz="3600" dirty="0" smtClean="0">
                <a:sym typeface="Wingdings" pitchFamily="2" charset="2"/>
              </a:rPr>
              <a:t></a:t>
            </a:r>
            <a:endParaRPr lang="bg-BG" sz="3600" dirty="0"/>
          </a:p>
          <a:p>
            <a:r>
              <a:rPr lang="en-US" sz="3600" dirty="0" smtClean="0"/>
              <a:t>Ninja Java</a:t>
            </a:r>
            <a:r>
              <a:rPr lang="en-US" sz="3600" dirty="0" smtClean="0"/>
              <a:t>S</a:t>
            </a:r>
            <a:r>
              <a:rPr lang="en-US" sz="3600" dirty="0" smtClean="0"/>
              <a:t>cript stuff </a:t>
            </a:r>
            <a:r>
              <a:rPr lang="bg-BG" sz="3600" dirty="0" smtClean="0"/>
              <a:t>(малко </a:t>
            </a:r>
            <a:r>
              <a:rPr lang="bg-BG" sz="3600" dirty="0" smtClean="0">
                <a:sym typeface="Wingdings" pitchFamily="2" charset="2"/>
              </a:rPr>
              <a:t>)</a:t>
            </a:r>
            <a:endParaRPr lang="bg-BG" sz="3600" dirty="0" smtClean="0"/>
          </a:p>
          <a:p>
            <a:r>
              <a:rPr lang="bg-BG" sz="3600" dirty="0" smtClean="0"/>
              <a:t>Манипулиране на </a:t>
            </a:r>
            <a:r>
              <a:rPr lang="en-US" sz="3600" dirty="0" smtClean="0"/>
              <a:t>DOM</a:t>
            </a:r>
            <a:r>
              <a:rPr lang="bg-BG" sz="3600" dirty="0" smtClean="0"/>
              <a:t> дървото</a:t>
            </a:r>
            <a:r>
              <a:rPr lang="en-US" sz="3600" dirty="0" smtClean="0"/>
              <a:t> </a:t>
            </a:r>
            <a:r>
              <a:rPr lang="bg-BG" sz="3600" dirty="0" smtClean="0"/>
              <a:t>или как да боравим с </a:t>
            </a:r>
            <a:r>
              <a:rPr lang="en-US" sz="3600" dirty="0" smtClean="0"/>
              <a:t>HTML</a:t>
            </a:r>
          </a:p>
          <a:p>
            <a:r>
              <a:rPr lang="en-US" sz="3600" dirty="0" smtClean="0"/>
              <a:t>JSON {coolness : “maximum”}</a:t>
            </a:r>
            <a:endParaRPr lang="bg-BG" sz="3600" dirty="0" smtClean="0"/>
          </a:p>
          <a:p>
            <a:r>
              <a:rPr lang="bg-BG" sz="3600" b="1" dirty="0" smtClean="0">
                <a:solidFill>
                  <a:srgbClr val="FF0000"/>
                </a:solidFill>
              </a:rPr>
              <a:t>Асинхронност</a:t>
            </a:r>
            <a:r>
              <a:rPr lang="bg-BG" sz="3600" dirty="0" smtClean="0"/>
              <a:t> – събития и т.н</a:t>
            </a:r>
            <a:endParaRPr lang="bg-BG" sz="36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62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381000"/>
            <a:ext cx="8458201" cy="5715000"/>
          </a:xfrm>
        </p:spPr>
        <p:txBody>
          <a:bodyPr>
            <a:noAutofit/>
          </a:bodyPr>
          <a:lstStyle/>
          <a:p>
            <a:r>
              <a:rPr lang="en-US" sz="6000" dirty="0" smtClean="0"/>
              <a:t>JS </a:t>
            </a:r>
            <a:r>
              <a:rPr lang="bg-BG" sz="6000" dirty="0" smtClean="0"/>
              <a:t>Библиотеки и Инструменти</a:t>
            </a:r>
            <a:br>
              <a:rPr lang="bg-BG" sz="6000" dirty="0" smtClean="0"/>
            </a:br>
            <a:r>
              <a:rPr lang="en-US" sz="3600" dirty="0" err="1" smtClean="0"/>
              <a:t>js</a:t>
            </a:r>
            <a:r>
              <a:rPr lang="en-US" sz="3600" dirty="0" err="1" smtClean="0"/>
              <a:t>lint</a:t>
            </a:r>
            <a:r>
              <a:rPr lang="en-US" sz="3600" dirty="0" smtClean="0"/>
              <a:t> –</a:t>
            </a:r>
            <a:r>
              <a:rPr lang="bg-BG" sz="3600" dirty="0" smtClean="0"/>
              <a:t> статичен анализатор за </a:t>
            </a:r>
            <a:r>
              <a:rPr lang="en-US" sz="3600" dirty="0" smtClean="0"/>
              <a:t>JS</a:t>
            </a:r>
            <a:r>
              <a:rPr lang="en-US" sz="6000" dirty="0" smtClean="0"/>
              <a:t> </a:t>
            </a:r>
            <a:br>
              <a:rPr lang="en-US" sz="6000" dirty="0" smtClean="0"/>
            </a:br>
            <a:r>
              <a:rPr lang="en-US" sz="3600" dirty="0" smtClean="0"/>
              <a:t>Prototype – class-based</a:t>
            </a:r>
            <a:r>
              <a:rPr lang="bg-BG" sz="3600" dirty="0" smtClean="0"/>
              <a:t> библиотека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jQuery</a:t>
            </a:r>
            <a:r>
              <a:rPr lang="bg-BG" sz="3600" dirty="0" smtClean="0"/>
              <a:t> – Другата лекция за него </a:t>
            </a:r>
            <a:r>
              <a:rPr lang="bg-BG" sz="3600" dirty="0" smtClean="0">
                <a:sym typeface="Wingdings" pitchFamily="2" charset="2"/>
              </a:rPr>
              <a:t>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YUI</a:t>
            </a:r>
            <a:r>
              <a:rPr lang="bg-BG" sz="3600" dirty="0" smtClean="0"/>
              <a:t> – На </a:t>
            </a:r>
            <a:r>
              <a:rPr lang="en-US" sz="3600" dirty="0" smtClean="0"/>
              <a:t>Yahoo</a:t>
            </a:r>
            <a:r>
              <a:rPr lang="bg-BG" sz="3600" dirty="0" smtClean="0"/>
              <a:t> </a:t>
            </a:r>
            <a:r>
              <a:rPr lang="bg-BG" sz="3600" dirty="0" smtClean="0"/>
              <a:t>библиотека за </a:t>
            </a:r>
            <a:r>
              <a:rPr lang="en-US" sz="3600" dirty="0" smtClean="0"/>
              <a:t>UI</a:t>
            </a:r>
            <a:r>
              <a:rPr lang="bg-BG" sz="3600" dirty="0" smtClean="0"/>
              <a:t> контроли</a:t>
            </a:r>
            <a:br>
              <a:rPr lang="bg-BG" sz="3600" dirty="0" smtClean="0"/>
            </a:br>
            <a:r>
              <a:rPr lang="en-US" sz="3600" dirty="0" err="1" smtClean="0"/>
              <a:t>ExtJS</a:t>
            </a:r>
            <a:r>
              <a:rPr lang="en-US" sz="3600" dirty="0" smtClean="0"/>
              <a:t> – UI</a:t>
            </a:r>
            <a:r>
              <a:rPr lang="bg-BG" sz="3600" dirty="0" smtClean="0"/>
              <a:t> Контроли (отново)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bg-BG" sz="6000" dirty="0" smtClean="0"/>
              <a:t/>
            </a:r>
            <a:br>
              <a:rPr lang="bg-BG" sz="6000" dirty="0" smtClean="0"/>
            </a:br>
            <a:endParaRPr lang="en-US" sz="6000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158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458201" cy="1826363"/>
          </a:xfrm>
        </p:spPr>
        <p:txBody>
          <a:bodyPr>
            <a:noAutofit/>
          </a:bodyPr>
          <a:lstStyle/>
          <a:p>
            <a:r>
              <a:rPr lang="bg-BG" sz="6000" dirty="0" smtClean="0"/>
              <a:t>Въпрос за Сникърс и 5 точки </a:t>
            </a:r>
            <a:r>
              <a:rPr lang="bg-BG" sz="6000" dirty="0" smtClean="0">
                <a:sym typeface="Wingdings" pitchFamily="2" charset="2"/>
              </a:rPr>
              <a:t></a:t>
            </a:r>
            <a:br>
              <a:rPr lang="bg-BG" sz="6000" dirty="0" smtClean="0">
                <a:sym typeface="Wingdings" pitchFamily="2" charset="2"/>
              </a:rPr>
            </a:b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rado\AppData\Local\Microsoft\Windows\Temporary Internet Files\Content.IE5\PEDTQQL9\MC9004419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7175" y="4298949"/>
            <a:ext cx="1520825" cy="1797050"/>
          </a:xfrm>
          <a:prstGeom prst="rect">
            <a:avLst/>
          </a:prstGeom>
          <a:noFill/>
        </p:spPr>
      </p:pic>
      <p:pic>
        <p:nvPicPr>
          <p:cNvPr id="1028" name="Picture 4" descr="C:\Users\rado\AppData\Local\Microsoft\Windows\Temporary Internet Files\Content.IE5\PEDTQQL9\MC9004419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08775" y="4527549"/>
            <a:ext cx="1520825" cy="17970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0" y="30480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6000" dirty="0" smtClean="0">
                <a:solidFill>
                  <a:srgbClr val="FFFF00"/>
                </a:solidFill>
                <a:sym typeface="Wingdings" pitchFamily="2" charset="2"/>
              </a:rPr>
              <a:t>Какво е </a:t>
            </a:r>
            <a:r>
              <a:rPr lang="en-US" sz="6000" dirty="0" smtClean="0">
                <a:solidFill>
                  <a:srgbClr val="FFFF00"/>
                </a:solidFill>
                <a:sym typeface="Wingdings" pitchFamily="2" charset="2"/>
              </a:rPr>
              <a:t>Google Software Engineer ?</a:t>
            </a:r>
            <a:endParaRPr lang="en-US" sz="6000" dirty="0"/>
          </a:p>
        </p:txBody>
      </p:sp>
    </p:spTree>
    <p:extLst>
      <p:ext uri="{BB962C8B-B14F-4D97-AF65-F5344CB8AC3E}">
        <p14:creationId xmlns="" xmlns:p14="http://schemas.microsoft.com/office/powerpoint/2010/main" val="72523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JavaScript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0178"/>
            <a:ext cx="7848600" cy="5125422"/>
          </a:xfrm>
        </p:spPr>
        <p:txBody>
          <a:bodyPr>
            <a:normAutofit/>
          </a:bodyPr>
          <a:lstStyle/>
          <a:p>
            <a:r>
              <a:rPr lang="bg-BG" sz="2800" dirty="0" smtClean="0"/>
              <a:t>Език за програмиране (за разлика от </a:t>
            </a:r>
            <a:r>
              <a:rPr lang="en-US" sz="2800" dirty="0" smtClean="0"/>
              <a:t>CSS</a:t>
            </a:r>
            <a:r>
              <a:rPr lang="bg-BG" sz="2800" dirty="0" smtClean="0"/>
              <a:t> и</a:t>
            </a:r>
            <a:r>
              <a:rPr lang="en-US" sz="2800" dirty="0" smtClean="0"/>
              <a:t> HTML)</a:t>
            </a:r>
          </a:p>
          <a:p>
            <a:r>
              <a:rPr lang="bg-BG" sz="2800" dirty="0" smtClean="0"/>
              <a:t>Парадигми ? Много </a:t>
            </a:r>
            <a:r>
              <a:rPr lang="bg-BG" sz="2800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Prototype-based, object-oriented, dynamic, functional, etc.</a:t>
            </a:r>
            <a:endParaRPr lang="en-US" sz="2400" dirty="0" smtClean="0"/>
          </a:p>
          <a:p>
            <a:r>
              <a:rPr lang="bg-BG" sz="2800" dirty="0" smtClean="0"/>
              <a:t>Изпълнява се от </a:t>
            </a:r>
            <a:r>
              <a:rPr lang="en-US" sz="2800" dirty="0" smtClean="0"/>
              <a:t>browser-a (client-side</a:t>
            </a:r>
            <a:r>
              <a:rPr lang="bg-BG" sz="2800" dirty="0" smtClean="0"/>
              <a:t> все пак)</a:t>
            </a:r>
            <a:endParaRPr lang="en-US" sz="2800" dirty="0" smtClean="0"/>
          </a:p>
          <a:p>
            <a:r>
              <a:rPr lang="bg-BG" sz="2800" dirty="0" smtClean="0">
                <a:sym typeface="Wingdings" pitchFamily="2" charset="2"/>
              </a:rPr>
              <a:t>Интерпретатори, компилатори, виртуални машини</a:t>
            </a:r>
            <a:r>
              <a:rPr lang="en-US" sz="2800" dirty="0" smtClean="0">
                <a:sym typeface="Wingdings" pitchFamily="2" charset="2"/>
              </a:rPr>
              <a:t>(V8) - JIT</a:t>
            </a:r>
            <a:endParaRPr lang="en-US" sz="2000" dirty="0" smtClean="0">
              <a:sym typeface="Wingdings" pitchFamily="2" charset="2"/>
            </a:endParaRPr>
          </a:p>
          <a:p>
            <a:r>
              <a:rPr lang="bg-BG" sz="2800" dirty="0" smtClean="0"/>
              <a:t>Ще го ползваме малко в чистата му форма (</a:t>
            </a:r>
            <a:r>
              <a:rPr lang="en-US" sz="2800" dirty="0" err="1" smtClean="0"/>
              <a:t>jQuery</a:t>
            </a:r>
            <a:r>
              <a:rPr lang="bg-BG" sz="2800" dirty="0" smtClean="0"/>
              <a:t> е следващата лекция </a:t>
            </a:r>
            <a:r>
              <a:rPr lang="bg-BG" sz="2800" dirty="0" smtClean="0">
                <a:sym typeface="Wingdings" pitchFamily="2" charset="2"/>
              </a:rPr>
              <a:t></a:t>
            </a:r>
            <a:r>
              <a:rPr lang="bg-BG" sz="2800" dirty="0" smtClean="0"/>
              <a:t>)</a:t>
            </a:r>
            <a:endParaRPr lang="bg-BG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213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Tools of Trade - Debuggers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848600" cy="5125422"/>
          </a:xfrm>
        </p:spPr>
        <p:txBody>
          <a:bodyPr>
            <a:normAutofit/>
          </a:bodyPr>
          <a:lstStyle/>
          <a:p>
            <a:pPr marL="36576" indent="0"/>
            <a:r>
              <a:rPr lang="en-US" sz="2800" dirty="0" smtClean="0">
                <a:solidFill>
                  <a:srgbClr val="0070C0"/>
                </a:solidFill>
              </a:rPr>
              <a:t>Chrome</a:t>
            </a:r>
            <a:r>
              <a:rPr lang="en-US" sz="2800" dirty="0" smtClean="0"/>
              <a:t> || </a:t>
            </a:r>
            <a:r>
              <a:rPr lang="en-US" sz="2800" dirty="0" smtClean="0">
                <a:solidFill>
                  <a:srgbClr val="FFC000"/>
                </a:solidFill>
              </a:rPr>
              <a:t>(</a:t>
            </a:r>
            <a:r>
              <a:rPr lang="en-US" sz="2800" dirty="0" err="1" smtClean="0">
                <a:solidFill>
                  <a:srgbClr val="FFC000"/>
                </a:solidFill>
              </a:rPr>
              <a:t>FireFox</a:t>
            </a:r>
            <a:r>
              <a:rPr lang="en-US" sz="2800" dirty="0" smtClean="0">
                <a:solidFill>
                  <a:srgbClr val="FFC000"/>
                </a:solidFill>
              </a:rPr>
              <a:t> + </a:t>
            </a:r>
            <a:r>
              <a:rPr lang="en-US" sz="2800" dirty="0" err="1" smtClean="0">
                <a:solidFill>
                  <a:srgbClr val="FFC000"/>
                </a:solidFill>
              </a:rPr>
              <a:t>FireBug</a:t>
            </a:r>
            <a:r>
              <a:rPr lang="en-US" sz="2800" dirty="0" smtClean="0">
                <a:solidFill>
                  <a:srgbClr val="FFC000"/>
                </a:solidFill>
              </a:rPr>
              <a:t>)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google_chrome_developer_tools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4300" y="1905000"/>
            <a:ext cx="4762500" cy="4762500"/>
          </a:xfrm>
          <a:prstGeom prst="rect">
            <a:avLst/>
          </a:prstGeom>
        </p:spPr>
      </p:pic>
      <p:pic>
        <p:nvPicPr>
          <p:cNvPr id="8" name="Picture 7" descr="FireBu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506043" y="2868243"/>
            <a:ext cx="4864865" cy="29383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000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Tools of Trade - IDEs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848600" cy="5125422"/>
          </a:xfrm>
        </p:spPr>
        <p:txBody>
          <a:bodyPr>
            <a:normAutofit/>
          </a:bodyPr>
          <a:lstStyle/>
          <a:p>
            <a:pPr marL="36576" indent="0"/>
            <a:r>
              <a:rPr lang="en-US" sz="2800" dirty="0" err="1" smtClean="0"/>
              <a:t>Netbeans</a:t>
            </a:r>
            <a:r>
              <a:rPr lang="en-US" sz="2800" dirty="0" smtClean="0"/>
              <a:t> </a:t>
            </a:r>
            <a:r>
              <a:rPr lang="en-US" sz="2800" dirty="0" smtClean="0"/>
              <a:t> v &gt;= 6.9</a:t>
            </a:r>
            <a:endParaRPr lang="en-US" sz="2800" dirty="0" smtClean="0">
              <a:solidFill>
                <a:srgbClr val="0070C0"/>
              </a:solidFill>
            </a:endParaRPr>
          </a:p>
          <a:p>
            <a:pPr marL="36576" indent="0"/>
            <a:r>
              <a:rPr lang="en-US" sz="2800" dirty="0" err="1" smtClean="0"/>
              <a:t>Aptana</a:t>
            </a:r>
            <a:endParaRPr lang="en-US" sz="2800" dirty="0" smtClean="0">
              <a:solidFill>
                <a:srgbClr val="0070C0"/>
              </a:solidFill>
            </a:endParaRPr>
          </a:p>
          <a:p>
            <a:pPr marL="36576" indent="0"/>
            <a:r>
              <a:rPr lang="en-US" sz="2800" dirty="0" smtClean="0"/>
              <a:t>JavaScript Development Tools for Eclipse</a:t>
            </a:r>
            <a:endParaRPr lang="en-US" sz="2800" dirty="0" smtClean="0">
              <a:solidFill>
                <a:srgbClr val="0070C0"/>
              </a:solidFill>
            </a:endParaRPr>
          </a:p>
          <a:p>
            <a:pPr marL="36576" indent="0"/>
            <a:r>
              <a:rPr lang="en-US" sz="2800" dirty="0" err="1" smtClean="0"/>
              <a:t>MyEclipse</a:t>
            </a:r>
            <a:endParaRPr lang="en-US" sz="2800" dirty="0" smtClean="0"/>
          </a:p>
          <a:p>
            <a:pPr marL="36576" indent="0"/>
            <a:r>
              <a:rPr lang="en-US" sz="2800" dirty="0" smtClean="0"/>
              <a:t>Visual Studio (+ </a:t>
            </a:r>
            <a:r>
              <a:rPr lang="en-US" sz="2800" dirty="0" err="1" smtClean="0"/>
              <a:t>Telerik</a:t>
            </a:r>
            <a:r>
              <a:rPr lang="en-US" sz="2800" dirty="0" smtClean="0"/>
              <a:t> </a:t>
            </a:r>
            <a:r>
              <a:rPr lang="en-US" sz="2800" dirty="0" err="1" smtClean="0"/>
              <a:t>JustCode</a:t>
            </a:r>
            <a:r>
              <a:rPr lang="en-US" sz="2800" dirty="0" smtClean="0"/>
              <a:t> 4 </a:t>
            </a:r>
            <a:r>
              <a:rPr lang="en-US" sz="2800" dirty="0" err="1" smtClean="0"/>
              <a:t>Javascript</a:t>
            </a:r>
            <a:r>
              <a:rPr lang="en-US" sz="2800" dirty="0" smtClean="0"/>
              <a:t>)</a:t>
            </a:r>
            <a:endParaRPr lang="bg-BG" sz="2800" dirty="0" smtClean="0"/>
          </a:p>
          <a:p>
            <a:pPr marL="36576" indent="0"/>
            <a:r>
              <a:rPr lang="en-US" sz="2800" dirty="0" smtClean="0"/>
              <a:t>VIM</a:t>
            </a:r>
            <a:endParaRPr lang="bg-BG" sz="2800" dirty="0" smtClean="0"/>
          </a:p>
          <a:p>
            <a:pPr marL="36576" indent="0"/>
            <a:r>
              <a:rPr lang="en-US" sz="2800" dirty="0" err="1" smtClean="0"/>
              <a:t>TextMate</a:t>
            </a:r>
            <a:r>
              <a:rPr lang="en-US" sz="2800" dirty="0" smtClean="0"/>
              <a:t> (</a:t>
            </a:r>
            <a:r>
              <a:rPr lang="bg-BG" sz="2800" dirty="0" smtClean="0"/>
              <a:t>ако ядете ябълки)</a:t>
            </a:r>
            <a:endParaRPr lang="en-US" sz="2800" dirty="0" smtClean="0"/>
          </a:p>
          <a:p>
            <a:pPr marL="36576" indent="0"/>
            <a:r>
              <a:rPr lang="bg-BG" sz="2800" dirty="0" smtClean="0">
                <a:solidFill>
                  <a:srgbClr val="FFC000"/>
                </a:solidFill>
              </a:rPr>
              <a:t>След лекцията ще има и линкове </a:t>
            </a:r>
            <a:r>
              <a:rPr lang="bg-BG" sz="2800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000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dirty="0" smtClean="0"/>
              <a:t>Защо </a:t>
            </a:r>
            <a:r>
              <a:rPr lang="en-US" sz="4000" dirty="0" smtClean="0"/>
              <a:t>JavaScript ? </a:t>
            </a:r>
            <a:r>
              <a:rPr lang="en-US" sz="4000" dirty="0" smtClean="0">
                <a:sym typeface="Wingdings" pitchFamily="2" charset="2"/>
              </a:rPr>
              <a:t>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562600"/>
          </a:xfrm>
        </p:spPr>
        <p:txBody>
          <a:bodyPr>
            <a:normAutofit/>
          </a:bodyPr>
          <a:lstStyle/>
          <a:p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</a:t>
            </a:r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шава проблема на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HTML-a</a:t>
            </a:r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липса на свестен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UI.</a:t>
            </a:r>
          </a:p>
          <a:p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Напрактика,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JavaScript </a:t>
            </a:r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лепило за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HTML</a:t>
            </a:r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тухлите</a:t>
            </a:r>
            <a:endParaRPr lang="en-US" sz="28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Flex, Flash, Silverlight</a:t>
            </a:r>
            <a:endParaRPr lang="bg-BG" sz="28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bg-BG" sz="2800" dirty="0" smtClean="0"/>
          </a:p>
          <a:p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github-profi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962400"/>
            <a:ext cx="1371600" cy="2057400"/>
          </a:xfrm>
          <a:prstGeom prst="rect">
            <a:avLst/>
          </a:prstGeom>
        </p:spPr>
      </p:pic>
      <p:pic>
        <p:nvPicPr>
          <p:cNvPr id="9" name="Picture 8" descr="google_doc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9400" y="3505200"/>
            <a:ext cx="2413000" cy="1809749"/>
          </a:xfrm>
          <a:prstGeom prst="rect">
            <a:avLst/>
          </a:prstGeom>
        </p:spPr>
      </p:pic>
      <p:pic>
        <p:nvPicPr>
          <p:cNvPr id="10" name="Picture 9" descr="angry-birds-holiday_new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14800" y="3886200"/>
            <a:ext cx="1676400" cy="1676400"/>
          </a:xfrm>
          <a:prstGeom prst="rect">
            <a:avLst/>
          </a:prstGeom>
        </p:spPr>
      </p:pic>
      <p:pic>
        <p:nvPicPr>
          <p:cNvPr id="11" name="Picture 10" descr="280SlidesLogo25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5080203"/>
            <a:ext cx="2006397" cy="2006397"/>
          </a:xfrm>
          <a:prstGeom prst="rect">
            <a:avLst/>
          </a:prstGeom>
        </p:spPr>
      </p:pic>
      <p:pic>
        <p:nvPicPr>
          <p:cNvPr id="12" name="Picture 11" descr="basecamp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5169754" y="4279046"/>
            <a:ext cx="3287592" cy="1282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5142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Javascript</a:t>
            </a:r>
            <a:r>
              <a:rPr lang="en-US" sz="4000" dirty="0" smtClean="0"/>
              <a:t> 101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99689"/>
            <a:ext cx="8915400" cy="5125422"/>
          </a:xfrm>
        </p:spPr>
        <p:txBody>
          <a:bodyPr>
            <a:normAutofit lnSpcReduction="10000"/>
          </a:bodyPr>
          <a:lstStyle/>
          <a:p>
            <a:r>
              <a:rPr lang="bg-BG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Малко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HTML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</a:t>
            </a:r>
          </a:p>
          <a:p>
            <a:pPr lvl="1"/>
            <a:r>
              <a:rPr lang="en-US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&lt;script  type=“text/</a:t>
            </a:r>
            <a:r>
              <a:rPr lang="en-US" sz="24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javascript</a:t>
            </a:r>
            <a:r>
              <a:rPr lang="en-US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” </a:t>
            </a:r>
            <a:r>
              <a:rPr lang="en-US" sz="24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src</a:t>
            </a:r>
            <a:r>
              <a:rPr lang="en-US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=“stuff.js”&gt;&lt;/script&gt;</a:t>
            </a:r>
          </a:p>
          <a:p>
            <a:pPr lvl="1"/>
            <a:r>
              <a:rPr lang="en-US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&lt;script type=“text/</a:t>
            </a:r>
            <a:r>
              <a:rPr lang="en-US" sz="24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javascript</a:t>
            </a:r>
            <a:r>
              <a:rPr lang="en-US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”&gt;console.log(“O_O”);&lt;/script&gt;</a:t>
            </a:r>
            <a:endParaRPr lang="en-US" sz="2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много важни функции - 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console.log(stuff) / console.dir(stuff)</a:t>
            </a:r>
            <a:endParaRPr lang="bg-BG" sz="2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Променливи</a:t>
            </a:r>
          </a:p>
          <a:p>
            <a:r>
              <a:rPr lang="en-US" sz="28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typeof</a:t>
            </a:r>
            <a:r>
              <a:rPr lang="bg-BG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everything</a:t>
            </a:r>
            <a:r>
              <a:rPr lang="bg-BG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ndefined </a:t>
            </a:r>
            <a:r>
              <a:rPr lang="bg-BG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Когато дадена променлива я няма дефинирана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Примерите говорят по-добре от слайдовете </a:t>
            </a:r>
            <a:r>
              <a:rPr lang="bg-BG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</a:t>
            </a:r>
            <a:br>
              <a:rPr lang="bg-BG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</a:b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variables.js</a:t>
            </a:r>
            <a:endParaRPr lang="bg-BG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756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err="1" smtClean="0">
                <a:solidFill>
                  <a:srgbClr val="FFC000"/>
                </a:solidFill>
              </a:rPr>
              <a:t>t</a:t>
            </a:r>
            <a:r>
              <a:rPr lang="en-US" sz="4000" dirty="0" err="1" smtClean="0">
                <a:solidFill>
                  <a:srgbClr val="FFC000"/>
                </a:solidFill>
              </a:rPr>
              <a:t>ypeof</a:t>
            </a:r>
            <a:r>
              <a:rPr lang="en-US" sz="4000" dirty="0" smtClean="0">
                <a:solidFill>
                  <a:srgbClr val="FFC000"/>
                </a:solidFill>
              </a:rPr>
              <a:t> = </a:t>
            </a:r>
            <a:r>
              <a:rPr lang="en-US" sz="4000" dirty="0" smtClean="0">
                <a:solidFill>
                  <a:srgbClr val="FFC000"/>
                </a:solidFill>
              </a:rPr>
              <a:t>Gravity Gun </a:t>
            </a:r>
            <a:r>
              <a:rPr lang="bg-BG" sz="4000" dirty="0" smtClean="0">
                <a:solidFill>
                  <a:srgbClr val="FFC000"/>
                </a:solidFill>
              </a:rPr>
              <a:t>в </a:t>
            </a:r>
            <a:r>
              <a:rPr lang="en-US" sz="4000" dirty="0" smtClean="0">
                <a:solidFill>
                  <a:srgbClr val="FFC000"/>
                </a:solidFill>
              </a:rPr>
              <a:t>Half Life </a:t>
            </a:r>
            <a:r>
              <a:rPr lang="en-US" sz="4000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art_3583_id_2_mw_52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295400"/>
            <a:ext cx="6629400" cy="49975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851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tml_css_3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html_css_3</Template>
  <TotalTime>4656</TotalTime>
  <Words>663</Words>
  <Application>Microsoft Office PowerPoint</Application>
  <PresentationFormat>On-screen Show (4:3)</PresentationFormat>
  <Paragraphs>118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html_css_3</vt:lpstr>
      <vt:lpstr>Javascript /*Magic lives here*/</vt:lpstr>
      <vt:lpstr>За какво ще си говорим?</vt:lpstr>
      <vt:lpstr>Въпрос за Сникърс и 5 точки  </vt:lpstr>
      <vt:lpstr>JavaScript</vt:lpstr>
      <vt:lpstr>Tools of Trade - Debuggers</vt:lpstr>
      <vt:lpstr>Tools of Trade - IDEs</vt:lpstr>
      <vt:lpstr>Защо JavaScript ? </vt:lpstr>
      <vt:lpstr>Javascript 101</vt:lpstr>
      <vt:lpstr>typeof = Gravity Gun в Half Life </vt:lpstr>
      <vt:lpstr>Javascript Arrays</vt:lpstr>
      <vt:lpstr>Javascript Functions</vt:lpstr>
      <vt:lpstr>CLOSURES }:-)</vt:lpstr>
      <vt:lpstr>Closures &amp;&amp; Scope</vt:lpstr>
      <vt:lpstr>Objects &amp;&amp; Prototypes</vt:lpstr>
      <vt:lpstr>Objects + Prototypes</vt:lpstr>
      <vt:lpstr>JSON (и аргонавтите)</vt:lpstr>
      <vt:lpstr>JavaScript For WEB DOM and Events</vt:lpstr>
      <vt:lpstr>Slide 18</vt:lpstr>
      <vt:lpstr>Document Object Model</vt:lpstr>
      <vt:lpstr>JS Библиотеки и Инструменти jslint – статичен анализатор за JS  Prototype – class-based библиотека jQuery – Другата лекция за него  YUI – На Yahoo библиотека за UI контроли ExtJS – UI Контроли (отново)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WEBDESIGN за напреднали</dc:title>
  <dc:creator>Jorr</dc:creator>
  <cp:lastModifiedBy>rado</cp:lastModifiedBy>
  <cp:revision>594</cp:revision>
  <dcterms:created xsi:type="dcterms:W3CDTF">2011-03-24T06:02:47Z</dcterms:created>
  <dcterms:modified xsi:type="dcterms:W3CDTF">2011-05-12T19:23:34Z</dcterms:modified>
</cp:coreProperties>
</file>