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64" r:id="rId4"/>
    <p:sldId id="306" r:id="rId5"/>
    <p:sldId id="336" r:id="rId6"/>
    <p:sldId id="307" r:id="rId7"/>
    <p:sldId id="315" r:id="rId8"/>
    <p:sldId id="329" r:id="rId9"/>
    <p:sldId id="309" r:id="rId10"/>
    <p:sldId id="33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3" autoAdjust="0"/>
    <p:restoredTop sz="87731" autoAdjust="0"/>
  </p:normalViewPr>
  <p:slideViewPr>
    <p:cSldViewPr>
      <p:cViewPr varScale="1">
        <p:scale>
          <a:sx n="65" d="100"/>
          <a:sy n="65" d="100"/>
        </p:scale>
        <p:origin x="-15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4781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3096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B50F1-2A00-43E4-8F8C-AFEE96B2FA5A}" type="datetimeFigureOut">
              <a:rPr lang="en-US" smtClean="0"/>
              <a:t>5/26/2011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569925-5654-4F39-A64B-A1FACBDEB0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11E1F-ED70-43C9-A2CA-471123E907B1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387D4-5687-4D97-ACDE-309DDC4580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6819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387D4-5687-4D97-ACDE-309DDC45807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230124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 smtClean="0"/>
              <a:t>JavaScript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AJAX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>
                <a:solidFill>
                  <a:srgbClr val="FFFF00"/>
                </a:solidFill>
              </a:rPr>
              <a:t>/* Asynchronous JavaScript and XML </a:t>
            </a:r>
            <a:r>
              <a:rPr lang="en-US" sz="4000" dirty="0" smtClean="0">
                <a:solidFill>
                  <a:srgbClr val="FFFF00"/>
                </a:solidFill>
              </a:rPr>
              <a:t>*/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6480048" cy="1011412"/>
          </a:xfrm>
        </p:spPr>
        <p:txBody>
          <a:bodyPr/>
          <a:lstStyle/>
          <a:p>
            <a:r>
              <a:rPr lang="bg-BG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8348" y="76200"/>
            <a:ext cx="1755652" cy="1146050"/>
          </a:xfrm>
          <a:prstGeom prst="rect">
            <a:avLst/>
          </a:prstGeom>
        </p:spPr>
      </p:pic>
      <p:pic>
        <p:nvPicPr>
          <p:cNvPr id="7" name="Picture 6" descr="Ajax 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200" y="4572000"/>
            <a:ext cx="233082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87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AJAX Drawbacks (</a:t>
            </a:r>
            <a:r>
              <a:rPr lang="bg-BG" sz="4000" dirty="0" smtClean="0"/>
              <a:t>Минусите)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848600" cy="5125422"/>
          </a:xfrm>
        </p:spPr>
        <p:txBody>
          <a:bodyPr>
            <a:normAutofit/>
          </a:bodyPr>
          <a:lstStyle/>
          <a:p>
            <a:r>
              <a:rPr lang="bg-BG" sz="2800" dirty="0" smtClean="0">
                <a:solidFill>
                  <a:srgbClr val="FFC000"/>
                </a:solidFill>
              </a:rPr>
              <a:t>По подразбиране, </a:t>
            </a:r>
            <a:r>
              <a:rPr lang="en-US" sz="2800" dirty="0" smtClean="0">
                <a:solidFill>
                  <a:srgbClr val="FFC000"/>
                </a:solidFill>
              </a:rPr>
              <a:t>BACK &lt;- </a:t>
            </a:r>
            <a:r>
              <a:rPr lang="bg-BG" sz="2800" dirty="0" smtClean="0">
                <a:solidFill>
                  <a:srgbClr val="FFC000"/>
                </a:solidFill>
              </a:rPr>
              <a:t>бутона не работи</a:t>
            </a:r>
            <a:endParaRPr lang="bg-BG" sz="2800" dirty="0" smtClean="0">
              <a:solidFill>
                <a:srgbClr val="FFC000"/>
              </a:solidFill>
            </a:endParaRPr>
          </a:p>
          <a:p>
            <a:r>
              <a:rPr lang="bg-BG" sz="2800" dirty="0" smtClean="0">
                <a:solidFill>
                  <a:srgbClr val="FFC000"/>
                </a:solidFill>
              </a:rPr>
              <a:t>Трудно може да се запази дадено състояние на </a:t>
            </a:r>
            <a:r>
              <a:rPr lang="en-US" sz="2800" dirty="0" smtClean="0">
                <a:solidFill>
                  <a:srgbClr val="FFC000"/>
                </a:solidFill>
              </a:rPr>
              <a:t>AJAX</a:t>
            </a:r>
            <a:r>
              <a:rPr lang="bg-BG" sz="2800" dirty="0" smtClean="0">
                <a:solidFill>
                  <a:srgbClr val="FFC000"/>
                </a:solidFill>
              </a:rPr>
              <a:t> страница (например, да се даде </a:t>
            </a:r>
            <a:r>
              <a:rPr lang="en-US" sz="2800" dirty="0" smtClean="0">
                <a:solidFill>
                  <a:srgbClr val="FFC000"/>
                </a:solidFill>
              </a:rPr>
              <a:t>link)</a:t>
            </a:r>
          </a:p>
          <a:p>
            <a:r>
              <a:rPr lang="bg-BG" sz="2800" dirty="0" smtClean="0">
                <a:solidFill>
                  <a:srgbClr val="FFC000"/>
                </a:solidFill>
              </a:rPr>
              <a:t>Проблем с търсачките (</a:t>
            </a:r>
            <a:r>
              <a:rPr lang="en-US" sz="2800" dirty="0" smtClean="0">
                <a:solidFill>
                  <a:srgbClr val="FFC000"/>
                </a:solidFill>
              </a:rPr>
              <a:t>SEO) – </a:t>
            </a:r>
            <a:r>
              <a:rPr lang="bg-BG" sz="2800" dirty="0" smtClean="0">
                <a:solidFill>
                  <a:srgbClr val="FFC000"/>
                </a:solidFill>
              </a:rPr>
              <a:t>не виждат цялото съдържание</a:t>
            </a:r>
          </a:p>
          <a:p>
            <a:r>
              <a:rPr lang="bg-BG" sz="2800" dirty="0" smtClean="0">
                <a:solidFill>
                  <a:srgbClr val="FFC000"/>
                </a:solidFill>
              </a:rPr>
              <a:t>При много </a:t>
            </a:r>
            <a:r>
              <a:rPr lang="en-US" sz="2800" dirty="0" smtClean="0">
                <a:solidFill>
                  <a:srgbClr val="FFC000"/>
                </a:solidFill>
              </a:rPr>
              <a:t>AJAX</a:t>
            </a:r>
            <a:r>
              <a:rPr lang="bg-BG" sz="2800" dirty="0" smtClean="0">
                <a:solidFill>
                  <a:srgbClr val="FFC000"/>
                </a:solidFill>
              </a:rPr>
              <a:t> заявки може да стане трудно за сървърите</a:t>
            </a:r>
            <a:endParaRPr lang="en-US" sz="2800" dirty="0" smtClean="0">
              <a:solidFill>
                <a:srgbClr val="FFC000"/>
              </a:solidFill>
            </a:endParaRPr>
          </a:p>
          <a:p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103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Преди </a:t>
            </a:r>
            <a:r>
              <a:rPr lang="en-US" dirty="0" smtClean="0"/>
              <a:t>AJAX -&gt; </a:t>
            </a:r>
            <a:r>
              <a:rPr lang="bg-BG" dirty="0" smtClean="0"/>
              <a:t>Асинхронност!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g-BG" sz="3600" dirty="0" smtClean="0"/>
              <a:t>В </a:t>
            </a:r>
            <a:r>
              <a:rPr lang="en-US" sz="3600" dirty="0" smtClean="0"/>
              <a:t>JavaScript,</a:t>
            </a:r>
            <a:r>
              <a:rPr lang="bg-BG" sz="3600" dirty="0" smtClean="0"/>
              <a:t> асинхронността се получава благодарение на събитията (</a:t>
            </a:r>
            <a:r>
              <a:rPr lang="en-US" sz="3600" dirty="0" smtClean="0"/>
              <a:t>events)</a:t>
            </a:r>
          </a:p>
          <a:p>
            <a:r>
              <a:rPr lang="en-US" sz="3600" dirty="0" smtClean="0"/>
              <a:t>AJAX</a:t>
            </a:r>
            <a:r>
              <a:rPr lang="bg-BG" sz="3600" dirty="0" smtClean="0"/>
              <a:t> позволява асинхронно зареждане на съдържанието (чрез </a:t>
            </a:r>
            <a:r>
              <a:rPr lang="en-US" sz="3600" dirty="0" smtClean="0"/>
              <a:t>HTTP)</a:t>
            </a:r>
          </a:p>
          <a:p>
            <a:r>
              <a:rPr lang="en-US" sz="3600" dirty="0" smtClean="0"/>
              <a:t>c</a:t>
            </a:r>
            <a:r>
              <a:rPr lang="en-US" sz="3600" dirty="0" smtClean="0"/>
              <a:t>allback, event handler, delegate, etc</a:t>
            </a:r>
            <a:r>
              <a:rPr lang="bg-BG" sz="3600" dirty="0" smtClean="0"/>
              <a:t>.</a:t>
            </a:r>
            <a:endParaRPr lang="en-US" sz="36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62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dirty="0" smtClean="0"/>
              <a:t>Проблемите на класическите </a:t>
            </a:r>
            <a:r>
              <a:rPr lang="en-US" sz="4000" dirty="0" smtClean="0"/>
              <a:t>HTML/PHP</a:t>
            </a:r>
            <a:r>
              <a:rPr lang="bg-BG" sz="4000" dirty="0" smtClean="0"/>
              <a:t> страници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0178"/>
            <a:ext cx="7848600" cy="5125422"/>
          </a:xfrm>
        </p:spPr>
        <p:txBody>
          <a:bodyPr>
            <a:normAutofit/>
          </a:bodyPr>
          <a:lstStyle/>
          <a:p>
            <a:r>
              <a:rPr lang="bg-BG" sz="2800" dirty="0" smtClean="0"/>
              <a:t>Обновяват се с </a:t>
            </a:r>
            <a:r>
              <a:rPr lang="en-US" sz="2800" dirty="0" smtClean="0">
                <a:solidFill>
                  <a:srgbClr val="FFFF00"/>
                </a:solidFill>
              </a:rPr>
              <a:t>refresh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</a:t>
            </a:r>
            <a:r>
              <a:rPr lang="bg-BG" sz="2800" dirty="0" smtClean="0">
                <a:sym typeface="Wingdings" pitchFamily="2" charset="2"/>
              </a:rPr>
              <a:t> цялото съдържание се зарежда наново</a:t>
            </a:r>
            <a:endParaRPr lang="en-US" sz="2800" dirty="0" smtClean="0">
              <a:sym typeface="Wingdings" pitchFamily="2" charset="2"/>
            </a:endParaRPr>
          </a:p>
          <a:p>
            <a:pPr lvl="1"/>
            <a:r>
              <a:rPr lang="bg-BG" sz="2400" dirty="0" smtClean="0">
                <a:sym typeface="Wingdings" pitchFamily="2" charset="2"/>
              </a:rPr>
              <a:t>Прави се нова </a:t>
            </a:r>
            <a:r>
              <a:rPr lang="en-US" sz="2400" dirty="0" smtClean="0">
                <a:sym typeface="Wingdings" pitchFamily="2" charset="2"/>
              </a:rPr>
              <a:t>HTTP</a:t>
            </a:r>
            <a:r>
              <a:rPr lang="bg-BG" sz="2400" dirty="0" smtClean="0">
                <a:sym typeface="Wingdings" pitchFamily="2" charset="2"/>
              </a:rPr>
              <a:t> заявка</a:t>
            </a:r>
          </a:p>
          <a:p>
            <a:r>
              <a:rPr lang="bg-BG" sz="2800" dirty="0" smtClean="0">
                <a:sym typeface="Wingdings" pitchFamily="2" charset="2"/>
              </a:rPr>
              <a:t>Тежкото обновяване води до </a:t>
            </a:r>
            <a:r>
              <a:rPr lang="bg-BG" sz="2800" dirty="0" smtClean="0">
                <a:solidFill>
                  <a:srgbClr val="FFFF00"/>
                </a:solidFill>
                <a:sym typeface="Wingdings" pitchFamily="2" charset="2"/>
              </a:rPr>
              <a:t>не-</a:t>
            </a:r>
            <a:r>
              <a:rPr lang="en-US" sz="2800" dirty="0" smtClean="0">
                <a:solidFill>
                  <a:srgbClr val="FFFF00"/>
                </a:solidFill>
                <a:sym typeface="Wingdings" pitchFamily="2" charset="2"/>
              </a:rPr>
              <a:t>user-friendly </a:t>
            </a:r>
            <a:r>
              <a:rPr lang="bg-BG" sz="2800" dirty="0" smtClean="0">
                <a:sym typeface="Wingdings" pitchFamily="2" charset="2"/>
              </a:rPr>
              <a:t>приложения</a:t>
            </a:r>
          </a:p>
          <a:p>
            <a:pPr lvl="1"/>
            <a:r>
              <a:rPr lang="bg-BG" sz="2400" dirty="0" smtClean="0">
                <a:sym typeface="Wingdings" pitchFamily="2" charset="2"/>
              </a:rPr>
              <a:t>Представете си </a:t>
            </a:r>
            <a:r>
              <a:rPr lang="en-US" sz="2400" dirty="0" smtClean="0">
                <a:sym typeface="Wingdings" pitchFamily="2" charset="2"/>
              </a:rPr>
              <a:t>GMAIL, </a:t>
            </a:r>
            <a:r>
              <a:rPr lang="bg-BG" sz="2400" dirty="0" smtClean="0">
                <a:sym typeface="Wingdings" pitchFamily="2" charset="2"/>
              </a:rPr>
              <a:t>където всяко цъкане презарежда страницата О</a:t>
            </a:r>
            <a:r>
              <a:rPr lang="en-US" sz="2400" dirty="0" smtClean="0">
                <a:sym typeface="Wingdings" pitchFamily="2" charset="2"/>
              </a:rPr>
              <a:t>_O</a:t>
            </a:r>
          </a:p>
          <a:p>
            <a:r>
              <a:rPr lang="bg-BG" sz="2800" dirty="0" smtClean="0">
                <a:sym typeface="Wingdings" pitchFamily="2" charset="2"/>
              </a:rPr>
              <a:t>Ако искате асинхронно зареждане на данни – трябва да използваме </a:t>
            </a:r>
            <a:r>
              <a:rPr lang="en-US" sz="2800" dirty="0" err="1" smtClean="0">
                <a:solidFill>
                  <a:srgbClr val="FFFF00"/>
                </a:solidFill>
                <a:sym typeface="Wingdings" pitchFamily="2" charset="2"/>
              </a:rPr>
              <a:t>iframe</a:t>
            </a:r>
            <a:endParaRPr lang="bg-BG" sz="2800" dirty="0" smtClean="0">
              <a:solidFill>
                <a:srgbClr val="FFFF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13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AJAX </a:t>
            </a:r>
            <a:r>
              <a:rPr lang="bg-BG" sz="4000" dirty="0" smtClean="0"/>
              <a:t>е набор от технологии, които решават проблема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848600" cy="512542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bg-BG" sz="2800" dirty="0" smtClean="0">
                <a:solidFill>
                  <a:srgbClr val="0070C0"/>
                </a:solidFill>
              </a:rPr>
              <a:t> </a:t>
            </a:r>
          </a:p>
          <a:p>
            <a:pPr marL="36576" indent="0"/>
            <a:r>
              <a:rPr lang="bg-BG" sz="2800" b="1" dirty="0" smtClean="0"/>
              <a:t>Създаден от </a:t>
            </a:r>
            <a:r>
              <a:rPr lang="en-US" sz="2800" b="1" dirty="0" smtClean="0"/>
              <a:t>Microsoft </a:t>
            </a:r>
            <a:r>
              <a:rPr lang="en-US" sz="2800" b="1" dirty="0" smtClean="0">
                <a:sym typeface="Wingdings" pitchFamily="2" charset="2"/>
              </a:rPr>
              <a:t></a:t>
            </a:r>
            <a:endParaRPr lang="en-US" sz="2800" b="1" dirty="0" smtClean="0"/>
          </a:p>
          <a:p>
            <a:pPr marL="36576" indent="0"/>
            <a:r>
              <a:rPr lang="en-US" sz="2800" dirty="0" smtClean="0">
                <a:solidFill>
                  <a:srgbClr val="FFFF00"/>
                </a:solidFill>
              </a:rPr>
              <a:t>HTML + CSS</a:t>
            </a:r>
            <a:r>
              <a:rPr lang="bg-BG" sz="2800" dirty="0" smtClean="0"/>
              <a:t> за презентацията (тук стандартно)</a:t>
            </a:r>
          </a:p>
          <a:p>
            <a:pPr marL="36576" indent="0"/>
            <a:r>
              <a:rPr lang="bg-BG" sz="2800" dirty="0" smtClean="0"/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JavaScript + DOM</a:t>
            </a:r>
            <a:r>
              <a:rPr lang="en-US" sz="2800" dirty="0" smtClean="0"/>
              <a:t> </a:t>
            </a:r>
            <a:r>
              <a:rPr lang="bg-BG" sz="2800" dirty="0" smtClean="0"/>
              <a:t>за манипулация на горното</a:t>
            </a:r>
            <a:endParaRPr lang="en-US" sz="2800" dirty="0" smtClean="0"/>
          </a:p>
          <a:p>
            <a:pPr marL="36576" indent="0"/>
            <a:r>
              <a:rPr lang="en-US" sz="2800" dirty="0" smtClean="0"/>
              <a:t> </a:t>
            </a:r>
            <a:r>
              <a:rPr lang="en-US" sz="2800" dirty="0" err="1" smtClean="0">
                <a:solidFill>
                  <a:srgbClr val="FFFF00"/>
                </a:solidFill>
              </a:rPr>
              <a:t>XMLHttpRequest</a:t>
            </a:r>
            <a:r>
              <a:rPr lang="bg-BG" sz="2800" dirty="0" smtClean="0"/>
              <a:t> обекта, за обръщане към </a:t>
            </a:r>
            <a:r>
              <a:rPr lang="en-US" sz="2800" dirty="0" smtClean="0">
                <a:solidFill>
                  <a:srgbClr val="FFFF00"/>
                </a:solidFill>
              </a:rPr>
              <a:t>Ajax Engine-a</a:t>
            </a:r>
            <a:endParaRPr lang="bg-BG" sz="2800" dirty="0" smtClean="0">
              <a:solidFill>
                <a:srgbClr val="FFFF00"/>
              </a:solidFill>
            </a:endParaRPr>
          </a:p>
          <a:p>
            <a:pPr marL="36576" indent="0"/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XML</a:t>
            </a:r>
            <a:r>
              <a:rPr lang="en-US" sz="2800" dirty="0" smtClean="0"/>
              <a:t> </a:t>
            </a:r>
            <a:r>
              <a:rPr lang="bg-BG" sz="2800" dirty="0" smtClean="0"/>
              <a:t>или </a:t>
            </a:r>
            <a:r>
              <a:rPr lang="en-US" sz="2800" dirty="0" smtClean="0">
                <a:solidFill>
                  <a:srgbClr val="FFFF00"/>
                </a:solidFill>
              </a:rPr>
              <a:t>JSON</a:t>
            </a:r>
            <a:r>
              <a:rPr lang="bg-BG" sz="2800" dirty="0" smtClean="0"/>
              <a:t> като транспортни протоколи</a:t>
            </a:r>
          </a:p>
          <a:p>
            <a:pPr marL="36576" indent="0"/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JavaScript</a:t>
            </a:r>
            <a:r>
              <a:rPr lang="en-US" sz="2800" dirty="0" smtClean="0"/>
              <a:t> </a:t>
            </a:r>
            <a:r>
              <a:rPr lang="bg-BG" sz="2800" dirty="0" smtClean="0"/>
              <a:t>като лепило за всичко това</a:t>
            </a:r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00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Схема на </a:t>
            </a:r>
            <a:r>
              <a:rPr lang="en-US" dirty="0" smtClean="0"/>
              <a:t>AJAX</a:t>
            </a:r>
            <a:endParaRPr lang="en-US" dirty="0"/>
          </a:p>
        </p:txBody>
      </p:sp>
      <p:pic>
        <p:nvPicPr>
          <p:cNvPr id="10" name="Content Placeholder 9" descr="ajax_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828800"/>
            <a:ext cx="8742000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AJAX Engine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5562600"/>
          </a:xfrm>
        </p:spPr>
        <p:txBody>
          <a:bodyPr>
            <a:normAutofit/>
          </a:bodyPr>
          <a:lstStyle/>
          <a:p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Отговорен за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</a:t>
            </a:r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заявките към сървъра</a:t>
            </a:r>
          </a:p>
          <a:p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Извиква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callback</a:t>
            </a:r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функцията, подадена чрез 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JavaScript</a:t>
            </a:r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резултат</a:t>
            </a:r>
          </a:p>
          <a:p>
            <a:r>
              <a:rPr lang="bg-BG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Имплементира се от браузъра</a:t>
            </a:r>
            <a:endParaRPr lang="bg-BG" sz="28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bg-BG" sz="2800" dirty="0" smtClean="0"/>
          </a:p>
          <a:p>
            <a:endParaRPr lang="en-US" sz="2800" dirty="0" smtClean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 descr="bmw-m3-v8-eng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3108393"/>
            <a:ext cx="4150153" cy="352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142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XMLHttpObject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99689"/>
            <a:ext cx="8915400" cy="5125422"/>
          </a:xfrm>
        </p:spPr>
        <p:txBody>
          <a:bodyPr>
            <a:normAutofit/>
          </a:bodyPr>
          <a:lstStyle/>
          <a:p>
            <a:r>
              <a:rPr lang="bg-BG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Зависи от версията и вида на браузъра</a:t>
            </a:r>
          </a:p>
          <a:p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</a:t>
            </a:r>
            <a:r>
              <a:rPr lang="en-US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XMLHttpRequest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 //IE7, Firefox, Safari 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</a:t>
            </a:r>
            <a:endParaRPr lang="bg-BG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</a:t>
            </a:r>
            <a:r>
              <a:rPr lang="en-US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ActiveXObject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("Msxml2.XMLHTTP") //newer versions of IE5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bg-BG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</a:t>
            </a:r>
            <a:r>
              <a:rPr lang="en-US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ActiveXObject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("</a:t>
            </a:r>
            <a:r>
              <a:rPr lang="en-US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Microsoft.XMLHTTP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") //older versions of IE5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bg-BG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</a:t>
            </a:r>
            <a:r>
              <a:rPr lang="en-US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XDomainRequest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 //IE8+ only. A more "secure", versatile alternative to IE7's </a:t>
            </a:r>
            <a:r>
              <a:rPr lang="en-US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XMLHttpRequest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 object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bg-BG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щастие има библиотеки за тези неща </a:t>
            </a:r>
            <a:r>
              <a:rPr lang="bg-BG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</a:t>
            </a:r>
            <a:endParaRPr lang="bg-BG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bg-BG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756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dirty="0" smtClean="0"/>
              <a:t>Примери!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848600" cy="5125422"/>
          </a:xfrm>
        </p:spPr>
        <p:txBody>
          <a:bodyPr>
            <a:normAutofit lnSpcReduction="10000"/>
          </a:bodyPr>
          <a:lstStyle/>
          <a:p>
            <a:pPr marL="36576" indent="0"/>
            <a:r>
              <a:rPr lang="bg-BG" sz="2800" dirty="0" smtClean="0">
                <a:solidFill>
                  <a:srgbClr val="FFFF00"/>
                </a:solidFill>
              </a:rPr>
              <a:t>Примери и пак примери </a:t>
            </a:r>
            <a:r>
              <a:rPr lang="bg-BG" sz="2800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</a:p>
          <a:p>
            <a:pPr marL="36576" indent="0"/>
            <a:r>
              <a:rPr lang="bg-BG" sz="2800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  <a:endParaRPr lang="bg-BG" sz="2800" dirty="0" smtClean="0">
              <a:solidFill>
                <a:srgbClr val="FFFF00"/>
              </a:solidFill>
              <a:sym typeface="Wingdings" pitchFamily="2" charset="2"/>
            </a:endParaRPr>
          </a:p>
          <a:p>
            <a:pPr marL="36576" indent="0"/>
            <a:r>
              <a:rPr lang="bg-BG" sz="2800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</a:p>
          <a:p>
            <a:pPr marL="36576" indent="0"/>
            <a:r>
              <a:rPr lang="bg-BG" sz="2800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  <a:endParaRPr lang="bg-BG" sz="2800" dirty="0" smtClean="0">
              <a:solidFill>
                <a:srgbClr val="FFFF00"/>
              </a:solidFill>
              <a:sym typeface="Wingdings" pitchFamily="2" charset="2"/>
            </a:endParaRPr>
          </a:p>
          <a:p>
            <a:pPr marL="36576" indent="0"/>
            <a:r>
              <a:rPr lang="bg-BG" sz="2800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</a:p>
          <a:p>
            <a:pPr marL="36576" indent="0"/>
            <a:r>
              <a:rPr lang="bg-BG" sz="2800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  <a:endParaRPr lang="bg-BG" sz="2800" dirty="0" smtClean="0">
              <a:solidFill>
                <a:srgbClr val="FFFF00"/>
              </a:solidFill>
              <a:sym typeface="Wingdings" pitchFamily="2" charset="2"/>
            </a:endParaRPr>
          </a:p>
          <a:p>
            <a:pPr marL="36576" indent="0"/>
            <a:r>
              <a:rPr lang="bg-BG" sz="2800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</a:p>
          <a:p>
            <a:pPr marL="36576" indent="0"/>
            <a:r>
              <a:rPr lang="bg-BG" sz="2800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  <a:endParaRPr lang="bg-BG" sz="2800" dirty="0" smtClean="0">
              <a:solidFill>
                <a:srgbClr val="FFFF00"/>
              </a:solidFill>
              <a:sym typeface="Wingdings" pitchFamily="2" charset="2"/>
            </a:endParaRPr>
          </a:p>
          <a:p>
            <a:pPr marL="36576" indent="0"/>
            <a:r>
              <a:rPr lang="bg-BG" sz="2800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</a:p>
          <a:p>
            <a:pPr marL="36576" indent="0"/>
            <a:r>
              <a:rPr lang="bg-BG" sz="2800" dirty="0" smtClean="0">
                <a:solidFill>
                  <a:srgbClr val="FFFF00"/>
                </a:solidFill>
                <a:sym typeface="Wingdings" pitchFamily="2" charset="2"/>
              </a:rPr>
              <a:t>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000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dirty="0" smtClean="0"/>
              <a:t>Какво може да правим с </a:t>
            </a:r>
            <a:r>
              <a:rPr lang="en-US" sz="4000" dirty="0" smtClean="0"/>
              <a:t>AJAX 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848600" cy="512542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POST/GET </a:t>
            </a:r>
            <a:r>
              <a:rPr lang="bg-BG" sz="2800" dirty="0" smtClean="0"/>
              <a:t>заявки без презареждане на браузъра и </a:t>
            </a:r>
            <a:r>
              <a:rPr lang="en-US" sz="2800" dirty="0" err="1" smtClean="0"/>
              <a:t>iframe</a:t>
            </a:r>
            <a:endParaRPr lang="en-US" sz="2800" dirty="0" smtClean="0">
              <a:solidFill>
                <a:srgbClr val="FFC000"/>
              </a:solidFill>
            </a:endParaRPr>
          </a:p>
          <a:p>
            <a:r>
              <a:rPr lang="en-US" sz="2800" dirty="0" smtClean="0">
                <a:solidFill>
                  <a:srgbClr val="FFC000"/>
                </a:solidFill>
              </a:rPr>
              <a:t>Real-Time </a:t>
            </a:r>
            <a:r>
              <a:rPr lang="bg-BG" sz="2800" dirty="0" smtClean="0">
                <a:solidFill>
                  <a:srgbClr val="FFC000"/>
                </a:solidFill>
              </a:rPr>
              <a:t>приложения</a:t>
            </a:r>
            <a:endParaRPr lang="en-US" sz="2800" dirty="0" smtClean="0">
              <a:solidFill>
                <a:srgbClr val="FFC000"/>
              </a:solidFill>
            </a:endParaRPr>
          </a:p>
          <a:p>
            <a:r>
              <a:rPr lang="en-US" sz="2800" dirty="0" smtClean="0">
                <a:solidFill>
                  <a:srgbClr val="FFC000"/>
                </a:solidFill>
              </a:rPr>
              <a:t>Data Driven UI </a:t>
            </a:r>
            <a:r>
              <a:rPr lang="bg-BG" sz="2800" dirty="0" smtClean="0">
                <a:solidFill>
                  <a:srgbClr val="FFC000"/>
                </a:solidFill>
              </a:rPr>
              <a:t>компоненти</a:t>
            </a:r>
            <a:endParaRPr lang="bg-BG" sz="2800" dirty="0" smtClean="0"/>
          </a:p>
          <a:p>
            <a:r>
              <a:rPr lang="bg-BG" sz="2800" dirty="0" smtClean="0">
                <a:solidFill>
                  <a:srgbClr val="FFC000"/>
                </a:solidFill>
              </a:rPr>
              <a:t>Но има и ограничения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krypton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505199"/>
            <a:ext cx="3429000" cy="302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103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html_css_3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html_css_3</Template>
  <TotalTime>5147</TotalTime>
  <Words>381</Words>
  <Application>Microsoft Office PowerPoint</Application>
  <PresentationFormat>On-screen Show (4:3)</PresentationFormat>
  <Paragraphs>62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html_css_3</vt:lpstr>
      <vt:lpstr>JavaScript AJAX /* Asynchronous JavaScript and XML */</vt:lpstr>
      <vt:lpstr>Преди AJAX -&gt; Асинхронност!</vt:lpstr>
      <vt:lpstr>Проблемите на класическите HTML/PHP страници</vt:lpstr>
      <vt:lpstr>AJAX е набор от технологии, които решават проблема</vt:lpstr>
      <vt:lpstr>Схема на AJAX</vt:lpstr>
      <vt:lpstr>AJAX Engine</vt:lpstr>
      <vt:lpstr>XMLHttpObject</vt:lpstr>
      <vt:lpstr>Примери!</vt:lpstr>
      <vt:lpstr>Какво може да правим с AJAX ?</vt:lpstr>
      <vt:lpstr>AJAX Drawbacks (Минусите)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WEBDESIGN за напреднали</dc:title>
  <dc:creator>Jorr</dc:creator>
  <cp:lastModifiedBy>rado</cp:lastModifiedBy>
  <cp:revision>659</cp:revision>
  <dcterms:created xsi:type="dcterms:W3CDTF">2011-03-24T06:02:47Z</dcterms:created>
  <dcterms:modified xsi:type="dcterms:W3CDTF">2011-05-26T18:39:06Z</dcterms:modified>
</cp:coreProperties>
</file>