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3"/>
  </p:notesMasterIdLst>
  <p:sldIdLst>
    <p:sldId id="256" r:id="rId2"/>
    <p:sldId id="258" r:id="rId3"/>
    <p:sldId id="264" r:id="rId4"/>
    <p:sldId id="349" r:id="rId5"/>
    <p:sldId id="336" r:id="rId6"/>
    <p:sldId id="353" r:id="rId7"/>
    <p:sldId id="337" r:id="rId8"/>
    <p:sldId id="351" r:id="rId9"/>
    <p:sldId id="338" r:id="rId10"/>
    <p:sldId id="339" r:id="rId11"/>
    <p:sldId id="340" r:id="rId12"/>
    <p:sldId id="348" r:id="rId13"/>
    <p:sldId id="35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5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87731" autoAdjust="0"/>
  </p:normalViewPr>
  <p:slideViewPr>
    <p:cSldViewPr>
      <p:cViewPr varScale="1">
        <p:scale>
          <a:sx n="68" d="100"/>
          <a:sy n="68" d="100"/>
        </p:scale>
        <p:origin x="-5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11E1F-ED70-43C9-A2CA-471123E907B1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387D4-5687-4D97-ACDE-309DDC4580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1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12D5A8-5E91-4CA2-8003-C54AF815E886}" type="datetimeFigureOut">
              <a:rPr lang="en-US" smtClean="0"/>
              <a:pPr/>
              <a:t>5/26/2011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7453D-FA8B-4C51-9942-2955D84B8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2301240"/>
          </a:xfrm>
          <a:ln>
            <a:noFill/>
          </a:ln>
        </p:spPr>
        <p:txBody>
          <a:bodyPr anchor="ctr"/>
          <a:lstStyle/>
          <a:p>
            <a:pPr algn="ctr"/>
            <a:r>
              <a:rPr lang="en-US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 II</a:t>
            </a:r>
            <a:r>
              <a:rPr lang="en-US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mtClean="0">
                <a:ln w="5000" cmpd="sng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CLIENT-SIDE SCRIPTING</a:t>
            </a:r>
            <a:endParaRPr lang="en-US" dirty="0">
              <a:ln w="5000" cmpd="sng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6480048" cy="1011412"/>
          </a:xfrm>
        </p:spPr>
        <p:txBody>
          <a:bodyPr/>
          <a:lstStyle/>
          <a:p>
            <a:r>
              <a:rPr lang="bg-BG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348" y="76200"/>
            <a:ext cx="1755652" cy="11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 на прозореца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mtClean="0"/>
              <a:t>onload </a:t>
            </a:r>
            <a:r>
              <a:rPr lang="en-US" sz="4000" smtClean="0"/>
              <a:t>!!!!</a:t>
            </a:r>
            <a:endParaRPr lang="bg-BG" sz="4000" smtClean="0"/>
          </a:p>
          <a:p>
            <a:pPr lvl="1"/>
            <a:r>
              <a:rPr lang="bg-BG" smtClean="0"/>
              <a:t>тук правим всякакви подготвителни работи</a:t>
            </a:r>
          </a:p>
          <a:p>
            <a:pPr lvl="1"/>
            <a:r>
              <a:rPr lang="bg-BG" smtClean="0"/>
              <a:t>ако ги направим в </a:t>
            </a:r>
            <a:r>
              <a:rPr lang="en-US" smtClean="0"/>
              <a:t>head,</a:t>
            </a:r>
            <a:r>
              <a:rPr lang="bg-BG" smtClean="0"/>
              <a:t> елементите не са се заредили!!!</a:t>
            </a:r>
            <a:endParaRPr lang="en-US" smtClean="0"/>
          </a:p>
          <a:p>
            <a:r>
              <a:rPr lang="en-US" smtClean="0"/>
              <a:t>onunload, onclose, onerror</a:t>
            </a:r>
            <a:endParaRPr lang="bg-BG" smtClean="0"/>
          </a:p>
          <a:p>
            <a:r>
              <a:rPr lang="en-US" smtClean="0"/>
              <a:t>onresize,onscroll</a:t>
            </a:r>
          </a:p>
          <a:p>
            <a:r>
              <a:rPr lang="en-US" smtClean="0"/>
              <a:t>oncontextmenu</a:t>
            </a:r>
          </a:p>
          <a:p>
            <a:pPr lvl="1"/>
            <a:r>
              <a:rPr lang="bg-BG" smtClean="0"/>
              <a:t>основно се използва за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return false;</a:t>
            </a:r>
          </a:p>
        </p:txBody>
      </p:sp>
    </p:spTree>
    <p:extLst>
      <p:ext uri="{BB962C8B-B14F-4D97-AF65-F5344CB8AC3E}">
        <p14:creationId xmlns:p14="http://schemas.microsoft.com/office/powerpoint/2010/main" val="429298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 на формите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onsubmit – </a:t>
            </a:r>
            <a:r>
              <a:rPr lang="bg-BG" smtClean="0"/>
              <a:t>най-важното!</a:t>
            </a:r>
          </a:p>
          <a:p>
            <a:r>
              <a:rPr lang="en-US" smtClean="0"/>
              <a:t>onchange</a:t>
            </a:r>
          </a:p>
          <a:p>
            <a:r>
              <a:rPr lang="en-US" smtClean="0"/>
              <a:t>onselect</a:t>
            </a:r>
          </a:p>
          <a:p>
            <a:endParaRPr lang="en-US"/>
          </a:p>
          <a:p>
            <a:r>
              <a:rPr lang="bg-BG" smtClean="0"/>
              <a:t>И последно – </a:t>
            </a:r>
            <a:r>
              <a:rPr lang="bg-BG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мега гига удобния най-важен сайт</a:t>
            </a:r>
            <a:r>
              <a:rPr lang="bg-BG" smtClean="0"/>
              <a:t> въобще: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165">
            <a:off x="6845306" y="5372377"/>
            <a:ext cx="1617672" cy="1055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ular Callout 4"/>
          <p:cNvSpPr/>
          <p:nvPr/>
        </p:nvSpPr>
        <p:spPr>
          <a:xfrm>
            <a:off x="304800" y="5105400"/>
            <a:ext cx="4343400" cy="1361335"/>
          </a:xfrm>
          <a:prstGeom prst="wedgeRoundRectCallout">
            <a:avLst>
              <a:gd name="adj1" fmla="val 95885"/>
              <a:gd name="adj2" fmla="val -5568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http</a:t>
            </a:r>
            <a:r>
              <a:rPr lang="en-US" sz="2000" b="1"/>
              <a:t>://</a:t>
            </a:r>
            <a:r>
              <a:rPr lang="en-US" sz="2000" b="1" smtClean="0"/>
              <a:t>www.quirksmode.org</a:t>
            </a:r>
            <a:r>
              <a:rPr lang="bg-BG" sz="2000" b="1" smtClean="0"/>
              <a:t>/</a:t>
            </a:r>
            <a:r>
              <a:rPr lang="en-US" sz="2000" b="1" smtClean="0"/>
              <a:t>dom/events/index.html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43096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Propagation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preventDefault()/returnValue</a:t>
            </a:r>
          </a:p>
          <a:p>
            <a:pPr lvl="1"/>
            <a:r>
              <a:rPr lang="bg-BG" smtClean="0"/>
              <a:t>или просто </a:t>
            </a:r>
            <a:r>
              <a:rPr lang="en-US" smtClean="0"/>
              <a:t>return false;</a:t>
            </a:r>
          </a:p>
          <a:p>
            <a:pPr lvl="1"/>
            <a:r>
              <a:rPr lang="bg-BG" smtClean="0"/>
              <a:t>основен метод за валидация на форми!!!</a:t>
            </a:r>
            <a:endParaRPr lang="en-US" smtClean="0"/>
          </a:p>
          <a:p>
            <a:r>
              <a:rPr lang="en-US" smtClean="0"/>
              <a:t>stopPropagating()/cancelBubble</a:t>
            </a:r>
            <a:endParaRPr lang="bg-BG" smtClean="0"/>
          </a:p>
          <a:p>
            <a:pPr marL="36576" indent="0">
              <a:buNone/>
            </a:pPr>
            <a:endParaRPr lang="en-US" smtClean="0"/>
          </a:p>
        </p:txBody>
      </p:sp>
      <p:pic>
        <p:nvPicPr>
          <p:cNvPr id="1026" name="Picture 2" descr="C:\Users\Jorr\Desktop\FMI\PHP\LECTURE JS\javascript-event-handler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962400"/>
            <a:ext cx="4114800" cy="248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8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 models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001000" cy="4525963"/>
          </a:xfrm>
        </p:spPr>
        <p:txBody>
          <a:bodyPr>
            <a:normAutofit/>
          </a:bodyPr>
          <a:lstStyle/>
          <a:p>
            <a:r>
              <a:rPr lang="en-US" smtClean="0"/>
              <a:t>DOM </a:t>
            </a:r>
            <a:r>
              <a:rPr lang="en-US"/>
              <a:t>Level </a:t>
            </a:r>
            <a:r>
              <a:rPr lang="en-US" smtClean="0"/>
              <a:t>0 (</a:t>
            </a:r>
            <a:r>
              <a:rPr lang="bg-BG" smtClean="0"/>
              <a:t>дотук)</a:t>
            </a:r>
            <a:endParaRPr lang="en-US"/>
          </a:p>
          <a:p>
            <a:r>
              <a:rPr lang="en-US" smtClean="0"/>
              <a:t>DOM </a:t>
            </a:r>
            <a:r>
              <a:rPr lang="en-US"/>
              <a:t>Level </a:t>
            </a:r>
            <a:r>
              <a:rPr lang="en-US" smtClean="0"/>
              <a:t>2</a:t>
            </a:r>
          </a:p>
          <a:p>
            <a:pPr lvl="1"/>
            <a:r>
              <a:rPr lang="en-US" smtClean="0"/>
              <a:t>Capture &amp; Bubble phase</a:t>
            </a:r>
          </a:p>
          <a:p>
            <a:pPr lvl="1"/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addEventListener</a:t>
            </a:r>
            <a:r>
              <a:rPr lang="en-US" smtClean="0"/>
              <a:t>(event,listener,</a:t>
            </a: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useCapture</a:t>
            </a:r>
            <a:r>
              <a:rPr lang="en-US" smtClean="0"/>
              <a:t>)</a:t>
            </a:r>
            <a:endParaRPr lang="en-US"/>
          </a:p>
          <a:p>
            <a:r>
              <a:rPr lang="en-US"/>
              <a:t>Microsoft </a:t>
            </a:r>
            <a:r>
              <a:rPr lang="en-US" smtClean="0"/>
              <a:t>model (IE &lt; 9)</a:t>
            </a:r>
          </a:p>
          <a:p>
            <a:pPr lvl="1"/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attachEvent</a:t>
            </a:r>
            <a:r>
              <a:rPr lang="en-US" smtClean="0"/>
              <a:t>(</a:t>
            </a: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</a:t>
            </a:r>
            <a:r>
              <a:rPr lang="en-US" smtClean="0"/>
              <a:t>,listener)</a:t>
            </a:r>
            <a:endParaRPr lang="en-US"/>
          </a:p>
          <a:p>
            <a:r>
              <a:rPr lang="en-US"/>
              <a:t>DOM </a:t>
            </a:r>
            <a:r>
              <a:rPr lang="en-US"/>
              <a:t>Level </a:t>
            </a:r>
            <a:r>
              <a:rPr lang="en-US" smtClean="0"/>
              <a:t>3 &amp; IE9</a:t>
            </a:r>
            <a:endParaRPr lang="en-US"/>
          </a:p>
          <a:p>
            <a:r>
              <a:rPr lang="en-US"/>
              <a:t>jQuery event model =&gt; next time!</a:t>
            </a:r>
          </a:p>
          <a:p>
            <a:endParaRPr lang="en-US"/>
          </a:p>
        </p:txBody>
      </p:sp>
      <p:pic>
        <p:nvPicPr>
          <p:cNvPr id="2050" name="Picture 2" descr="C:\Users\Jorr\Desktop\FMI\PHP\LECTURE JS\phas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1000"/>
            <a:ext cx="3797122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45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Заигравки с прозореца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056" y="1221432"/>
            <a:ext cx="8229600" cy="5484168"/>
          </a:xfrm>
        </p:spPr>
        <p:txBody>
          <a:bodyPr>
            <a:normAutofit/>
          </a:bodyPr>
          <a:lstStyle/>
          <a:p>
            <a:r>
              <a:rPr lang="bg-BG" sz="2800" smtClean="0"/>
              <a:t>Прозорецът </a:t>
            </a:r>
            <a:r>
              <a:rPr lang="en-US" sz="2800" smtClean="0"/>
              <a:t>(window) </a:t>
            </a:r>
            <a:r>
              <a:rPr lang="bg-BG" sz="2800" smtClean="0"/>
              <a:t>е контекстът по подразбиране на всичко!</a:t>
            </a:r>
          </a:p>
          <a:p>
            <a:r>
              <a:rPr lang="bg-BG" sz="2800" smtClean="0"/>
              <a:t>Отваряне и затваряне на прозорци</a:t>
            </a:r>
            <a:endParaRPr lang="en-US" sz="2800" smtClean="0"/>
          </a:p>
          <a:p>
            <a:r>
              <a:rPr lang="bg-BG" sz="2800" smtClean="0"/>
              <a:t>Комуникация между прозорците</a:t>
            </a:r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r>
              <a:rPr lang="bg-BG" sz="2800" smtClean="0"/>
              <a:t>Местене, скрол и промяна на размерите</a:t>
            </a:r>
            <a:endParaRPr lang="en-US" sz="2800" smtClean="0"/>
          </a:p>
          <a:p>
            <a:endParaRPr lang="en-US" sz="2800" smtClean="0"/>
          </a:p>
          <a:p>
            <a:r>
              <a:rPr lang="bg-BG" sz="2800" smtClean="0"/>
              <a:t>Писане по статус бара</a:t>
            </a:r>
            <a:endParaRPr lang="en-US" sz="2800"/>
          </a:p>
        </p:txBody>
      </p:sp>
      <p:sp>
        <p:nvSpPr>
          <p:cNvPr id="4" name="TextBox 3"/>
          <p:cNvSpPr txBox="1"/>
          <p:nvPr/>
        </p:nvSpPr>
        <p:spPr>
          <a:xfrm>
            <a:off x="518161" y="6156124"/>
            <a:ext cx="8305800" cy="46166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window.status = "YUPEEE";</a:t>
            </a:r>
            <a:endParaRPr lang="bg-BG" sz="240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1" y="5181600"/>
            <a:ext cx="8305800" cy="46166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window.move</a:t>
            </a:r>
            <a:r>
              <a:rPr lang="bg-BG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</a:t>
            </a:r>
            <a:r>
              <a:rPr lang="bg-BG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,2о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   windows.resizeBy(10,10);</a:t>
            </a:r>
            <a:endParaRPr lang="bg-BG" sz="24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1" y="3124200"/>
            <a:ext cx="8305800" cy="1569660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//in W1</a:t>
            </a:r>
          </a:p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win2 = window.open("www.abv.bg"); win2.close();</a:t>
            </a:r>
          </a:p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//in W2</a:t>
            </a:r>
          </a:p>
          <a:p>
            <a:pPr algn="just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window.opener.location = "www.google.com";</a:t>
            </a:r>
            <a:endParaRPr lang="bg-BG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0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 &amp; Location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Скитане по историята</a:t>
            </a:r>
          </a:p>
          <a:p>
            <a:r>
              <a:rPr lang="bg-BG" smtClean="0"/>
              <a:t>Пренасочване – </a:t>
            </a:r>
            <a:r>
              <a:rPr lang="en-US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JS edition</a:t>
            </a:r>
            <a:endParaRPr lang="bg-BG" b="1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mtClean="0"/>
              <a:t>Презареждане</a:t>
            </a:r>
            <a:endParaRPr lang="en-US" b="1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mtClean="0"/>
              <a:t>Справяне с проблемите при </a:t>
            </a:r>
            <a:r>
              <a:rPr lang="en-US" smtClean="0"/>
              <a:t>Ajax – </a:t>
            </a:r>
            <a:r>
              <a:rPr lang="en-US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location.hash</a:t>
            </a:r>
            <a:endParaRPr lang="en-US" b="1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800600"/>
            <a:ext cx="8305800" cy="16312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smtClean="0">
                <a:solidFill>
                  <a:schemeClr val="bg1"/>
                </a:solidFill>
              </a:rPr>
              <a:t>window.location="http</a:t>
            </a:r>
            <a:r>
              <a:rPr lang="en-US" sz="2000">
                <a:solidFill>
                  <a:schemeClr val="bg1"/>
                </a:solidFill>
              </a:rPr>
              <a:t>://</a:t>
            </a:r>
            <a:r>
              <a:rPr lang="en-US" sz="2000" smtClean="0">
                <a:solidFill>
                  <a:schemeClr val="bg1"/>
                </a:solidFill>
              </a:rPr>
              <a:t>www.google.com";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location.reload();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history.go(-</a:t>
            </a:r>
            <a:r>
              <a:rPr lang="en-US" sz="2000">
                <a:solidFill>
                  <a:schemeClr val="bg1"/>
                </a:solidFill>
              </a:rPr>
              <a:t>3</a:t>
            </a:r>
            <a:r>
              <a:rPr lang="en-US" sz="2000" smtClean="0">
                <a:solidFill>
                  <a:schemeClr val="bg1"/>
                </a:solidFill>
              </a:rPr>
              <a:t>);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history.forward();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location.hash = "cash"; // =&gt; myDoc.html#cash</a:t>
            </a:r>
            <a:endParaRPr lang="bg-BG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Screen &amp; Navigator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smtClean="0"/>
              <a:t>Screen </a:t>
            </a:r>
            <a:r>
              <a:rPr lang="bg-BG" smtClean="0"/>
              <a:t>обекта</a:t>
            </a:r>
          </a:p>
          <a:p>
            <a:pPr lvl="1"/>
            <a:r>
              <a:rPr lang="en-US" smtClean="0"/>
              <a:t>width/height VS availWidth/availHeight</a:t>
            </a:r>
            <a:endParaRPr lang="bg-BG" smtClean="0"/>
          </a:p>
          <a:p>
            <a:r>
              <a:rPr lang="en-US" smtClean="0"/>
              <a:t>Navigator </a:t>
            </a:r>
            <a:r>
              <a:rPr lang="bg-BG" smtClean="0"/>
              <a:t>обекта – информация за браузъра</a:t>
            </a:r>
            <a:endParaRPr lang="en-US" smtClean="0"/>
          </a:p>
          <a:p>
            <a:r>
              <a:rPr lang="en-US" smtClean="0"/>
              <a:t>Browser detection – </a:t>
            </a:r>
            <a:r>
              <a:rPr lang="en-US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JS edition</a:t>
            </a:r>
            <a:endParaRPr lang="en-US" b="1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343400"/>
            <a:ext cx="8305800" cy="16312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smtClean="0">
                <a:solidFill>
                  <a:schemeClr val="bg1"/>
                </a:solidFill>
              </a:rPr>
              <a:t>window.location="http</a:t>
            </a:r>
            <a:r>
              <a:rPr lang="en-US" sz="2000">
                <a:solidFill>
                  <a:schemeClr val="bg1"/>
                </a:solidFill>
              </a:rPr>
              <a:t>://</a:t>
            </a:r>
            <a:r>
              <a:rPr lang="en-US" sz="2000" smtClean="0">
                <a:solidFill>
                  <a:schemeClr val="bg1"/>
                </a:solidFill>
              </a:rPr>
              <a:t>www.google.com";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location.reload();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history.go(-</a:t>
            </a:r>
            <a:r>
              <a:rPr lang="en-US" sz="2000">
                <a:solidFill>
                  <a:schemeClr val="bg1"/>
                </a:solidFill>
              </a:rPr>
              <a:t>3</a:t>
            </a:r>
            <a:r>
              <a:rPr lang="en-US" sz="2000" smtClean="0">
                <a:solidFill>
                  <a:schemeClr val="bg1"/>
                </a:solidFill>
              </a:rPr>
              <a:t>);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history.forward();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location.hash = "cash"; // =&gt; myDoc.html#cash</a:t>
            </a:r>
            <a:endParaRPr lang="bg-BG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2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Страницата ни - </a:t>
            </a:r>
            <a:r>
              <a:rPr lang="en-US" smtClean="0"/>
              <a:t>document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Добавяне на съдържание – добрият стар</a:t>
            </a:r>
            <a:r>
              <a:rPr lang="en-US" smtClean="0"/>
              <a:t> </a:t>
            </a: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document.write</a:t>
            </a:r>
            <a:endParaRPr lang="bg-BG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bg-BG" smtClean="0"/>
              <a:t>Ако документът не е зареден, изисква </a:t>
            </a:r>
            <a:r>
              <a:rPr lang="en-US" smtClean="0"/>
              <a:t>document.open</a:t>
            </a:r>
            <a:endParaRPr lang="bg-BG" smtClean="0"/>
          </a:p>
          <a:p>
            <a:r>
              <a:rPr lang="bg-BG" smtClean="0"/>
              <a:t>Свойства</a:t>
            </a:r>
          </a:p>
          <a:p>
            <a:pPr lvl="1"/>
            <a:r>
              <a:rPr lang="en-US" smtClean="0"/>
              <a:t>referrer, title, URL</a:t>
            </a:r>
          </a:p>
          <a:p>
            <a:pPr lvl="1"/>
            <a:r>
              <a:rPr lang="en-US" smtClean="0"/>
              <a:t>cookie</a:t>
            </a:r>
          </a:p>
          <a:p>
            <a:pPr lvl="1"/>
            <a:r>
              <a:rPr lang="en-US" smtClean="0"/>
              <a:t>bgColor, fgColor, linkColor, etc</a:t>
            </a:r>
            <a:endParaRPr lang="bg-BG" smtClean="0"/>
          </a:p>
          <a:p>
            <a:pPr lvl="1"/>
            <a:r>
              <a:rPr lang="en-US" smtClean="0"/>
              <a:t>readyState &amp; onreadystatechange</a:t>
            </a:r>
          </a:p>
          <a:p>
            <a:endParaRPr lang="bg-BG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5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DOM </a:t>
            </a:r>
            <a:r>
              <a:rPr lang="bg-BG" smtClean="0"/>
              <a:t>дървото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 fontScale="92500" lnSpcReduction="10000"/>
          </a:bodyPr>
          <a:lstStyle/>
          <a:p>
            <a:r>
              <a:rPr lang="bg-BG" smtClean="0"/>
              <a:t>За да бъзикаме нещо, трябва да го намерим!</a:t>
            </a:r>
            <a:endParaRPr lang="en-US" smtClean="0"/>
          </a:p>
          <a:p>
            <a:r>
              <a:rPr lang="bg-BG" smtClean="0"/>
              <a:t>Обектът </a:t>
            </a:r>
            <a:r>
              <a:rPr lang="en-US" smtClean="0"/>
              <a:t>document </a:t>
            </a:r>
            <a:r>
              <a:rPr lang="bg-BG" smtClean="0"/>
              <a:t>има и </a:t>
            </a:r>
            <a:r>
              <a:rPr lang="en-US" smtClean="0"/>
              <a:t>DOM </a:t>
            </a:r>
            <a:r>
              <a:rPr lang="bg-BG" smtClean="0"/>
              <a:t>функция</a:t>
            </a:r>
          </a:p>
          <a:p>
            <a:r>
              <a:rPr lang="bg-BG" smtClean="0"/>
              <a:t>Всичко в тази секция едва ли ще използвате</a:t>
            </a:r>
          </a:p>
          <a:p>
            <a:pPr lvl="1"/>
            <a:r>
              <a:rPr lang="bg-BG" smtClean="0"/>
              <a:t>… защото има </a:t>
            </a:r>
            <a:r>
              <a:rPr lang="en-US" smtClean="0"/>
              <a:t>jQuery</a:t>
            </a:r>
          </a:p>
          <a:p>
            <a:pPr lvl="1"/>
            <a:r>
              <a:rPr lang="bg-BG" smtClean="0"/>
              <a:t>… но е важно да знаете как работи</a:t>
            </a:r>
          </a:p>
          <a:p>
            <a:r>
              <a:rPr lang="bg-BG" smtClean="0"/>
              <a:t>Най-използваният метод в </a:t>
            </a:r>
            <a:r>
              <a:rPr lang="en-US" smtClean="0"/>
              <a:t>JavaSript – </a:t>
            </a:r>
            <a:r>
              <a:rPr lang="en-US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document.getElementById</a:t>
            </a:r>
          </a:p>
          <a:p>
            <a:r>
              <a:rPr lang="bg-BG" smtClean="0"/>
              <a:t>Други шорткъти</a:t>
            </a:r>
          </a:p>
          <a:p>
            <a:pPr lvl="1"/>
            <a:r>
              <a:rPr lang="en-US" smtClean="0"/>
              <a:t>document.all =&gt; </a:t>
            </a:r>
            <a:r>
              <a:rPr lang="bg-BG" smtClean="0"/>
              <a:t>Проверка за </a:t>
            </a:r>
            <a:r>
              <a:rPr lang="en-US" smtClean="0"/>
              <a:t>IE</a:t>
            </a:r>
          </a:p>
          <a:p>
            <a:pPr lvl="1"/>
            <a:r>
              <a:rPr lang="en-US" smtClean="0"/>
              <a:t>document.forms, document.links, etc</a:t>
            </a:r>
          </a:p>
          <a:p>
            <a:pPr lvl="1"/>
            <a:r>
              <a:rPr lang="en-US" smtClean="0"/>
              <a:t>document.getElementsByTagName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Манипулации на дървото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r>
              <a:rPr lang="bg-BG" smtClean="0"/>
              <a:t>Обхождане на дървото:</a:t>
            </a:r>
          </a:p>
          <a:p>
            <a:pPr lvl="1"/>
            <a:r>
              <a:rPr lang="en-US" smtClean="0"/>
              <a:t>node.childNodes[], </a:t>
            </a:r>
            <a:r>
              <a:rPr lang="en-US"/>
              <a:t>node.</a:t>
            </a:r>
            <a:r>
              <a:rPr lang="en-US" smtClean="0"/>
              <a:t>firstChild, </a:t>
            </a:r>
            <a:r>
              <a:rPr lang="en-US"/>
              <a:t>node.</a:t>
            </a:r>
            <a:r>
              <a:rPr lang="en-US" smtClean="0"/>
              <a:t>lastChild, </a:t>
            </a:r>
            <a:r>
              <a:rPr lang="en-US"/>
              <a:t>node.</a:t>
            </a:r>
            <a:r>
              <a:rPr lang="en-US" smtClean="0"/>
              <a:t>nextSibling, </a:t>
            </a:r>
            <a:r>
              <a:rPr lang="en-US"/>
              <a:t>node.</a:t>
            </a:r>
            <a:r>
              <a:rPr lang="en-US" smtClean="0"/>
              <a:t>prevousSibling</a:t>
            </a:r>
          </a:p>
          <a:p>
            <a:pPr lvl="1"/>
            <a:r>
              <a:rPr lang="en-US"/>
              <a:t>node.</a:t>
            </a:r>
            <a:r>
              <a:rPr lang="en-US" smtClean="0"/>
              <a:t>attributes[]</a:t>
            </a:r>
            <a:endParaRPr lang="bg-BG" smtClean="0"/>
          </a:p>
          <a:p>
            <a:r>
              <a:rPr lang="bg-BG" smtClean="0"/>
              <a:t>Добавяне на елементи</a:t>
            </a:r>
            <a:endParaRPr lang="en-US" smtClean="0"/>
          </a:p>
          <a:p>
            <a:pPr lvl="1"/>
            <a:r>
              <a:rPr lang="en-US" smtClean="0"/>
              <a:t>node.appendChild(), node.insertBefore()</a:t>
            </a:r>
            <a:endParaRPr lang="bg-BG" smtClean="0"/>
          </a:p>
          <a:p>
            <a:r>
              <a:rPr lang="bg-BG" smtClean="0"/>
              <a:t>Махане на елементи</a:t>
            </a:r>
            <a:endParaRPr lang="en-US" smtClean="0"/>
          </a:p>
          <a:p>
            <a:pPr lvl="1"/>
            <a:r>
              <a:rPr lang="en-US" smtClean="0"/>
              <a:t>node.removeChild()</a:t>
            </a:r>
          </a:p>
          <a:p>
            <a:r>
              <a:rPr lang="bg-BG" smtClean="0"/>
              <a:t>Създаване на елементи</a:t>
            </a:r>
          </a:p>
          <a:p>
            <a:pPr lvl="1"/>
            <a:r>
              <a:rPr lang="en-US" smtClean="0"/>
              <a:t>node.cloneNode(bool), document.createElement(), document.createTextNode()</a:t>
            </a:r>
            <a:endParaRPr lang="bg-BG" smtClean="0"/>
          </a:p>
          <a:p>
            <a:r>
              <a:rPr lang="bg-BG" smtClean="0"/>
              <a:t>Промяна на съдържанието</a:t>
            </a:r>
            <a:endParaRPr lang="en-US" smtClean="0"/>
          </a:p>
          <a:p>
            <a:pPr lvl="1"/>
            <a:r>
              <a:rPr lang="en-US" smtClean="0"/>
              <a:t>setAttribute</a:t>
            </a:r>
            <a:endParaRPr lang="bg-BG" smtClean="0"/>
          </a:p>
          <a:p>
            <a:pPr lvl="1"/>
            <a:r>
              <a:rPr lang="en-US" smtClean="0"/>
              <a:t>DOM </a:t>
            </a:r>
            <a:r>
              <a:rPr lang="bg-BG" smtClean="0"/>
              <a:t>подход</a:t>
            </a:r>
          </a:p>
          <a:p>
            <a:pPr lvl="1"/>
            <a:r>
              <a:rPr lang="en-US" smtClean="0"/>
              <a:t>innerHTML </a:t>
            </a:r>
            <a:r>
              <a:rPr lang="bg-BG" smtClean="0"/>
              <a:t>подход</a:t>
            </a:r>
          </a:p>
          <a:p>
            <a:pPr lvl="1"/>
            <a:endParaRPr lang="bg-BG" smtClean="0"/>
          </a:p>
        </p:txBody>
      </p:sp>
    </p:spTree>
    <p:extLst>
      <p:ext uri="{BB962C8B-B14F-4D97-AF65-F5344CB8AC3E}">
        <p14:creationId xmlns:p14="http://schemas.microsoft.com/office/powerpoint/2010/main" val="267103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 какво ще си говорим?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3600" smtClean="0"/>
              <a:t>Още малко общи функции и магии</a:t>
            </a:r>
          </a:p>
          <a:p>
            <a:r>
              <a:rPr lang="bg-BG" sz="3600" smtClean="0"/>
              <a:t>Събития</a:t>
            </a:r>
            <a:endParaRPr lang="bg-BG" sz="3600" smtClean="0"/>
          </a:p>
          <a:p>
            <a:r>
              <a:rPr lang="bg-BG" sz="3600" smtClean="0"/>
              <a:t>Работа с глобалните обекти</a:t>
            </a:r>
          </a:p>
          <a:p>
            <a:r>
              <a:rPr lang="en-US" sz="3600" smtClean="0"/>
              <a:t>DOM </a:t>
            </a:r>
            <a:r>
              <a:rPr lang="bg-BG" sz="3600" smtClean="0"/>
              <a:t>дървото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62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bg-BG" smtClean="0"/>
              <a:t>Стилизация на </a:t>
            </a:r>
            <a:r>
              <a:rPr lang="en-US" smtClean="0"/>
              <a:t>DOM </a:t>
            </a:r>
            <a:r>
              <a:rPr lang="bg-BG" smtClean="0"/>
              <a:t>елементите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800600"/>
          </a:xfrm>
        </p:spPr>
        <p:txBody>
          <a:bodyPr/>
          <a:lstStyle/>
          <a:p>
            <a:r>
              <a:rPr lang="bg-BG" smtClean="0"/>
              <a:t>всеки елемент има свойство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style</a:t>
            </a:r>
          </a:p>
          <a:p>
            <a:r>
              <a:rPr lang="bg-BG" smtClean="0"/>
              <a:t>свойствата са в </a:t>
            </a:r>
            <a:r>
              <a:rPr lang="en-US" smtClean="0"/>
              <a:t>camelCase</a:t>
            </a:r>
          </a:p>
          <a:p>
            <a:pPr lvl="1"/>
            <a:r>
              <a:rPr lang="en-US" smtClean="0"/>
              <a:t>[CSS] border-width </a:t>
            </a:r>
            <a:r>
              <a:rPr lang="en-US" smtClean="0">
                <a:sym typeface="Wingdings" pitchFamily="2" charset="2"/>
              </a:rPr>
              <a:t> [JS] borderWidth</a:t>
            </a:r>
          </a:p>
          <a:p>
            <a:r>
              <a:rPr lang="bg-BG" smtClean="0">
                <a:sym typeface="Wingdings" pitchFamily="2" charset="2"/>
              </a:rPr>
              <a:t>можем да пипаме и външните </a:t>
            </a:r>
            <a:r>
              <a:rPr lang="en-US" smtClean="0">
                <a:sym typeface="Wingdings" pitchFamily="2" charset="2"/>
              </a:rPr>
              <a:t>CSS</a:t>
            </a:r>
          </a:p>
          <a:p>
            <a:pPr lvl="1"/>
            <a:r>
              <a:rPr lang="en-US" b="1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[W3C] document.styleSheets[0].cssRules[0].style</a:t>
            </a:r>
          </a:p>
          <a:p>
            <a:pPr lvl="1"/>
            <a:r>
              <a:rPr lang="en-US" b="1" smtClean="0">
                <a:solidFill>
                  <a:schemeClr val="bg2">
                    <a:lumMod val="50000"/>
                  </a:schemeClr>
                </a:solidFill>
                <a:sym typeface="Wingdings" pitchFamily="2" charset="2"/>
              </a:rPr>
              <a:t>[IE] document.styleSheets[0].rules[0].style</a:t>
            </a:r>
          </a:p>
          <a:p>
            <a:r>
              <a:rPr lang="bg-BG" smtClean="0">
                <a:sym typeface="Wingdings" pitchFamily="2" charset="2"/>
              </a:rPr>
              <a:t>всеки елемент има и свойството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className</a:t>
            </a:r>
          </a:p>
          <a:p>
            <a:pPr lvl="1"/>
            <a:r>
              <a:rPr lang="bg-BG" smtClean="0">
                <a:sym typeface="Wingdings" pitchFamily="2" charset="2"/>
              </a:rPr>
              <a:t>…което обаче е низ от имена!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3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Работа с </a:t>
            </a:r>
            <a:r>
              <a:rPr lang="en-US" smtClean="0"/>
              <a:t>DOM </a:t>
            </a:r>
            <a:r>
              <a:rPr lang="bg-BG" smtClean="0"/>
              <a:t>елементите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r>
              <a:rPr lang="bg-BG" smtClean="0"/>
              <a:t>Симулиране на потребителски действия</a:t>
            </a:r>
          </a:p>
          <a:p>
            <a:pPr lvl="1"/>
            <a:r>
              <a:rPr lang="en-US" smtClean="0"/>
              <a:t>blur(), focus(), form.submit(), form.reset()</a:t>
            </a:r>
          </a:p>
          <a:p>
            <a:r>
              <a:rPr lang="bg-BG" smtClean="0"/>
              <a:t>Място във </a:t>
            </a:r>
            <a:r>
              <a:rPr lang="en-US" smtClean="0"/>
              <a:t>flow</a:t>
            </a:r>
          </a:p>
          <a:p>
            <a:pPr lvl="1"/>
            <a:r>
              <a:rPr lang="en-US" smtClean="0"/>
              <a:t>offsetParent, offsetX, offsetY, offsetWidth, offsetHeight</a:t>
            </a:r>
          </a:p>
          <a:p>
            <a:r>
              <a:rPr lang="bg-BG" smtClean="0"/>
              <a:t>Определящи данни</a:t>
            </a:r>
          </a:p>
          <a:p>
            <a:pPr lvl="1"/>
            <a:r>
              <a:rPr lang="en-US" smtClean="0"/>
              <a:t>id, nodeText, nodeValue, nodeType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20931" cy="1143000"/>
          </a:xfrm>
        </p:spPr>
        <p:txBody>
          <a:bodyPr>
            <a:noAutofit/>
          </a:bodyPr>
          <a:lstStyle/>
          <a:p>
            <a:r>
              <a:rPr lang="bg-BG" sz="4000" smtClean="0"/>
              <a:t>Разни общи неща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848600" cy="5125422"/>
          </a:xfrm>
        </p:spPr>
        <p:txBody>
          <a:bodyPr>
            <a:normAutofit/>
          </a:bodyPr>
          <a:lstStyle/>
          <a:p>
            <a:r>
              <a:rPr lang="bg-BG" sz="2800" smtClean="0"/>
              <a:t>Как да пишем по страницата?</a:t>
            </a:r>
            <a:endParaRPr lang="en-US" sz="2800" smtClean="0"/>
          </a:p>
          <a:p>
            <a:endParaRPr lang="en-US" sz="2800" smtClean="0"/>
          </a:p>
          <a:p>
            <a:r>
              <a:rPr lang="bg-BG" sz="2800" smtClean="0"/>
              <a:t>Дати</a:t>
            </a:r>
          </a:p>
          <a:p>
            <a:r>
              <a:rPr lang="bg-BG" sz="2800" smtClean="0"/>
              <a:t>Регулярни изрази</a:t>
            </a:r>
            <a:endParaRPr lang="en-US" sz="2800" smtClean="0"/>
          </a:p>
          <a:p>
            <a:pPr lvl="1"/>
            <a:r>
              <a:rPr lang="bg-BG" sz="2400"/>
              <a:t>д</a:t>
            </a:r>
            <a:r>
              <a:rPr lang="bg-BG" sz="2400" smtClean="0"/>
              <a:t>ебела дебела </a:t>
            </a:r>
          </a:p>
          <a:p>
            <a:pPr marL="448056" lvl="1" indent="0">
              <a:buNone/>
            </a:pPr>
            <a:r>
              <a:rPr lang="bg-BG" sz="2400" smtClean="0"/>
              <a:t>дебела тема 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94909" y="0"/>
            <a:ext cx="5249091" cy="35391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bg-BG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Съвременно уеб програмиране с </a:t>
            </a:r>
            <a:r>
              <a:rPr lang="en-US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PHP 2011</a:t>
            </a:r>
            <a:endParaRPr lang="en-US" sz="2000" b="1" i="1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8305800" cy="46166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document.write</a:t>
            </a:r>
            <a:r>
              <a:rPr lang="en-US" sz="2400">
                <a:solidFill>
                  <a:schemeClr val="bg1"/>
                </a:solidFill>
              </a:rPr>
              <a:t>("&lt;b&gt;BUNNIES CAN DANCE&lt;/b&gt;");</a:t>
            </a:r>
            <a:endParaRPr lang="bg-BG" sz="240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00253" y="4893833"/>
            <a:ext cx="5943600" cy="1015663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bg2">
                    <a:lumMod val="50000"/>
                  </a:schemeClr>
                </a:solidFill>
              </a:rPr>
              <a:t>var oldstring="Peter has 8 dollars and Jane has 15"</a:t>
            </a:r>
            <a:br>
              <a:rPr lang="en-US" sz="200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000">
                <a:solidFill>
                  <a:schemeClr val="bg2">
                    <a:lumMod val="50000"/>
                  </a:schemeClr>
                </a:solidFill>
              </a:rPr>
              <a:t>newstring=oldstring.</a:t>
            </a:r>
            <a:r>
              <a:rPr lang="en-US" sz="2000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match(/\d+/g)</a:t>
            </a:r>
            <a:r>
              <a:rPr lang="en-US" sz="200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200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000">
                <a:solidFill>
                  <a:schemeClr val="bg2">
                    <a:lumMod val="50000"/>
                  </a:schemeClr>
                </a:solidFill>
              </a:rPr>
              <a:t>//returns the array ["8","15"]</a:t>
            </a:r>
            <a:endParaRPr lang="bg-BG" sz="20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165">
            <a:off x="8217371" y="6074553"/>
            <a:ext cx="852965" cy="5567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ounded Rectangular Callout 8"/>
          <p:cNvSpPr/>
          <p:nvPr/>
        </p:nvSpPr>
        <p:spPr>
          <a:xfrm>
            <a:off x="2310210" y="6248399"/>
            <a:ext cx="5538390" cy="646899"/>
          </a:xfrm>
          <a:prstGeom prst="wedgeRoundRectCallout">
            <a:avLst>
              <a:gd name="adj1" fmla="val 54848"/>
              <a:gd name="adj2" fmla="val -52933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/>
              <a:t>http://www.javascriptkit.com/jsref/regexp.shtml</a:t>
            </a:r>
            <a:endParaRPr lang="en-US" b="1" dirty="0"/>
          </a:p>
        </p:txBody>
      </p:sp>
      <p:pic>
        <p:nvPicPr>
          <p:cNvPr id="3074" name="Picture 2" descr="C:\Users\Jorr\Desktop\FMI\PHP\LECTURE JS\Big Sumo wrestl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39748"/>
            <a:ext cx="1929209" cy="2032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32046" y="2591575"/>
            <a:ext cx="4437343" cy="203132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2">
                    <a:lumMod val="50000"/>
                  </a:schemeClr>
                </a:solidFill>
              </a:rPr>
              <a:t>var today_date= new </a:t>
            </a:r>
            <a:r>
              <a:rPr lang="en-US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()</a:t>
            </a:r>
            <a:endParaRPr lang="bg-BG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var 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myyear=today_date.getYear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()</a:t>
            </a:r>
            <a:endParaRPr lang="bg-BG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var 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mymonth=today_date.getMonth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()</a:t>
            </a:r>
            <a:r>
              <a:rPr lang="en-US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bg-BG" b="1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var 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mytoday=today_date.getDate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()</a:t>
            </a:r>
            <a:endParaRPr lang="bg-BG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document.write</a:t>
            </a:r>
            <a:r>
              <a:rPr lang="en-US">
                <a:solidFill>
                  <a:schemeClr val="bg2">
                    <a:lumMod val="50000"/>
                  </a:schemeClr>
                </a:solidFill>
              </a:rPr>
              <a:t>("Today's date is: ") document.write(myyear+"/"+mymonth+"/"+mytoday)</a:t>
            </a:r>
            <a:endParaRPr lang="bg-BG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3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Други общи неща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467600" cy="4525963"/>
          </a:xfrm>
        </p:spPr>
        <p:txBody>
          <a:bodyPr/>
          <a:lstStyle/>
          <a:p>
            <a:r>
              <a:rPr lang="bg-BG" sz="3200"/>
              <a:t>Интеракция </a:t>
            </a:r>
            <a:r>
              <a:rPr lang="bg-BG" sz="3200"/>
              <a:t>с </a:t>
            </a:r>
            <a:r>
              <a:rPr lang="bg-BG" sz="3200" smtClean="0"/>
              <a:t>юзъра</a:t>
            </a:r>
          </a:p>
          <a:p>
            <a:pPr lvl="1"/>
            <a:r>
              <a:rPr lang="en-US" sz="2800" smtClean="0"/>
              <a:t>alert – </a:t>
            </a:r>
            <a:r>
              <a:rPr lang="bg-BG" sz="2800" smtClean="0"/>
              <a:t>ето така дебъгваше дядо!</a:t>
            </a:r>
          </a:p>
          <a:p>
            <a:pPr lvl="1"/>
            <a:r>
              <a:rPr lang="en-US" sz="2800" smtClean="0"/>
              <a:t>prompt &amp; confirm</a:t>
            </a:r>
            <a:endParaRPr lang="bg-BG" sz="2800"/>
          </a:p>
          <a:p>
            <a:r>
              <a:rPr lang="bg-BG" sz="3200"/>
              <a:t>Извикване </a:t>
            </a:r>
            <a:r>
              <a:rPr lang="bg-BG" sz="3200"/>
              <a:t>с </a:t>
            </a:r>
            <a:r>
              <a:rPr lang="bg-BG" sz="3200" smtClean="0"/>
              <a:t>интервал</a:t>
            </a:r>
            <a:endParaRPr lang="en-US" sz="3200" smtClean="0"/>
          </a:p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3962400"/>
            <a:ext cx="8305800" cy="2554545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smtClean="0">
                <a:solidFill>
                  <a:schemeClr val="bg1"/>
                </a:solidFill>
              </a:rPr>
              <a:t>function annoyUser()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{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if (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confirm</a:t>
            </a:r>
            <a:r>
              <a:rPr lang="en-US" sz="2000" smtClean="0">
                <a:solidFill>
                  <a:schemeClr val="bg1"/>
                </a:solidFill>
              </a:rPr>
              <a:t>("Do you want to be annoyed"))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	alert("I knew it!!!");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else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alert</a:t>
            </a:r>
            <a:r>
              <a:rPr lang="en-US" sz="2000" smtClean="0">
                <a:solidFill>
                  <a:schemeClr val="bg1"/>
                </a:solidFill>
              </a:rPr>
              <a:t>("OK but just letting you know today is:"+);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}</a:t>
            </a:r>
            <a:r>
              <a:rPr lang="en-US" sz="2000" smtClean="0">
                <a:solidFill>
                  <a:schemeClr val="bg1"/>
                </a:solidFill>
              </a:rPr>
              <a:t> </a:t>
            </a:r>
          </a:p>
          <a:p>
            <a:pPr algn="just"/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setTimeout(20,annoyUser</a:t>
            </a:r>
            <a:r>
              <a:rPr lang="en-US" sz="2000" smtClean="0">
                <a:solidFill>
                  <a:schemeClr val="bg1"/>
                </a:solidFill>
              </a:rPr>
              <a:t>);</a:t>
            </a:r>
            <a:r>
              <a:rPr lang="bg-BG" sz="2000" smtClean="0">
                <a:solidFill>
                  <a:schemeClr val="bg1"/>
                </a:solidFill>
              </a:rPr>
              <a:t>  //извиква се след 20 секунди</a:t>
            </a:r>
            <a:endParaRPr lang="en-US" sz="2000" smtClean="0">
              <a:solidFill>
                <a:schemeClr val="bg1"/>
              </a:solidFill>
            </a:endParaRPr>
          </a:p>
          <a:p>
            <a:pPr algn="just"/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setInterval(40,annoyUser</a:t>
            </a:r>
            <a:r>
              <a:rPr lang="en-US" sz="2000" smtClean="0">
                <a:solidFill>
                  <a:schemeClr val="bg1"/>
                </a:solidFill>
              </a:rPr>
              <a:t>);  //</a:t>
            </a:r>
            <a:r>
              <a:rPr lang="bg-BG" sz="2000" smtClean="0">
                <a:solidFill>
                  <a:schemeClr val="bg1"/>
                </a:solidFill>
              </a:rPr>
              <a:t>извиква се на всеки 40 секунди</a:t>
            </a:r>
            <a:endParaRPr lang="bg-BG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 lnSpcReduction="10000"/>
          </a:bodyPr>
          <a:lstStyle/>
          <a:p>
            <a:r>
              <a:rPr lang="bg-BG" smtClean="0"/>
              <a:t>Основата на </a:t>
            </a:r>
            <a:r>
              <a:rPr lang="en-US" smtClean="0"/>
              <a:t>client-side scripting</a:t>
            </a:r>
          </a:p>
          <a:p>
            <a:r>
              <a:rPr lang="bg-BG" smtClean="0"/>
              <a:t>Декларират се като атрибути</a:t>
            </a:r>
            <a:endParaRPr lang="en-US" smtClean="0"/>
          </a:p>
          <a:p>
            <a:pPr lvl="1"/>
            <a:r>
              <a:rPr lang="bg-BG" smtClean="0"/>
              <a:t>Има и други варианти (след малко)</a:t>
            </a:r>
          </a:p>
          <a:p>
            <a:r>
              <a:rPr lang="bg-BG" smtClean="0"/>
              <a:t>Съдържат </a:t>
            </a:r>
            <a:r>
              <a:rPr lang="en-US" smtClean="0"/>
              <a:t>JS</a:t>
            </a:r>
            <a:r>
              <a:rPr lang="bg-BG" smtClean="0"/>
              <a:t> код, който най-добре да вика функция</a:t>
            </a:r>
          </a:p>
          <a:p>
            <a:r>
              <a:rPr lang="bg-BG" smtClean="0"/>
              <a:t>Имат свойства (разлика </a:t>
            </a:r>
            <a:r>
              <a:rPr lang="en-US" smtClean="0"/>
              <a:t>IE/</a:t>
            </a:r>
            <a:r>
              <a:rPr lang="bg-BG" smtClean="0"/>
              <a:t>останалите!)</a:t>
            </a:r>
          </a:p>
          <a:p>
            <a:r>
              <a:rPr lang="bg-BG" smtClean="0"/>
              <a:t>Контекстът (</a:t>
            </a:r>
            <a:r>
              <a:rPr lang="en-US" smtClean="0"/>
              <a:t>this)</a:t>
            </a:r>
            <a:r>
              <a:rPr lang="bg-BG" smtClean="0"/>
              <a:t> е елементът, задействал събитието</a:t>
            </a:r>
            <a:endParaRPr lang="en-US" smtClean="0"/>
          </a:p>
          <a:p>
            <a:r>
              <a:rPr lang="bg-BG" smtClean="0"/>
              <a:t>Псевдо</a:t>
            </a:r>
            <a:r>
              <a:rPr lang="en-US" smtClean="0"/>
              <a:t>-</a:t>
            </a:r>
            <a:r>
              <a:rPr lang="bg-BG" smtClean="0"/>
              <a:t>събития</a:t>
            </a:r>
            <a:r>
              <a:rPr lang="en-US" smtClean="0"/>
              <a:t> –</a:t>
            </a:r>
            <a:r>
              <a:rPr lang="bg-BG" smtClean="0"/>
              <a:t> протоколът </a:t>
            </a:r>
            <a:r>
              <a:rPr lang="en-US" b="1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javascript:</a:t>
            </a:r>
            <a:endParaRPr lang="bg-BG" b="1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bg-BG" smtClean="0"/>
              <a:t>Примери!!!!</a:t>
            </a:r>
            <a:endParaRPr lang="en-US" b="1" smtClean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835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305800" cy="2246769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solidFill>
                  <a:schemeClr val="bg1"/>
                </a:solidFill>
              </a:rPr>
              <a:t>&lt;script type="text/javascript"&gt;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function </a:t>
            </a:r>
            <a:r>
              <a:rPr lang="en-US" sz="2000">
                <a:solidFill>
                  <a:schemeClr val="bg1"/>
                </a:solidFill>
              </a:rPr>
              <a:t>displaycoordIE</a:t>
            </a:r>
            <a:r>
              <a:rPr lang="en-US" sz="2000" smtClean="0">
                <a:solidFill>
                  <a:schemeClr val="bg1"/>
                </a:solidFill>
              </a:rPr>
              <a:t>()</a:t>
            </a:r>
            <a:endParaRPr lang="bg-BG" sz="2000" smtClean="0">
              <a:solidFill>
                <a:schemeClr val="bg1"/>
              </a:solidFill>
            </a:endParaRP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{</a:t>
            </a:r>
            <a:endParaRPr lang="en-US" sz="2000">
              <a:solidFill>
                <a:schemeClr val="bg1"/>
              </a:solidFill>
            </a:endParaRPr>
          </a:p>
          <a:p>
            <a:pPr algn="just"/>
            <a:r>
              <a:rPr lang="bg-BG" sz="2000" smtClean="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window.status=event.clientX</a:t>
            </a:r>
            <a:r>
              <a:rPr lang="en-US" sz="2000">
                <a:solidFill>
                  <a:schemeClr val="bg1"/>
                </a:solidFill>
              </a:rPr>
              <a:t>+" : </a:t>
            </a:r>
            <a:r>
              <a:rPr lang="en-US" sz="2000">
                <a:solidFill>
                  <a:schemeClr val="bg1"/>
                </a:solidFill>
              </a:rPr>
              <a:t>"+</a:t>
            </a:r>
            <a:r>
              <a:rPr lang="en-US" sz="2000" smtClean="0">
                <a:solidFill>
                  <a:schemeClr val="bg1"/>
                </a:solidFill>
              </a:rPr>
              <a:t>event.clientY</a:t>
            </a:r>
            <a:r>
              <a:rPr lang="bg-BG" sz="2000" smtClean="0">
                <a:solidFill>
                  <a:schemeClr val="bg1"/>
                </a:solidFill>
              </a:rPr>
              <a:t>;</a:t>
            </a:r>
            <a:endParaRPr lang="en-US" sz="2000">
              <a:solidFill>
                <a:schemeClr val="bg1"/>
              </a:solidFill>
            </a:endParaRPr>
          </a:p>
          <a:p>
            <a:pPr algn="just"/>
            <a:r>
              <a:rPr lang="en-US" sz="2000">
                <a:solidFill>
                  <a:schemeClr val="bg1"/>
                </a:solidFill>
              </a:rPr>
              <a:t>}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document.</a:t>
            </a:r>
            <a:r>
              <a:rPr lang="en-US" sz="2000" b="1" smtClean="0">
                <a:solidFill>
                  <a:schemeClr val="bg1"/>
                </a:solidFill>
              </a:rPr>
              <a:t>onmousemove</a:t>
            </a:r>
            <a:r>
              <a:rPr lang="en-US" sz="2000" smtClean="0">
                <a:solidFill>
                  <a:schemeClr val="bg1"/>
                </a:solidFill>
              </a:rPr>
              <a:t>=displaycoordIE</a:t>
            </a:r>
            <a:r>
              <a:rPr lang="bg-BG" sz="2000" smtClean="0">
                <a:solidFill>
                  <a:schemeClr val="bg1"/>
                </a:solidFill>
              </a:rPr>
              <a:t>;</a:t>
            </a:r>
            <a:endParaRPr lang="en-US" sz="2000">
              <a:solidFill>
                <a:schemeClr val="bg1"/>
              </a:solidFill>
            </a:endParaRPr>
          </a:p>
          <a:p>
            <a:pPr algn="just"/>
            <a:r>
              <a:rPr lang="en-US" sz="2000">
                <a:solidFill>
                  <a:schemeClr val="bg1"/>
                </a:solidFill>
              </a:rPr>
              <a:t>&lt;/script&gt;</a:t>
            </a:r>
            <a:endParaRPr lang="bg-BG" sz="200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819400"/>
            <a:ext cx="8305800" cy="2246769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solidFill>
                  <a:schemeClr val="bg1"/>
                </a:solidFill>
              </a:rPr>
              <a:t>&lt;script type="text/javascript"&gt;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function </a:t>
            </a:r>
            <a:r>
              <a:rPr lang="en-US" sz="2000">
                <a:solidFill>
                  <a:schemeClr val="bg1"/>
                </a:solidFill>
              </a:rPr>
              <a:t>displaycoordNS(e</a:t>
            </a:r>
            <a:r>
              <a:rPr lang="en-US" sz="2000" smtClean="0">
                <a:solidFill>
                  <a:schemeClr val="bg1"/>
                </a:solidFill>
              </a:rPr>
              <a:t>)</a:t>
            </a:r>
            <a:r>
              <a:rPr lang="bg-BG" sz="2000" smtClean="0">
                <a:solidFill>
                  <a:schemeClr val="bg1"/>
                </a:solidFill>
              </a:rPr>
              <a:t> </a:t>
            </a:r>
            <a:r>
              <a:rPr lang="bg-BG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non-IE browser have the event as param</a:t>
            </a:r>
            <a:endParaRPr lang="bg-BG" sz="2000" b="1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{</a:t>
            </a:r>
            <a:endParaRPr lang="en-US" sz="2000">
              <a:solidFill>
                <a:schemeClr val="bg1"/>
              </a:solidFill>
            </a:endParaRPr>
          </a:p>
          <a:p>
            <a:pPr algn="just"/>
            <a:r>
              <a:rPr lang="bg-BG" sz="2000" smtClean="0">
                <a:solidFill>
                  <a:schemeClr val="bg1"/>
                </a:solidFill>
              </a:rPr>
              <a:t>	</a:t>
            </a:r>
            <a:r>
              <a:rPr lang="en-US" sz="2000" smtClean="0">
                <a:solidFill>
                  <a:schemeClr val="bg1"/>
                </a:solidFill>
              </a:rPr>
              <a:t>window.status=e.clientX</a:t>
            </a:r>
            <a:r>
              <a:rPr lang="en-US" sz="2000">
                <a:solidFill>
                  <a:schemeClr val="bg1"/>
                </a:solidFill>
              </a:rPr>
              <a:t>+" : "+e.clientY</a:t>
            </a:r>
          </a:p>
          <a:p>
            <a:pPr algn="just"/>
            <a:r>
              <a:rPr lang="en-US" sz="2000">
                <a:solidFill>
                  <a:schemeClr val="bg1"/>
                </a:solidFill>
              </a:rPr>
              <a:t>}</a:t>
            </a:r>
          </a:p>
          <a:p>
            <a:pPr algn="just"/>
            <a:r>
              <a:rPr lang="en-US" sz="2000" smtClean="0">
                <a:solidFill>
                  <a:schemeClr val="bg1"/>
                </a:solidFill>
              </a:rPr>
              <a:t>document.</a:t>
            </a:r>
            <a:r>
              <a:rPr lang="en-US" sz="2000" b="1" smtClean="0">
                <a:solidFill>
                  <a:schemeClr val="bg1"/>
                </a:solidFill>
              </a:rPr>
              <a:t>onmousemove</a:t>
            </a:r>
            <a:r>
              <a:rPr lang="en-US" sz="2000" smtClean="0">
                <a:solidFill>
                  <a:schemeClr val="bg1"/>
                </a:solidFill>
              </a:rPr>
              <a:t>=displaycoordNS</a:t>
            </a:r>
            <a:r>
              <a:rPr lang="bg-BG" sz="2000" smtClean="0">
                <a:solidFill>
                  <a:schemeClr val="bg1"/>
                </a:solidFill>
              </a:rPr>
              <a:t>;</a:t>
            </a:r>
            <a:endParaRPr lang="en-US" sz="2000">
              <a:solidFill>
                <a:schemeClr val="bg1"/>
              </a:solidFill>
            </a:endParaRPr>
          </a:p>
          <a:p>
            <a:pPr algn="just"/>
            <a:r>
              <a:rPr lang="en-US" sz="2000">
                <a:solidFill>
                  <a:schemeClr val="bg1"/>
                </a:solidFill>
              </a:rPr>
              <a:t>&lt;/script&gt;</a:t>
            </a:r>
            <a:endParaRPr lang="bg-BG" sz="20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410200"/>
            <a:ext cx="8305800" cy="400110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smtClean="0">
                <a:solidFill>
                  <a:schemeClr val="bg1"/>
                </a:solidFill>
              </a:rPr>
              <a:t>&lt;textarea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onmousemove</a:t>
            </a:r>
            <a:r>
              <a:rPr lang="en-US" sz="2000" smtClean="0">
                <a:solidFill>
                  <a:schemeClr val="bg1"/>
                </a:solidFill>
              </a:rPr>
              <a:t>="displaycoordIE"&gt; &lt;!-- inline style --&gt;</a:t>
            </a:r>
            <a:endParaRPr lang="bg-BG" sz="200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6122667"/>
            <a:ext cx="8305800" cy="400110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smtClean="0">
                <a:solidFill>
                  <a:schemeClr val="bg1"/>
                </a:solidFill>
              </a:rPr>
              <a:t>&lt;a 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href</a:t>
            </a:r>
            <a:r>
              <a:rPr lang="en-US" sz="2000" smtClean="0">
                <a:solidFill>
                  <a:schemeClr val="bg1"/>
                </a:solidFill>
              </a:rPr>
              <a:t>="</a:t>
            </a:r>
            <a:r>
              <a:rPr lang="en-US" sz="2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javascript:</a:t>
            </a:r>
            <a:r>
              <a:rPr lang="en-US" sz="2000" smtClean="0">
                <a:solidFill>
                  <a:schemeClr val="bg1"/>
                </a:solidFill>
              </a:rPr>
              <a:t> displaycoordIE();"&gt; &lt;!-- JS style --&gt;</a:t>
            </a:r>
            <a:endParaRPr lang="bg-BG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 на мишката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5029200"/>
          </a:xfrm>
        </p:spPr>
        <p:txBody>
          <a:bodyPr>
            <a:normAutofit/>
          </a:bodyPr>
          <a:lstStyle/>
          <a:p>
            <a:r>
              <a:rPr lang="bg-BG" smtClean="0"/>
              <a:t>Кои са? – </a:t>
            </a:r>
            <a:r>
              <a:rPr lang="en-US" smtClean="0"/>
              <a:t>onclick, onmouseover, onmousewheel, onmouseout, onmouseup, onmousedown, onmousemove, ondblclick</a:t>
            </a:r>
          </a:p>
          <a:p>
            <a:r>
              <a:rPr lang="bg-BG" smtClean="0"/>
              <a:t>Свойства</a:t>
            </a:r>
          </a:p>
          <a:p>
            <a:pPr lvl="1"/>
            <a:r>
              <a:rPr lang="bg-BG" smtClean="0"/>
              <a:t>координатите на мишката (</a:t>
            </a:r>
            <a:r>
              <a:rPr lang="en-US" smtClean="0"/>
              <a:t>clientX,clientY)</a:t>
            </a:r>
          </a:p>
          <a:p>
            <a:pPr lvl="1"/>
            <a:r>
              <a:rPr lang="bg-BG" smtClean="0"/>
              <a:t>кой бутон е натиснат (</a:t>
            </a:r>
            <a:r>
              <a:rPr lang="en-US" smtClean="0"/>
              <a:t>button = {1,2,3})</a:t>
            </a:r>
          </a:p>
          <a:p>
            <a:pPr lvl="1"/>
            <a:r>
              <a:rPr lang="bg-BG" smtClean="0"/>
              <a:t>елементи (</a:t>
            </a:r>
            <a:r>
              <a:rPr lang="en-US" smtClean="0"/>
              <a:t>fromElement/toElement, relatedTarget)</a:t>
            </a:r>
          </a:p>
          <a:p>
            <a:pPr lvl="1"/>
            <a:r>
              <a:rPr lang="bg-BG" smtClean="0"/>
              <a:t>кой бутон на клавиатурата е натиснат</a:t>
            </a:r>
          </a:p>
          <a:p>
            <a:r>
              <a:rPr lang="bg-BG" smtClean="0"/>
              <a:t>Ако само ще стилизираме, ползваме </a:t>
            </a:r>
            <a:r>
              <a:rPr lang="en-US" smtClean="0"/>
              <a:t>CSS</a:t>
            </a:r>
            <a:r>
              <a:rPr lang="bg-BG" smtClean="0"/>
              <a:t>!</a:t>
            </a:r>
            <a:r>
              <a:rPr lang="en-US" smtClean="0"/>
              <a:t> (:hover, :active, etc)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9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 на клавиатурата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82000" cy="5029200"/>
          </a:xfrm>
        </p:spPr>
        <p:txBody>
          <a:bodyPr>
            <a:normAutofit/>
          </a:bodyPr>
          <a:lstStyle/>
          <a:p>
            <a:r>
              <a:rPr lang="bg-BG" smtClean="0"/>
              <a:t>Кои са? –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onkeypress</a:t>
            </a:r>
            <a:r>
              <a:rPr lang="en-US" smtClean="0"/>
              <a:t>,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onkeyup</a:t>
            </a:r>
            <a:r>
              <a:rPr lang="en-US" smtClean="0"/>
              <a:t>,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onkeydown</a:t>
            </a:r>
          </a:p>
          <a:p>
            <a:pPr lvl="1"/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return false; </a:t>
            </a:r>
            <a:r>
              <a:rPr lang="bg-BG" smtClean="0"/>
              <a:t>за </a:t>
            </a:r>
            <a:r>
              <a:rPr lang="en-US" smtClean="0"/>
              <a:t>onkeypress</a:t>
            </a:r>
            <a:r>
              <a:rPr lang="bg-BG" smtClean="0"/>
              <a:t> забранява писане!</a:t>
            </a:r>
            <a:endParaRPr lang="en-US" smtClean="0"/>
          </a:p>
          <a:p>
            <a:r>
              <a:rPr lang="bg-BG" smtClean="0"/>
              <a:t>Свойства</a:t>
            </a:r>
          </a:p>
          <a:p>
            <a:pPr lvl="1"/>
            <a:r>
              <a:rPr lang="bg-BG" smtClean="0"/>
              <a:t>помощни бутони –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altKey</a:t>
            </a:r>
            <a:r>
              <a:rPr lang="en-US" smtClean="0"/>
              <a:t>,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shiftKey</a:t>
            </a:r>
            <a:r>
              <a:rPr lang="en-US" smtClean="0"/>
              <a:t>, </a:t>
            </a:r>
            <a:r>
              <a:rPr lang="en-US" b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ctrlKey</a:t>
            </a:r>
          </a:p>
          <a:p>
            <a:pPr lvl="1"/>
            <a:r>
              <a:rPr lang="bg-BG"/>
              <a:t>кой бутон е натиснат </a:t>
            </a:r>
            <a:r>
              <a:rPr lang="en-US"/>
              <a:t>– </a:t>
            </a:r>
            <a:r>
              <a:rPr lang="en-US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keyCode</a:t>
            </a:r>
            <a:r>
              <a:rPr lang="en-US"/>
              <a:t>, </a:t>
            </a:r>
            <a:r>
              <a:rPr lang="en-US" b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charCode</a:t>
            </a:r>
          </a:p>
          <a:p>
            <a:pPr lvl="2"/>
            <a:r>
              <a:rPr lang="bg-BG" smtClean="0"/>
              <a:t>кашата е </a:t>
            </a:r>
            <a:r>
              <a:rPr lang="bg-BG" b="1" u="sng" smtClean="0"/>
              <a:t>голяма</a:t>
            </a:r>
            <a:r>
              <a:rPr lang="bg-BG" smtClean="0"/>
              <a:t>, най-добре прочетете тази страница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5165">
            <a:off x="7073906" y="5350102"/>
            <a:ext cx="1617672" cy="1055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ounded Rectangular Callout 4"/>
          <p:cNvSpPr/>
          <p:nvPr/>
        </p:nvSpPr>
        <p:spPr>
          <a:xfrm>
            <a:off x="304800" y="5073743"/>
            <a:ext cx="4572000" cy="1361335"/>
          </a:xfrm>
          <a:prstGeom prst="wedgeRoundRectCallout">
            <a:avLst>
              <a:gd name="adj1" fmla="val 95885"/>
              <a:gd name="adj2" fmla="val -5568"/>
              <a:gd name="adj3" fmla="val 16667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/>
              <a:t>http://www.javascriptkit.com/jsref/eventkeyboardmouse.shtml</a:t>
            </a:r>
          </a:p>
        </p:txBody>
      </p:sp>
    </p:spTree>
    <p:extLst>
      <p:ext uri="{BB962C8B-B14F-4D97-AF65-F5344CB8AC3E}">
        <p14:creationId xmlns:p14="http://schemas.microsoft.com/office/powerpoint/2010/main" val="363307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Събития на елементите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bg-BG" smtClean="0"/>
              <a:t>Общи свойства за събитията:</a:t>
            </a:r>
          </a:p>
          <a:p>
            <a:pPr lvl="1"/>
            <a:r>
              <a:rPr lang="en-US" smtClean="0"/>
              <a:t>currentTarget</a:t>
            </a:r>
          </a:p>
          <a:p>
            <a:pPr lvl="1"/>
            <a:r>
              <a:rPr lang="en-US" smtClean="0"/>
              <a:t>target/srcElement</a:t>
            </a:r>
            <a:endParaRPr lang="bg-BG" smtClean="0"/>
          </a:p>
          <a:p>
            <a:r>
              <a:rPr lang="en-US" smtClean="0"/>
              <a:t>onblur, onfocus</a:t>
            </a:r>
            <a:r>
              <a:rPr lang="bg-BG" smtClean="0"/>
              <a:t> – взимане/губене на фокуса</a:t>
            </a:r>
            <a:endParaRPr lang="en-US" smtClean="0"/>
          </a:p>
          <a:p>
            <a:r>
              <a:rPr lang="en-US" smtClean="0"/>
              <a:t>Clipboard – oncopy, oncut, onpaste – </a:t>
            </a:r>
            <a:r>
              <a:rPr lang="bg-BG" smtClean="0"/>
              <a:t>ако сте се чудили как забраняват копирането или добавят текст</a:t>
            </a:r>
          </a:p>
          <a:p>
            <a:r>
              <a:rPr lang="en-US" smtClean="0"/>
              <a:t>onscroll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4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tml_css_3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html_css_3</Template>
  <TotalTime>5065</TotalTime>
  <Words>880</Words>
  <Application>Microsoft Office PowerPoint</Application>
  <PresentationFormat>On-screen Show (4:3)</PresentationFormat>
  <Paragraphs>199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html_css_3</vt:lpstr>
      <vt:lpstr>Javascript II CLIENT-SIDE SCRIPTING</vt:lpstr>
      <vt:lpstr>За какво ще си говорим?</vt:lpstr>
      <vt:lpstr>Разни общи неща</vt:lpstr>
      <vt:lpstr>Други общи неща</vt:lpstr>
      <vt:lpstr>Събития</vt:lpstr>
      <vt:lpstr>PowerPoint Presentation</vt:lpstr>
      <vt:lpstr>Събития на мишката</vt:lpstr>
      <vt:lpstr>Събития на клавиатурата</vt:lpstr>
      <vt:lpstr>Събития на елементите</vt:lpstr>
      <vt:lpstr>Събития на прозореца</vt:lpstr>
      <vt:lpstr>Събития на формите</vt:lpstr>
      <vt:lpstr>Event Propagation</vt:lpstr>
      <vt:lpstr>Event models</vt:lpstr>
      <vt:lpstr>Заигравки с прозореца</vt:lpstr>
      <vt:lpstr>History &amp; Location</vt:lpstr>
      <vt:lpstr>Screen &amp; Navigator</vt:lpstr>
      <vt:lpstr>Страницата ни - document</vt:lpstr>
      <vt:lpstr>DOM дървото</vt:lpstr>
      <vt:lpstr>Манипулации на дървото</vt:lpstr>
      <vt:lpstr>Стилизация на DOM елементите</vt:lpstr>
      <vt:lpstr>Работа с DOM елементите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WEBDESIGN за напреднали</dc:title>
  <dc:creator>Jorr</dc:creator>
  <cp:lastModifiedBy>Jorr</cp:lastModifiedBy>
  <cp:revision>763</cp:revision>
  <dcterms:created xsi:type="dcterms:W3CDTF">2011-03-24T06:02:47Z</dcterms:created>
  <dcterms:modified xsi:type="dcterms:W3CDTF">2011-05-26T16:27:54Z</dcterms:modified>
</cp:coreProperties>
</file>