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7" r:id="rId14"/>
    <p:sldId id="268" r:id="rId15"/>
    <p:sldId id="269" r:id="rId16"/>
    <p:sldId id="26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613" autoAdjust="0"/>
  </p:normalViewPr>
  <p:slideViewPr>
    <p:cSldViewPr>
      <p:cViewPr varScale="1">
        <p:scale>
          <a:sx n="66" d="100"/>
          <a:sy n="66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8D49-8D24-47EE-900E-D8FB8D9F669F}" type="datetimeFigureOut">
              <a:rPr lang="en-US" smtClean="0"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3711-6F96-4AC6-81B5-7BAFECC618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Защо</a:t>
            </a:r>
            <a:r>
              <a:rPr lang="bg-BG" baseline="0" dirty="0" smtClean="0"/>
              <a:t> има смисъл да се разделят на клиент и сървър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Browser-a</a:t>
            </a:r>
            <a:r>
              <a:rPr lang="bg-BG" baseline="0" dirty="0" smtClean="0"/>
              <a:t> се явява клиент също.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Тук ще кажа въвеждащи</a:t>
            </a:r>
            <a:r>
              <a:rPr lang="bg-BG" baseline="0" dirty="0" smtClean="0"/>
              <a:t> думи за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-a,</a:t>
            </a:r>
            <a:r>
              <a:rPr lang="bg-BG" baseline="0" dirty="0" smtClean="0"/>
              <a:t> някъде около 3-4 минути мога да говоря за него </a:t>
            </a:r>
            <a:r>
              <a:rPr lang="bg-BG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Тук ще спомена за плюсовете на клиент-сървърната архитектура</a:t>
            </a:r>
            <a:r>
              <a:rPr lang="bg-BG" baseline="0" dirty="0" smtClean="0"/>
              <a:t> и ще попитам за минусите</a:t>
            </a:r>
            <a:br>
              <a:rPr lang="bg-BG" baseline="0" dirty="0" smtClean="0"/>
            </a:br>
            <a:r>
              <a:rPr lang="bg-BG" baseline="0" dirty="0" smtClean="0"/>
              <a:t>Плюсове –</a:t>
            </a:r>
          </a:p>
          <a:p>
            <a:r>
              <a:rPr lang="bg-BG" baseline="0" dirty="0" smtClean="0"/>
              <a:t>Централизирана архитектура позволява лесен ъпдейт на различни версии.</a:t>
            </a:r>
          </a:p>
          <a:p>
            <a:r>
              <a:rPr lang="bg-BG" baseline="0" dirty="0" smtClean="0"/>
              <a:t>Информацията се пази при сървъра, което дава по-добро секюрити и контрол в/у нея.</a:t>
            </a:r>
            <a:br>
              <a:rPr lang="bg-BG" baseline="0" dirty="0" smtClean="0"/>
            </a:br>
            <a:r>
              <a:rPr lang="bg-BG" baseline="0" dirty="0" smtClean="0"/>
              <a:t>Има много клиент-сървърни приложения, което значи, че много от проблемите вече са решени.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На още куп други</a:t>
            </a:r>
            <a:r>
              <a:rPr lang="bg-BG" baseline="0" dirty="0" smtClean="0"/>
              <a:t> неща ще обобщя какво още правят съвременните браузъри (</a:t>
            </a:r>
            <a:r>
              <a:rPr lang="en-US" baseline="0" dirty="0" smtClean="0"/>
              <a:t>bookmarks</a:t>
            </a:r>
            <a:r>
              <a:rPr lang="bg-BG" baseline="0" dirty="0" smtClean="0"/>
              <a:t> и т.н.)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Тук</a:t>
            </a:r>
            <a:r>
              <a:rPr lang="bg-BG" baseline="0" dirty="0" smtClean="0"/>
              <a:t> е Жоро ?</a:t>
            </a:r>
            <a:br>
              <a:rPr lang="bg-BG" baseline="0" dirty="0" smtClean="0"/>
            </a:br>
            <a:r>
              <a:rPr lang="bg-BG" baseline="0" dirty="0" smtClean="0"/>
              <a:t>Трябва да се каже, че всяка машина видима в интернет има </a:t>
            </a:r>
            <a:r>
              <a:rPr lang="en-US" baseline="0" dirty="0" smtClean="0"/>
              <a:t>IP</a:t>
            </a:r>
            <a:r>
              <a:rPr lang="bg-BG" baseline="0" dirty="0" smtClean="0"/>
              <a:t> адрес и че </a:t>
            </a:r>
            <a:r>
              <a:rPr lang="en-US" baseline="0" dirty="0" smtClean="0"/>
              <a:t>TCP/IP</a:t>
            </a:r>
            <a:r>
              <a:rPr lang="bg-BG" baseline="0" dirty="0" smtClean="0"/>
              <a:t> протоколите осигуряват инфраструктурната мрежа за пренос на данни.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Тук трябва</a:t>
            </a:r>
            <a:r>
              <a:rPr lang="bg-BG" baseline="0" dirty="0" smtClean="0"/>
              <a:t> да поговоря за </a:t>
            </a:r>
            <a:r>
              <a:rPr lang="en-US" baseline="0" dirty="0" smtClean="0"/>
              <a:t>hostnames, </a:t>
            </a:r>
            <a:r>
              <a:rPr lang="bg-BG" baseline="0" dirty="0" smtClean="0"/>
              <a:t>какво всъщност трябва да направим, за да имам </a:t>
            </a:r>
            <a:r>
              <a:rPr lang="en-US" baseline="0" dirty="0" smtClean="0"/>
              <a:t>web-site (domain + host)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Тук да кажа, че </a:t>
            </a:r>
            <a:r>
              <a:rPr lang="en-US" dirty="0" smtClean="0"/>
              <a:t>Host-a </a:t>
            </a:r>
            <a:r>
              <a:rPr lang="bg-BG" dirty="0" smtClean="0"/>
              <a:t>се кешира, за да не се прави всеки път </a:t>
            </a:r>
            <a:r>
              <a:rPr lang="en-US" dirty="0" smtClean="0"/>
              <a:t>DNS</a:t>
            </a:r>
            <a:r>
              <a:rPr lang="en-US" baseline="0" dirty="0" smtClean="0"/>
              <a:t> lookup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3711-6F96-4AC6-81B5-7BAFECC618C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1E877-854D-4C55-9EDE-3F45EE403511}" type="slidenum">
              <a:rPr lang="en-US"/>
              <a:pPr/>
              <a:t>30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12D5A8-5E91-4CA2-8003-C54AF815E886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7453D-FA8B-4C51-9942-2955D84B8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6480048" cy="2301240"/>
          </a:xfrm>
        </p:spPr>
        <p:txBody>
          <a:bodyPr/>
          <a:lstStyle/>
          <a:p>
            <a:r>
              <a:rPr lang="bg-BG" dirty="0" smtClean="0"/>
              <a:t>Основи на уеб програмирането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6480048" cy="1011412"/>
          </a:xfrm>
        </p:spPr>
        <p:txBody>
          <a:bodyPr/>
          <a:lstStyle/>
          <a:p>
            <a:r>
              <a:rPr lang="bg-BG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24200" y="3733800"/>
            <a:ext cx="2590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1525588" cy="1220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362200"/>
            <a:ext cx="16033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3" descr="20080728-d4q1p1k9fkyccpbmq3hraeafh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04800"/>
            <a:ext cx="4419600" cy="1840491"/>
          </a:xfrm>
          <a:prstGeom prst="rect">
            <a:avLst/>
          </a:prstGeom>
        </p:spPr>
      </p:pic>
      <p:pic>
        <p:nvPicPr>
          <p:cNvPr id="15" name="Picture 14" descr="last-fm-logo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286000"/>
            <a:ext cx="2518976" cy="1357312"/>
          </a:xfrm>
          <a:prstGeom prst="rect">
            <a:avLst/>
          </a:prstGeom>
        </p:spPr>
      </p:pic>
      <p:pic>
        <p:nvPicPr>
          <p:cNvPr id="16" name="Picture 15" descr="amazon_cra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1981200"/>
            <a:ext cx="2286000" cy="195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3719512" cy="195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3719512" cy="195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Frontend{HTML, CSS, JS}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21920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Backend{apache, PHP,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MySQL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}</a:t>
            </a:r>
            <a:endParaRPr lang="en-US" sz="4600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3638" y="2286000"/>
            <a:ext cx="690562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096001" y="2286000"/>
            <a:ext cx="690562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Client-server 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архитектура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6720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Централизирана архитектура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Широко застъпена сред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WEB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приложенията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Състои се от 3 основни части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Client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Интерактивната част (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UI)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– клиентът приема вход от потребителя</a:t>
            </a:r>
          </a:p>
          <a:p>
            <a:pPr algn="ctr"/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Thin/Fat clients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Браузърът е дебел клиент!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algn="ctr"/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Javascript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Server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 anchor="ctr">
            <a:no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Прави тежките изчисления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Обслужва много клиенти едновременно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Говори с базата от данни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Клиентът не вижда какво се случва – повишена сигурност</a:t>
            </a:r>
          </a:p>
          <a:p>
            <a:pPr algn="ctr"/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Apache,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MySQL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, PHP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Protocol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Начинът за кореспонденция м/у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server-client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Представлява формат на данните, които се пращат по жицата</a:t>
            </a:r>
          </a:p>
          <a:p>
            <a:pPr algn="ctr"/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HTTP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Примери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за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00600"/>
          </a:xfrm>
        </p:spPr>
        <p:txBody>
          <a:bodyPr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mysql</a:t>
            </a:r>
            <a:endParaRPr lang="en-US" sz="40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email</a:t>
            </a:r>
          </a:p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FTP</a:t>
            </a:r>
          </a:p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IRC</a:t>
            </a:r>
          </a:p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HTTP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Client/Server</a:t>
            </a:r>
          </a:p>
          <a:p>
            <a:pPr algn="ctr">
              <a:lnSpc>
                <a:spcPct val="98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WoW</a:t>
            </a:r>
            <a:endParaRPr lang="en-US" sz="40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World Wide Web.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става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когато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се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въведе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сайт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в </a:t>
            </a:r>
            <a:r>
              <a:rPr lang="en-US" sz="46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браузъра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web-browser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Desktop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програма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Говори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HTTP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Рендерира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HTML</a:t>
            </a:r>
            <a:endParaRPr lang="bg-BG" sz="4000" b="1" dirty="0" smtClean="0">
              <a:solidFill>
                <a:srgbClr val="5F7DF5"/>
              </a:solidFill>
              <a:latin typeface="Calibri" charset="0"/>
            </a:endParaRP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Кешира (а това е важно)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И още куп други неща 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  <a:sym typeface="Wingdings" pitchFamily="2" charset="2"/>
              </a:rPr>
              <a:t>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Аз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 – 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Радослав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Георгиев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/>
            </a:r>
            <a:br>
              <a:rPr lang="bg-BG" b="1" dirty="0" smtClean="0">
                <a:solidFill>
                  <a:srgbClr val="5F7DF5"/>
                </a:solidFill>
                <a:latin typeface="Calibri" charset="0"/>
              </a:rPr>
            </a:b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(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twitter - @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Rado_g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)</a:t>
            </a:r>
            <a:br>
              <a:rPr lang="en-US" b="1" dirty="0" smtClean="0">
                <a:solidFill>
                  <a:srgbClr val="5F7DF5"/>
                </a:solidFill>
                <a:latin typeface="Calibri" charset="0"/>
              </a:rPr>
            </a:b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/>
            </a:r>
            <a:br>
              <a:rPr lang="en-US" b="1" dirty="0" smtClean="0">
                <a:solidFill>
                  <a:srgbClr val="5F7DF5"/>
                </a:solidFill>
                <a:latin typeface="Calibri" charset="0"/>
              </a:rPr>
            </a:b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Курсът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 - @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phpfmi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0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Internet !=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TCP/IP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URL{Uniform Resource Locator}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9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protocol://</a:t>
            </a:r>
            <a:r>
              <a:rPr lang="en-US" sz="39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domain:port/path?queryParam=value</a:t>
            </a:r>
            <a:endParaRPr lang="en-US" sz="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Domain?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352800"/>
          </a:xfrm>
        </p:spPr>
        <p:txBody>
          <a:bodyPr anchor="ctr">
            <a:normAutofit/>
          </a:bodyPr>
          <a:lstStyle/>
          <a:p>
            <a:pPr algn="ctr"/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Identification label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!</a:t>
            </a:r>
            <a:endParaRPr lang="bg-BG" sz="46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algn="ctr"/>
            <a:r>
              <a:rPr lang="bg-BG" sz="4600" b="1" dirty="0" smtClean="0">
                <a:solidFill>
                  <a:srgbClr val="5F7DF5"/>
                </a:solidFill>
                <a:latin typeface="Calibri" charset="0"/>
              </a:rPr>
              <a:t>Името на сайта (за да не пишем </a:t>
            </a:r>
            <a:r>
              <a:rPr lang="en-US" sz="4600" b="1" dirty="0" smtClean="0">
                <a:solidFill>
                  <a:srgbClr val="5F7DF5"/>
                </a:solidFill>
                <a:latin typeface="Calibri" charset="0"/>
              </a:rPr>
              <a:t>IP-</a:t>
            </a:r>
            <a:r>
              <a:rPr lang="bg-BG" sz="4600" b="1" dirty="0" smtClean="0">
                <a:solidFill>
                  <a:srgbClr val="5F7DF5"/>
                </a:solidFill>
                <a:latin typeface="Calibri" charset="0"/>
              </a:rPr>
              <a:t>та)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DNS{Domain Name System} Servers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Голяма таблица, която връзва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domain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името с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IP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адреса на физическата машина (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host, server)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Пример ! (но преди това въпрос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;)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)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HTTP{Hypertext Transfer Protocol}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request-response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stateless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browser&lt;-&gt;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server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port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80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HTTP Methods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GET(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дай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тази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информация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POST(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вземи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тази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информация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Има и още, но не се ползват често (изобщо)</a:t>
            </a:r>
            <a:endParaRPr lang="en-US" sz="40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HTTP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Headers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 anchor="ctr">
            <a:normAutofit/>
          </a:bodyPr>
          <a:lstStyle/>
          <a:p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Дават допълнителна информация какво и как се праща</a:t>
            </a:r>
          </a:p>
          <a:p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Формат - Име : Стойност</a:t>
            </a:r>
            <a:endParaRPr lang="en-US" b="1" dirty="0" smtClean="0">
              <a:solidFill>
                <a:srgbClr val="5F7DF5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Host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(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името на страницата)</a:t>
            </a:r>
          </a:p>
          <a:p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User-Agent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 (браузър + версия)</a:t>
            </a:r>
            <a:endParaRPr lang="en-US" b="1" dirty="0" smtClean="0">
              <a:solidFill>
                <a:srgbClr val="5F7DF5"/>
              </a:solidFill>
              <a:latin typeface="Calibri" charset="0"/>
            </a:endParaRPr>
          </a:p>
          <a:p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Referer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 (от коя страница идва потребителя)</a:t>
            </a:r>
            <a:endParaRPr lang="en-US" b="1" dirty="0" smtClean="0">
              <a:solidFill>
                <a:srgbClr val="5F7DF5"/>
              </a:solidFill>
              <a:latin typeface="Calibri" charset="0"/>
            </a:endParaRPr>
          </a:p>
          <a:p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Accept-Encoding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(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какъв е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encoding-a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 на резултата)</a:t>
            </a:r>
            <a:endParaRPr lang="en-US" b="1" dirty="0" smtClean="0">
              <a:solidFill>
                <a:srgbClr val="5F7DF5"/>
              </a:solidFill>
              <a:latin typeface="Calibri" charset="0"/>
            </a:endParaRPr>
          </a:p>
          <a:p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И още много други ...</a:t>
            </a:r>
            <a:endParaRPr lang="en-US" b="1" dirty="0" smtClean="0">
              <a:solidFill>
                <a:srgbClr val="5F7DF5"/>
              </a:solidFill>
              <a:latin typeface="Calibri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HTTP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Status Codes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1xx – Info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2xx – Success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3xx – Redirection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4xx – Client Error</a:t>
            </a: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5xx – Server Error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algn="ctr"/>
            <a:r>
              <a:rPr lang="az-Cyrl-AZ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Важно!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algn="ctr"/>
            <a:r>
              <a:rPr lang="az-Cyrl-AZ" sz="4400" b="1" dirty="0" smtClean="0">
                <a:solidFill>
                  <a:srgbClr val="5F7DF5"/>
                </a:solidFill>
                <a:latin typeface="Calibri" charset="0"/>
              </a:rPr>
              <a:t>За всеки ресурс в 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HTML</a:t>
            </a:r>
            <a:r>
              <a:rPr lang="bg-BG" sz="4400" b="1" dirty="0" smtClean="0">
                <a:solidFill>
                  <a:srgbClr val="5F7DF5"/>
                </a:solidFill>
                <a:latin typeface="Calibri" charset="0"/>
              </a:rPr>
              <a:t> страницата, браузърът прави заявка</a:t>
            </a:r>
          </a:p>
          <a:p>
            <a:pPr algn="ctr"/>
            <a:r>
              <a:rPr lang="bg-BG" sz="4400" b="1" dirty="0" smtClean="0">
                <a:solidFill>
                  <a:srgbClr val="5F7DF5"/>
                </a:solidFill>
                <a:latin typeface="Calibri" charset="0"/>
              </a:rPr>
              <a:t>Пример ...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</a:rPr>
              <a:t>Игра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На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отговорен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въпрос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 – 1т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.</a:t>
            </a:r>
          </a:p>
          <a:p>
            <a:pPr algn="ctr">
              <a:buNone/>
            </a:pPr>
            <a:endParaRPr lang="en-US" sz="4400" b="1" dirty="0" smtClean="0">
              <a:solidFill>
                <a:srgbClr val="5F7DF5"/>
              </a:solidFill>
              <a:latin typeface="Calibri" charset="0"/>
            </a:endParaRPr>
          </a:p>
          <a:p>
            <a:pPr algn="ctr"/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На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зададен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въпрос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(</a:t>
            </a:r>
            <a:r>
              <a:rPr lang="en-US" sz="4400" b="1" dirty="0" err="1" smtClean="0">
                <a:solidFill>
                  <a:srgbClr val="5F7DF5"/>
                </a:solidFill>
                <a:latin typeface="Calibri" charset="0"/>
              </a:rPr>
              <a:t>хубав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) – 0.5т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>.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</a:rPr>
              <a:t/>
            </a:r>
            <a:br>
              <a:rPr lang="en-US" sz="4400" b="1" dirty="0" smtClean="0">
                <a:solidFill>
                  <a:srgbClr val="5F7DF5"/>
                </a:solidFill>
                <a:latin typeface="Calibri" charset="0"/>
              </a:rPr>
            </a:b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382963"/>
            <a:ext cx="6480175" cy="2211387"/>
          </a:xfrm>
          <a:ln/>
        </p:spPr>
        <p:txBody>
          <a:bodyPr lIns="0" tIns="4536" rIns="0" bIns="0" anchor="ctr"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Статично 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vs. 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Динамично съдържание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Динамичното съдържание изисква сървър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{apache}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и сървърен език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{PHP}</a:t>
            </a:r>
            <a:endParaRPr lang="bg-BG" sz="40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algn="ctr">
              <a:lnSpc>
                <a:spcPct val="98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PHP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кодът не е видим за клиента!</a:t>
            </a:r>
            <a:endParaRPr lang="en-US" sz="4000" b="1" dirty="0" smtClean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3105150" cy="3125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marL="431800" indent="-3238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markup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език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рендерира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се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от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браузъра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състои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се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от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тагове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 и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атрибути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u="sng" dirty="0" smtClean="0">
                <a:solidFill>
                  <a:srgbClr val="5F7DF5"/>
                </a:solidFill>
                <a:latin typeface="Calibri" charset="0"/>
              </a:rPr>
              <a:t>Тагове:</a:t>
            </a: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&lt;name&gt;content&lt;/name&gt;</a:t>
            </a: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&lt;name /&gt;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u="sng" dirty="0" smtClean="0">
                <a:solidFill>
                  <a:srgbClr val="5F7DF5"/>
                </a:solidFill>
                <a:latin typeface="Calibri" charset="0"/>
              </a:rPr>
              <a:t>Атрибути:</a:t>
            </a: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name=”value”</a:t>
            </a: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&lt;tag </a:t>
            </a:r>
            <a:r>
              <a:rPr lang="en-US" sz="4000" b="1" dirty="0" err="1" smtClean="0">
                <a:solidFill>
                  <a:srgbClr val="5F7DF5"/>
                </a:solidFill>
                <a:latin typeface="Calibri" charset="0"/>
              </a:rPr>
              <a:t>attr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=”value” /&gt;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 anchor="ctr">
            <a:normAutofit/>
          </a:bodyPr>
          <a:lstStyle/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Примерна структура на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HTML 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документ ...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&lt;</a:t>
            </a:r>
            <a:r>
              <a:rPr lang="bg-BG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/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HTML&gt;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1676400"/>
          </a:xfrm>
        </p:spPr>
        <p:txBody>
          <a:bodyPr anchor="ctr">
            <a:normAutofit/>
          </a:bodyPr>
          <a:lstStyle/>
          <a:p>
            <a:pPr marL="431800" indent="-323850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Валидацията е :</a:t>
            </a:r>
            <a:endParaRPr lang="en-US" sz="4000" b="1" dirty="0" smtClean="0">
              <a:solidFill>
                <a:srgbClr val="5F7DF5"/>
              </a:solidFill>
              <a:latin typeface="Calibri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4652682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bg-BG" b="1" dirty="0" smtClean="0">
                <a:solidFill>
                  <a:srgbClr val="5F7DF5"/>
                </a:solidFill>
                <a:latin typeface="Calibri" charset="0"/>
              </a:rPr>
              <a:t>Топ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nickers_0_79822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590950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web-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сайт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algn="ctr"/>
            <a:r>
              <a:rPr lang="bg-BG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Съвкупност от </a:t>
            </a:r>
            <a:r>
              <a:rPr lang="en-US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web-</a:t>
            </a:r>
            <a:r>
              <a:rPr lang="bg-BG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страници</a:t>
            </a:r>
          </a:p>
          <a:p>
            <a:pPr algn="ctr"/>
            <a:r>
              <a:rPr lang="en-US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Web-</a:t>
            </a:r>
            <a:r>
              <a:rPr lang="bg-BG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ресурси свързани заедно</a:t>
            </a:r>
          </a:p>
          <a:p>
            <a:pPr algn="ctr"/>
            <a:r>
              <a:rPr lang="bg-BG" sz="4400" b="1" dirty="0" smtClean="0">
                <a:solidFill>
                  <a:srgbClr val="5F7DF5"/>
                </a:solidFill>
                <a:latin typeface="Calibri" charset="0"/>
              </a:rPr>
              <a:t>Обща навигация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web-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ресурс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281940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Картинки, клипчета, самите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HTML 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документи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Всичко, което може да се покаже от браузъра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295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95400"/>
            <a:ext cx="12192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38200"/>
            <a:ext cx="114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48000" y="1371600"/>
            <a:ext cx="114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04800"/>
            <a:ext cx="1169988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572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4572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web-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страница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22437"/>
            <a:ext cx="9144000" cy="45259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HTML </a:t>
            </a:r>
            <a:r>
              <a:rPr lang="bg-BG" sz="4400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Документ, рендериран от браузъра</a:t>
            </a:r>
          </a:p>
          <a:p>
            <a:pPr algn="ctr"/>
            <a:r>
              <a:rPr lang="bg-BG" sz="4400" b="1" dirty="0" smtClean="0">
                <a:solidFill>
                  <a:srgbClr val="5F7DF5"/>
                </a:solidFill>
                <a:latin typeface="Calibri" charset="0"/>
              </a:rPr>
              <a:t>Съвкупност от ресурси и връзки към други страници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-152400"/>
            <a:ext cx="3719512" cy="195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143000"/>
          </a:xfrm>
        </p:spPr>
        <p:txBody>
          <a:bodyPr/>
          <a:lstStyle/>
          <a:p>
            <a:pPr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Какво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 е web-</a:t>
            </a:r>
            <a:r>
              <a:rPr lang="en-US" b="1" dirty="0" err="1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приложение</a:t>
            </a:r>
            <a:r>
              <a:rPr lang="en-US" b="1" dirty="0" smtClean="0">
                <a:solidFill>
                  <a:srgbClr val="5F7DF5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  <a:endParaRPr lang="en-US" b="1" dirty="0">
              <a:solidFill>
                <a:srgbClr val="5F7DF5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3657600"/>
          </a:xfrm>
        </p:spPr>
        <p:txBody>
          <a:bodyPr anchor="ctr">
            <a:normAutofit/>
          </a:bodyPr>
          <a:lstStyle/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Еволюцията на </a:t>
            </a:r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web-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страниците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Висока интерактивност</a:t>
            </a:r>
          </a:p>
          <a:p>
            <a:pPr algn="ctr"/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Висока достъпност (Ах, тези облаци!)</a:t>
            </a:r>
          </a:p>
          <a:p>
            <a:pPr algn="ctr"/>
            <a:r>
              <a:rPr lang="en-US" sz="4000" b="1" dirty="0" smtClean="0">
                <a:solidFill>
                  <a:srgbClr val="5F7DF5"/>
                </a:solidFill>
                <a:latin typeface="Calibri" charset="0"/>
              </a:rPr>
              <a:t>Desktop</a:t>
            </a:r>
            <a:r>
              <a:rPr lang="bg-BG" sz="4000" b="1" dirty="0" smtClean="0">
                <a:solidFill>
                  <a:srgbClr val="5F7DF5"/>
                </a:solidFill>
                <a:latin typeface="Calibri" charset="0"/>
              </a:rPr>
              <a:t> приложения в браузъра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348" y="76200"/>
            <a:ext cx="1755652" cy="11460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47309" y="6400799"/>
            <a:ext cx="5249091" cy="35391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bg-BG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 уеб програмиране с </a:t>
            </a:r>
            <a:r>
              <a:rPr lang="en-US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2011</a:t>
            </a:r>
            <a:endParaRPr lang="en-US" sz="2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0"/>
            <a:ext cx="3719512" cy="195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1550</TotalTime>
  <Words>799</Words>
  <Application>Microsoft Office PowerPoint</Application>
  <PresentationFormat>On-screen Show (4:3)</PresentationFormat>
  <Paragraphs>169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Основи на уеб програмирането</vt:lpstr>
      <vt:lpstr>Аз – Радослав Георгиев  (twitter - @Rado_g)   Курсът - @phpfmi</vt:lpstr>
      <vt:lpstr>Игра!</vt:lpstr>
      <vt:lpstr>Топ 3</vt:lpstr>
      <vt:lpstr>Какво е web-сайт?</vt:lpstr>
      <vt:lpstr>Какво е web-ресурс?</vt:lpstr>
      <vt:lpstr>Какво е web-страница?</vt:lpstr>
      <vt:lpstr>Slide 8</vt:lpstr>
      <vt:lpstr>Какво е web-приложение?</vt:lpstr>
      <vt:lpstr>Slide 10</vt:lpstr>
      <vt:lpstr>Frontend{HTML, CSS, JS}</vt:lpstr>
      <vt:lpstr>Client-server архитектура</vt:lpstr>
      <vt:lpstr>Client</vt:lpstr>
      <vt:lpstr>Server</vt:lpstr>
      <vt:lpstr>Protocol</vt:lpstr>
      <vt:lpstr>Slide 16</vt:lpstr>
      <vt:lpstr>Примери за Client-Server</vt:lpstr>
      <vt:lpstr>World Wide Web. HTTP</vt:lpstr>
      <vt:lpstr>Какво е web-browser?</vt:lpstr>
      <vt:lpstr>Internet != WEB</vt:lpstr>
      <vt:lpstr>URL{Uniform Resource Locator}</vt:lpstr>
      <vt:lpstr>Какво е Domain?</vt:lpstr>
      <vt:lpstr>DNS{Domain Name System} Servers</vt:lpstr>
      <vt:lpstr>Slide 24</vt:lpstr>
      <vt:lpstr>HTTP{Hypertext Transfer Protocol}</vt:lpstr>
      <vt:lpstr>HTTP Methods</vt:lpstr>
      <vt:lpstr>HTTP Headers</vt:lpstr>
      <vt:lpstr>HTTP Status Codes</vt:lpstr>
      <vt:lpstr>Важно!</vt:lpstr>
      <vt:lpstr>Slide 30</vt:lpstr>
      <vt:lpstr>Статично vs. Динамично съдържание</vt:lpstr>
      <vt:lpstr>&lt;HTML&gt;</vt:lpstr>
      <vt:lpstr>&lt;HTML&gt;</vt:lpstr>
      <vt:lpstr>&lt;HTML&gt;</vt:lpstr>
      <vt:lpstr>&lt;HTML&gt;</vt:lpstr>
      <vt:lpstr>&lt;HTML&gt;</vt:lpstr>
      <vt:lpstr>&lt;/HTML&gt;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Jorr</dc:creator>
  <cp:lastModifiedBy>rado</cp:lastModifiedBy>
  <cp:revision>111</cp:revision>
  <dcterms:created xsi:type="dcterms:W3CDTF">2011-03-06T09:20:42Z</dcterms:created>
  <dcterms:modified xsi:type="dcterms:W3CDTF">2011-03-10T18:46:00Z</dcterms:modified>
</cp:coreProperties>
</file>