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9" r:id="rId3"/>
    <p:sldId id="260" r:id="rId4"/>
    <p:sldId id="261" r:id="rId5"/>
    <p:sldId id="262" r:id="rId6"/>
    <p:sldId id="263" r:id="rId7"/>
    <p:sldId id="283" r:id="rId8"/>
    <p:sldId id="282" r:id="rId9"/>
    <p:sldId id="275" r:id="rId10"/>
    <p:sldId id="285" r:id="rId11"/>
    <p:sldId id="287" r:id="rId12"/>
    <p:sldId id="284" r:id="rId13"/>
    <p:sldId id="286" r:id="rId14"/>
    <p:sldId id="290" r:id="rId15"/>
    <p:sldId id="289" r:id="rId16"/>
    <p:sldId id="294" r:id="rId17"/>
    <p:sldId id="291" r:id="rId18"/>
    <p:sldId id="292" r:id="rId19"/>
    <p:sldId id="293" r:id="rId20"/>
    <p:sldId id="295" r:id="rId21"/>
    <p:sldId id="288" r:id="rId22"/>
    <p:sldId id="296" r:id="rId23"/>
    <p:sldId id="301" r:id="rId24"/>
    <p:sldId id="302" r:id="rId25"/>
    <p:sldId id="298" r:id="rId26"/>
    <p:sldId id="300" r:id="rId27"/>
    <p:sldId id="307" r:id="rId28"/>
    <p:sldId id="308" r:id="rId29"/>
    <p:sldId id="309" r:id="rId30"/>
    <p:sldId id="310" r:id="rId31"/>
    <p:sldId id="317" r:id="rId32"/>
    <p:sldId id="316" r:id="rId33"/>
    <p:sldId id="318" r:id="rId34"/>
    <p:sldId id="319" r:id="rId35"/>
    <p:sldId id="321" r:id="rId36"/>
    <p:sldId id="322" r:id="rId37"/>
    <p:sldId id="311" r:id="rId38"/>
    <p:sldId id="312" r:id="rId39"/>
    <p:sldId id="305" r:id="rId40"/>
    <p:sldId id="313" r:id="rId41"/>
    <p:sldId id="314" r:id="rId42"/>
    <p:sldId id="320" r:id="rId43"/>
    <p:sldId id="315" r:id="rId44"/>
    <p:sldId id="268" r:id="rId45"/>
    <p:sldId id="269" r:id="rId46"/>
    <p:sldId id="271" r:id="rId47"/>
    <p:sldId id="272" r:id="rId48"/>
    <p:sldId id="274" r:id="rId49"/>
    <p:sldId id="273" r:id="rId50"/>
    <p:sldId id="323" r:id="rId51"/>
    <p:sldId id="276" r:id="rId52"/>
    <p:sldId id="281" r:id="rId53"/>
    <p:sldId id="277" r:id="rId54"/>
    <p:sldId id="28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B427-01DB-4511-80ED-8DF91B415F0C}" type="datetimeFigureOut">
              <a:rPr lang="bg-BG" smtClean="0"/>
              <a:pPr/>
              <a:t>7.4.2011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AEA00-EBD9-462C-A62A-78909C2F790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1007-DBDF-4F6B-8E10-FEB2D2589D8D}" type="slidenum">
              <a:rPr lang="bg-BG" smtClean="0"/>
              <a:pPr/>
              <a:t>53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ristov.b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ql/sql_join_inner.asp" TargetMode="External"/><Relationship Id="rId2" Type="http://schemas.openxmlformats.org/officeDocument/2006/relationships/hyperlink" Target="http://www.w3schools.com/sql/sql_joi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sql/sql_join_full.asp" TargetMode="External"/><Relationship Id="rId5" Type="http://schemas.openxmlformats.org/officeDocument/2006/relationships/hyperlink" Target="http://www.w3schools.com/sql/sql_join_right.asp" TargetMode="External"/><Relationship Id="rId4" Type="http://schemas.openxmlformats.org/officeDocument/2006/relationships/hyperlink" Target="http://www.w3schools.com/sql/sql_join_left.asp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is.fmi.uni-sofia.bg/InaNaidenova/DataBase3/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://oreilly.com/mysql/" TargetMode="External"/><Relationship Id="rId2" Type="http://schemas.openxmlformats.org/officeDocument/2006/relationships/hyperlink" Target="mk:@MSITStore:C:\Users\Ivaylo\Desktop\SQL\mysql.chm::/msql2_to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sql/default.asp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10000" dirty="0" smtClean="0"/>
              <a:t>SQL</a:t>
            </a:r>
            <a:endParaRPr lang="bg-BG" sz="10000" dirty="0"/>
          </a:p>
        </p:txBody>
      </p:sp>
      <p:pic>
        <p:nvPicPr>
          <p:cNvPr id="4" name="Picture 2" descr="http://www.businesswings.co.uk/uploads/Aspiring-entrepreneur-head-unzi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15127"/>
            <a:ext cx="4624189" cy="3742874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23528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Ивайло Христов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Комфо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Управляващ съдружник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http://hristov.bg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Извличане на данни (</a:t>
            </a:r>
            <a:r>
              <a:rPr lang="en-US" dirty="0" smtClean="0"/>
              <a:t>Select)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i="1" dirty="0" smtClean="0"/>
              <a:t>SELECT id, title, length, year FROM Movies</a:t>
            </a:r>
            <a:endParaRPr lang="bg-BG" b="1" i="1" dirty="0"/>
          </a:p>
        </p:txBody>
      </p:sp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457200" y="2667000"/>
          <a:ext cx="8305799" cy="3255964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9176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Title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Trainspoting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1982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Geen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Mile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Titanic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Hop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Where </a:t>
            </a:r>
            <a:r>
              <a:rPr lang="bg-BG" dirty="0" smtClean="0"/>
              <a:t>клауза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06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SELECT id, title, length, year FROM Movies</a:t>
            </a:r>
          </a:p>
          <a:p>
            <a:pPr lvl="0">
              <a:buNone/>
            </a:pPr>
            <a:r>
              <a:rPr lang="en-US" b="1" i="1" dirty="0" smtClean="0"/>
              <a:t>WHERE title = ‘Die Hard 5’</a:t>
            </a:r>
          </a:p>
          <a:p>
            <a:pPr>
              <a:buNone/>
            </a:pPr>
            <a:endParaRPr lang="bg-BG" b="1" i="1" dirty="0"/>
          </a:p>
        </p:txBody>
      </p:sp>
      <p:graphicFrame>
        <p:nvGraphicFramePr>
          <p:cNvPr id="8" name="Group 4"/>
          <p:cNvGraphicFramePr>
            <a:graphicFrameLocks/>
          </p:cNvGraphicFramePr>
          <p:nvPr/>
        </p:nvGraphicFramePr>
        <p:xfrm>
          <a:off x="457200" y="2667000"/>
          <a:ext cx="8305799" cy="968376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9176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Title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06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SELECT id, title, length, year FROM Movies</a:t>
            </a:r>
          </a:p>
          <a:p>
            <a:pPr lvl="0">
              <a:buNone/>
            </a:pPr>
            <a:r>
              <a:rPr lang="en-US" b="1" i="1" dirty="0" smtClean="0"/>
              <a:t>WHERE title =length&lt;130</a:t>
            </a:r>
          </a:p>
          <a:p>
            <a:pPr>
              <a:buNone/>
            </a:pPr>
            <a:endParaRPr lang="bg-BG" b="1" i="1" dirty="0"/>
          </a:p>
        </p:txBody>
      </p:sp>
      <p:graphicFrame>
        <p:nvGraphicFramePr>
          <p:cNvPr id="8" name="Group 4"/>
          <p:cNvGraphicFramePr>
            <a:graphicFrameLocks/>
          </p:cNvGraphicFramePr>
          <p:nvPr/>
        </p:nvGraphicFramePr>
        <p:xfrm>
          <a:off x="457200" y="2667000"/>
          <a:ext cx="8305799" cy="1423989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9176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Title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Hop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Order by </a:t>
            </a:r>
            <a:r>
              <a:rPr lang="bg-BG" dirty="0" smtClean="0"/>
              <a:t>клауза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SELECT id, title, length, year FROM Movies</a:t>
            </a:r>
          </a:p>
          <a:p>
            <a:pPr lvl="0">
              <a:buNone/>
            </a:pPr>
            <a:r>
              <a:rPr lang="en-US" b="1" i="1" dirty="0" smtClean="0"/>
              <a:t>WHERE title =length&lt;130</a:t>
            </a:r>
            <a:endParaRPr lang="bg-BG" b="1" i="1" dirty="0" smtClean="0"/>
          </a:p>
          <a:p>
            <a:pPr lvl="0">
              <a:buNone/>
            </a:pPr>
            <a:r>
              <a:rPr lang="en-US" b="1" i="1" dirty="0" smtClean="0"/>
              <a:t>ORDER BY year DESC</a:t>
            </a:r>
            <a:endParaRPr lang="bg-BG" b="1" i="1" dirty="0" smtClean="0"/>
          </a:p>
          <a:p>
            <a:pPr lvl="0">
              <a:buNone/>
            </a:pPr>
            <a:endParaRPr lang="en-US" b="1" i="1" dirty="0" smtClean="0"/>
          </a:p>
          <a:p>
            <a:pPr>
              <a:buNone/>
            </a:pPr>
            <a:endParaRPr lang="bg-BG" b="1" i="1" dirty="0"/>
          </a:p>
        </p:txBody>
      </p:sp>
      <p:graphicFrame>
        <p:nvGraphicFramePr>
          <p:cNvPr id="8" name="Group 4"/>
          <p:cNvGraphicFramePr>
            <a:graphicFrameLocks/>
          </p:cNvGraphicFramePr>
          <p:nvPr/>
        </p:nvGraphicFramePr>
        <p:xfrm>
          <a:off x="457200" y="3429000"/>
          <a:ext cx="8305799" cy="1423989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9176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Title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Hop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SELECT MAX(Length) AS ‘</a:t>
            </a:r>
            <a:r>
              <a:rPr lang="en-US" b="1" i="1" dirty="0" err="1" smtClean="0"/>
              <a:t>MaxLength</a:t>
            </a:r>
            <a:r>
              <a:rPr lang="en-US" b="1" i="1" dirty="0" smtClean="0"/>
              <a:t>’ </a:t>
            </a:r>
          </a:p>
          <a:p>
            <a:pPr>
              <a:buNone/>
            </a:pPr>
            <a:r>
              <a:rPr lang="en-US" b="1" i="1" dirty="0" smtClean="0"/>
              <a:t>FROM Movies</a:t>
            </a:r>
          </a:p>
          <a:p>
            <a:pPr>
              <a:buNone/>
            </a:pPr>
            <a:endParaRPr lang="bg-BG" b="1" i="1" dirty="0"/>
          </a:p>
        </p:txBody>
      </p:sp>
      <p:graphicFrame>
        <p:nvGraphicFramePr>
          <p:cNvPr id="5" name="Group 4"/>
          <p:cNvGraphicFramePr>
            <a:graphicFrameLocks/>
          </p:cNvGraphicFramePr>
          <p:nvPr/>
        </p:nvGraphicFramePr>
        <p:xfrm>
          <a:off x="381000" y="2514600"/>
          <a:ext cx="4953000" cy="968376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MaxLength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229600" cy="1143000"/>
          </a:xfrm>
        </p:spPr>
        <p:txBody>
          <a:bodyPr/>
          <a:lstStyle/>
          <a:p>
            <a:r>
              <a:rPr lang="en-US" dirty="0" smtClean="0"/>
              <a:t>MAX, MIN, AVG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INSERT, UPDATE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i="1" dirty="0" smtClean="0"/>
              <a:t>INSERT INTO Movies(id, title, length, year) </a:t>
            </a:r>
          </a:p>
          <a:p>
            <a:pPr lvl="0">
              <a:buNone/>
            </a:pPr>
            <a:r>
              <a:rPr lang="en-US" b="1" i="1" dirty="0" smtClean="0"/>
              <a:t>SELECT 7, ‘Rambo’, 144, 1982</a:t>
            </a:r>
            <a:endParaRPr lang="bg-BG" b="1" i="1" dirty="0" smtClean="0"/>
          </a:p>
          <a:p>
            <a:pPr lvl="0">
              <a:buNone/>
            </a:pPr>
            <a:endParaRPr lang="en-US" b="1" i="1" dirty="0" smtClean="0"/>
          </a:p>
          <a:p>
            <a:pPr>
              <a:buNone/>
            </a:pPr>
            <a:endParaRPr lang="bg-BG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b="1" i="1" dirty="0" smtClean="0"/>
              <a:t>UPDATE Movies</a:t>
            </a:r>
          </a:p>
          <a:p>
            <a:pPr lvl="0">
              <a:buNone/>
            </a:pPr>
            <a:r>
              <a:rPr lang="en-US" b="1" i="1" dirty="0" smtClean="0"/>
              <a:t>SET year = 1987 </a:t>
            </a:r>
          </a:p>
          <a:p>
            <a:pPr lvl="0">
              <a:buNone/>
            </a:pPr>
            <a:r>
              <a:rPr lang="en-US" b="1" i="1" dirty="0" smtClean="0"/>
              <a:t>WHERE id = 7 </a:t>
            </a:r>
          </a:p>
          <a:p>
            <a:pPr lvl="0">
              <a:buNone/>
            </a:pPr>
            <a:endParaRPr lang="en-US" b="1" i="1" dirty="0" smtClean="0"/>
          </a:p>
          <a:p>
            <a:pPr>
              <a:buNone/>
            </a:pPr>
            <a:endParaRPr lang="bg-BG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bg-BG" dirty="0" smtClean="0"/>
              <a:t>Научете </a:t>
            </a:r>
            <a:r>
              <a:rPr lang="en-US" dirty="0" smtClean="0"/>
              <a:t>SQL</a:t>
            </a:r>
            <a:endParaRPr lang="bg-BG" dirty="0"/>
          </a:p>
        </p:txBody>
      </p:sp>
      <p:pic>
        <p:nvPicPr>
          <p:cNvPr id="4" name="Picture 2" descr="http://www.businesswings.co.uk/uploads/Aspiring-entrepreneur-head-unzi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15127"/>
            <a:ext cx="4624189" cy="3742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b="1" dirty="0" smtClean="0"/>
              <a:t>Разцъкай</a:t>
            </a:r>
            <a:endParaRPr lang="bg-BG" sz="6000" b="1" dirty="0"/>
          </a:p>
        </p:txBody>
      </p:sp>
      <p:pic>
        <p:nvPicPr>
          <p:cNvPr id="4" name="Picture 2" descr="http://stephenslighthouse.sirsidynix.com/iStock_000006351782Small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76374"/>
            <a:ext cx="8086725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bg-BG" dirty="0" smtClean="0"/>
              <a:t>Създайте таблица “</a:t>
            </a:r>
            <a:r>
              <a:rPr lang="en-US" dirty="0" smtClean="0"/>
              <a:t>Books</a:t>
            </a:r>
            <a:r>
              <a:rPr lang="bg-BG" dirty="0" smtClean="0"/>
              <a:t>”</a:t>
            </a:r>
            <a:r>
              <a:rPr lang="en-US" dirty="0" smtClean="0"/>
              <a:t>, </a:t>
            </a:r>
            <a:r>
              <a:rPr lang="bg-BG" dirty="0" smtClean="0"/>
              <a:t>която съдържа информация за вашите книги. </a:t>
            </a:r>
          </a:p>
          <a:p>
            <a:pPr lvl="1"/>
            <a:r>
              <a:rPr lang="en-US" dirty="0" smtClean="0"/>
              <a:t>ID</a:t>
            </a:r>
          </a:p>
          <a:p>
            <a:pPr lvl="1"/>
            <a:r>
              <a:rPr lang="bg-BG" dirty="0" smtClean="0"/>
              <a:t>Име на книгата </a:t>
            </a:r>
          </a:p>
          <a:p>
            <a:pPr lvl="1"/>
            <a:r>
              <a:rPr lang="bg-BG" dirty="0" smtClean="0"/>
              <a:t>Брой страници </a:t>
            </a:r>
          </a:p>
          <a:p>
            <a:pPr lvl="1"/>
            <a:r>
              <a:rPr lang="bg-BG" dirty="0" smtClean="0"/>
              <a:t>Година на публикуване</a:t>
            </a:r>
          </a:p>
          <a:p>
            <a:r>
              <a:rPr lang="bg-BG" dirty="0" smtClean="0"/>
              <a:t>Добавете 10 записа в таблицата с примерни данни</a:t>
            </a:r>
          </a:p>
          <a:p>
            <a:endParaRPr lang="bg-BG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Домашна 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Домашна 1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bg-BG" dirty="0" smtClean="0"/>
              <a:t>Напишете заявка, която ви дава имената на всички книги </a:t>
            </a:r>
          </a:p>
          <a:p>
            <a:pPr marL="514350" indent="-514350">
              <a:buAutoNum type="arabicPeriod"/>
            </a:pPr>
            <a:r>
              <a:rPr lang="bg-BG" dirty="0" smtClean="0"/>
              <a:t>Напишете заявка, която изтрива най – старата книгата </a:t>
            </a:r>
            <a:r>
              <a:rPr lang="bg-BG" b="1" dirty="0" smtClean="0"/>
              <a:t>(нарочно няма пример за </a:t>
            </a:r>
            <a:r>
              <a:rPr lang="en-US" b="1" dirty="0" smtClean="0"/>
              <a:t>DELETE</a:t>
            </a:r>
            <a:r>
              <a:rPr lang="bg-BG" b="1" dirty="0" smtClean="0"/>
              <a:t>)</a:t>
            </a:r>
          </a:p>
          <a:p>
            <a:pPr marL="514350" indent="-514350">
              <a:buAutoNum type="arabicPeriod"/>
            </a:pPr>
            <a:r>
              <a:rPr lang="bg-BG" dirty="0" smtClean="0"/>
              <a:t>Напишете заявка, която променя годината на публикуване на всички книги, като добавя към текущата година още 10 години.</a:t>
            </a:r>
          </a:p>
          <a:p>
            <a:pPr marL="514350" indent="-514350">
              <a:buAutoNum type="arabicPeriod"/>
            </a:pPr>
            <a:r>
              <a:rPr lang="bg-BG" dirty="0" smtClean="0"/>
              <a:t>Напишете заявка, която дава средната големина на книгите  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Релации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Съпоставка на записи от една със записи от друга таблица </a:t>
            </a:r>
          </a:p>
          <a:p>
            <a:r>
              <a:rPr lang="ru-RU" dirty="0" smtClean="0"/>
              <a:t>Обикновено се базират на primary key-foreign key отношения </a:t>
            </a:r>
          </a:p>
          <a:p>
            <a:r>
              <a:rPr lang="bg-BG" dirty="0" smtClean="0"/>
              <a:t>Спестяват повтарянето на информация </a:t>
            </a:r>
          </a:p>
          <a:p>
            <a:r>
              <a:rPr lang="bg-BG" dirty="0" smtClean="0"/>
              <a:t>Множественост: </a:t>
            </a:r>
          </a:p>
          <a:p>
            <a:pPr>
              <a:buNone/>
            </a:pPr>
            <a:r>
              <a:rPr lang="bg-BG" dirty="0" smtClean="0"/>
              <a:t>	–1 х 1 (</a:t>
            </a:r>
            <a:r>
              <a:rPr lang="en-US" dirty="0" smtClean="0"/>
              <a:t>one-to-one) </a:t>
            </a:r>
          </a:p>
          <a:p>
            <a:pPr>
              <a:buNone/>
            </a:pPr>
            <a:r>
              <a:rPr lang="bg-BG" dirty="0" smtClean="0"/>
              <a:t>	</a:t>
            </a:r>
            <a:r>
              <a:rPr lang="en-US" dirty="0" smtClean="0"/>
              <a:t>–1 х N (N x 1) (one-to-many) </a:t>
            </a:r>
          </a:p>
          <a:p>
            <a:pPr>
              <a:buNone/>
            </a:pPr>
            <a:r>
              <a:rPr lang="bg-BG" dirty="0" smtClean="0"/>
              <a:t>	</a:t>
            </a:r>
            <a:r>
              <a:rPr lang="en-US" dirty="0" smtClean="0"/>
              <a:t>–N x M (many-to-many) 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Релации - примери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One-to-one </a:t>
            </a:r>
          </a:p>
          <a:p>
            <a:r>
              <a:rPr lang="bg-BG" dirty="0" smtClean="0"/>
              <a:t>Държава &lt;&gt; столица </a:t>
            </a:r>
          </a:p>
          <a:p>
            <a:pPr>
              <a:buNone/>
            </a:pPr>
            <a:r>
              <a:rPr lang="en-US" dirty="0" smtClean="0"/>
              <a:t>One-to-many </a:t>
            </a:r>
          </a:p>
          <a:p>
            <a:r>
              <a:rPr lang="bg-BG" dirty="0" smtClean="0"/>
              <a:t>Държава &lt;&gt; градове </a:t>
            </a:r>
          </a:p>
          <a:p>
            <a:r>
              <a:rPr lang="en-US" dirty="0" smtClean="0"/>
              <a:t>Many-to-many </a:t>
            </a:r>
          </a:p>
          <a:p>
            <a:r>
              <a:rPr lang="bg-BG" dirty="0" smtClean="0"/>
              <a:t>Студент &lt;&gt; изборен курс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Movies</a:t>
            </a:r>
            <a:endParaRPr lang="bg-BG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457200" y="2209800"/>
          <a:ext cx="8305799" cy="3255964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9176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Title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Trainspoting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1982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Geen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Mile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Titanic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Hop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Bloggers</a:t>
            </a:r>
            <a:endParaRPr lang="bg-BG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457200" y="2209800"/>
          <a:ext cx="7696203" cy="1884364"/>
        </p:xfrm>
        <a:graphic>
          <a:graphicData uri="http://schemas.openxmlformats.org/drawingml/2006/table">
            <a:tbl>
              <a:tblPr/>
              <a:tblGrid>
                <a:gridCol w="685800"/>
                <a:gridCol w="2133600"/>
                <a:gridCol w="2568790"/>
                <a:gridCol w="230801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Name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FavoriteMovie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BlogAddress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Ivaylo Hristov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hristov.bg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Milen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Ivanov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alabala.com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Kudsen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leila.dk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Bloggers</a:t>
            </a:r>
            <a:endParaRPr lang="bg-BG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457200" y="2209800"/>
          <a:ext cx="7696203" cy="1884364"/>
        </p:xfrm>
        <a:graphic>
          <a:graphicData uri="http://schemas.openxmlformats.org/drawingml/2006/table">
            <a:tbl>
              <a:tblPr/>
              <a:tblGrid>
                <a:gridCol w="685800"/>
                <a:gridCol w="2133600"/>
                <a:gridCol w="2568790"/>
                <a:gridCol w="230801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Name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FavMovieID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BlogAddress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Ivaylo Hristov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hristov.bg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Milen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Ivanov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alabala.com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Kudsen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leila.dk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752600" y="990600"/>
            <a:ext cx="5943600" cy="411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Каква релация е това?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businesswings.co.uk/uploads/Aspiring-entrepreneur-head-unzi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63445"/>
            <a:ext cx="2587749" cy="2094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SELECT name, </a:t>
            </a:r>
            <a:r>
              <a:rPr lang="en-US" b="1" i="1" dirty="0" err="1" smtClean="0"/>
              <a:t>blogAddress</a:t>
            </a:r>
            <a:r>
              <a:rPr lang="en-US" b="1" i="1" dirty="0" smtClean="0"/>
              <a:t> FROM Bloggers</a:t>
            </a:r>
          </a:p>
          <a:p>
            <a:pPr lvl="0">
              <a:buNone/>
            </a:pPr>
            <a:endParaRPr lang="en-US" b="1" i="1" dirty="0" smtClean="0"/>
          </a:p>
          <a:p>
            <a:pPr>
              <a:buNone/>
            </a:pPr>
            <a:endParaRPr lang="bg-BG" b="1" i="1" dirty="0"/>
          </a:p>
        </p:txBody>
      </p:sp>
      <p:graphicFrame>
        <p:nvGraphicFramePr>
          <p:cNvPr id="8" name="Group 4"/>
          <p:cNvGraphicFramePr>
            <a:graphicFrameLocks/>
          </p:cNvGraphicFramePr>
          <p:nvPr/>
        </p:nvGraphicFramePr>
        <p:xfrm>
          <a:off x="457200" y="3429000"/>
          <a:ext cx="4408350" cy="1879602"/>
        </p:xfrm>
        <a:graphic>
          <a:graphicData uri="http://schemas.openxmlformats.org/drawingml/2006/table">
            <a:tbl>
              <a:tblPr/>
              <a:tblGrid>
                <a:gridCol w="2227895"/>
                <a:gridCol w="2180455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Name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BlogAdress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Ivaylo Hristov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hristov.bg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Milen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Ivanov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alabala.com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Kudsen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leila.dk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Модел на база данни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Описва как са структурирани данните и какви са основните операции за манипулиране с тях. </a:t>
            </a:r>
          </a:p>
          <a:p>
            <a:pPr>
              <a:buNone/>
            </a:pPr>
            <a:r>
              <a:rPr lang="bg-BG" dirty="0" smtClean="0"/>
              <a:t>	Модели: </a:t>
            </a:r>
          </a:p>
          <a:p>
            <a:pPr>
              <a:buNone/>
            </a:pPr>
            <a:r>
              <a:rPr lang="bg-BG" dirty="0" smtClean="0"/>
              <a:t>    –Плосък (</a:t>
            </a:r>
            <a:r>
              <a:rPr lang="en-US" dirty="0" smtClean="0"/>
              <a:t>flat) </a:t>
            </a:r>
            <a:endParaRPr lang="bg-BG" dirty="0" smtClean="0"/>
          </a:p>
          <a:p>
            <a:pPr>
              <a:buNone/>
            </a:pPr>
            <a:r>
              <a:rPr lang="bg-BG" dirty="0" smtClean="0"/>
              <a:t>    –Йерархичен </a:t>
            </a:r>
          </a:p>
          <a:p>
            <a:pPr>
              <a:buNone/>
            </a:pPr>
            <a:r>
              <a:rPr lang="bg-BG" dirty="0" smtClean="0"/>
              <a:t>    –Мрежови </a:t>
            </a:r>
          </a:p>
          <a:p>
            <a:pPr>
              <a:buNone/>
            </a:pPr>
            <a:r>
              <a:rPr lang="bg-BG" dirty="0" smtClean="0"/>
              <a:t>    –Релационен </a:t>
            </a:r>
          </a:p>
          <a:p>
            <a:pPr>
              <a:buNone/>
            </a:pPr>
            <a:r>
              <a:rPr lang="bg-BG" dirty="0" smtClean="0"/>
              <a:t>    –Обектно-релационен 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3048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SELECT name, </a:t>
            </a:r>
            <a:r>
              <a:rPr lang="en-US" b="1" i="1" dirty="0" err="1" smtClean="0"/>
              <a:t>blogAddress</a:t>
            </a:r>
            <a:r>
              <a:rPr lang="en-US" b="1" i="1" dirty="0" smtClean="0"/>
              <a:t>, </a:t>
            </a:r>
          </a:p>
          <a:p>
            <a:pPr>
              <a:buNone/>
            </a:pPr>
            <a:r>
              <a:rPr lang="en-US" b="1" i="1" dirty="0" smtClean="0"/>
              <a:t>( </a:t>
            </a:r>
          </a:p>
          <a:p>
            <a:pPr>
              <a:buNone/>
            </a:pPr>
            <a:r>
              <a:rPr lang="en-US" b="1" i="1" dirty="0" smtClean="0"/>
              <a:t>  SELECT title FROM Movies </a:t>
            </a:r>
          </a:p>
          <a:p>
            <a:pPr>
              <a:buNone/>
            </a:pPr>
            <a:r>
              <a:rPr lang="en-US" b="1" i="1" dirty="0" smtClean="0"/>
              <a:t>  WHERE id = </a:t>
            </a:r>
            <a:r>
              <a:rPr lang="en-US" b="1" i="1" dirty="0" err="1" smtClean="0"/>
              <a:t>Bloggers.FavMoviewID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)  as </a:t>
            </a:r>
            <a:r>
              <a:rPr lang="en-US" b="1" i="1" dirty="0" err="1" smtClean="0"/>
              <a:t>FavMovie</a:t>
            </a:r>
            <a:r>
              <a:rPr lang="en-US" b="1" i="1" dirty="0" smtClean="0"/>
              <a:t> </a:t>
            </a:r>
          </a:p>
          <a:p>
            <a:pPr>
              <a:buNone/>
            </a:pPr>
            <a:r>
              <a:rPr lang="en-US" b="1" i="1" dirty="0" smtClean="0"/>
              <a:t>FROM Bloggers</a:t>
            </a:r>
          </a:p>
          <a:p>
            <a:pPr lvl="0">
              <a:buNone/>
            </a:pPr>
            <a:endParaRPr lang="en-US" b="1" i="1" dirty="0" smtClean="0"/>
          </a:p>
          <a:p>
            <a:pPr>
              <a:buNone/>
            </a:pPr>
            <a:endParaRPr lang="bg-BG" b="1" i="1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990600" y="4267200"/>
          <a:ext cx="7010403" cy="1884364"/>
        </p:xfrm>
        <a:graphic>
          <a:graphicData uri="http://schemas.openxmlformats.org/drawingml/2006/table">
            <a:tbl>
              <a:tblPr/>
              <a:tblGrid>
                <a:gridCol w="2133600"/>
                <a:gridCol w="2568790"/>
                <a:gridCol w="230801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Name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FavMovie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BlogAddress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Ivaylo Hristov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hristov.bg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Milen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Ivanov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alabala.com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Kudsen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leila.dk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Join – </a:t>
            </a:r>
            <a:r>
              <a:rPr lang="bg-BG" dirty="0" smtClean="0"/>
              <a:t>Свързване на таблици</a:t>
            </a:r>
            <a:endParaRPr lang="bg-B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3048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SELECT </a:t>
            </a:r>
          </a:p>
          <a:p>
            <a:pPr>
              <a:buNone/>
            </a:pPr>
            <a:r>
              <a:rPr lang="en-US" b="1" i="1" dirty="0" smtClean="0"/>
              <a:t>   Bloggers.name, </a:t>
            </a:r>
          </a:p>
          <a:p>
            <a:pPr>
              <a:buNone/>
            </a:pPr>
            <a:r>
              <a:rPr lang="en-US" b="1" i="1" dirty="0" smtClean="0"/>
              <a:t>   </a:t>
            </a:r>
            <a:r>
              <a:rPr lang="en-US" b="1" i="1" dirty="0" err="1" smtClean="0"/>
              <a:t>Movie.title</a:t>
            </a:r>
            <a:r>
              <a:rPr lang="en-US" b="1" i="1" dirty="0" smtClean="0"/>
              <a:t>, </a:t>
            </a:r>
          </a:p>
          <a:p>
            <a:pPr>
              <a:buNone/>
            </a:pPr>
            <a:r>
              <a:rPr lang="en-US" b="1" i="1" dirty="0" smtClean="0"/>
              <a:t>   </a:t>
            </a:r>
            <a:r>
              <a:rPr lang="en-US" b="1" i="1" dirty="0" err="1" smtClean="0"/>
              <a:t>Bloggers.BlogAddress</a:t>
            </a:r>
            <a:r>
              <a:rPr lang="en-US" b="1" i="1" dirty="0" smtClean="0"/>
              <a:t> </a:t>
            </a:r>
          </a:p>
          <a:p>
            <a:pPr>
              <a:buNone/>
            </a:pPr>
            <a:r>
              <a:rPr lang="en-US" b="1" i="1" dirty="0" smtClean="0"/>
              <a:t>FROM Bloggers JOIN Movies </a:t>
            </a:r>
          </a:p>
          <a:p>
            <a:pPr>
              <a:buNone/>
            </a:pPr>
            <a:r>
              <a:rPr lang="en-US" b="1" i="1" dirty="0" smtClean="0"/>
              <a:t>ON Bloggers. </a:t>
            </a:r>
            <a:r>
              <a:rPr lang="en-US" b="1" i="1" dirty="0" err="1" smtClean="0"/>
              <a:t>FavMovieID</a:t>
            </a:r>
            <a:r>
              <a:rPr lang="en-US" b="1" i="1" dirty="0" smtClean="0"/>
              <a:t> = Movies.id</a:t>
            </a:r>
          </a:p>
          <a:p>
            <a:pPr>
              <a:buNone/>
            </a:pPr>
            <a:endParaRPr lang="bg-BG" b="1" i="1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990600" y="4267200"/>
          <a:ext cx="7010403" cy="1884364"/>
        </p:xfrm>
        <a:graphic>
          <a:graphicData uri="http://schemas.openxmlformats.org/drawingml/2006/table">
            <a:tbl>
              <a:tblPr/>
              <a:tblGrid>
                <a:gridCol w="2133600"/>
                <a:gridCol w="2568790"/>
                <a:gridCol w="230801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Name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FavMovie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BlogAddress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Ivaylo Hristov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hristov.bg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Milen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Ivanov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alabala.com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Kudsen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leila.dk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b="1" dirty="0" smtClean="0"/>
              <a:t>Разцъкай </a:t>
            </a:r>
            <a:r>
              <a:rPr lang="en-US" sz="6000" b="1" dirty="0" smtClean="0"/>
              <a:t>v.2</a:t>
            </a:r>
            <a:endParaRPr lang="bg-BG" sz="6000" b="1" dirty="0"/>
          </a:p>
        </p:txBody>
      </p:sp>
      <p:pic>
        <p:nvPicPr>
          <p:cNvPr id="4" name="Picture 2" descr="http://stephenslighthouse.sirsidynix.com/iStock_000006351782Small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76374"/>
            <a:ext cx="8086725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Домашна работа 2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Каква е разликата между </a:t>
            </a:r>
          </a:p>
          <a:p>
            <a:pPr lvl="1">
              <a:buNone/>
            </a:pPr>
            <a:r>
              <a:rPr lang="en-US" u="sng" dirty="0" smtClean="0">
                <a:hlinkClick r:id="rId2"/>
              </a:rPr>
              <a:t>SQL Joins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3"/>
              </a:rPr>
              <a:t>SQL Inner Join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4"/>
              </a:rPr>
              <a:t>SQL Left Join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5"/>
              </a:rPr>
              <a:t>SQL Right Join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6"/>
              </a:rPr>
              <a:t>SQL Full Join</a:t>
            </a:r>
            <a:endParaRPr lang="bg-BG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>
            <a:normAutofit/>
          </a:bodyPr>
          <a:lstStyle/>
          <a:p>
            <a:r>
              <a:rPr lang="bg-BG" dirty="0" smtClean="0"/>
              <a:t>Имплементирайте структура на база данни,където има информация за:</a:t>
            </a:r>
          </a:p>
          <a:p>
            <a:pPr lvl="1"/>
            <a:r>
              <a:rPr lang="bg-BG" dirty="0" smtClean="0"/>
              <a:t>Книги ( таблица ) </a:t>
            </a:r>
          </a:p>
          <a:p>
            <a:pPr lvl="1"/>
            <a:r>
              <a:rPr lang="bg-BG" dirty="0" smtClean="0"/>
              <a:t>Приятели ( таблица )</a:t>
            </a:r>
          </a:p>
          <a:p>
            <a:pPr lvl="1"/>
            <a:r>
              <a:rPr lang="bg-BG" dirty="0" smtClean="0"/>
              <a:t>Информация за това на кои приятели, кои книги сме дали. Като на един приятел може да сме дали повече от една книга. Но една книга може да е дадена само на един приятел.</a:t>
            </a:r>
          </a:p>
          <a:p>
            <a:r>
              <a:rPr lang="bg-BG" dirty="0" smtClean="0"/>
              <a:t>Направете следните заявки:</a:t>
            </a:r>
          </a:p>
          <a:p>
            <a:pPr lvl="1"/>
            <a:r>
              <a:rPr lang="bg-BG" dirty="0" smtClean="0"/>
              <a:t>Завяка показваща всяка книга в кой приятел се намира. Показвайки само книгите, които са дадени</a:t>
            </a:r>
            <a:endParaRPr lang="bg-BG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Направете следните заявки:</a:t>
            </a:r>
          </a:p>
          <a:p>
            <a:pPr lvl="1"/>
            <a:r>
              <a:rPr lang="bg-BG" dirty="0" smtClean="0"/>
              <a:t>Завяка показваща всяка книга в кой приятел се намира. Показвайки само книгите, които са дадени</a:t>
            </a:r>
          </a:p>
          <a:p>
            <a:pPr lvl="1"/>
            <a:r>
              <a:rPr lang="bg-BG" dirty="0" smtClean="0"/>
              <a:t>Завка показваща всички книги. Информация дали са дадени на някой приятел и </a:t>
            </a:r>
            <a:r>
              <a:rPr lang="en-US" dirty="0" smtClean="0"/>
              <a:t>NULL </a:t>
            </a:r>
            <a:r>
              <a:rPr lang="bg-BG" dirty="0" smtClean="0"/>
              <a:t>запис ако книгата не е дадена на приятел.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Key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bg-BG" dirty="0" smtClean="0"/>
          </a:p>
          <a:p>
            <a:r>
              <a:rPr lang="ru-RU" dirty="0" smtClean="0"/>
              <a:t>Състои се от една или повече колони </a:t>
            </a:r>
          </a:p>
          <a:p>
            <a:r>
              <a:rPr lang="ru-RU" dirty="0" smtClean="0"/>
              <a:t>Уникално идентифицира всеки запис в таблицата </a:t>
            </a:r>
          </a:p>
          <a:p>
            <a:r>
              <a:rPr lang="ru-RU" dirty="0" smtClean="0"/>
              <a:t>Два записа са различни точно когато имат различни стойности в тези колони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Key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Указва една или повече колони от една таблица като свързани с една или повече колони от друга </a:t>
            </a:r>
          </a:p>
          <a:p>
            <a:pPr lvl="1"/>
            <a:r>
              <a:rPr lang="bg-BG" dirty="0" smtClean="0"/>
              <a:t>Сочи уникални стойности </a:t>
            </a:r>
          </a:p>
          <a:p>
            <a:pPr lvl="1"/>
            <a:r>
              <a:rPr lang="ru-RU" dirty="0" smtClean="0"/>
              <a:t>Служи като връзка (релация) между двете таблици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Actors</a:t>
            </a:r>
            <a:endParaRPr lang="bg-BG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457200" y="2209800"/>
          <a:ext cx="7696200" cy="2341564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30801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Name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Country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Age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Ivaylo Hristov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Bulgaria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Bruce Willis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USA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Katy Perry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USA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26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Gerard Butler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Ireland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Релационни бази данни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•Най-разпространеният модел </a:t>
            </a:r>
          </a:p>
          <a:p>
            <a:pPr>
              <a:buNone/>
            </a:pPr>
            <a:r>
              <a:rPr lang="ru-RU" dirty="0" smtClean="0"/>
              <a:t>•Разработен от Едгар Код (E. Codd) </a:t>
            </a:r>
          </a:p>
          <a:p>
            <a:pPr>
              <a:buNone/>
            </a:pPr>
            <a:r>
              <a:rPr lang="ru-RU" dirty="0" smtClean="0"/>
              <a:t>•Много от правилата на модела се базират на математически дялове </a:t>
            </a:r>
          </a:p>
          <a:p>
            <a:pPr>
              <a:buNone/>
            </a:pPr>
            <a:r>
              <a:rPr lang="ru-RU" dirty="0" smtClean="0"/>
              <a:t>•Данните се съхраняват като записи в таблици, които могат да имат релации (връзки) с други таблици 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usinesswings.co.uk/uploads/Aspiring-entrepreneur-head-unzi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63445"/>
            <a:ext cx="2587749" cy="209455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905000" y="457200"/>
            <a:ext cx="6781800" cy="4648200"/>
          </a:xfrm>
          <a:prstGeom prst="cloudCallout">
            <a:avLst>
              <a:gd name="adj1" fmla="val -29049"/>
              <a:gd name="adj2" fmla="val 61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00200"/>
            <a:ext cx="6477000" cy="2133600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Как да направим релацията много към много</a:t>
            </a:r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StartsIn</a:t>
            </a:r>
            <a:endParaRPr lang="bg-BG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2057400" y="2209800"/>
          <a:ext cx="5388187" cy="2341564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ActorID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MovieID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b="1" dirty="0" smtClean="0"/>
              <a:t>Разцъкай </a:t>
            </a:r>
            <a:r>
              <a:rPr lang="en-US" sz="6000" b="1" dirty="0" smtClean="0"/>
              <a:t>v.</a:t>
            </a:r>
            <a:r>
              <a:rPr lang="bg-BG" sz="6000" b="1" dirty="0" smtClean="0"/>
              <a:t>3</a:t>
            </a:r>
            <a:endParaRPr lang="bg-BG" sz="6000" b="1" dirty="0"/>
          </a:p>
        </p:txBody>
      </p:sp>
      <p:pic>
        <p:nvPicPr>
          <p:cNvPr id="4" name="Picture 2" descr="http://stephenslighthouse.sirsidynix.com/iStock_000006351782Small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76374"/>
            <a:ext cx="8086725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Домашна работа 3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Променете вече създадената база данни, така, че да съдържа информация за приятели, книги и информация за това кой приятел е чел коя книга. Един приятел може да е прочел много книги, една книга може да бъде прочетена от много приятели. </a:t>
            </a:r>
          </a:p>
          <a:p>
            <a:r>
              <a:rPr lang="bg-BG" dirty="0" smtClean="0"/>
              <a:t>Направете заяка, която показва данни за приятел прочел най – много книги. </a:t>
            </a:r>
          </a:p>
          <a:p>
            <a:r>
              <a:rPr lang="bg-BG" dirty="0" smtClean="0"/>
              <a:t>Направете заявка, която показва коя книга е била прочетена най – малко пъти. </a:t>
            </a:r>
            <a:endParaRPr lang="bg-BG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Нормализация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Процес на реорганизация на данните за по-ефективно използване и съхранение </a:t>
            </a:r>
          </a:p>
          <a:p>
            <a:r>
              <a:rPr lang="bg-BG" dirty="0" smtClean="0"/>
              <a:t>•Премахва дублиращите се данни </a:t>
            </a:r>
          </a:p>
          <a:p>
            <a:r>
              <a:rPr lang="bg-BG" dirty="0" smtClean="0"/>
              <a:t>•Предотвратява аномалии при: </a:t>
            </a:r>
          </a:p>
          <a:p>
            <a:r>
              <a:rPr lang="bg-BG" dirty="0" smtClean="0"/>
              <a:t>–Добавяне </a:t>
            </a:r>
          </a:p>
          <a:p>
            <a:r>
              <a:rPr lang="bg-BG" dirty="0" smtClean="0"/>
              <a:t>–Промяна </a:t>
            </a:r>
          </a:p>
          <a:p>
            <a:r>
              <a:rPr lang="bg-BG" dirty="0" smtClean="0"/>
              <a:t>–Изтриване </a:t>
            </a:r>
          </a:p>
          <a:p>
            <a:r>
              <a:rPr lang="bg-BG" dirty="0" smtClean="0"/>
              <a:t>•Денормализация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Индекси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SQL Server </a:t>
            </a:r>
            <a:r>
              <a:rPr lang="bg-BG" dirty="0" smtClean="0"/>
              <a:t>достъпва данните: </a:t>
            </a:r>
          </a:p>
          <a:p>
            <a:pPr>
              <a:buNone/>
            </a:pPr>
            <a:r>
              <a:rPr lang="ru-RU" dirty="0" smtClean="0"/>
              <a:t>	–Чрез сканиране на таблицата (table scan) </a:t>
            </a:r>
          </a:p>
          <a:p>
            <a:pPr>
              <a:buNone/>
            </a:pPr>
            <a:r>
              <a:rPr lang="bg-BG" dirty="0" smtClean="0"/>
              <a:t>	–Използвайки индекси(</a:t>
            </a:r>
            <a:r>
              <a:rPr lang="en-US" dirty="0" smtClean="0"/>
              <a:t>B-tree </a:t>
            </a:r>
            <a:r>
              <a:rPr lang="bg-BG" dirty="0" smtClean="0"/>
              <a:t>или </a:t>
            </a:r>
            <a:r>
              <a:rPr lang="en-US" dirty="0" smtClean="0"/>
              <a:t>hash table) </a:t>
            </a:r>
          </a:p>
          <a:p>
            <a:r>
              <a:rPr lang="ru-RU" dirty="0" smtClean="0"/>
              <a:t>Индексът пази допълнителна информация за таблицата </a:t>
            </a:r>
          </a:p>
          <a:p>
            <a:r>
              <a:rPr lang="ru-RU" dirty="0" smtClean="0"/>
              <a:t>Ускорява намирането и извличането на данни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8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b="1" dirty="0" smtClean="0"/>
              <a:t>Транзакции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12290" name="Picture 2" descr="http://culturewav.es/system/images/524678/original/transactions_tr.png?1284412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31"/>
            <a:ext cx="5867400" cy="6829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b="1" dirty="0" smtClean="0"/>
              <a:t>Constraints </a:t>
            </a:r>
            <a:endParaRPr lang="bg-BG" dirty="0"/>
          </a:p>
        </p:txBody>
      </p:sp>
      <p:pic>
        <p:nvPicPr>
          <p:cNvPr id="11266" name="Picture 2" descr="http://www.irvinehousingblog.com/images/uploads/20093early/ball-n-chain-guy_rubber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5105400" cy="4952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b="1" dirty="0" smtClean="0"/>
              <a:t>Triggers </a:t>
            </a:r>
            <a:endParaRPr lang="bg-BG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b="1" dirty="0" smtClean="0"/>
              <a:t>Stored procedures </a:t>
            </a: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Система за управление на база данни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Софтуерът, който контролира операциите с данните, съхранението им и достъпа до тях.. 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	Примери: </a:t>
            </a:r>
          </a:p>
          <a:p>
            <a:pPr>
              <a:buNone/>
            </a:pPr>
            <a:r>
              <a:rPr lang="bg-BG" dirty="0" smtClean="0"/>
              <a:t>	</a:t>
            </a:r>
            <a:r>
              <a:rPr lang="en-US" dirty="0" smtClean="0"/>
              <a:t>MS SQL Server, Oracle Database, IBM DB2,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PostgreSQL</a:t>
            </a:r>
            <a:r>
              <a:rPr lang="en-US" dirty="0" smtClean="0"/>
              <a:t> 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PHPMyAdmin</a:t>
            </a:r>
            <a:endParaRPr lang="bg-BG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8288456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bg-BG" dirty="0" smtClean="0"/>
              <a:t>От къде да учим</a:t>
            </a:r>
            <a:endParaRPr lang="bg-BG" dirty="0"/>
          </a:p>
        </p:txBody>
      </p:sp>
      <p:sp>
        <p:nvSpPr>
          <p:cNvPr id="7170" name="AutoShape 2" descr="Click for table of conten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8363"/>
            <a:ext cx="1381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172" name="AutoShape 4" descr="Click for table of conten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8363"/>
            <a:ext cx="1381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174" name="Picture 6" descr="SQL in a Nutsh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953000"/>
            <a:ext cx="809625" cy="1219201"/>
          </a:xfrm>
          <a:prstGeom prst="rect">
            <a:avLst/>
          </a:prstGeom>
          <a:noFill/>
        </p:spPr>
      </p:pic>
      <p:pic>
        <p:nvPicPr>
          <p:cNvPr id="7176" name="Picture 8" descr="Head First PHP &amp; MySQ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953000"/>
            <a:ext cx="809625" cy="933450"/>
          </a:xfrm>
          <a:prstGeom prst="rect">
            <a:avLst/>
          </a:prstGeom>
          <a:noFill/>
        </p:spPr>
      </p:pic>
      <p:pic>
        <p:nvPicPr>
          <p:cNvPr id="7178" name="Picture 10" descr="SQL Pocket Gu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876800"/>
            <a:ext cx="809625" cy="1333501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124200"/>
          </a:xfrm>
        </p:spPr>
        <p:txBody>
          <a:bodyPr/>
          <a:lstStyle/>
          <a:p>
            <a:r>
              <a:rPr lang="en-US" dirty="0" smtClean="0">
                <a:hlinkClick r:id="rId6"/>
              </a:rPr>
              <a:t>http://www.w3schools.com/sql/default.asp</a:t>
            </a:r>
            <a:endParaRPr lang="en-US" dirty="0" smtClean="0">
              <a:hlinkClick r:id="rId7"/>
            </a:endParaRPr>
          </a:p>
          <a:p>
            <a:r>
              <a:rPr lang="en-US" dirty="0" smtClean="0">
                <a:hlinkClick r:id="rId7"/>
              </a:rPr>
              <a:t>http://oreilly.com/mysql/</a:t>
            </a:r>
            <a:endParaRPr lang="bg-BG" dirty="0" smtClean="0"/>
          </a:p>
          <a:p>
            <a:r>
              <a:rPr lang="en-US" dirty="0" smtClean="0">
                <a:hlinkClick r:id="rId8"/>
              </a:rPr>
              <a:t>http://is.fmi.uni-sofia.bg/InaNaidenova/DataBase3/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Разцъкай.....</a:t>
            </a:r>
            <a:endParaRPr lang="bg-BG" dirty="0"/>
          </a:p>
        </p:txBody>
      </p:sp>
      <p:pic>
        <p:nvPicPr>
          <p:cNvPr id="4" name="Picture 2" descr="http://stephenslighthouse.sirsidynix.com/iStock_000006351782Small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76374"/>
            <a:ext cx="8086725" cy="538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4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9454" y="4179978"/>
            <a:ext cx="10141080" cy="46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33782" y="1772816"/>
            <a:ext cx="3131840" cy="266429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enjaminchirlin.com/nosey/imgs/the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762500" cy="1628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301208"/>
            <a:ext cx="14911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hristov.bg</a:t>
            </a:r>
            <a:endParaRPr lang="bg-BG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Релационен модел - компоненти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Данните се съхраняват в таблици – съвкупност от стойности, подредени в редове и колони </a:t>
            </a:r>
          </a:p>
          <a:p>
            <a:r>
              <a:rPr lang="ru-RU" dirty="0" smtClean="0"/>
              <a:t>Редовете имат едни и същи полета </a:t>
            </a:r>
          </a:p>
          <a:p>
            <a:r>
              <a:rPr lang="ru-RU" dirty="0" smtClean="0"/>
              <a:t>Колоните имат уникално име и определящ съдържанието им тип 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Movies</a:t>
            </a:r>
            <a:endParaRPr lang="bg-BG" dirty="0"/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457200" y="2209800"/>
          <a:ext cx="8305799" cy="3255964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9176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Title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Trainspoting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1982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Geen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Mile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Titanic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Hop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Редовете имат еднаква структура</a:t>
            </a:r>
          </a:p>
          <a:p>
            <a:pPr>
              <a:defRPr/>
            </a:pPr>
            <a:r>
              <a:rPr lang="bg-BG" dirty="0" smtClean="0"/>
              <a:t>Колоните имат име и тип (число, символен низ, дата или др.)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Типовете са различни според различните </a:t>
            </a:r>
            <a:r>
              <a:rPr lang="en-US" dirty="0" smtClean="0"/>
              <a:t>DBMS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Извличане на данни (</a:t>
            </a:r>
            <a:r>
              <a:rPr lang="en-US" dirty="0" smtClean="0"/>
              <a:t>Select)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i="1" dirty="0" smtClean="0"/>
              <a:t>SELECT * FROM Movies</a:t>
            </a:r>
            <a:endParaRPr lang="bg-BG" b="1" i="1" dirty="0"/>
          </a:p>
        </p:txBody>
      </p:sp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457200" y="2667000"/>
          <a:ext cx="8305799" cy="3255964"/>
        </p:xfrm>
        <a:graphic>
          <a:graphicData uri="http://schemas.openxmlformats.org/drawingml/2006/table">
            <a:tbl>
              <a:tblPr/>
              <a:tblGrid>
                <a:gridCol w="979837"/>
                <a:gridCol w="2227895"/>
                <a:gridCol w="2180455"/>
                <a:gridCol w="2917612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id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Title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Length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Year</a:t>
                      </a: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Nindja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Movie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 Hard 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Trainspoting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1982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Geen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Mile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1991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Titanic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314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Hop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122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1090</Words>
  <Application>Microsoft Office PowerPoint</Application>
  <PresentationFormat>On-screen Show (4:3)</PresentationFormat>
  <Paragraphs>406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SQL</vt:lpstr>
      <vt:lpstr>Научете SQL</vt:lpstr>
      <vt:lpstr>Модел на база данни </vt:lpstr>
      <vt:lpstr>Релационни бази данни </vt:lpstr>
      <vt:lpstr>Система за управление на база данни</vt:lpstr>
      <vt:lpstr>Релационен модел - компоненти </vt:lpstr>
      <vt:lpstr>Movies</vt:lpstr>
      <vt:lpstr>Slide 8</vt:lpstr>
      <vt:lpstr>Извличане на данни (Select)</vt:lpstr>
      <vt:lpstr>Извличане на данни (Select)</vt:lpstr>
      <vt:lpstr>Where клауза</vt:lpstr>
      <vt:lpstr>Slide 12</vt:lpstr>
      <vt:lpstr>Slide 13</vt:lpstr>
      <vt:lpstr>Order by клауза</vt:lpstr>
      <vt:lpstr>Slide 15</vt:lpstr>
      <vt:lpstr>MAX, MIN, AVG</vt:lpstr>
      <vt:lpstr>INSERT, UPDATE</vt:lpstr>
      <vt:lpstr>Slide 18</vt:lpstr>
      <vt:lpstr>Slide 19</vt:lpstr>
      <vt:lpstr>Разцъкай</vt:lpstr>
      <vt:lpstr>Домашна 1</vt:lpstr>
      <vt:lpstr>Домашна 1</vt:lpstr>
      <vt:lpstr>Релации</vt:lpstr>
      <vt:lpstr>Релации - примери </vt:lpstr>
      <vt:lpstr>Movies</vt:lpstr>
      <vt:lpstr>Bloggers</vt:lpstr>
      <vt:lpstr>Bloggers</vt:lpstr>
      <vt:lpstr>Каква релация е това?</vt:lpstr>
      <vt:lpstr>Slide 29</vt:lpstr>
      <vt:lpstr>Slide 30</vt:lpstr>
      <vt:lpstr>Join – Свързване на таблици</vt:lpstr>
      <vt:lpstr>Slide 32</vt:lpstr>
      <vt:lpstr>Разцъкай v.2</vt:lpstr>
      <vt:lpstr>Домашна работа 2</vt:lpstr>
      <vt:lpstr>Slide 35</vt:lpstr>
      <vt:lpstr>Slide 36</vt:lpstr>
      <vt:lpstr>Primary Key</vt:lpstr>
      <vt:lpstr>Foreign Key</vt:lpstr>
      <vt:lpstr>Actors</vt:lpstr>
      <vt:lpstr>Как да направим релацията много към много</vt:lpstr>
      <vt:lpstr>StartsIn</vt:lpstr>
      <vt:lpstr>Разцъкай v.3</vt:lpstr>
      <vt:lpstr>Домашна работа 3</vt:lpstr>
      <vt:lpstr>Нормализация </vt:lpstr>
      <vt:lpstr>Индекси </vt:lpstr>
      <vt:lpstr> Транзакции  </vt:lpstr>
      <vt:lpstr> Constraints </vt:lpstr>
      <vt:lpstr> Triggers </vt:lpstr>
      <vt:lpstr> Stored procedures </vt:lpstr>
      <vt:lpstr>PHPMyAdmin</vt:lpstr>
      <vt:lpstr>От къде да учим</vt:lpstr>
      <vt:lpstr>Разцъкай.....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</dc:title>
  <dc:creator>Ivaylo</dc:creator>
  <cp:lastModifiedBy>Ivaylo</cp:lastModifiedBy>
  <cp:revision>31</cp:revision>
  <dcterms:created xsi:type="dcterms:W3CDTF">2006-08-16T00:00:00Z</dcterms:created>
  <dcterms:modified xsi:type="dcterms:W3CDTF">2011-04-07T16:09:44Z</dcterms:modified>
</cp:coreProperties>
</file>