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482" r:id="rId3"/>
    <p:sldId id="483" r:id="rId4"/>
    <p:sldId id="481" r:id="rId5"/>
    <p:sldId id="484" r:id="rId6"/>
    <p:sldId id="479" r:id="rId7"/>
    <p:sldId id="485" r:id="rId8"/>
    <p:sldId id="261" r:id="rId9"/>
  </p:sldIdLst>
  <p:sldSz cx="9144000" cy="5143500" type="screen16x9"/>
  <p:notesSz cx="6858000" cy="9144000"/>
  <p:defaultTextStyle>
    <a:defPPr>
      <a:defRPr lang="bg-BG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37AF7"/>
    <a:srgbClr val="6666FF"/>
    <a:srgbClr val="D8D8DE"/>
    <a:srgbClr val="9999FF"/>
  </p:clrMru>
  <p:extLst>
    <p:ext uri="{E76CE94A-603C-4142-B9EB-6D1370010A27}">
      <p14:discardImageEditData xmlns:p14="http://schemas.microsoft.com/office/powerpoint/2010/main" val="1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 autoAdjust="0"/>
    <p:restoredTop sz="94590" autoAdjust="0"/>
  </p:normalViewPr>
  <p:slideViewPr>
    <p:cSldViewPr>
      <p:cViewPr varScale="1">
        <p:scale>
          <a:sx n="98" d="100"/>
          <a:sy n="98" d="100"/>
        </p:scale>
        <p:origin x="576" y="84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10644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1728"/>
    </p:cViewPr>
  </p:sorterViewPr>
  <p:gridSpacing cx="91439" cy="91439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1219200" y="2914650"/>
            <a:ext cx="6858000" cy="742950"/>
          </a:xfrm>
          <a:ln>
            <a:noFill/>
          </a:ln>
        </p:spPr>
        <p:txBody>
          <a:bodyPr anchor="t" anchorCtr="0">
            <a:normAutofit/>
          </a:bodyPr>
          <a:lstStyle>
            <a:lvl1pPr algn="l">
              <a:defRPr sz="3600">
                <a:solidFill>
                  <a:schemeClr val="tx1"/>
                </a:solidFill>
              </a:defRPr>
            </a:lvl1pPr>
          </a:lstStyle>
          <a:p>
            <a:r>
              <a:rPr kumimoji="0" lang="en-US" dirty="0" smtClean="0"/>
              <a:t>Click to edit Master title style</a:t>
            </a:r>
            <a:endParaRPr kumimoji="0" lang="en-US" dirty="0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219200" y="3843338"/>
            <a:ext cx="6858000" cy="400050"/>
          </a:xfrm>
        </p:spPr>
        <p:txBody>
          <a:bodyPr/>
          <a:lstStyle>
            <a:lvl1pPr marL="0" indent="0" algn="l">
              <a:buNone/>
              <a:defRPr sz="2000" b="0">
                <a:solidFill>
                  <a:schemeClr val="tx2"/>
                </a:solidFill>
                <a:latin typeface="Candara" panose="020E0502030303020204" pitchFamily="34" charset="0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1" name="Rectangle 20"/>
          <p:cNvSpPr/>
          <p:nvPr/>
        </p:nvSpPr>
        <p:spPr>
          <a:xfrm>
            <a:off x="904875" y="2736056"/>
            <a:ext cx="7315200" cy="96012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3" name="Rectangle 32"/>
          <p:cNvSpPr/>
          <p:nvPr/>
        </p:nvSpPr>
        <p:spPr>
          <a:xfrm>
            <a:off x="904875" y="3786188"/>
            <a:ext cx="7315200" cy="51435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Rectangle 21"/>
          <p:cNvSpPr/>
          <p:nvPr/>
        </p:nvSpPr>
        <p:spPr>
          <a:xfrm>
            <a:off x="904875" y="2736056"/>
            <a:ext cx="228600" cy="96012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Rectangle 31"/>
          <p:cNvSpPr/>
          <p:nvPr/>
        </p:nvSpPr>
        <p:spPr>
          <a:xfrm>
            <a:off x="904875" y="3786188"/>
            <a:ext cx="228600" cy="51435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1219200" y="2914650"/>
            <a:ext cx="6858000" cy="742950"/>
          </a:xfrm>
          <a:ln>
            <a:noFill/>
          </a:ln>
        </p:spPr>
        <p:txBody>
          <a:bodyPr anchor="t" anchorCtr="0">
            <a:normAutofit/>
          </a:bodyPr>
          <a:lstStyle>
            <a:lvl1pPr algn="l">
              <a:defRPr sz="3600">
                <a:solidFill>
                  <a:schemeClr val="tx1"/>
                </a:solidFill>
              </a:defRPr>
            </a:lvl1pPr>
          </a:lstStyle>
          <a:p>
            <a:r>
              <a:rPr kumimoji="0" lang="en-US" dirty="0" smtClean="0"/>
              <a:t>Click to edit Master title style</a:t>
            </a:r>
            <a:endParaRPr kumimoji="0" lang="en-US" dirty="0"/>
          </a:p>
        </p:txBody>
      </p:sp>
      <p:sp>
        <p:nvSpPr>
          <p:cNvPr id="21" name="Rectangle 20"/>
          <p:cNvSpPr/>
          <p:nvPr/>
        </p:nvSpPr>
        <p:spPr>
          <a:xfrm>
            <a:off x="904875" y="2736056"/>
            <a:ext cx="7315200" cy="96012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Rectangle 21"/>
          <p:cNvSpPr/>
          <p:nvPr/>
        </p:nvSpPr>
        <p:spPr>
          <a:xfrm>
            <a:off x="904875" y="2736056"/>
            <a:ext cx="228600" cy="96012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82578303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4300"/>
            <a:ext cx="8534400" cy="742950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4667DF-4D84-4B1F-9010-1E7FCEE5EE25}" type="slidenum">
              <a:rPr lang="bg-BG" smtClean="0"/>
              <a:t>‹#›</a:t>
            </a:fld>
            <a:endParaRPr lang="bg-BG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457200" y="1047750"/>
            <a:ext cx="8534400" cy="4038600"/>
          </a:xfrm>
        </p:spPr>
        <p:txBody>
          <a:bodyPr/>
          <a:lstStyle/>
          <a:p>
            <a:pPr lvl="0" eaLnBrk="1" latinLnBrk="0" hangingPunct="1"/>
            <a:r>
              <a:rPr lang="en-US" dirty="0" smtClean="0"/>
              <a:t>Click to edit Master text styles</a:t>
            </a:r>
          </a:p>
          <a:p>
            <a:pPr lvl="1" eaLnBrk="1" latinLnBrk="0" hangingPunct="1"/>
            <a:r>
              <a:rPr lang="en-US" dirty="0" smtClean="0"/>
              <a:t>Second level</a:t>
            </a:r>
          </a:p>
          <a:p>
            <a:pPr lvl="2" eaLnBrk="1" latinLnBrk="0" hangingPunct="1"/>
            <a:r>
              <a:rPr lang="en-US" dirty="0" smtClean="0"/>
              <a:t>Third level</a:t>
            </a:r>
          </a:p>
          <a:p>
            <a:pPr lvl="3" eaLnBrk="1" latinLnBrk="0" hangingPunct="1"/>
            <a:r>
              <a:rPr lang="en-US" dirty="0" smtClean="0"/>
              <a:t>Fourth level</a:t>
            </a:r>
          </a:p>
          <a:p>
            <a:pPr lvl="4" eaLnBrk="1" latinLnBrk="0" hangingPunct="1"/>
            <a:r>
              <a:rPr lang="en-US" dirty="0" smtClean="0"/>
              <a:t>Fifth level</a:t>
            </a:r>
            <a:endParaRPr kumimoji="0"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4667DF-4D84-4B1F-9010-1E7FCEE5EE25}" type="slidenum">
              <a:rPr lang="bg-BG" smtClean="0"/>
              <a:t>‹#›</a:t>
            </a:fld>
            <a:endParaRPr lang="bg-BG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457200" y="133350"/>
            <a:ext cx="8534400" cy="4953000"/>
          </a:xfrm>
        </p:spPr>
        <p:txBody>
          <a:bodyPr/>
          <a:lstStyle/>
          <a:p>
            <a:pPr lvl="0" eaLnBrk="1" latinLnBrk="0" hangingPunct="1"/>
            <a:r>
              <a:rPr lang="en-US" dirty="0" smtClean="0"/>
              <a:t>Click to edit Master text styles</a:t>
            </a:r>
          </a:p>
          <a:p>
            <a:pPr lvl="1" eaLnBrk="1" latinLnBrk="0" hangingPunct="1"/>
            <a:r>
              <a:rPr lang="en-US" dirty="0" smtClean="0"/>
              <a:t>Second level</a:t>
            </a:r>
          </a:p>
          <a:p>
            <a:pPr lvl="2" eaLnBrk="1" latinLnBrk="0" hangingPunct="1"/>
            <a:r>
              <a:rPr lang="en-US" dirty="0" smtClean="0"/>
              <a:t>Third level</a:t>
            </a:r>
          </a:p>
          <a:p>
            <a:pPr lvl="3" eaLnBrk="1" latinLnBrk="0" hangingPunct="1"/>
            <a:r>
              <a:rPr lang="en-US" dirty="0" smtClean="0"/>
              <a:t>Fourth level</a:t>
            </a:r>
          </a:p>
          <a:p>
            <a:pPr lvl="4" eaLnBrk="1" latinLnBrk="0" hangingPunct="1"/>
            <a:r>
              <a:rPr lang="en-US" dirty="0" smtClean="0"/>
              <a:t>Fifth level</a:t>
            </a:r>
            <a:endParaRPr kumimoji="0" lang="en-US" dirty="0"/>
          </a:p>
        </p:txBody>
      </p:sp>
    </p:spTree>
    <p:extLst>
      <p:ext uri="{BB962C8B-B14F-4D97-AF65-F5344CB8AC3E}">
        <p14:creationId xmlns:p14="http://schemas.microsoft.com/office/powerpoint/2010/main" val="188008057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71450"/>
            <a:ext cx="8534400" cy="6858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4667DF-4D84-4B1F-9010-1E7FCEE5EE25}" type="slidenum">
              <a:rPr lang="bg-BG" smtClean="0"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4667DF-4D84-4B1F-9010-1E7FCEE5EE25}" type="slidenum">
              <a:rPr lang="bg-BG" smtClean="0"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133350"/>
            <a:ext cx="8534400" cy="723900"/>
          </a:xfrm>
          <a:prstGeom prst="rect">
            <a:avLst/>
          </a:prstGeom>
          <a:ln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en-US" dirty="0" smtClean="0"/>
              <a:t>Click to edit Master title style</a:t>
            </a:r>
            <a:endParaRPr kumimoji="0" lang="en-US" dirty="0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914400"/>
            <a:ext cx="8534400" cy="417195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dirty="0" smtClean="0"/>
              <a:t>Click to edit Master text styles</a:t>
            </a:r>
            <a:r>
              <a:rPr kumimoji="0" lang="bg-BG" dirty="0" smtClean="0"/>
              <a:t>кирилица</a:t>
            </a:r>
            <a:endParaRPr kumimoji="0" lang="en-US" dirty="0" smtClean="0"/>
          </a:p>
          <a:p>
            <a:pPr lvl="1" eaLnBrk="1" latinLnBrk="0" hangingPunct="1"/>
            <a:r>
              <a:rPr kumimoji="0" lang="en-US" dirty="0" smtClean="0"/>
              <a:t>Second level</a:t>
            </a:r>
          </a:p>
          <a:p>
            <a:pPr lvl="2" eaLnBrk="1" latinLnBrk="0" hangingPunct="1"/>
            <a:r>
              <a:rPr kumimoji="0" lang="en-US" dirty="0" smtClean="0"/>
              <a:t>Third level</a:t>
            </a:r>
          </a:p>
          <a:p>
            <a:pPr lvl="3" eaLnBrk="1" latinLnBrk="0" hangingPunct="1"/>
            <a:r>
              <a:rPr kumimoji="0" lang="en-US" dirty="0" smtClean="0"/>
              <a:t>Fourth level</a:t>
            </a:r>
          </a:p>
          <a:p>
            <a:pPr lvl="4" eaLnBrk="1" latinLnBrk="0" hangingPunct="1"/>
            <a:r>
              <a:rPr kumimoji="0" lang="en-US" dirty="0" smtClean="0"/>
              <a:t>Fifth level</a:t>
            </a:r>
            <a:endParaRPr kumimoji="0" lang="en-US" dirty="0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8686800" y="4869180"/>
            <a:ext cx="457200" cy="27432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1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EC4667DF-4D84-4B1F-9010-1E7FCEE5EE25}" type="slidenum">
              <a:rPr lang="bg-BG" smtClean="0"/>
              <a:pPr/>
              <a:t>‹#›</a:t>
            </a:fld>
            <a:endParaRPr lang="bg-BG"/>
          </a:p>
        </p:txBody>
      </p:sp>
      <p:sp>
        <p:nvSpPr>
          <p:cNvPr id="29" name="Straight Connector 28"/>
          <p:cNvSpPr>
            <a:spLocks noChangeShapeType="1"/>
          </p:cNvSpPr>
          <p:nvPr/>
        </p:nvSpPr>
        <p:spPr bwMode="auto">
          <a:xfrm>
            <a:off x="457200" y="857250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" name="Rectangle 1"/>
          <p:cNvSpPr/>
          <p:nvPr/>
        </p:nvSpPr>
        <p:spPr>
          <a:xfrm>
            <a:off x="0" y="133350"/>
            <a:ext cx="152400" cy="7239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81" r:id="rId2"/>
    <p:sldLayoutId id="2147483674" r:id="rId3"/>
    <p:sldLayoutId id="2147483680" r:id="rId4"/>
    <p:sldLayoutId id="2147483678" r:id="rId5"/>
    <p:sldLayoutId id="2147483679" r:id="rId6"/>
  </p:sldLayoutIdLst>
  <p:txStyles>
    <p:titleStyle>
      <a:lvl1pPr algn="l" rtl="0" eaLnBrk="1" latinLnBrk="0" hangingPunct="1">
        <a:spcBef>
          <a:spcPct val="0"/>
        </a:spcBef>
        <a:buNone/>
        <a:defRPr kumimoji="0" sz="3200" b="1" kern="1200">
          <a:solidFill>
            <a:schemeClr val="accent1">
              <a:lumMod val="75000"/>
            </a:schemeClr>
          </a:solidFill>
          <a:effectLst>
            <a:outerShdw blurRad="63500" algn="ctr" rotWithShape="0">
              <a:schemeClr val="accent1">
                <a:alpha val="40000"/>
              </a:schemeClr>
            </a:outerShdw>
          </a:effectLst>
          <a:latin typeface="Candara" panose="020E0502030303020204" pitchFamily="34" charset="0"/>
          <a:ea typeface="+mj-ea"/>
          <a:cs typeface="+mj-cs"/>
        </a:defRPr>
      </a:lvl1pPr>
    </p:titleStyle>
    <p:bodyStyle>
      <a:lvl1pPr marL="0" indent="0" algn="l" rtl="0" eaLnBrk="1" latinLnBrk="0" hangingPunct="1">
        <a:spcBef>
          <a:spcPts val="600"/>
        </a:spcBef>
        <a:buClr>
          <a:schemeClr val="accent1"/>
        </a:buClr>
        <a:buSzPct val="76000"/>
        <a:buFont typeface="Wingdings 3"/>
        <a:buNone/>
        <a:defRPr kumimoji="0" sz="2600" b="1" kern="1200">
          <a:solidFill>
            <a:schemeClr val="tx1"/>
          </a:solidFill>
          <a:effectLst>
            <a:outerShdw blurRad="63500" algn="ctr" rotWithShape="0">
              <a:schemeClr val="tx1">
                <a:lumMod val="65000"/>
                <a:lumOff val="35000"/>
                <a:alpha val="40000"/>
              </a:schemeClr>
            </a:outerShdw>
          </a:effectLst>
          <a:latin typeface="Candara" panose="020E0502030303020204" pitchFamily="34" charset="0"/>
          <a:ea typeface="+mn-ea"/>
          <a:cs typeface="+mn-cs"/>
        </a:defRPr>
      </a:lvl1pPr>
      <a:lvl2pPr marL="457200" indent="-182563" algn="l" rtl="0" eaLnBrk="1" latinLnBrk="0" hangingPunct="1">
        <a:spcBef>
          <a:spcPts val="500"/>
        </a:spcBef>
        <a:buClr>
          <a:schemeClr val="accent1">
            <a:lumMod val="75000"/>
          </a:schemeClr>
        </a:buClr>
        <a:buSzPct val="100000"/>
        <a:buFont typeface="Arial" panose="020B0604020202020204" pitchFamily="34" charset="0"/>
        <a:buChar char="•"/>
        <a:defRPr kumimoji="0" sz="2300" kern="1200">
          <a:solidFill>
            <a:schemeClr val="tx2"/>
          </a:solidFill>
          <a:effectLst>
            <a:outerShdw blurRad="63500" algn="ctr" rotWithShape="0">
              <a:schemeClr val="accent1">
                <a:alpha val="40000"/>
              </a:schemeClr>
            </a:outerShdw>
          </a:effectLst>
          <a:latin typeface="Candara" panose="020E0502030303020204" pitchFamily="34" charset="0"/>
          <a:ea typeface="+mn-ea"/>
          <a:cs typeface="+mn-cs"/>
        </a:defRPr>
      </a:lvl2pPr>
      <a:lvl3pPr marL="594360" indent="0" algn="l" rtl="0" eaLnBrk="1" latinLnBrk="0" hangingPunct="1">
        <a:spcBef>
          <a:spcPts val="500"/>
        </a:spcBef>
        <a:buClr>
          <a:schemeClr val="bg1">
            <a:shade val="50000"/>
          </a:schemeClr>
        </a:buClr>
        <a:buSzPct val="76000"/>
        <a:buFont typeface="Wingdings 3"/>
        <a:buNone/>
        <a:defRPr kumimoji="0" sz="2000" kern="1200">
          <a:solidFill>
            <a:schemeClr val="accent1">
              <a:lumMod val="75000"/>
            </a:schemeClr>
          </a:solidFill>
          <a:effectLst>
            <a:outerShdw blurRad="63500" algn="ctr" rotWithShape="0">
              <a:schemeClr val="accent1">
                <a:alpha val="40000"/>
              </a:schemeClr>
            </a:outerShdw>
          </a:effectLst>
          <a:latin typeface="Candara" panose="020E0502030303020204" pitchFamily="34" charset="0"/>
          <a:ea typeface="+mn-ea"/>
          <a:cs typeface="+mn-cs"/>
        </a:defRPr>
      </a:lvl3pPr>
      <a:lvl4pPr marL="868680" indent="0" algn="l" rtl="0" eaLnBrk="1" latinLnBrk="0" hangingPunct="1">
        <a:spcBef>
          <a:spcPts val="400"/>
        </a:spcBef>
        <a:buClr>
          <a:schemeClr val="accent2">
            <a:shade val="75000"/>
          </a:schemeClr>
        </a:buClr>
        <a:buSzPct val="70000"/>
        <a:buFont typeface="Wingdings"/>
        <a:buNone/>
        <a:defRPr kumimoji="0" sz="1800" kern="1200">
          <a:solidFill>
            <a:schemeClr val="accent1">
              <a:lumMod val="75000"/>
            </a:schemeClr>
          </a:solidFill>
          <a:effectLst>
            <a:outerShdw blurRad="63500" algn="ctr" rotWithShape="0">
              <a:schemeClr val="accent1">
                <a:alpha val="40000"/>
              </a:schemeClr>
            </a:outerShdw>
          </a:effectLst>
          <a:latin typeface="Candara" panose="020E0502030303020204" pitchFamily="34" charset="0"/>
          <a:ea typeface="+mn-ea"/>
          <a:cs typeface="+mn-cs"/>
        </a:defRPr>
      </a:lvl4pPr>
      <a:lvl5pPr marL="1143000" indent="0" algn="l" rtl="0" eaLnBrk="1" latinLnBrk="0" hangingPunct="1">
        <a:spcBef>
          <a:spcPts val="300"/>
        </a:spcBef>
        <a:buClr>
          <a:schemeClr val="accent2"/>
        </a:buClr>
        <a:buSzPct val="70000"/>
        <a:buFont typeface="Wingdings"/>
        <a:buNone/>
        <a:defRPr kumimoji="0" sz="1600" kern="1200">
          <a:solidFill>
            <a:schemeClr val="accent1">
              <a:lumMod val="75000"/>
            </a:schemeClr>
          </a:solidFill>
          <a:effectLst>
            <a:outerShdw blurRad="63500" algn="ctr" rotWithShape="0">
              <a:schemeClr val="accent1">
                <a:alpha val="40000"/>
              </a:schemeClr>
            </a:outerShdw>
          </a:effectLst>
          <a:latin typeface="Candara" panose="020E0502030303020204" pitchFamily="34" charset="0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Problem-1701/Problem-1701.html" TargetMode="External"/><Relationship Id="rId1" Type="http://schemas.openxmlformats.org/officeDocument/2006/relationships/slideLayout" Target="../slideLayouts/slideLayout6.xml"/><Relationship Id="rId5" Type="http://schemas.openxmlformats.org/officeDocument/2006/relationships/hyperlink" Target="Problem-1602/Problem-1602.html" TargetMode="Externa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Problem-1702/Problem-1702.html" TargetMode="External"/><Relationship Id="rId1" Type="http://schemas.openxmlformats.org/officeDocument/2006/relationships/slideLayout" Target="../slideLayouts/slideLayout6.xml"/><Relationship Id="rId5" Type="http://schemas.openxmlformats.org/officeDocument/2006/relationships/hyperlink" Target="Problem-1602/Problem-1602.html" TargetMode="External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hyperlink" Target="Problem-1703/Problem-1703.html" TargetMode="External"/><Relationship Id="rId1" Type="http://schemas.openxmlformats.org/officeDocument/2006/relationships/slideLayout" Target="../slideLayouts/slideLayout6.xml"/><Relationship Id="rId5" Type="http://schemas.openxmlformats.org/officeDocument/2006/relationships/hyperlink" Target="Problem-1602/Problem-1602.html" TargetMode="External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bg-BG" dirty="0" smtClean="0"/>
              <a:t>Упражнение към тема №17</a:t>
            </a:r>
            <a:br>
              <a:rPr lang="bg-BG" dirty="0" smtClean="0"/>
            </a:br>
            <a:endParaRPr lang="bg-BG" noProof="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bg-BG" dirty="0"/>
              <a:t>Влачене</a:t>
            </a:r>
            <a:endParaRPr lang="bg-BG" noProof="0" dirty="0"/>
          </a:p>
        </p:txBody>
      </p:sp>
    </p:spTree>
    <p:extLst>
      <p:ext uri="{BB962C8B-B14F-4D97-AF65-F5344CB8AC3E}">
        <p14:creationId xmlns:p14="http://schemas.microsoft.com/office/powerpoint/2010/main" val="17273434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 smtClean="0"/>
              <a:t>Задача №</a:t>
            </a:r>
            <a:r>
              <a:rPr lang="bg-BG" dirty="0" smtClean="0"/>
              <a:t>0</a:t>
            </a:r>
            <a:r>
              <a:rPr lang="en-US" dirty="0" smtClean="0"/>
              <a:t>1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lvl="1"/>
            <a:r>
              <a:rPr lang="ru-RU" dirty="0" smtClean="0"/>
              <a:t>Създайте програма, която изчертава </a:t>
            </a:r>
            <a:r>
              <a:rPr lang="ru-RU" dirty="0" smtClean="0"/>
              <a:t>сфера с център началото на координатната система и фиксиран радиус, която </a:t>
            </a:r>
            <a:r>
              <a:rPr lang="ru-RU" dirty="0" smtClean="0"/>
              <a:t>при </a:t>
            </a:r>
            <a:r>
              <a:rPr lang="ru-RU" dirty="0"/>
              <a:t>преминаване с курсора на мишката върху </a:t>
            </a:r>
            <a:r>
              <a:rPr lang="ru-RU" dirty="0" smtClean="0"/>
              <a:t>нея </a:t>
            </a:r>
            <a:r>
              <a:rPr lang="ru-RU" dirty="0" smtClean="0"/>
              <a:t>увеличава постепенно размера си докато радиусът ѝ достигне предварително зададен размер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287379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hlinkClick r:id="rId2" action="ppaction://hlinkfile"/>
          </p:cNvPr>
          <p:cNvSpPr txBox="1"/>
          <p:nvPr/>
        </p:nvSpPr>
        <p:spPr>
          <a:xfrm>
            <a:off x="5830455" y="4112335"/>
            <a:ext cx="1828780" cy="27431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txBody>
          <a:bodyPr wrap="none" rtlCol="0" anchor="t" anchorCtr="0">
            <a:noAutofit/>
          </a:bodyPr>
          <a:lstStyle>
            <a:defPPr>
              <a:defRPr lang="bg-BG"/>
            </a:defPPr>
            <a:lvl1pPr algn="ctr">
              <a:defRPr sz="2000">
                <a:effectLst>
                  <a:outerShdw blurRad="63500" algn="ctr" rotWithShape="0">
                    <a:schemeClr val="accent1">
                      <a:alpha val="40000"/>
                    </a:schemeClr>
                  </a:outerShdw>
                </a:effectLst>
                <a:latin typeface="Consolas" panose="020B0609020204030204" pitchFamily="49" charset="0"/>
                <a:cs typeface="Consolas" panose="020B0609020204030204" pitchFamily="49" charset="0"/>
              </a:defRPr>
            </a:lvl1pPr>
          </a:lstStyle>
          <a:p>
            <a:r>
              <a:rPr lang="bg-BG" sz="1400" b="1" dirty="0" smtClean="0">
                <a:solidFill>
                  <a:schemeClr val="tx2"/>
                </a:solidFill>
                <a:latin typeface="Candara" panose="020E0502030303020204" pitchFamily="34" charset="0"/>
                <a:cs typeface="+mn-cs"/>
              </a:rPr>
              <a:t>Решение</a:t>
            </a:r>
            <a:endParaRPr lang="bg-BG" sz="1400" b="1" dirty="0">
              <a:solidFill>
                <a:schemeClr val="tx2"/>
              </a:solidFill>
              <a:latin typeface="Candara" panose="020E0502030303020204" pitchFamily="34" charset="0"/>
              <a:cs typeface="+mn-cs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74367" y="1017287"/>
            <a:ext cx="4162813" cy="27451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663439" y="1017287"/>
            <a:ext cx="4162813" cy="27451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>
            <a:hlinkClick r:id="rId5" action="ppaction://hlinkfile"/>
          </p:cNvPr>
          <p:cNvSpPr txBox="1"/>
          <p:nvPr/>
        </p:nvSpPr>
        <p:spPr>
          <a:xfrm>
            <a:off x="1441383" y="4112336"/>
            <a:ext cx="1828780" cy="27431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txBody>
          <a:bodyPr wrap="none" rtlCol="0" anchor="t" anchorCtr="0">
            <a:noAutofit/>
          </a:bodyPr>
          <a:lstStyle>
            <a:defPPr>
              <a:defRPr lang="bg-BG"/>
            </a:defPPr>
            <a:lvl1pPr algn="ctr">
              <a:defRPr sz="2000">
                <a:effectLst>
                  <a:outerShdw blurRad="63500" algn="ctr" rotWithShape="0">
                    <a:schemeClr val="accent1">
                      <a:alpha val="40000"/>
                    </a:schemeClr>
                  </a:outerShdw>
                </a:effectLst>
                <a:latin typeface="Consolas" panose="020B0609020204030204" pitchFamily="49" charset="0"/>
                <a:cs typeface="Consolas" panose="020B0609020204030204" pitchFamily="49" charset="0"/>
              </a:defRPr>
            </a:lvl1pPr>
          </a:lstStyle>
          <a:p>
            <a:r>
              <a:rPr lang="bg-BG" sz="1400" b="1" dirty="0" smtClean="0">
                <a:solidFill>
                  <a:schemeClr val="tx2"/>
                </a:solidFill>
                <a:latin typeface="Candara" panose="020E0502030303020204" pitchFamily="34" charset="0"/>
                <a:cs typeface="+mn-cs"/>
              </a:rPr>
              <a:t>Начално състояние</a:t>
            </a:r>
            <a:endParaRPr lang="bg-BG" sz="1400" b="1" dirty="0">
              <a:solidFill>
                <a:schemeClr val="tx2"/>
              </a:solidFill>
              <a:latin typeface="Candara" panose="020E0502030303020204" pitchFamily="34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15346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 smtClean="0"/>
              <a:t>Задача №</a:t>
            </a:r>
            <a:r>
              <a:rPr lang="bg-BG" dirty="0" smtClean="0"/>
              <a:t>02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 lnSpcReduction="10000"/>
          </a:bodyPr>
          <a:lstStyle/>
          <a:p>
            <a:pPr lvl="1"/>
            <a:r>
              <a:rPr lang="ru-RU" dirty="0" smtClean="0"/>
              <a:t>Начертайте </a:t>
            </a:r>
            <a:r>
              <a:rPr lang="ru-RU" dirty="0" smtClean="0"/>
              <a:t>окръжност с произволен център и размер на радиуса. Създайте произволна точка от тази окръжност, с по-голям размер. Начертайте радиуса на окръжността свързващ, центъра със създадената точка. </a:t>
            </a:r>
            <a:br>
              <a:rPr lang="ru-RU" dirty="0" smtClean="0"/>
            </a:br>
            <a:r>
              <a:rPr lang="ru-RU" dirty="0" smtClean="0"/>
              <a:t>Създайте интерактивност, която позволява точката да се влачи с помощтта на мишката, като при промяна на позицията на точката, окръжността да променя размера си и позицията на радиуса, така че точката да продължава да лежи върху окръжността и да е свързана с центъра ѝ посредством радиуса.</a:t>
            </a:r>
            <a:endParaRPr lang="ru-RU" dirty="0"/>
          </a:p>
          <a:p>
            <a:pPr lvl="2"/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601590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hlinkClick r:id="rId2" action="ppaction://hlinkfile"/>
          </p:cNvPr>
          <p:cNvSpPr txBox="1"/>
          <p:nvPr/>
        </p:nvSpPr>
        <p:spPr>
          <a:xfrm>
            <a:off x="5830455" y="4112335"/>
            <a:ext cx="1828780" cy="27431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txBody>
          <a:bodyPr wrap="none" rtlCol="0" anchor="t" anchorCtr="0">
            <a:noAutofit/>
          </a:bodyPr>
          <a:lstStyle>
            <a:defPPr>
              <a:defRPr lang="bg-BG"/>
            </a:defPPr>
            <a:lvl1pPr algn="ctr">
              <a:defRPr sz="2000">
                <a:effectLst>
                  <a:outerShdw blurRad="63500" algn="ctr" rotWithShape="0">
                    <a:schemeClr val="accent1">
                      <a:alpha val="40000"/>
                    </a:schemeClr>
                  </a:outerShdw>
                </a:effectLst>
                <a:latin typeface="Consolas" panose="020B0609020204030204" pitchFamily="49" charset="0"/>
                <a:cs typeface="Consolas" panose="020B0609020204030204" pitchFamily="49" charset="0"/>
              </a:defRPr>
            </a:lvl1pPr>
          </a:lstStyle>
          <a:p>
            <a:r>
              <a:rPr lang="bg-BG" sz="1400" b="1" dirty="0" smtClean="0">
                <a:solidFill>
                  <a:schemeClr val="tx2"/>
                </a:solidFill>
                <a:latin typeface="Candara" panose="020E0502030303020204" pitchFamily="34" charset="0"/>
                <a:cs typeface="+mn-cs"/>
              </a:rPr>
              <a:t>Решение</a:t>
            </a:r>
            <a:endParaRPr lang="bg-BG" sz="1400" b="1" dirty="0">
              <a:solidFill>
                <a:schemeClr val="tx2"/>
              </a:solidFill>
              <a:latin typeface="Candara" panose="020E0502030303020204" pitchFamily="34" charset="0"/>
              <a:cs typeface="+mn-cs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74368" y="1017287"/>
            <a:ext cx="4162811" cy="27451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663440" y="1017287"/>
            <a:ext cx="4162811" cy="27451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>
            <a:hlinkClick r:id="rId5" action="ppaction://hlinkfile"/>
          </p:cNvPr>
          <p:cNvSpPr txBox="1"/>
          <p:nvPr/>
        </p:nvSpPr>
        <p:spPr>
          <a:xfrm>
            <a:off x="1441383" y="4112336"/>
            <a:ext cx="1828780" cy="27431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txBody>
          <a:bodyPr wrap="none" rtlCol="0" anchor="t" anchorCtr="0">
            <a:noAutofit/>
          </a:bodyPr>
          <a:lstStyle>
            <a:defPPr>
              <a:defRPr lang="bg-BG"/>
            </a:defPPr>
            <a:lvl1pPr algn="ctr">
              <a:defRPr sz="2000">
                <a:effectLst>
                  <a:outerShdw blurRad="63500" algn="ctr" rotWithShape="0">
                    <a:schemeClr val="accent1">
                      <a:alpha val="40000"/>
                    </a:schemeClr>
                  </a:outerShdw>
                </a:effectLst>
                <a:latin typeface="Consolas" panose="020B0609020204030204" pitchFamily="49" charset="0"/>
                <a:cs typeface="Consolas" panose="020B0609020204030204" pitchFamily="49" charset="0"/>
              </a:defRPr>
            </a:lvl1pPr>
          </a:lstStyle>
          <a:p>
            <a:r>
              <a:rPr lang="bg-BG" sz="1400" b="1" dirty="0" smtClean="0">
                <a:solidFill>
                  <a:schemeClr val="tx2"/>
                </a:solidFill>
                <a:latin typeface="Candara" panose="020E0502030303020204" pitchFamily="34" charset="0"/>
                <a:cs typeface="+mn-cs"/>
              </a:rPr>
              <a:t>Начално състояние</a:t>
            </a:r>
            <a:endParaRPr lang="bg-BG" sz="1400" b="1" dirty="0">
              <a:solidFill>
                <a:schemeClr val="tx2"/>
              </a:solidFill>
              <a:latin typeface="Candara" panose="020E0502030303020204" pitchFamily="34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332428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 smtClean="0"/>
              <a:t>Задача №</a:t>
            </a:r>
            <a:r>
              <a:rPr lang="bg-BG" dirty="0" smtClean="0"/>
              <a:t>03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lvl="1"/>
            <a:r>
              <a:rPr lang="ru-RU" dirty="0" smtClean="0"/>
              <a:t>Създайте три произволни точки и ги свържете с отсечки, така че да се изчертае триъгълник, създайте интерактивност която позволява да се променя </a:t>
            </a:r>
            <a:r>
              <a:rPr lang="ru-RU" dirty="0" smtClean="0"/>
              <a:t>триъгълника, като </a:t>
            </a:r>
            <a:r>
              <a:rPr lang="ru-RU" dirty="0"/>
              <a:t>с помощта на </a:t>
            </a:r>
            <a:r>
              <a:rPr lang="ru-RU" dirty="0" smtClean="0"/>
              <a:t>мишката се </a:t>
            </a:r>
            <a:r>
              <a:rPr lang="ru-RU" dirty="0" smtClean="0"/>
              <a:t>влачат върховете му.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438464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hlinkClick r:id="rId2" action="ppaction://hlinkfile"/>
          </p:cNvPr>
          <p:cNvSpPr txBox="1"/>
          <p:nvPr/>
        </p:nvSpPr>
        <p:spPr>
          <a:xfrm>
            <a:off x="5830455" y="4112335"/>
            <a:ext cx="1828780" cy="27431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txBody>
          <a:bodyPr wrap="none" rtlCol="0" anchor="t" anchorCtr="0">
            <a:noAutofit/>
          </a:bodyPr>
          <a:lstStyle>
            <a:defPPr>
              <a:defRPr lang="bg-BG"/>
            </a:defPPr>
            <a:lvl1pPr algn="ctr">
              <a:defRPr sz="2000">
                <a:effectLst>
                  <a:outerShdw blurRad="63500" algn="ctr" rotWithShape="0">
                    <a:schemeClr val="accent1">
                      <a:alpha val="40000"/>
                    </a:schemeClr>
                  </a:outerShdw>
                </a:effectLst>
                <a:latin typeface="Consolas" panose="020B0609020204030204" pitchFamily="49" charset="0"/>
                <a:cs typeface="Consolas" panose="020B0609020204030204" pitchFamily="49" charset="0"/>
              </a:defRPr>
            </a:lvl1pPr>
          </a:lstStyle>
          <a:p>
            <a:r>
              <a:rPr lang="bg-BG" sz="1400" b="1" dirty="0" smtClean="0">
                <a:solidFill>
                  <a:schemeClr val="tx2"/>
                </a:solidFill>
                <a:latin typeface="Candara" panose="020E0502030303020204" pitchFamily="34" charset="0"/>
                <a:cs typeface="+mn-cs"/>
              </a:rPr>
              <a:t>Решение</a:t>
            </a:r>
            <a:endParaRPr lang="bg-BG" sz="1400" b="1" dirty="0">
              <a:solidFill>
                <a:schemeClr val="tx2"/>
              </a:solidFill>
              <a:latin typeface="Candara" panose="020E0502030303020204" pitchFamily="34" charset="0"/>
              <a:cs typeface="+mn-cs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74368" y="1017287"/>
            <a:ext cx="4162811" cy="27451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663440" y="1017287"/>
            <a:ext cx="4162811" cy="27451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>
            <a:hlinkClick r:id="rId5" action="ppaction://hlinkfile"/>
          </p:cNvPr>
          <p:cNvSpPr txBox="1"/>
          <p:nvPr/>
        </p:nvSpPr>
        <p:spPr>
          <a:xfrm>
            <a:off x="1441383" y="4112336"/>
            <a:ext cx="1828780" cy="27431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txBody>
          <a:bodyPr wrap="none" rtlCol="0" anchor="t" anchorCtr="0">
            <a:noAutofit/>
          </a:bodyPr>
          <a:lstStyle>
            <a:defPPr>
              <a:defRPr lang="bg-BG"/>
            </a:defPPr>
            <a:lvl1pPr algn="ctr">
              <a:defRPr sz="2000">
                <a:effectLst>
                  <a:outerShdw blurRad="63500" algn="ctr" rotWithShape="0">
                    <a:schemeClr val="accent1">
                      <a:alpha val="40000"/>
                    </a:schemeClr>
                  </a:outerShdw>
                </a:effectLst>
                <a:latin typeface="Consolas" panose="020B0609020204030204" pitchFamily="49" charset="0"/>
                <a:cs typeface="Consolas" panose="020B0609020204030204" pitchFamily="49" charset="0"/>
              </a:defRPr>
            </a:lvl1pPr>
          </a:lstStyle>
          <a:p>
            <a:r>
              <a:rPr lang="bg-BG" sz="1400" b="1" dirty="0" smtClean="0">
                <a:solidFill>
                  <a:schemeClr val="tx2"/>
                </a:solidFill>
                <a:latin typeface="Candara" panose="020E0502030303020204" pitchFamily="34" charset="0"/>
                <a:cs typeface="+mn-cs"/>
              </a:rPr>
              <a:t>Начално състояние</a:t>
            </a:r>
            <a:endParaRPr lang="bg-BG" sz="1400" b="1" dirty="0">
              <a:solidFill>
                <a:schemeClr val="tx2"/>
              </a:solidFill>
              <a:latin typeface="Candara" panose="020E0502030303020204" pitchFamily="34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910822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bg-BG" noProof="0" dirty="0" smtClean="0"/>
              <a:t>Край</a:t>
            </a:r>
            <a:endParaRPr lang="bg-BG" noProof="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bg-BG" noProof="0" dirty="0" smtClean="0"/>
              <a:t>Коментари, въпроси</a:t>
            </a:r>
            <a:endParaRPr lang="bg-BG" noProof="0" dirty="0"/>
          </a:p>
        </p:txBody>
      </p:sp>
    </p:spTree>
    <p:extLst>
      <p:ext uri="{BB962C8B-B14F-4D97-AF65-F5344CB8AC3E}">
        <p14:creationId xmlns:p14="http://schemas.microsoft.com/office/powerpoint/2010/main" val="35475937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igin">
  <a:themeElements>
    <a:clrScheme name="SUICA COurse">
      <a:dk1>
        <a:sysClr val="windowText" lastClr="000000"/>
      </a:dk1>
      <a:lt1>
        <a:sysClr val="window" lastClr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0070C0"/>
      </a:hlink>
      <a:folHlink>
        <a:srgbClr val="0070C0"/>
      </a:folHlink>
    </a:clrScheme>
    <a:fontScheme name="Origin">
      <a:majorFont>
        <a:latin typeface="Bookman Old Style"/>
        <a:ea typeface=""/>
        <a:cs typeface=""/>
        <a:font script="Grek" typeface="Cambria"/>
        <a:font script="Cyrl" typeface="Cambria"/>
        <a:font script="Jpan" typeface="HG明朝E"/>
        <a:font script="Hang" typeface="돋움"/>
        <a:font script="Hans" typeface="宋体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Gill Sans MT"/>
        <a:ea typeface=""/>
        <a:cs typeface=""/>
        <a:font script="Grek" typeface="Calibri"/>
        <a:font script="Cyrl" typeface="Calibri"/>
        <a:font script="Jpan" typeface="ＭＳ Ｐゴシック"/>
        <a:font script="Hang" typeface="맑은 고딕"/>
        <a:font script="Hans" typeface="华文新魏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rigin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</a:schemeClr>
            </a:gs>
            <a:gs pos="30000">
              <a:schemeClr val="phClr">
                <a:shade val="90000"/>
                <a:satMod val="110000"/>
              </a:schemeClr>
            </a:gs>
            <a:gs pos="45000">
              <a:schemeClr val="phClr">
                <a:shade val="100000"/>
                <a:satMod val="118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0000"/>
                <a:satMod val="110000"/>
              </a:schemeClr>
            </a:gs>
            <a:gs pos="100000">
              <a:schemeClr val="phClr">
                <a:shade val="63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30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balanced" dir="t">
              <a:rot lat="0" lon="0" rev="0"/>
            </a:lightRig>
          </a:scene3d>
          <a:sp3d prstMaterial="matte">
            <a:bevelT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50000"/>
              </a:srgbClr>
            </a:outerShdw>
          </a:effectLst>
          <a:scene3d>
            <a:camera prst="orthographicFront" fov="0">
              <a:rot lat="0" lon="0" rev="0"/>
            </a:camera>
            <a:lightRig rig="soft" dir="t">
              <a:rot lat="0" lon="0" rev="2700000"/>
            </a:lightRig>
          </a:scene3d>
          <a:sp3d prstMaterial="matte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Origin</Template>
  <TotalTime>13850</TotalTime>
  <Words>133</Words>
  <Application>Microsoft Office PowerPoint</Application>
  <PresentationFormat>On-screen Show (16:9)</PresentationFormat>
  <Paragraphs>17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6" baseType="lpstr">
      <vt:lpstr>Arial</vt:lpstr>
      <vt:lpstr>Calibri</vt:lpstr>
      <vt:lpstr>Candara</vt:lpstr>
      <vt:lpstr>Consolas</vt:lpstr>
      <vt:lpstr>Gill Sans MT</vt:lpstr>
      <vt:lpstr>Wingdings</vt:lpstr>
      <vt:lpstr>Wingdings 3</vt:lpstr>
      <vt:lpstr>Origin</vt:lpstr>
      <vt:lpstr>Упражнение към тема №17 </vt:lpstr>
      <vt:lpstr>Задача №01</vt:lpstr>
      <vt:lpstr>PowerPoint Presentation</vt:lpstr>
      <vt:lpstr>Задача №02</vt:lpstr>
      <vt:lpstr>PowerPoint Presentation</vt:lpstr>
      <vt:lpstr>Задача №03</vt:lpstr>
      <vt:lpstr>PowerPoint Presentation</vt:lpstr>
      <vt:lpstr>Край</vt:lpstr>
    </vt:vector>
  </TitlesOfParts>
  <Company>FMI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SUICA-EXERCISE-01</dc:title>
  <dc:creator>Pavel Boytchev</dc:creator>
  <cp:lastModifiedBy>MalcheviBG</cp:lastModifiedBy>
  <cp:revision>781</cp:revision>
  <dcterms:created xsi:type="dcterms:W3CDTF">2015-02-10T15:00:35Z</dcterms:created>
  <dcterms:modified xsi:type="dcterms:W3CDTF">2016-01-03T16:37:37Z</dcterms:modified>
</cp:coreProperties>
</file>