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478" r:id="rId3"/>
    <p:sldId id="481" r:id="rId4"/>
    <p:sldId id="480" r:id="rId5"/>
    <p:sldId id="482" r:id="rId6"/>
    <p:sldId id="479" r:id="rId7"/>
    <p:sldId id="483" r:id="rId8"/>
    <p:sldId id="261" r:id="rId9"/>
  </p:sldIdLst>
  <p:sldSz cx="9144000" cy="5143500" type="screen16x9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37AF7"/>
    <a:srgbClr val="6666FF"/>
    <a:srgbClr val="D8D8DE"/>
    <a:srgbClr val="9999FF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 autoAdjust="0"/>
    <p:restoredTop sz="94590" autoAdjust="0"/>
  </p:normalViewPr>
  <p:slideViewPr>
    <p:cSldViewPr>
      <p:cViewPr varScale="1">
        <p:scale>
          <a:sx n="98" d="100"/>
          <a:sy n="98" d="100"/>
        </p:scale>
        <p:origin x="576" y="8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1064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728"/>
    </p:cViewPr>
  </p:sorterViewPr>
  <p:gridSpacing cx="91439" cy="91439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2914650"/>
            <a:ext cx="6858000" cy="742950"/>
          </a:xfrm>
          <a:ln>
            <a:noFill/>
          </a:ln>
        </p:spPr>
        <p:txBody>
          <a:bodyPr anchor="t" anchorCtr="0">
            <a:normAutofit/>
          </a:bodyPr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3843338"/>
            <a:ext cx="6858000" cy="400050"/>
          </a:xfrm>
        </p:spPr>
        <p:txBody>
          <a:bodyPr/>
          <a:lstStyle>
            <a:lvl1pPr marL="0" indent="0" algn="l">
              <a:buNone/>
              <a:defRPr sz="2000" b="0">
                <a:solidFill>
                  <a:schemeClr val="tx2"/>
                </a:solidFill>
                <a:latin typeface="Candara" panose="020E0502030303020204" pitchFamily="34" charset="0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1" name="Rectangle 20"/>
          <p:cNvSpPr/>
          <p:nvPr/>
        </p:nvSpPr>
        <p:spPr>
          <a:xfrm>
            <a:off x="904875" y="2736056"/>
            <a:ext cx="7315200" cy="96012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Rectangle 32"/>
          <p:cNvSpPr/>
          <p:nvPr/>
        </p:nvSpPr>
        <p:spPr>
          <a:xfrm>
            <a:off x="904875" y="3786188"/>
            <a:ext cx="7315200" cy="51435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tangle 21"/>
          <p:cNvSpPr/>
          <p:nvPr/>
        </p:nvSpPr>
        <p:spPr>
          <a:xfrm>
            <a:off x="904875" y="2736056"/>
            <a:ext cx="228600" cy="96012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>
            <a:off x="904875" y="3786188"/>
            <a:ext cx="228600" cy="51435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2914650"/>
            <a:ext cx="6858000" cy="742950"/>
          </a:xfrm>
          <a:ln>
            <a:noFill/>
          </a:ln>
        </p:spPr>
        <p:txBody>
          <a:bodyPr anchor="t" anchorCtr="0">
            <a:normAutofit/>
          </a:bodyPr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21" name="Rectangle 20"/>
          <p:cNvSpPr/>
          <p:nvPr/>
        </p:nvSpPr>
        <p:spPr>
          <a:xfrm>
            <a:off x="904875" y="2736056"/>
            <a:ext cx="7315200" cy="96012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tangle 21"/>
          <p:cNvSpPr/>
          <p:nvPr/>
        </p:nvSpPr>
        <p:spPr>
          <a:xfrm>
            <a:off x="904875" y="2736056"/>
            <a:ext cx="228600" cy="96012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8257830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"/>
            <a:ext cx="8534400" cy="74295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667DF-4D84-4B1F-9010-1E7FCEE5EE25}" type="slidenum">
              <a:rPr lang="bg-BG" smtClean="0"/>
              <a:t>‹#›</a:t>
            </a:fld>
            <a:endParaRPr lang="bg-BG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047750"/>
            <a:ext cx="8534400" cy="4038600"/>
          </a:xfrm>
        </p:spPr>
        <p:txBody>
          <a:bodyPr/>
          <a:lstStyle/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667DF-4D84-4B1F-9010-1E7FCEE5EE25}" type="slidenum">
              <a:rPr lang="bg-BG" smtClean="0"/>
              <a:t>‹#›</a:t>
            </a:fld>
            <a:endParaRPr lang="bg-BG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33350"/>
            <a:ext cx="8534400" cy="4953000"/>
          </a:xfrm>
        </p:spPr>
        <p:txBody>
          <a:bodyPr/>
          <a:lstStyle/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18800805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71450"/>
            <a:ext cx="8534400" cy="6858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667DF-4D84-4B1F-9010-1E7FCEE5EE25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667DF-4D84-4B1F-9010-1E7FCEE5EE25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33350"/>
            <a:ext cx="8534400" cy="723900"/>
          </a:xfrm>
          <a:prstGeom prst="rect">
            <a:avLst/>
          </a:prstGeom>
          <a:ln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914400"/>
            <a:ext cx="8534400" cy="417195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dirty="0" smtClean="0"/>
              <a:t>Click to edit Master text styles</a:t>
            </a:r>
            <a:r>
              <a:rPr kumimoji="0" lang="bg-BG" dirty="0" smtClean="0"/>
              <a:t>кирилица</a:t>
            </a:r>
            <a:endParaRPr kumimoji="0" lang="en-US" dirty="0" smtClean="0"/>
          </a:p>
          <a:p>
            <a:pPr lvl="1" eaLnBrk="1" latinLnBrk="0" hangingPunct="1"/>
            <a:r>
              <a:rPr kumimoji="0" lang="en-US" dirty="0" smtClean="0"/>
              <a:t>Second level</a:t>
            </a:r>
          </a:p>
          <a:p>
            <a:pPr lvl="2" eaLnBrk="1" latinLnBrk="0" hangingPunct="1"/>
            <a:r>
              <a:rPr kumimoji="0" lang="en-US" dirty="0" smtClean="0"/>
              <a:t>Third level</a:t>
            </a:r>
          </a:p>
          <a:p>
            <a:pPr lvl="3" eaLnBrk="1" latinLnBrk="0" hangingPunct="1"/>
            <a:r>
              <a:rPr kumimoji="0" lang="en-US" dirty="0" smtClean="0"/>
              <a:t>Fourth level</a:t>
            </a:r>
          </a:p>
          <a:p>
            <a:pPr lvl="4" eaLnBrk="1" latinLnBrk="0" hangingPunct="1"/>
            <a:r>
              <a:rPr kumimoji="0" lang="en-US" dirty="0" smtClean="0"/>
              <a:t>Fifth level</a:t>
            </a:r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86800" y="4869180"/>
            <a:ext cx="457200" cy="27432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1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EC4667DF-4D84-4B1F-9010-1E7FCEE5EE25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29" name="Straight Connector 28"/>
          <p:cNvSpPr>
            <a:spLocks noChangeShapeType="1"/>
          </p:cNvSpPr>
          <p:nvPr/>
        </p:nvSpPr>
        <p:spPr bwMode="auto">
          <a:xfrm>
            <a:off x="457200" y="85725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Rectangle 1"/>
          <p:cNvSpPr/>
          <p:nvPr/>
        </p:nvSpPr>
        <p:spPr>
          <a:xfrm>
            <a:off x="0" y="133350"/>
            <a:ext cx="152400" cy="7239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81" r:id="rId2"/>
    <p:sldLayoutId id="2147483674" r:id="rId3"/>
    <p:sldLayoutId id="2147483680" r:id="rId4"/>
    <p:sldLayoutId id="2147483678" r:id="rId5"/>
    <p:sldLayoutId id="2147483679" r:id="rId6"/>
  </p:sldLayoutIdLst>
  <p:txStyles>
    <p:titleStyle>
      <a:lvl1pPr algn="l" rtl="0" eaLnBrk="1" latinLnBrk="0" hangingPunct="1">
        <a:spcBef>
          <a:spcPct val="0"/>
        </a:spcBef>
        <a:buNone/>
        <a:defRPr kumimoji="0" sz="3200" b="1" kern="1200">
          <a:solidFill>
            <a:schemeClr val="accent1">
              <a:lumMod val="75000"/>
            </a:schemeClr>
          </a:solidFill>
          <a:effectLst>
            <a:outerShdw blurRad="63500" algn="ctr" rotWithShape="0">
              <a:schemeClr val="accent1">
                <a:alpha val="40000"/>
              </a:schemeClr>
            </a:outerShdw>
          </a:effectLst>
          <a:latin typeface="Candara" panose="020E0502030303020204" pitchFamily="34" charset="0"/>
          <a:ea typeface="+mj-ea"/>
          <a:cs typeface="+mj-cs"/>
        </a:defRPr>
      </a:lvl1pPr>
    </p:titleStyle>
    <p:bodyStyle>
      <a:lvl1pPr marL="0" indent="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None/>
        <a:defRPr kumimoji="0" sz="2600" b="1" kern="1200">
          <a:solidFill>
            <a:schemeClr val="tx1"/>
          </a:solidFill>
          <a:effectLst>
            <a:outerShdw blurRad="63500" algn="ctr" rotWithShape="0">
              <a:schemeClr val="tx1">
                <a:lumMod val="65000"/>
                <a:lumOff val="35000"/>
                <a:alpha val="40000"/>
              </a:schemeClr>
            </a:outerShdw>
          </a:effectLst>
          <a:latin typeface="Candara" panose="020E0502030303020204" pitchFamily="34" charset="0"/>
          <a:ea typeface="+mn-ea"/>
          <a:cs typeface="+mn-cs"/>
        </a:defRPr>
      </a:lvl1pPr>
      <a:lvl2pPr marL="457200" indent="-182563" algn="l" rtl="0" eaLnBrk="1" latinLnBrk="0" hangingPunct="1">
        <a:spcBef>
          <a:spcPts val="500"/>
        </a:spcBef>
        <a:buClr>
          <a:schemeClr val="accent1">
            <a:lumMod val="75000"/>
          </a:schemeClr>
        </a:buClr>
        <a:buSzPct val="100000"/>
        <a:buFont typeface="Arial" panose="020B0604020202020204" pitchFamily="34" charset="0"/>
        <a:buChar char="•"/>
        <a:defRPr kumimoji="0" sz="2300" kern="1200">
          <a:solidFill>
            <a:schemeClr val="tx2"/>
          </a:solidFill>
          <a:effectLst>
            <a:outerShdw blurRad="63500" algn="ctr" rotWithShape="0">
              <a:schemeClr val="accent1">
                <a:alpha val="40000"/>
              </a:schemeClr>
            </a:outerShdw>
          </a:effectLst>
          <a:latin typeface="Candara" panose="020E0502030303020204" pitchFamily="34" charset="0"/>
          <a:ea typeface="+mn-ea"/>
          <a:cs typeface="+mn-cs"/>
        </a:defRPr>
      </a:lvl2pPr>
      <a:lvl3pPr marL="594360" indent="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None/>
        <a:defRPr kumimoji="0" sz="2000" kern="1200">
          <a:solidFill>
            <a:schemeClr val="accent1">
              <a:lumMod val="75000"/>
            </a:schemeClr>
          </a:solidFill>
          <a:effectLst>
            <a:outerShdw blurRad="63500" algn="ctr" rotWithShape="0">
              <a:schemeClr val="accent1">
                <a:alpha val="40000"/>
              </a:schemeClr>
            </a:outerShdw>
          </a:effectLst>
          <a:latin typeface="Candara" panose="020E0502030303020204" pitchFamily="34" charset="0"/>
          <a:ea typeface="+mn-ea"/>
          <a:cs typeface="+mn-cs"/>
        </a:defRPr>
      </a:lvl3pPr>
      <a:lvl4pPr marL="868680" indent="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None/>
        <a:defRPr kumimoji="0" sz="1800" kern="1200">
          <a:solidFill>
            <a:schemeClr val="accent1">
              <a:lumMod val="75000"/>
            </a:schemeClr>
          </a:solidFill>
          <a:effectLst>
            <a:outerShdw blurRad="63500" algn="ctr" rotWithShape="0">
              <a:schemeClr val="accent1">
                <a:alpha val="40000"/>
              </a:schemeClr>
            </a:outerShdw>
          </a:effectLst>
          <a:latin typeface="Candara" panose="020E0502030303020204" pitchFamily="34" charset="0"/>
          <a:ea typeface="+mn-ea"/>
          <a:cs typeface="+mn-cs"/>
        </a:defRPr>
      </a:lvl4pPr>
      <a:lvl5pPr marL="1143000" indent="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None/>
        <a:defRPr kumimoji="0" sz="1600" kern="1200">
          <a:solidFill>
            <a:schemeClr val="accent1">
              <a:lumMod val="75000"/>
            </a:schemeClr>
          </a:solidFill>
          <a:effectLst>
            <a:outerShdw blurRad="63500" algn="ctr" rotWithShape="0">
              <a:schemeClr val="accent1">
                <a:alpha val="40000"/>
              </a:schemeClr>
            </a:outerShdw>
          </a:effectLst>
          <a:latin typeface="Candara" panose="020E0502030303020204" pitchFamily="34" charset="0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Example-1101%20Polygons/Example-1101%20Polygons.html" TargetMode="External"/><Relationship Id="rId7" Type="http://schemas.openxmlformats.org/officeDocument/2006/relationships/hyperlink" Target="Problem-1301/Problem-1301_4.html" TargetMode="External"/><Relationship Id="rId2" Type="http://schemas.openxmlformats.org/officeDocument/2006/relationships/hyperlink" Target="Problem-1301/Problem-1301_1.html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Problem-1301/Problem-1301_3.html" TargetMode="External"/><Relationship Id="rId5" Type="http://schemas.openxmlformats.org/officeDocument/2006/relationships/hyperlink" Target="Problem-1301/Problem-1301_2.html" TargetMode="Externa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Example-1101%20Polygons/Example-1101%20Polygons.html" TargetMode="External"/><Relationship Id="rId2" Type="http://schemas.openxmlformats.org/officeDocument/2006/relationships/hyperlink" Target="Problem-1302/Problem-1302.html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Example-1101%20Polygons/Example-1101%20Polygons.html" TargetMode="External"/><Relationship Id="rId7" Type="http://schemas.openxmlformats.org/officeDocument/2006/relationships/image" Target="../media/image8.png"/><Relationship Id="rId2" Type="http://schemas.openxmlformats.org/officeDocument/2006/relationships/hyperlink" Target="Problem-1303/Problem-1303.html" TargetMode="Externa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bg-BG" dirty="0" smtClean="0"/>
              <a:t>Упражнение към тема №13</a:t>
            </a:r>
            <a:br>
              <a:rPr lang="bg-BG" dirty="0" smtClean="0"/>
            </a:br>
            <a:endParaRPr lang="bg-BG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bg-BG" dirty="0"/>
              <a:t>Анимация</a:t>
            </a:r>
            <a:endParaRPr lang="bg-BG" noProof="0" dirty="0"/>
          </a:p>
        </p:txBody>
      </p:sp>
    </p:spTree>
    <p:extLst>
      <p:ext uri="{BB962C8B-B14F-4D97-AF65-F5344CB8AC3E}">
        <p14:creationId xmlns:p14="http://schemas.microsoft.com/office/powerpoint/2010/main" val="1727343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№01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bg-BG" dirty="0" smtClean="0"/>
              <a:t>Създайте </a:t>
            </a:r>
            <a:r>
              <a:rPr lang="ru-RU" dirty="0" smtClean="0"/>
              <a:t>сфера с център началото на координатната система и радиус </a:t>
            </a:r>
            <a:r>
              <a:rPr lang="en-US" b="1" dirty="0" smtClean="0"/>
              <a:t>r</a:t>
            </a:r>
            <a:r>
              <a:rPr lang="ru-RU" dirty="0" smtClean="0"/>
              <a:t>, която се движи равномерно: </a:t>
            </a:r>
            <a:endParaRPr lang="ru-RU" dirty="0"/>
          </a:p>
          <a:p>
            <a:pPr lvl="2"/>
            <a:r>
              <a:rPr lang="ru-RU" dirty="0" smtClean="0"/>
              <a:t>Нагоре по оста </a:t>
            </a:r>
            <a:r>
              <a:rPr lang="en-US" dirty="0" smtClean="0"/>
              <a:t>Oz</a:t>
            </a:r>
          </a:p>
          <a:p>
            <a:pPr lvl="1"/>
            <a:r>
              <a:rPr lang="bg-BG" dirty="0" smtClean="0"/>
              <a:t>Модифицирайте задачата, така че сферата да се движи:</a:t>
            </a:r>
          </a:p>
          <a:p>
            <a:pPr lvl="2"/>
            <a:r>
              <a:rPr lang="ru-RU" dirty="0" smtClean="0"/>
              <a:t>По-бавно или по-бързо</a:t>
            </a:r>
          </a:p>
          <a:p>
            <a:pPr lvl="2"/>
            <a:r>
              <a:rPr lang="ru-RU" dirty="0" smtClean="0"/>
              <a:t>Надолу </a:t>
            </a:r>
            <a:r>
              <a:rPr lang="ru-RU" dirty="0" smtClean="0"/>
              <a:t>по </a:t>
            </a:r>
            <a:r>
              <a:rPr lang="ru-RU" dirty="0"/>
              <a:t>оста </a:t>
            </a:r>
            <a:r>
              <a:rPr lang="en-US" dirty="0" smtClean="0"/>
              <a:t>Oz</a:t>
            </a:r>
          </a:p>
          <a:p>
            <a:pPr lvl="2"/>
            <a:endParaRPr lang="ru-RU" dirty="0"/>
          </a:p>
          <a:p>
            <a:pPr lvl="2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2485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hlinkClick r:id="rId2" action="ppaction://hlinkfile"/>
          </p:cNvPr>
          <p:cNvSpPr txBox="1"/>
          <p:nvPr/>
        </p:nvSpPr>
        <p:spPr>
          <a:xfrm>
            <a:off x="457245" y="4670475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</a:t>
            </a:r>
            <a:r>
              <a:rPr lang="en-US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1</a:t>
            </a:r>
            <a:endParaRPr lang="bg-BG" sz="1400" b="1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pic>
        <p:nvPicPr>
          <p:cNvPr id="1026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07135" y="102897"/>
            <a:ext cx="6529730" cy="4305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hlinkClick r:id="rId5" action="ppaction://hlinkfile"/>
          </p:cNvPr>
          <p:cNvSpPr txBox="1"/>
          <p:nvPr/>
        </p:nvSpPr>
        <p:spPr>
          <a:xfrm>
            <a:off x="2633821" y="4670475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</a:t>
            </a:r>
            <a:r>
              <a:rPr lang="en-US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2</a:t>
            </a:r>
            <a:endParaRPr lang="bg-BG" sz="1400" b="1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sp>
        <p:nvSpPr>
          <p:cNvPr id="5" name="TextBox 4">
            <a:hlinkClick r:id="rId6" action="ppaction://hlinkfile"/>
          </p:cNvPr>
          <p:cNvSpPr txBox="1"/>
          <p:nvPr/>
        </p:nvSpPr>
        <p:spPr>
          <a:xfrm>
            <a:off x="4810397" y="4670475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</a:t>
            </a:r>
            <a:r>
              <a:rPr lang="en-US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3</a:t>
            </a:r>
            <a:endParaRPr lang="bg-BG" sz="1400" b="1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sp>
        <p:nvSpPr>
          <p:cNvPr id="6" name="TextBox 5">
            <a:hlinkClick r:id="rId7" action="ppaction://hlinkfile"/>
          </p:cNvPr>
          <p:cNvSpPr txBox="1"/>
          <p:nvPr/>
        </p:nvSpPr>
        <p:spPr>
          <a:xfrm>
            <a:off x="6986974" y="4670475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</a:t>
            </a:r>
            <a:r>
              <a:rPr lang="en-US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4</a:t>
            </a:r>
            <a:endParaRPr lang="bg-BG" sz="1400" b="1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50180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№02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ru-RU" dirty="0" smtClean="0"/>
              <a:t>Създайте две </a:t>
            </a:r>
            <a:r>
              <a:rPr lang="ru-RU" dirty="0"/>
              <a:t>сфери зелена и червена, </a:t>
            </a:r>
            <a:r>
              <a:rPr lang="ru-RU" dirty="0" smtClean="0"/>
              <a:t>за които като</a:t>
            </a:r>
            <a:r>
              <a:rPr lang="ru-RU" dirty="0"/>
              <a:t>:</a:t>
            </a:r>
          </a:p>
          <a:p>
            <a:pPr lvl="2"/>
            <a:r>
              <a:rPr lang="ru-RU" dirty="0"/>
              <a:t>зелената е по-голяма от червената</a:t>
            </a:r>
          </a:p>
          <a:p>
            <a:pPr lvl="2"/>
            <a:r>
              <a:rPr lang="ru-RU" dirty="0"/>
              <a:t>центрове им са произволни точки</a:t>
            </a:r>
          </a:p>
          <a:p>
            <a:pPr lvl="1"/>
            <a:r>
              <a:rPr lang="ru-RU" dirty="0"/>
              <a:t>Дефинирайте движение, така че зелената сфера да се придвижва към червената и да я </a:t>
            </a:r>
            <a:r>
              <a:rPr lang="ru-RU" dirty="0" smtClean="0"/>
              <a:t>обгръща</a:t>
            </a:r>
            <a:endParaRPr lang="en-US" dirty="0" smtClean="0"/>
          </a:p>
          <a:p>
            <a:pPr lvl="1"/>
            <a:r>
              <a:rPr lang="ru-RU" dirty="0" smtClean="0"/>
              <a:t>Модифицирайте задачата като променяте скоростта на движение на едната сфера към другата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62004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hlinkClick r:id="rId2" action="ppaction://hlinkfile"/>
          </p:cNvPr>
          <p:cNvSpPr txBox="1"/>
          <p:nvPr/>
        </p:nvSpPr>
        <p:spPr>
          <a:xfrm>
            <a:off x="3657610" y="4400530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</a:t>
            </a:r>
            <a:endParaRPr lang="bg-BG" sz="1400" b="1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pic>
        <p:nvPicPr>
          <p:cNvPr id="1026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1933" y="1013095"/>
            <a:ext cx="4178835" cy="2755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36919" y="1013095"/>
            <a:ext cx="4178835" cy="2755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838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№03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bg-BG" dirty="0" smtClean="0"/>
              <a:t>Създайте сфера с център началото на координатната система и тръба, с форма на цилиндър, разположена по оста </a:t>
            </a:r>
            <a:r>
              <a:rPr lang="en-US" dirty="0" smtClean="0"/>
              <a:t>Oy</a:t>
            </a:r>
            <a:endParaRPr lang="bg-BG" dirty="0" smtClean="0"/>
          </a:p>
          <a:p>
            <a:pPr lvl="2"/>
            <a:r>
              <a:rPr lang="bg-BG" dirty="0" smtClean="0"/>
              <a:t>Дефинирайте </a:t>
            </a:r>
            <a:r>
              <a:rPr lang="bg-BG" dirty="0" smtClean="0"/>
              <a:t>движение, при което </a:t>
            </a:r>
            <a:r>
              <a:rPr lang="bg-BG" dirty="0" smtClean="0"/>
              <a:t>сферата минава през тръбата и спира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943846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hlinkClick r:id="rId2" action="ppaction://hlinkfile"/>
          </p:cNvPr>
          <p:cNvSpPr txBox="1"/>
          <p:nvPr/>
        </p:nvSpPr>
        <p:spPr>
          <a:xfrm>
            <a:off x="3377050" y="4772701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</a:t>
            </a:r>
            <a:endParaRPr lang="bg-BG" sz="1400" b="1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pic>
        <p:nvPicPr>
          <p:cNvPr id="1026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05879" y="190693"/>
            <a:ext cx="3212028" cy="2118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89123" y="194336"/>
            <a:ext cx="3212028" cy="2118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05879" y="2434156"/>
            <a:ext cx="3212028" cy="2118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89123" y="2437799"/>
            <a:ext cx="3212028" cy="2118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88567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noProof="0" dirty="0" smtClean="0"/>
              <a:t>Край</a:t>
            </a:r>
            <a:endParaRPr lang="bg-BG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bg-BG" noProof="0" dirty="0" smtClean="0"/>
              <a:t>Коментари, въпроси</a:t>
            </a:r>
            <a:endParaRPr lang="bg-BG" noProof="0" dirty="0"/>
          </a:p>
        </p:txBody>
      </p:sp>
    </p:spTree>
    <p:extLst>
      <p:ext uri="{BB962C8B-B14F-4D97-AF65-F5344CB8AC3E}">
        <p14:creationId xmlns:p14="http://schemas.microsoft.com/office/powerpoint/2010/main" val="3547593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gin">
  <a:themeElements>
    <a:clrScheme name="SUICA COurse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0070C0"/>
      </a:hlink>
      <a:folHlink>
        <a:srgbClr val="0070C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14025</TotalTime>
  <Words>147</Words>
  <Application>Microsoft Office PowerPoint</Application>
  <PresentationFormat>On-screen Show (16:9)</PresentationFormat>
  <Paragraphs>25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Arial</vt:lpstr>
      <vt:lpstr>Calibri</vt:lpstr>
      <vt:lpstr>Candara</vt:lpstr>
      <vt:lpstr>Consolas</vt:lpstr>
      <vt:lpstr>Gill Sans MT</vt:lpstr>
      <vt:lpstr>Wingdings</vt:lpstr>
      <vt:lpstr>Wingdings 3</vt:lpstr>
      <vt:lpstr>Origin</vt:lpstr>
      <vt:lpstr>Упражнение към тема №13 </vt:lpstr>
      <vt:lpstr>Задача №01</vt:lpstr>
      <vt:lpstr>PowerPoint Presentation</vt:lpstr>
      <vt:lpstr>Задача №02</vt:lpstr>
      <vt:lpstr>PowerPoint Presentation</vt:lpstr>
      <vt:lpstr>Задача №03</vt:lpstr>
      <vt:lpstr>PowerPoint Presentation</vt:lpstr>
      <vt:lpstr>Край</vt:lpstr>
    </vt:vector>
  </TitlesOfParts>
  <Company>FMI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SUICA-EXERCISE-01</dc:title>
  <dc:creator>Pavel Boytchev</dc:creator>
  <cp:lastModifiedBy>MalcheviBG</cp:lastModifiedBy>
  <cp:revision>768</cp:revision>
  <dcterms:created xsi:type="dcterms:W3CDTF">2015-02-10T15:00:35Z</dcterms:created>
  <dcterms:modified xsi:type="dcterms:W3CDTF">2015-11-30T14:37:01Z</dcterms:modified>
</cp:coreProperties>
</file>