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07" r:id="rId3"/>
    <p:sldId id="478" r:id="rId4"/>
    <p:sldId id="479" r:id="rId5"/>
    <p:sldId id="406" r:id="rId6"/>
    <p:sldId id="481" r:id="rId7"/>
    <p:sldId id="480" r:id="rId8"/>
    <p:sldId id="482" r:id="rId9"/>
    <p:sldId id="476" r:id="rId10"/>
    <p:sldId id="473" r:id="rId11"/>
    <p:sldId id="483" r:id="rId12"/>
    <p:sldId id="474" r:id="rId13"/>
    <p:sldId id="484" r:id="rId14"/>
    <p:sldId id="485" r:id="rId15"/>
    <p:sldId id="486" r:id="rId16"/>
    <p:sldId id="487" r:id="rId17"/>
    <p:sldId id="488" r:id="rId18"/>
    <p:sldId id="489" r:id="rId19"/>
    <p:sldId id="490" r:id="rId20"/>
    <p:sldId id="491" r:id="rId21"/>
    <p:sldId id="492" r:id="rId22"/>
    <p:sldId id="460" r:id="rId23"/>
    <p:sldId id="458" r:id="rId24"/>
    <p:sldId id="493" r:id="rId25"/>
    <p:sldId id="494" r:id="rId26"/>
    <p:sldId id="495" r:id="rId27"/>
    <p:sldId id="496" r:id="rId28"/>
    <p:sldId id="497" r:id="rId29"/>
    <p:sldId id="498" r:id="rId30"/>
    <p:sldId id="499" r:id="rId31"/>
    <p:sldId id="477" r:id="rId32"/>
    <p:sldId id="475" r:id="rId33"/>
    <p:sldId id="500" r:id="rId34"/>
    <p:sldId id="501" r:id="rId35"/>
    <p:sldId id="502" r:id="rId36"/>
    <p:sldId id="503" r:id="rId37"/>
    <p:sldId id="504" r:id="rId38"/>
    <p:sldId id="505" r:id="rId39"/>
    <p:sldId id="506" r:id="rId40"/>
    <p:sldId id="507" r:id="rId41"/>
    <p:sldId id="508" r:id="rId42"/>
    <p:sldId id="509" r:id="rId43"/>
    <p:sldId id="261" r:id="rId44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104/Problem-1104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105/Problem-1105_1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Problem-1105/Problem-1105_2.html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106/Problem-1106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Problem-1106/Problem-1106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108/Problem-1108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Problem-1109/Problem-1109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110/Problem-1110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111/Problem-1111_1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Problem-1111/Problem-1111_2.html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112/Problem-1112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113/Problem-1113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114/Problem-1114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115/Problem-1115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116/Problem-1116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101/Problem-1101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117/Problem-1117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118/Problem-1118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102/Problem-1102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103/Problem-1103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Упражнение към тема №11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Окръжности и сфери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4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Начертайте три еднакви окръжности с предварително зададени радиус </a:t>
            </a:r>
            <a:r>
              <a:rPr lang="en-US" b="1" dirty="0" smtClean="0"/>
              <a:t>r</a:t>
            </a:r>
            <a:r>
              <a:rPr lang="bg-BG" dirty="0" smtClean="0"/>
              <a:t>,</a:t>
            </a:r>
            <a:r>
              <a:rPr lang="ru-RU" dirty="0" smtClean="0"/>
              <a:t> </a:t>
            </a:r>
            <a:r>
              <a:rPr lang="bg-BG" dirty="0" smtClean="0"/>
              <a:t>първата от тях с </a:t>
            </a:r>
            <a:r>
              <a:rPr lang="ru-RU" dirty="0" smtClean="0"/>
              <a:t>координати на центъра </a:t>
            </a:r>
            <a:r>
              <a:rPr lang="ru-RU" b="1" dirty="0" smtClean="0"/>
              <a:t>(</a:t>
            </a:r>
            <a:r>
              <a:rPr lang="ru-RU" b="1" dirty="0"/>
              <a:t>x, y, </a:t>
            </a:r>
            <a:r>
              <a:rPr lang="ru-RU" b="1" dirty="0" smtClean="0"/>
              <a:t>z)</a:t>
            </a:r>
            <a:r>
              <a:rPr lang="ru-RU" dirty="0" smtClean="0"/>
              <a:t>, като </a:t>
            </a:r>
            <a:r>
              <a:rPr lang="bg-BG" dirty="0" smtClean="0"/>
              <a:t>визуализирате съответно</a:t>
            </a:r>
            <a:r>
              <a:rPr lang="ru-RU" dirty="0" smtClean="0"/>
              <a:t>:</a:t>
            </a:r>
            <a:endParaRPr lang="bg-BG" dirty="0"/>
          </a:p>
          <a:p>
            <a:pPr lvl="2"/>
            <a:r>
              <a:rPr lang="bg-BG" dirty="0"/>
              <a:t>Само </a:t>
            </a:r>
            <a:r>
              <a:rPr lang="bg-BG" dirty="0" smtClean="0"/>
              <a:t>точките, от които е изградена първата окръжност</a:t>
            </a:r>
          </a:p>
          <a:p>
            <a:pPr lvl="2"/>
            <a:r>
              <a:rPr lang="bg-BG" dirty="0" smtClean="0"/>
              <a:t>Втората като окръжност</a:t>
            </a:r>
            <a:endParaRPr lang="bg-BG" dirty="0"/>
          </a:p>
          <a:p>
            <a:pPr lvl="2"/>
            <a:r>
              <a:rPr lang="bg-BG" dirty="0" smtClean="0"/>
              <a:t>Третата като кръг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427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9" cy="43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027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№05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</a:t>
            </a:r>
            <a:r>
              <a:rPr lang="ru-RU" dirty="0" smtClean="0"/>
              <a:t>радиус </a:t>
            </a:r>
            <a:r>
              <a:rPr lang="en-US" b="1" dirty="0" smtClean="0"/>
              <a:t>r</a:t>
            </a:r>
            <a:r>
              <a:rPr lang="bg-BG" dirty="0" smtClean="0"/>
              <a:t>,</a:t>
            </a:r>
            <a:r>
              <a:rPr lang="ru-RU" dirty="0" smtClean="0"/>
              <a:t> </a:t>
            </a:r>
            <a:r>
              <a:rPr lang="ru-RU" dirty="0"/>
              <a:t>координати на центъра </a:t>
            </a:r>
            <a:r>
              <a:rPr lang="ru-RU" b="1" dirty="0"/>
              <a:t>(x, y, z</a:t>
            </a:r>
            <a:r>
              <a:rPr lang="ru-RU" b="1" dirty="0" smtClean="0"/>
              <a:t>) </a:t>
            </a:r>
            <a:r>
              <a:rPr lang="ru-RU" dirty="0" smtClean="0"/>
              <a:t>и брой </a:t>
            </a:r>
            <a:r>
              <a:rPr lang="en-US" b="1" dirty="0" smtClean="0"/>
              <a:t>n</a:t>
            </a:r>
            <a:r>
              <a:rPr lang="bg-BG" dirty="0" smtClean="0"/>
              <a:t> начертайте:</a:t>
            </a:r>
          </a:p>
          <a:p>
            <a:pPr lvl="2"/>
            <a:r>
              <a:rPr lang="en-US" b="1" dirty="0" smtClean="0"/>
              <a:t>n</a:t>
            </a:r>
            <a:r>
              <a:rPr lang="bg-BG" dirty="0" smtClean="0"/>
              <a:t> на брой концентрични окръжности с равномерно намаляващ радиус</a:t>
            </a:r>
          </a:p>
          <a:p>
            <a:pPr lvl="2"/>
            <a:r>
              <a:rPr lang="bg-BG" dirty="0" smtClean="0"/>
              <a:t>най-голямата, от които с радиус </a:t>
            </a:r>
            <a:r>
              <a:rPr lang="en-US" b="1" dirty="0" smtClean="0"/>
              <a:t>r</a:t>
            </a:r>
            <a:r>
              <a:rPr lang="bg-BG" b="1" dirty="0" smtClean="0"/>
              <a:t> </a:t>
            </a:r>
            <a:r>
              <a:rPr lang="bg-BG" dirty="0" smtClean="0"/>
              <a:t>и център с координати </a:t>
            </a:r>
            <a:r>
              <a:rPr lang="ru-RU" b="1" dirty="0" smtClean="0"/>
              <a:t>(</a:t>
            </a:r>
            <a:r>
              <a:rPr lang="ru-RU" b="1" dirty="0"/>
              <a:t>x, y, z) </a:t>
            </a:r>
            <a:endParaRPr lang="ru-RU" b="1" dirty="0" smtClean="0"/>
          </a:p>
          <a:p>
            <a:pPr lvl="1"/>
            <a:r>
              <a:rPr lang="ru-RU" dirty="0" smtClean="0"/>
              <a:t>Модифицирайте задачата, така че за дадена окръжност с произволен център и радиус да построите:</a:t>
            </a:r>
          </a:p>
          <a:p>
            <a:pPr lvl="2"/>
            <a:r>
              <a:rPr lang="ru-RU" dirty="0" smtClean="0"/>
              <a:t>концентрична окръжност с радиус два пъти по-малък от този на дадената</a:t>
            </a:r>
          </a:p>
          <a:p>
            <a:pPr lvl="2"/>
            <a:r>
              <a:rPr lang="ru-RU" dirty="0" smtClean="0"/>
              <a:t>окръжност с радиус два пъти по-малък от този на дадената, която се допира до нея в произволна точка</a:t>
            </a:r>
            <a:r>
              <a:rPr lang="ru-RU" dirty="0"/>
              <a:t/>
            </a:r>
            <a:br>
              <a:rPr lang="ru-RU" dirty="0"/>
            </a:b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352992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1428538" y="376045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1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930" y="573962"/>
            <a:ext cx="4319995" cy="2848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41" y="560092"/>
            <a:ext cx="4319995" cy="2848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hlinkClick r:id="rId6" action="ppaction://hlinkfile"/>
          </p:cNvPr>
          <p:cNvSpPr txBox="1"/>
          <p:nvPr/>
        </p:nvSpPr>
        <p:spPr>
          <a:xfrm>
            <a:off x="5909049" y="376045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2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82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№06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</a:t>
            </a:r>
            <a:r>
              <a:rPr lang="ru-RU" dirty="0" smtClean="0"/>
              <a:t>радиус </a:t>
            </a:r>
            <a:r>
              <a:rPr lang="en-US" b="1" dirty="0" smtClean="0"/>
              <a:t>r</a:t>
            </a:r>
            <a:r>
              <a:rPr lang="en-US" dirty="0"/>
              <a:t> </a:t>
            </a:r>
            <a:r>
              <a:rPr lang="ru-RU" dirty="0" smtClean="0"/>
              <a:t>и брой </a:t>
            </a:r>
            <a:r>
              <a:rPr lang="en-US" b="1" dirty="0" smtClean="0"/>
              <a:t>n</a:t>
            </a:r>
            <a:r>
              <a:rPr lang="bg-BG" dirty="0" smtClean="0"/>
              <a:t> начертайте:</a:t>
            </a:r>
          </a:p>
          <a:p>
            <a:pPr lvl="2"/>
            <a:r>
              <a:rPr lang="en-US" b="1" dirty="0" smtClean="0"/>
              <a:t>n</a:t>
            </a:r>
            <a:r>
              <a:rPr lang="bg-BG" dirty="0" smtClean="0"/>
              <a:t> на брой допиращи се една до друга еднакви окръжности</a:t>
            </a:r>
            <a:r>
              <a:rPr lang="en-US" dirty="0" smtClean="0"/>
              <a:t>/</a:t>
            </a:r>
            <a:r>
              <a:rPr lang="bg-BG" dirty="0" smtClean="0"/>
              <a:t>кръга</a:t>
            </a:r>
            <a:r>
              <a:rPr lang="en-US" dirty="0" smtClean="0"/>
              <a:t> </a:t>
            </a:r>
            <a:r>
              <a:rPr lang="bg-BG" dirty="0" smtClean="0"/>
              <a:t>с радиус </a:t>
            </a:r>
            <a:r>
              <a:rPr lang="en-US" b="1" dirty="0"/>
              <a:t>r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75082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785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№07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</a:t>
            </a:r>
            <a:r>
              <a:rPr lang="ru-RU" dirty="0" smtClean="0"/>
              <a:t>радиус </a:t>
            </a:r>
            <a:r>
              <a:rPr lang="en-US" b="1" dirty="0" smtClean="0"/>
              <a:t>r</a:t>
            </a:r>
            <a:r>
              <a:rPr lang="en-US" dirty="0"/>
              <a:t> </a:t>
            </a:r>
            <a:r>
              <a:rPr lang="ru-RU" dirty="0" smtClean="0"/>
              <a:t>и брой </a:t>
            </a:r>
            <a:r>
              <a:rPr lang="en-US" b="1" dirty="0" smtClean="0"/>
              <a:t>n</a:t>
            </a:r>
            <a:r>
              <a:rPr lang="bg-BG" dirty="0" smtClean="0"/>
              <a:t> начертайте:</a:t>
            </a:r>
          </a:p>
          <a:p>
            <a:pPr lvl="2"/>
            <a:r>
              <a:rPr lang="en-US" b="1" dirty="0" smtClean="0"/>
              <a:t>n</a:t>
            </a:r>
            <a:r>
              <a:rPr lang="bg-BG" dirty="0" smtClean="0"/>
              <a:t> на брой пресичащи се еднакви окръжности с радиус </a:t>
            </a:r>
            <a:r>
              <a:rPr lang="en-US" b="1" dirty="0" smtClean="0"/>
              <a:t>r</a:t>
            </a:r>
            <a:endParaRPr lang="bg-BG" b="1" dirty="0" smtClean="0"/>
          </a:p>
          <a:p>
            <a:pPr lvl="2"/>
            <a:r>
              <a:rPr lang="bg-BG" dirty="0" smtClean="0"/>
              <a:t>Вижте </a:t>
            </a:r>
            <a:r>
              <a:rPr lang="bg-BG" dirty="0" smtClean="0">
                <a:hlinkClick r:id="" action="ppaction://hlinkshowjump?jump=nextslide"/>
              </a:rPr>
              <a:t>модела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374260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651" y="1745583"/>
            <a:ext cx="2782991" cy="18352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28" y="1745583"/>
            <a:ext cx="2782991" cy="18352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373" y="1745583"/>
            <a:ext cx="2782991" cy="18352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04323" y="3669016"/>
            <a:ext cx="94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при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n = 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57489" y="3669016"/>
            <a:ext cx="9143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при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n = 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61230" y="3669016"/>
            <a:ext cx="953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при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n = 8</a:t>
            </a:r>
          </a:p>
        </p:txBody>
      </p:sp>
    </p:spTree>
    <p:extLst>
      <p:ext uri="{BB962C8B-B14F-4D97-AF65-F5344CB8AC3E}">
        <p14:creationId xmlns:p14="http://schemas.microsoft.com/office/powerpoint/2010/main" val="320074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№08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</a:t>
            </a:r>
            <a:r>
              <a:rPr lang="ru-RU" dirty="0" smtClean="0"/>
              <a:t>радиус </a:t>
            </a:r>
            <a:r>
              <a:rPr lang="en-US" b="1" dirty="0" smtClean="0"/>
              <a:t>r</a:t>
            </a:r>
            <a:r>
              <a:rPr lang="en-US" dirty="0"/>
              <a:t> </a:t>
            </a:r>
            <a:r>
              <a:rPr lang="ru-RU" dirty="0" smtClean="0"/>
              <a:t>и координати </a:t>
            </a:r>
            <a:r>
              <a:rPr lang="en-US" dirty="0" smtClean="0"/>
              <a:t>(x,</a:t>
            </a:r>
            <a:r>
              <a:rPr lang="bg-BG" dirty="0" smtClean="0"/>
              <a:t> </a:t>
            </a:r>
            <a:r>
              <a:rPr lang="en-US" dirty="0" smtClean="0"/>
              <a:t>y,</a:t>
            </a:r>
            <a:r>
              <a:rPr lang="bg-BG" dirty="0" smtClean="0"/>
              <a:t> </a:t>
            </a:r>
            <a:r>
              <a:rPr lang="en-US" dirty="0" smtClean="0"/>
              <a:t>z)</a:t>
            </a:r>
            <a:r>
              <a:rPr lang="bg-BG" dirty="0" smtClean="0"/>
              <a:t> начертайте 5 окръжности с разположението и цветовете на олимпийските кръгове</a:t>
            </a:r>
          </a:p>
        </p:txBody>
      </p:sp>
    </p:spTree>
    <p:extLst>
      <p:ext uri="{BB962C8B-B14F-4D97-AF65-F5344CB8AC3E}">
        <p14:creationId xmlns:p14="http://schemas.microsoft.com/office/powerpoint/2010/main" val="419808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805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Многоъгълник</a:t>
            </a:r>
          </a:p>
        </p:txBody>
      </p:sp>
    </p:spTree>
    <p:extLst>
      <p:ext uri="{BB962C8B-B14F-4D97-AF65-F5344CB8AC3E}">
        <p14:creationId xmlns:p14="http://schemas.microsoft.com/office/powerpoint/2010/main" val="131169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9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Модифицирайте задача 7 като з</a:t>
            </a:r>
            <a:r>
              <a:rPr lang="ru-RU" dirty="0" smtClean="0"/>
              <a:t>а предварително </a:t>
            </a:r>
            <a:r>
              <a:rPr lang="ru-RU" dirty="0"/>
              <a:t>зададени </a:t>
            </a:r>
            <a:r>
              <a:rPr lang="ru-RU" dirty="0" smtClean="0"/>
              <a:t>радиуси </a:t>
            </a:r>
            <a:r>
              <a:rPr lang="en-US" b="1" dirty="0" smtClean="0"/>
              <a:t>r</a:t>
            </a:r>
            <a:r>
              <a:rPr lang="bg-BG" b="1" dirty="0" smtClean="0"/>
              <a:t>1</a:t>
            </a:r>
            <a:r>
              <a:rPr lang="bg-BG" dirty="0" smtClean="0"/>
              <a:t>,</a:t>
            </a:r>
            <a:r>
              <a:rPr lang="bg-BG" b="1" dirty="0" smtClean="0"/>
              <a:t> </a:t>
            </a:r>
            <a:r>
              <a:rPr lang="en-US" b="1" dirty="0" smtClean="0"/>
              <a:t>r</a:t>
            </a:r>
            <a:r>
              <a:rPr lang="bg-BG" b="1" dirty="0" smtClean="0"/>
              <a:t>2 </a:t>
            </a:r>
            <a:r>
              <a:rPr lang="ru-RU" dirty="0" smtClean="0"/>
              <a:t>и брой </a:t>
            </a:r>
            <a:r>
              <a:rPr lang="en-US" b="1" dirty="0" smtClean="0"/>
              <a:t>n</a:t>
            </a:r>
            <a:r>
              <a:rPr lang="bg-BG" dirty="0" smtClean="0"/>
              <a:t> начертайте</a:t>
            </a:r>
          </a:p>
          <a:p>
            <a:pPr lvl="2"/>
            <a:r>
              <a:rPr lang="en-US" b="1" dirty="0" smtClean="0"/>
              <a:t>n</a:t>
            </a:r>
            <a:r>
              <a:rPr lang="bg-BG" dirty="0" smtClean="0"/>
              <a:t> на брой пресичащи се еднакви елипси с радиуси </a:t>
            </a:r>
            <a:r>
              <a:rPr lang="en-US" b="1" dirty="0"/>
              <a:t>r</a:t>
            </a:r>
            <a:r>
              <a:rPr lang="bg-BG" b="1" dirty="0" smtClean="0"/>
              <a:t>1 </a:t>
            </a:r>
            <a:r>
              <a:rPr lang="bg-BG" dirty="0" smtClean="0"/>
              <a:t>и </a:t>
            </a:r>
            <a:r>
              <a:rPr lang="en-US" b="1" dirty="0" smtClean="0"/>
              <a:t>r</a:t>
            </a:r>
            <a:r>
              <a:rPr lang="bg-BG" b="1" dirty="0" smtClean="0"/>
              <a:t>2</a:t>
            </a:r>
          </a:p>
          <a:p>
            <a:pPr lvl="2"/>
            <a:r>
              <a:rPr lang="bg-BG" dirty="0" smtClean="0"/>
              <a:t>Вижте </a:t>
            </a:r>
            <a:r>
              <a:rPr lang="bg-BG" dirty="0" smtClean="0">
                <a:hlinkClick r:id="" action="ppaction://hlinkshowjump?jump=nextslide"/>
              </a:rPr>
              <a:t>модела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181869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651" y="1745583"/>
            <a:ext cx="2782991" cy="18352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28" y="1745583"/>
            <a:ext cx="2782991" cy="18352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373" y="1745583"/>
            <a:ext cx="2782991" cy="18352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04323" y="3669016"/>
            <a:ext cx="94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при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n = 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57489" y="3669016"/>
            <a:ext cx="9143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при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n = 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61230" y="3669016"/>
            <a:ext cx="953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при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n = 8</a:t>
            </a:r>
          </a:p>
        </p:txBody>
      </p:sp>
    </p:spTree>
    <p:extLst>
      <p:ext uri="{BB962C8B-B14F-4D97-AF65-F5344CB8AC3E}">
        <p14:creationId xmlns:p14="http://schemas.microsoft.com/office/powerpoint/2010/main" val="209117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Сфера и сфероид</a:t>
            </a:r>
          </a:p>
        </p:txBody>
      </p:sp>
    </p:spTree>
    <p:extLst>
      <p:ext uri="{BB962C8B-B14F-4D97-AF65-F5344CB8AC3E}">
        <p14:creationId xmlns:p14="http://schemas.microsoft.com/office/powerpoint/2010/main" val="399777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10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радиус </a:t>
            </a:r>
            <a:r>
              <a:rPr lang="en-US" dirty="0"/>
              <a:t>r</a:t>
            </a:r>
            <a:r>
              <a:rPr lang="bg-BG" dirty="0"/>
              <a:t>,</a:t>
            </a:r>
            <a:r>
              <a:rPr lang="ru-RU" dirty="0"/>
              <a:t> координати на центъра (x, y, z) начертайте </a:t>
            </a:r>
            <a:r>
              <a:rPr lang="bg-BG" dirty="0" smtClean="0"/>
              <a:t>две еднакви</a:t>
            </a:r>
            <a:r>
              <a:rPr lang="ru-RU" dirty="0" smtClean="0"/>
              <a:t> сефери, първата с координати на центъра </a:t>
            </a:r>
            <a:r>
              <a:rPr lang="ru-RU" dirty="0"/>
              <a:t>(x, y, z</a:t>
            </a:r>
            <a:r>
              <a:rPr lang="ru-RU" dirty="0" smtClean="0"/>
              <a:t>) визуализирани съответно:</a:t>
            </a:r>
          </a:p>
          <a:p>
            <a:pPr lvl="2"/>
            <a:r>
              <a:rPr lang="ru-RU" dirty="0" smtClean="0"/>
              <a:t>Само с контури</a:t>
            </a:r>
          </a:p>
          <a:p>
            <a:pPr lvl="2"/>
            <a:r>
              <a:rPr lang="ru-RU" dirty="0" smtClean="0"/>
              <a:t>Като </a:t>
            </a:r>
            <a:r>
              <a:rPr lang="bg-BG" dirty="0" smtClean="0"/>
              <a:t>кълбо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5621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9" cy="439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627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</a:t>
            </a:r>
            <a:r>
              <a:rPr lang="ru-RU" dirty="0" smtClean="0"/>
              <a:t>радиус </a:t>
            </a:r>
            <a:r>
              <a:rPr lang="en-US" b="1" dirty="0" smtClean="0"/>
              <a:t>r</a:t>
            </a:r>
            <a:r>
              <a:rPr lang="en-US" dirty="0"/>
              <a:t> </a:t>
            </a:r>
            <a:r>
              <a:rPr lang="ru-RU" dirty="0" smtClean="0"/>
              <a:t>и брой </a:t>
            </a:r>
            <a:r>
              <a:rPr lang="en-US" b="1" dirty="0" smtClean="0"/>
              <a:t>n</a:t>
            </a:r>
            <a:r>
              <a:rPr lang="bg-BG" dirty="0" smtClean="0"/>
              <a:t> начертайте:</a:t>
            </a:r>
          </a:p>
          <a:p>
            <a:pPr lvl="2"/>
            <a:r>
              <a:rPr lang="bg-BG" dirty="0" smtClean="0"/>
              <a:t>Огърлица от </a:t>
            </a:r>
            <a:r>
              <a:rPr lang="en-US" b="1" dirty="0" smtClean="0"/>
              <a:t>n</a:t>
            </a:r>
            <a:r>
              <a:rPr lang="bg-BG" dirty="0" smtClean="0"/>
              <a:t> на брой допиращи се една до друга сфери с радиус </a:t>
            </a:r>
            <a:r>
              <a:rPr lang="en-US" b="1" dirty="0" smtClean="0"/>
              <a:t>r</a:t>
            </a:r>
            <a:endParaRPr lang="bg-BG" b="1" dirty="0" smtClean="0"/>
          </a:p>
          <a:p>
            <a:pPr lvl="2"/>
            <a:r>
              <a:rPr lang="bg-BG" dirty="0" smtClean="0"/>
              <a:t>Модифицирайте задачата, така че сферите да сменят цвета си през една като се редуват</a:t>
            </a:r>
            <a:r>
              <a:rPr lang="en-US" dirty="0" smtClean="0"/>
              <a:t> </a:t>
            </a:r>
            <a:r>
              <a:rPr lang="bg-BG" dirty="0" smtClean="0"/>
              <a:t>два цвята</a:t>
            </a:r>
            <a:r>
              <a:rPr lang="bg-BG" dirty="0"/>
              <a:t> </a:t>
            </a:r>
            <a:r>
              <a:rPr lang="bg-BG" dirty="0" smtClean="0"/>
              <a:t>(вижте </a:t>
            </a:r>
            <a:r>
              <a:rPr lang="bg-BG" dirty="0" smtClean="0">
                <a:hlinkClick r:id="" action="ppaction://hlinkshowjump?jump=nextslide"/>
              </a:rPr>
              <a:t>модела</a:t>
            </a:r>
            <a:r>
              <a:rPr lang="bg-BG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5175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1428538" y="428061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r>
              <a:rPr lang="en-US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 1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928" y="923662"/>
            <a:ext cx="4319999" cy="284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923663"/>
            <a:ext cx="4319999" cy="284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hlinkClick r:id="rId6" action="ppaction://hlinkfile"/>
          </p:cNvPr>
          <p:cNvSpPr txBox="1"/>
          <p:nvPr/>
        </p:nvSpPr>
        <p:spPr>
          <a:xfrm>
            <a:off x="5909049" y="428061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r>
              <a:rPr lang="en-US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 2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767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</a:t>
            </a:r>
            <a:r>
              <a:rPr lang="ru-RU" dirty="0" smtClean="0"/>
              <a:t>радиус </a:t>
            </a:r>
            <a:r>
              <a:rPr lang="en-US" b="1" dirty="0" smtClean="0"/>
              <a:t>r</a:t>
            </a:r>
            <a:r>
              <a:rPr lang="en-US" dirty="0"/>
              <a:t> </a:t>
            </a:r>
            <a:r>
              <a:rPr lang="ru-RU" dirty="0" smtClean="0"/>
              <a:t>и брой </a:t>
            </a:r>
            <a:r>
              <a:rPr lang="en-US" b="1" dirty="0" smtClean="0"/>
              <a:t>n</a:t>
            </a:r>
            <a:r>
              <a:rPr lang="bg-BG" dirty="0" smtClean="0"/>
              <a:t> начертайте:</a:t>
            </a:r>
          </a:p>
          <a:p>
            <a:pPr lvl="2"/>
            <a:r>
              <a:rPr lang="bg-BG" dirty="0" smtClean="0"/>
              <a:t>Обемно цвете с </a:t>
            </a:r>
            <a:r>
              <a:rPr lang="en-US" b="1" dirty="0" smtClean="0"/>
              <a:t>n</a:t>
            </a:r>
            <a:r>
              <a:rPr lang="bg-BG" dirty="0" smtClean="0"/>
              <a:t> на брой листа от пресичащи се сфери с радиус </a:t>
            </a:r>
            <a:r>
              <a:rPr lang="en-US" b="1" dirty="0" smtClean="0"/>
              <a:t>r</a:t>
            </a:r>
            <a:endParaRPr lang="bg-BG" b="1" dirty="0" smtClean="0"/>
          </a:p>
          <a:p>
            <a:pPr lvl="2"/>
            <a:r>
              <a:rPr lang="bg-BG" dirty="0" smtClean="0"/>
              <a:t>Следвайте </a:t>
            </a:r>
            <a:r>
              <a:rPr lang="bg-BG" dirty="0" smtClean="0">
                <a:hlinkClick r:id="" action="ppaction://hlinkshowjump?jump=nextslide"/>
              </a:rPr>
              <a:t>модела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68779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034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b="1" dirty="0" smtClean="0"/>
              <a:t>Създайте модел на разпилени бонбони </a:t>
            </a:r>
            <a:r>
              <a:rPr lang="en-US" b="1" dirty="0" err="1" smtClean="0"/>
              <a:t>m&amp;m</a:t>
            </a:r>
            <a:endParaRPr lang="bg-BG" b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537" y="1840238"/>
            <a:ext cx="2781300" cy="260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46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N-</a:t>
            </a:r>
            <a:r>
              <a:rPr lang="bg-BG" dirty="0" smtClean="0"/>
              <a:t>ъгълник</a:t>
            </a:r>
          </a:p>
          <a:p>
            <a:pPr lvl="1"/>
            <a:r>
              <a:rPr lang="ru-RU" dirty="0" smtClean="0"/>
              <a:t>Начертайте три правилни  </a:t>
            </a:r>
            <a:r>
              <a:rPr lang="en-US" dirty="0" smtClean="0"/>
              <a:t>n</a:t>
            </a:r>
            <a:r>
              <a:rPr lang="bg-BG" dirty="0" smtClean="0"/>
              <a:t>-ъгълника с предварително зададен център </a:t>
            </a:r>
            <a:r>
              <a:rPr lang="ru-RU" b="1" dirty="0" smtClean="0"/>
              <a:t>(x</a:t>
            </a:r>
            <a:r>
              <a:rPr lang="ru-RU" b="1" dirty="0"/>
              <a:t>, y, </a:t>
            </a:r>
            <a:r>
              <a:rPr lang="ru-RU" b="1" dirty="0" smtClean="0"/>
              <a:t>z)</a:t>
            </a:r>
            <a:r>
              <a:rPr lang="ru-RU" dirty="0" smtClean="0"/>
              <a:t>, радиус </a:t>
            </a:r>
            <a:r>
              <a:rPr lang="en-US" b="1" dirty="0" smtClean="0"/>
              <a:t>r</a:t>
            </a:r>
            <a:r>
              <a:rPr lang="bg-BG" dirty="0"/>
              <a:t> </a:t>
            </a:r>
            <a:r>
              <a:rPr lang="bg-BG" dirty="0" smtClean="0"/>
              <a:t>и брой на страните </a:t>
            </a:r>
            <a:r>
              <a:rPr lang="en-US" b="1" dirty="0" smtClean="0"/>
              <a:t>n</a:t>
            </a:r>
            <a:r>
              <a:rPr lang="bg-BG" dirty="0" smtClean="0"/>
              <a:t>,</a:t>
            </a:r>
            <a:r>
              <a:rPr lang="bg-BG" b="1" dirty="0" smtClean="0"/>
              <a:t> </a:t>
            </a:r>
            <a:r>
              <a:rPr lang="bg-BG" dirty="0" smtClean="0"/>
              <a:t>като визуализирате съответно </a:t>
            </a:r>
          </a:p>
          <a:p>
            <a:pPr lvl="2"/>
            <a:r>
              <a:rPr lang="bg-BG" dirty="0"/>
              <a:t>Само върховете </a:t>
            </a:r>
            <a:r>
              <a:rPr lang="bg-BG" dirty="0" smtClean="0"/>
              <a:t>на първия многоъгълник</a:t>
            </a:r>
          </a:p>
          <a:p>
            <a:pPr lvl="2"/>
            <a:r>
              <a:rPr lang="bg-BG" dirty="0" smtClean="0"/>
              <a:t>Само страните </a:t>
            </a:r>
            <a:r>
              <a:rPr lang="bg-BG" dirty="0"/>
              <a:t>на </a:t>
            </a:r>
            <a:r>
              <a:rPr lang="bg-BG" dirty="0" smtClean="0"/>
              <a:t>втория многоъгълник</a:t>
            </a:r>
          </a:p>
          <a:p>
            <a:pPr lvl="2"/>
            <a:r>
              <a:rPr lang="bg-BG" dirty="0" smtClean="0"/>
              <a:t>Запълнен многоъгълник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891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674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Призма и пирамида</a:t>
            </a:r>
          </a:p>
        </p:txBody>
      </p:sp>
    </p:spTree>
    <p:extLst>
      <p:ext uri="{BB962C8B-B14F-4D97-AF65-F5344CB8AC3E}">
        <p14:creationId xmlns:p14="http://schemas.microsoft.com/office/powerpoint/2010/main" val="208204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14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Начертайте редица от </a:t>
            </a:r>
            <a:r>
              <a:rPr lang="en-US" b="1" dirty="0"/>
              <a:t>n</a:t>
            </a:r>
            <a:r>
              <a:rPr lang="en-US" dirty="0"/>
              <a:t> </a:t>
            </a:r>
            <a:r>
              <a:rPr lang="ru-RU" dirty="0" smtClean="0"/>
              <a:t>призми</a:t>
            </a:r>
          </a:p>
          <a:p>
            <a:pPr lvl="2"/>
            <a:r>
              <a:rPr lang="ru-RU" dirty="0" smtClean="0"/>
              <a:t>като започнете от триъгълна, а за всяка следваща увеличавате броя на околните стени с 1</a:t>
            </a:r>
          </a:p>
          <a:p>
            <a:pPr lvl="2"/>
            <a:r>
              <a:rPr lang="ru-RU" dirty="0" smtClean="0"/>
              <a:t>всички да имат радиус </a:t>
            </a:r>
            <a:r>
              <a:rPr lang="en-US" dirty="0" smtClean="0"/>
              <a:t>r</a:t>
            </a:r>
            <a:r>
              <a:rPr lang="bg-BG" dirty="0" smtClean="0"/>
              <a:t> и височина </a:t>
            </a:r>
            <a:r>
              <a:rPr lang="en-US" dirty="0" smtClean="0"/>
              <a:t>h</a:t>
            </a:r>
            <a:endParaRPr lang="bg-BG" dirty="0" smtClean="0"/>
          </a:p>
          <a:p>
            <a:pPr lvl="2"/>
            <a:r>
              <a:rPr lang="ru-RU" dirty="0" smtClean="0"/>
              <a:t>първата да е с предварително зададени</a:t>
            </a:r>
            <a:r>
              <a:rPr lang="bg-BG" dirty="0" smtClean="0"/>
              <a:t> </a:t>
            </a:r>
            <a:r>
              <a:rPr lang="ru-RU" dirty="0" smtClean="0"/>
              <a:t>координати </a:t>
            </a:r>
            <a:r>
              <a:rPr lang="ru-RU" dirty="0"/>
              <a:t>на центъра (x, y, </a:t>
            </a:r>
            <a:r>
              <a:rPr lang="ru-RU" dirty="0" smtClean="0"/>
              <a:t>z)</a:t>
            </a:r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0009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928" y="1017287"/>
            <a:ext cx="4320000" cy="284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1005380"/>
            <a:ext cx="4319999" cy="284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04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</a:t>
            </a:r>
            <a:r>
              <a:rPr lang="bg-BG" dirty="0" smtClean="0"/>
              <a:t>5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Модифицирайте задача 14 за редица от </a:t>
            </a:r>
            <a:r>
              <a:rPr lang="en-US" b="1" dirty="0" smtClean="0"/>
              <a:t>n</a:t>
            </a:r>
            <a:r>
              <a:rPr lang="en-US" dirty="0" smtClean="0"/>
              <a:t> </a:t>
            </a:r>
            <a:r>
              <a:rPr lang="ru-RU" dirty="0" smtClean="0"/>
              <a:t>пирамиди</a:t>
            </a:r>
          </a:p>
          <a:p>
            <a:pPr lvl="2"/>
            <a:r>
              <a:rPr lang="ru-RU" dirty="0" smtClean="0"/>
              <a:t>като започнете от триъгълна, а за всяка следваща увеличавате броя на околните стени с 1</a:t>
            </a:r>
          </a:p>
          <a:p>
            <a:pPr lvl="2"/>
            <a:r>
              <a:rPr lang="ru-RU" dirty="0" smtClean="0"/>
              <a:t>всички да имат радиус </a:t>
            </a:r>
            <a:r>
              <a:rPr lang="en-US" dirty="0" smtClean="0"/>
              <a:t>r</a:t>
            </a:r>
            <a:r>
              <a:rPr lang="bg-BG" dirty="0" smtClean="0"/>
              <a:t> и височина </a:t>
            </a:r>
            <a:r>
              <a:rPr lang="en-US" dirty="0" smtClean="0"/>
              <a:t>h</a:t>
            </a:r>
            <a:endParaRPr lang="bg-BG" dirty="0" smtClean="0"/>
          </a:p>
          <a:p>
            <a:pPr lvl="2"/>
            <a:r>
              <a:rPr lang="ru-RU" dirty="0" smtClean="0"/>
              <a:t>първата да е с предварително зададени</a:t>
            </a:r>
            <a:r>
              <a:rPr lang="bg-BG" dirty="0" smtClean="0"/>
              <a:t> </a:t>
            </a:r>
            <a:r>
              <a:rPr lang="ru-RU" dirty="0" smtClean="0"/>
              <a:t>координати </a:t>
            </a:r>
            <a:r>
              <a:rPr lang="ru-RU" dirty="0"/>
              <a:t>на центъра (x, y, </a:t>
            </a:r>
            <a:r>
              <a:rPr lang="ru-RU" dirty="0" smtClean="0"/>
              <a:t>z)</a:t>
            </a:r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4924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928" y="1017287"/>
            <a:ext cx="4319999" cy="284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1005380"/>
            <a:ext cx="4319999" cy="2848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965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Цилиндър и конус</a:t>
            </a:r>
          </a:p>
        </p:txBody>
      </p:sp>
    </p:spTree>
    <p:extLst>
      <p:ext uri="{BB962C8B-B14F-4D97-AF65-F5344CB8AC3E}">
        <p14:creationId xmlns:p14="http://schemas.microsoft.com/office/powerpoint/2010/main" val="151878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16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радиус </a:t>
            </a:r>
            <a:r>
              <a:rPr lang="en-US" b="1" dirty="0" smtClean="0"/>
              <a:t>r</a:t>
            </a:r>
            <a:r>
              <a:rPr lang="bg-BG" dirty="0" smtClean="0"/>
              <a:t>, височина </a:t>
            </a:r>
            <a:r>
              <a:rPr lang="en-US" b="1" dirty="0" smtClean="0"/>
              <a:t>h</a:t>
            </a:r>
            <a:r>
              <a:rPr lang="bg-BG" dirty="0" smtClean="0"/>
              <a:t>,</a:t>
            </a:r>
            <a:r>
              <a:rPr lang="ru-RU" dirty="0" smtClean="0"/>
              <a:t> </a:t>
            </a:r>
            <a:r>
              <a:rPr lang="ru-RU" dirty="0"/>
              <a:t>координати на центъра </a:t>
            </a:r>
            <a:r>
              <a:rPr lang="ru-RU" b="1" dirty="0"/>
              <a:t>(x, y, z) </a:t>
            </a:r>
            <a:r>
              <a:rPr lang="ru-RU" dirty="0"/>
              <a:t>начертайте </a:t>
            </a:r>
            <a:r>
              <a:rPr lang="bg-BG" dirty="0" smtClean="0"/>
              <a:t>два еднакви</a:t>
            </a:r>
            <a:r>
              <a:rPr lang="ru-RU" dirty="0" smtClean="0"/>
              <a:t> цилиндъра, първаият с координати на центъра </a:t>
            </a:r>
            <a:r>
              <a:rPr lang="ru-RU" b="1" dirty="0"/>
              <a:t>(x, y, z</a:t>
            </a:r>
            <a:r>
              <a:rPr lang="ru-RU" b="1" dirty="0" smtClean="0"/>
              <a:t>) </a:t>
            </a:r>
            <a:r>
              <a:rPr lang="ru-RU" dirty="0" smtClean="0"/>
              <a:t>визуализирани съответно:</a:t>
            </a:r>
          </a:p>
          <a:p>
            <a:pPr lvl="2"/>
            <a:r>
              <a:rPr lang="ru-RU" dirty="0" smtClean="0"/>
              <a:t>Само с контури</a:t>
            </a:r>
          </a:p>
          <a:p>
            <a:pPr lvl="2"/>
            <a:r>
              <a:rPr lang="ru-RU" dirty="0" smtClean="0"/>
              <a:t>С плътен цвят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3396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429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17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радиус </a:t>
            </a:r>
            <a:r>
              <a:rPr lang="en-US" b="1" dirty="0" smtClean="0"/>
              <a:t>r</a:t>
            </a:r>
            <a:r>
              <a:rPr lang="bg-BG" dirty="0" smtClean="0"/>
              <a:t>, височина </a:t>
            </a:r>
            <a:r>
              <a:rPr lang="en-US" b="1" dirty="0" smtClean="0"/>
              <a:t>h</a:t>
            </a:r>
            <a:r>
              <a:rPr lang="bg-BG" dirty="0" smtClean="0"/>
              <a:t>,</a:t>
            </a:r>
            <a:r>
              <a:rPr lang="ru-RU" dirty="0" smtClean="0"/>
              <a:t> </a:t>
            </a:r>
            <a:r>
              <a:rPr lang="ru-RU" dirty="0"/>
              <a:t>координати на центъра </a:t>
            </a:r>
            <a:r>
              <a:rPr lang="ru-RU" b="1" dirty="0"/>
              <a:t>(x, y, z) </a:t>
            </a:r>
            <a:r>
              <a:rPr lang="ru-RU" dirty="0"/>
              <a:t>начертайте </a:t>
            </a:r>
            <a:r>
              <a:rPr lang="bg-BG" dirty="0" smtClean="0"/>
              <a:t>два еднакви</a:t>
            </a:r>
            <a:r>
              <a:rPr lang="ru-RU" dirty="0" smtClean="0"/>
              <a:t> конуса, първаият с координати на центъра </a:t>
            </a:r>
            <a:r>
              <a:rPr lang="ru-RU" b="1" dirty="0"/>
              <a:t>(x, y, z</a:t>
            </a:r>
            <a:r>
              <a:rPr lang="ru-RU" b="1" dirty="0" smtClean="0"/>
              <a:t>) </a:t>
            </a:r>
            <a:r>
              <a:rPr lang="ru-RU" dirty="0" smtClean="0"/>
              <a:t>визуализирани съответно:</a:t>
            </a:r>
          </a:p>
          <a:p>
            <a:pPr lvl="2"/>
            <a:r>
              <a:rPr lang="ru-RU" dirty="0" smtClean="0"/>
              <a:t>Само с контури</a:t>
            </a:r>
          </a:p>
          <a:p>
            <a:pPr lvl="2"/>
            <a:r>
              <a:rPr lang="ru-RU" dirty="0" smtClean="0"/>
              <a:t>С плътен цвят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8171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4" y="194336"/>
            <a:ext cx="6658731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606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427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18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</a:t>
            </a:r>
            <a:r>
              <a:rPr lang="ru-RU" dirty="0" smtClean="0"/>
              <a:t>радиус</a:t>
            </a:r>
            <a:r>
              <a:rPr lang="bg-BG" dirty="0"/>
              <a:t>и</a:t>
            </a:r>
            <a:r>
              <a:rPr lang="ru-RU" dirty="0" smtClean="0"/>
              <a:t> </a:t>
            </a:r>
            <a:r>
              <a:rPr lang="en-US" b="1" dirty="0" smtClean="0"/>
              <a:t>r</a:t>
            </a:r>
            <a:r>
              <a:rPr lang="bg-BG" b="1" dirty="0" smtClean="0"/>
              <a:t>1 </a:t>
            </a:r>
            <a:r>
              <a:rPr lang="bg-BG" dirty="0" smtClean="0"/>
              <a:t>и</a:t>
            </a:r>
            <a:r>
              <a:rPr lang="bg-BG" b="1" dirty="0" smtClean="0"/>
              <a:t> </a:t>
            </a:r>
            <a:r>
              <a:rPr lang="en-US" b="1" dirty="0" smtClean="0"/>
              <a:t>r</a:t>
            </a:r>
            <a:r>
              <a:rPr lang="bg-BG" b="1" dirty="0" smtClean="0"/>
              <a:t>2</a:t>
            </a:r>
            <a:r>
              <a:rPr lang="bg-BG" dirty="0" smtClean="0"/>
              <a:t>, височина </a:t>
            </a:r>
            <a:r>
              <a:rPr lang="en-US" b="1" dirty="0" smtClean="0"/>
              <a:t>h</a:t>
            </a:r>
            <a:r>
              <a:rPr lang="bg-BG" dirty="0" smtClean="0"/>
              <a:t>,</a:t>
            </a:r>
            <a:r>
              <a:rPr lang="ru-RU" dirty="0" smtClean="0"/>
              <a:t> </a:t>
            </a:r>
            <a:r>
              <a:rPr lang="ru-RU" dirty="0"/>
              <a:t>координати на центъра </a:t>
            </a:r>
            <a:r>
              <a:rPr lang="ru-RU" b="1" dirty="0"/>
              <a:t>(x, y, z) </a:t>
            </a:r>
            <a:r>
              <a:rPr lang="ru-RU" dirty="0"/>
              <a:t>начертайте </a:t>
            </a:r>
            <a:endParaRPr lang="ru-RU" dirty="0" smtClean="0"/>
          </a:p>
          <a:p>
            <a:pPr lvl="2"/>
            <a:r>
              <a:rPr lang="bg-BG" dirty="0" smtClean="0"/>
              <a:t>два еднакви</a:t>
            </a:r>
            <a:r>
              <a:rPr lang="ru-RU" dirty="0" smtClean="0"/>
              <a:t> елипсовидни цилиндъра и два еднакви елипсовидни конуса, първаият цилиндър с координати на центъра </a:t>
            </a:r>
            <a:r>
              <a:rPr lang="ru-RU" b="1" dirty="0"/>
              <a:t>(x, y, z</a:t>
            </a:r>
            <a:r>
              <a:rPr lang="ru-RU" b="1" dirty="0" smtClean="0"/>
              <a:t>) </a:t>
            </a:r>
            <a:r>
              <a:rPr lang="ru-RU" dirty="0" smtClean="0"/>
              <a:t>визуализирани съответно:</a:t>
            </a:r>
          </a:p>
          <a:p>
            <a:pPr lvl="2"/>
            <a:r>
              <a:rPr lang="ru-RU" dirty="0" smtClean="0"/>
              <a:t>Само с контури</a:t>
            </a:r>
          </a:p>
          <a:p>
            <a:pPr lvl="2"/>
            <a:r>
              <a:rPr lang="ru-RU" dirty="0" smtClean="0"/>
              <a:t>С плътен цвят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4740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6" y="194336"/>
            <a:ext cx="6658726" cy="439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777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Триъгълници</a:t>
            </a:r>
          </a:p>
          <a:p>
            <a:pPr lvl="1"/>
            <a:r>
              <a:rPr lang="bg-BG" dirty="0" smtClean="0"/>
              <a:t>За предварително зададени </a:t>
            </a:r>
            <a:r>
              <a:rPr lang="en-US" b="1" dirty="0" smtClean="0"/>
              <a:t>m</a:t>
            </a:r>
            <a:r>
              <a:rPr lang="bg-BG" dirty="0" smtClean="0"/>
              <a:t> </a:t>
            </a:r>
            <a:r>
              <a:rPr lang="bg-BG" dirty="0"/>
              <a:t>и </a:t>
            </a:r>
            <a:r>
              <a:rPr lang="en-US" b="1" dirty="0" smtClean="0"/>
              <a:t>n</a:t>
            </a:r>
            <a:r>
              <a:rPr lang="bg-BG" dirty="0" smtClean="0"/>
              <a:t>,</a:t>
            </a:r>
            <a:r>
              <a:rPr lang="bg-BG" b="1" dirty="0" smtClean="0"/>
              <a:t> </a:t>
            </a:r>
            <a:r>
              <a:rPr lang="bg-BG" dirty="0" smtClean="0"/>
              <a:t>н</a:t>
            </a:r>
            <a:r>
              <a:rPr lang="ru-RU" dirty="0" smtClean="0"/>
              <a:t>ачертайте </a:t>
            </a:r>
            <a:r>
              <a:rPr lang="en-US" b="1" dirty="0"/>
              <a:t>m</a:t>
            </a:r>
            <a:r>
              <a:rPr lang="en-US" dirty="0" smtClean="0"/>
              <a:t> </a:t>
            </a:r>
            <a:r>
              <a:rPr lang="bg-BG" dirty="0" smtClean="0"/>
              <a:t>правилни </a:t>
            </a:r>
            <a:r>
              <a:rPr lang="en-US" b="1" dirty="0" smtClean="0"/>
              <a:t>n</a:t>
            </a:r>
            <a:r>
              <a:rPr lang="bg-BG" dirty="0" smtClean="0"/>
              <a:t>-ъгълника, </a:t>
            </a:r>
            <a:r>
              <a:rPr lang="ru-RU" dirty="0" smtClean="0"/>
              <a:t>с център </a:t>
            </a:r>
            <a:r>
              <a:rPr lang="ru-RU" dirty="0"/>
              <a:t>с координати </a:t>
            </a:r>
            <a:r>
              <a:rPr lang="ru-RU" b="1" dirty="0"/>
              <a:t>(x, y, z)</a:t>
            </a:r>
            <a:r>
              <a:rPr lang="ru-RU" dirty="0"/>
              <a:t>, радиус </a:t>
            </a:r>
            <a:r>
              <a:rPr lang="en-US" b="1" dirty="0" smtClean="0"/>
              <a:t>r</a:t>
            </a:r>
            <a:r>
              <a:rPr lang="bg-BG" dirty="0" smtClean="0"/>
              <a:t>, които образуват розетка </a:t>
            </a:r>
            <a:r>
              <a:rPr lang="en-US" dirty="0" smtClean="0"/>
              <a:t>(</a:t>
            </a:r>
            <a:r>
              <a:rPr lang="bg-BG" dirty="0" smtClean="0"/>
              <a:t>виж </a:t>
            </a:r>
            <a:r>
              <a:rPr lang="bg-BG" dirty="0" smtClean="0">
                <a:hlinkClick r:id="" action="ppaction://hlinkshowjump?jump=nextslide"/>
              </a:rPr>
              <a:t>модела</a:t>
            </a:r>
            <a:r>
              <a:rPr lang="en-US" dirty="0" smtClean="0"/>
              <a:t>)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44453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4" y="194336"/>
            <a:ext cx="6658731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893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Триъгълници</a:t>
            </a:r>
          </a:p>
          <a:p>
            <a:pPr lvl="1"/>
            <a:r>
              <a:rPr lang="ru-RU" dirty="0" smtClean="0"/>
              <a:t>Начертайте </a:t>
            </a:r>
            <a:r>
              <a:rPr lang="en-US" b="1" dirty="0" smtClean="0"/>
              <a:t>m</a:t>
            </a:r>
            <a:r>
              <a:rPr lang="en-US" dirty="0" smtClean="0"/>
              <a:t> </a:t>
            </a:r>
            <a:r>
              <a:rPr lang="ru-RU" dirty="0" smtClean="0"/>
              <a:t>равностран</a:t>
            </a:r>
            <a:r>
              <a:rPr lang="bg-BG" dirty="0"/>
              <a:t>и</a:t>
            </a:r>
            <a:r>
              <a:rPr lang="ru-RU" dirty="0" smtClean="0"/>
              <a:t> триъгълника, </a:t>
            </a:r>
            <a:r>
              <a:rPr lang="bg-BG" dirty="0" smtClean="0"/>
              <a:t>където е </a:t>
            </a:r>
            <a:r>
              <a:rPr lang="en-US" b="1" dirty="0" smtClean="0"/>
              <a:t>m</a:t>
            </a:r>
            <a:r>
              <a:rPr lang="bg-BG" b="1" dirty="0" smtClean="0"/>
              <a:t> </a:t>
            </a:r>
            <a:r>
              <a:rPr lang="bg-BG" dirty="0" smtClean="0"/>
              <a:t>предварително зададено, </a:t>
            </a:r>
            <a:r>
              <a:rPr lang="ru-RU" dirty="0" smtClean="0"/>
              <a:t>така че:</a:t>
            </a:r>
          </a:p>
          <a:p>
            <a:pPr lvl="2"/>
            <a:r>
              <a:rPr lang="ru-RU" dirty="0" smtClean="0"/>
              <a:t>върховете на всеки следващ триъгълник да съвпадат със средите на страните на предходния</a:t>
            </a:r>
          </a:p>
          <a:p>
            <a:pPr lvl="2"/>
            <a:r>
              <a:rPr lang="ru-RU" dirty="0" smtClean="0"/>
              <a:t>първият триъгълник има предварително зададени </a:t>
            </a:r>
            <a:r>
              <a:rPr lang="ru-RU" dirty="0"/>
              <a:t>център с</a:t>
            </a:r>
            <a:r>
              <a:rPr lang="ru-RU" dirty="0" smtClean="0"/>
              <a:t> </a:t>
            </a:r>
            <a:r>
              <a:rPr lang="ru-RU" dirty="0"/>
              <a:t>координати </a:t>
            </a:r>
            <a:r>
              <a:rPr lang="ru-RU" b="1" dirty="0"/>
              <a:t>(x, y, </a:t>
            </a:r>
            <a:r>
              <a:rPr lang="ru-RU" b="1" dirty="0" smtClean="0"/>
              <a:t>z)</a:t>
            </a:r>
            <a:r>
              <a:rPr lang="ru-RU" dirty="0"/>
              <a:t> </a:t>
            </a:r>
            <a:r>
              <a:rPr lang="ru-RU" dirty="0" smtClean="0"/>
              <a:t>и радиус </a:t>
            </a:r>
            <a:r>
              <a:rPr lang="en-US" b="1" dirty="0" smtClean="0"/>
              <a:t>r</a:t>
            </a:r>
            <a:endParaRPr lang="bg-BG" b="1" dirty="0" smtClean="0"/>
          </a:p>
        </p:txBody>
      </p:sp>
    </p:spTree>
    <p:extLst>
      <p:ext uri="{BB962C8B-B14F-4D97-AF65-F5344CB8AC3E}">
        <p14:creationId xmlns:p14="http://schemas.microsoft.com/office/powerpoint/2010/main" val="373703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4" y="194336"/>
            <a:ext cx="6658731" cy="43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999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Окръжност и елипса</a:t>
            </a:r>
          </a:p>
        </p:txBody>
      </p:sp>
    </p:spTree>
    <p:extLst>
      <p:ext uri="{BB962C8B-B14F-4D97-AF65-F5344CB8AC3E}">
        <p14:creationId xmlns:p14="http://schemas.microsoft.com/office/powerpoint/2010/main" val="383899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14765</TotalTime>
  <Words>857</Words>
  <Application>Microsoft Office PowerPoint</Application>
  <PresentationFormat>On-screen Show (16:9)</PresentationFormat>
  <Paragraphs>111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1" baseType="lpstr">
      <vt:lpstr>Arial</vt:lpstr>
      <vt:lpstr>Calibri</vt:lpstr>
      <vt:lpstr>Candara</vt:lpstr>
      <vt:lpstr>Consolas</vt:lpstr>
      <vt:lpstr>Gill Sans MT</vt:lpstr>
      <vt:lpstr>Wingdings</vt:lpstr>
      <vt:lpstr>Wingdings 3</vt:lpstr>
      <vt:lpstr>Origin</vt:lpstr>
      <vt:lpstr>Упражнение към тема №11</vt:lpstr>
      <vt:lpstr>Многоъгълник</vt:lpstr>
      <vt:lpstr>Задача №01</vt:lpstr>
      <vt:lpstr>PowerPoint Presentation</vt:lpstr>
      <vt:lpstr>Задача №02</vt:lpstr>
      <vt:lpstr>PowerPoint Presentation</vt:lpstr>
      <vt:lpstr>Задача №03</vt:lpstr>
      <vt:lpstr>PowerPoint Presentation</vt:lpstr>
      <vt:lpstr>Окръжност и елипса</vt:lpstr>
      <vt:lpstr>Задача №04</vt:lpstr>
      <vt:lpstr>PowerPoint Presentation</vt:lpstr>
      <vt:lpstr>Задача №05</vt:lpstr>
      <vt:lpstr>PowerPoint Presentation</vt:lpstr>
      <vt:lpstr>Задача №06</vt:lpstr>
      <vt:lpstr>PowerPoint Presentation</vt:lpstr>
      <vt:lpstr>Задача №07</vt:lpstr>
      <vt:lpstr>PowerPoint Presentation</vt:lpstr>
      <vt:lpstr>Задача №08</vt:lpstr>
      <vt:lpstr>PowerPoint Presentation</vt:lpstr>
      <vt:lpstr>Задача №09</vt:lpstr>
      <vt:lpstr>PowerPoint Presentation</vt:lpstr>
      <vt:lpstr>Сфера и сфероид</vt:lpstr>
      <vt:lpstr>Задача №10</vt:lpstr>
      <vt:lpstr>PowerPoint Presentation</vt:lpstr>
      <vt:lpstr>Задача №11</vt:lpstr>
      <vt:lpstr>PowerPoint Presentation</vt:lpstr>
      <vt:lpstr>Задача №12</vt:lpstr>
      <vt:lpstr>PowerPoint Presentation</vt:lpstr>
      <vt:lpstr>Задача №13</vt:lpstr>
      <vt:lpstr>PowerPoint Presentation</vt:lpstr>
      <vt:lpstr>Призма и пирамида</vt:lpstr>
      <vt:lpstr>Задача №14</vt:lpstr>
      <vt:lpstr>PowerPoint Presentation</vt:lpstr>
      <vt:lpstr>Задача №15</vt:lpstr>
      <vt:lpstr>PowerPoint Presentation</vt:lpstr>
      <vt:lpstr>Цилиндър и конус</vt:lpstr>
      <vt:lpstr>Задача №16</vt:lpstr>
      <vt:lpstr>PowerPoint Presentation</vt:lpstr>
      <vt:lpstr>Задача №17</vt:lpstr>
      <vt:lpstr>PowerPoint Presentation</vt:lpstr>
      <vt:lpstr>Задача №18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829</cp:revision>
  <dcterms:created xsi:type="dcterms:W3CDTF">2015-02-10T15:00:35Z</dcterms:created>
  <dcterms:modified xsi:type="dcterms:W3CDTF">2015-11-23T18:52:23Z</dcterms:modified>
</cp:coreProperties>
</file>