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7" r:id="rId3"/>
    <p:sldId id="406" r:id="rId4"/>
    <p:sldId id="460" r:id="rId5"/>
    <p:sldId id="422" r:id="rId6"/>
    <p:sldId id="461" r:id="rId7"/>
    <p:sldId id="458" r:id="rId8"/>
    <p:sldId id="462" r:id="rId9"/>
    <p:sldId id="457" r:id="rId10"/>
    <p:sldId id="455" r:id="rId11"/>
    <p:sldId id="463" r:id="rId12"/>
    <p:sldId id="459" r:id="rId13"/>
    <p:sldId id="464" r:id="rId14"/>
    <p:sldId id="261" r:id="rId15"/>
  </p:sldIdLst>
  <p:sldSz cx="9144000" cy="5143500" type="screen16x9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7AF7"/>
    <a:srgbClr val="6666FF"/>
    <a:srgbClr val="D8D8DE"/>
    <a:srgbClr val="9999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 autoAdjust="0"/>
    <p:restoredTop sz="94590" autoAdjust="0"/>
  </p:normalViewPr>
  <p:slideViewPr>
    <p:cSldViewPr>
      <p:cViewPr varScale="1">
        <p:scale>
          <a:sx n="98" d="100"/>
          <a:sy n="98" d="100"/>
        </p:scale>
        <p:origin x="57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064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728"/>
    </p:cViewPr>
  </p:sorterViewPr>
  <p:gridSpacing cx="91439" cy="9143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3843338"/>
            <a:ext cx="6858000" cy="400050"/>
          </a:xfrm>
        </p:spPr>
        <p:txBody>
          <a:bodyPr/>
          <a:lstStyle>
            <a:lvl1pPr marL="0" indent="0" algn="l">
              <a:buNone/>
              <a:defRPr sz="2000" b="0">
                <a:solidFill>
                  <a:schemeClr val="tx2"/>
                </a:solidFill>
                <a:latin typeface="Candara" panose="020E0502030303020204" pitchFamily="34" charset="0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04875" y="3786188"/>
            <a:ext cx="7315200" cy="51435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04875" y="3786188"/>
            <a:ext cx="228600" cy="51435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2914650"/>
            <a:ext cx="6858000" cy="742950"/>
          </a:xfrm>
          <a:ln>
            <a:noFill/>
          </a:ln>
        </p:spPr>
        <p:txBody>
          <a:bodyPr anchor="t" anchorCtr="0">
            <a:normAutofit/>
          </a:bodyPr>
          <a:lstStyle>
            <a:lvl1pPr algn="l"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>
            <a:off x="904875" y="2736056"/>
            <a:ext cx="7315200" cy="96012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2736056"/>
            <a:ext cx="228600" cy="96012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5783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74295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47750"/>
            <a:ext cx="8534400" cy="40386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33350"/>
            <a:ext cx="8534400" cy="4953000"/>
          </a:xfrm>
        </p:spPr>
        <p:txBody>
          <a:bodyPr/>
          <a:lstStyle/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88008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1450"/>
            <a:ext cx="8534400" cy="6858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4667DF-4D84-4B1F-9010-1E7FCEE5EE25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33350"/>
            <a:ext cx="8534400" cy="723900"/>
          </a:xfrm>
          <a:prstGeom prst="rect">
            <a:avLst/>
          </a:prstGeom>
          <a:ln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534400" cy="417195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  <a:r>
              <a:rPr kumimoji="0" lang="bg-BG" dirty="0" smtClean="0"/>
              <a:t>кирилица</a:t>
            </a:r>
            <a:endParaRPr kumimoji="0" lang="en-US" dirty="0" smtClean="0"/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86800" y="4869180"/>
            <a:ext cx="457200" cy="274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1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667DF-4D84-4B1F-9010-1E7FCEE5EE25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85725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Rectangle 1"/>
          <p:cNvSpPr/>
          <p:nvPr/>
        </p:nvSpPr>
        <p:spPr>
          <a:xfrm>
            <a:off x="0" y="133350"/>
            <a:ext cx="152400" cy="7239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1" r:id="rId2"/>
    <p:sldLayoutId id="2147483674" r:id="rId3"/>
    <p:sldLayoutId id="2147483680" r:id="rId4"/>
    <p:sldLayoutId id="2147483678" r:id="rId5"/>
    <p:sldLayoutId id="2147483679" r:id="rId6"/>
  </p:sldLayoutIdLst>
  <p:txStyles>
    <p:titleStyle>
      <a:lvl1pPr algn="l" rtl="0" eaLnBrk="1" latinLnBrk="0" hangingPunct="1">
        <a:spcBef>
          <a:spcPct val="0"/>
        </a:spcBef>
        <a:buNone/>
        <a:defRPr kumimoji="0" sz="3200" b="1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j-ea"/>
          <a:cs typeface="+mj-cs"/>
        </a:defRPr>
      </a:lvl1pPr>
    </p:titleStyle>
    <p:bodyStyle>
      <a:lvl1pPr marL="0" indent="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None/>
        <a:defRPr kumimoji="0" sz="2600" b="1" kern="1200">
          <a:solidFill>
            <a:schemeClr val="tx1"/>
          </a:solidFill>
          <a:effectLst>
            <a:outerShdw blurRad="63500" algn="ctr" rotWithShape="0">
              <a:schemeClr val="tx1">
                <a:lumMod val="65000"/>
                <a:lumOff val="35000"/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1pPr>
      <a:lvl2pPr marL="457200" indent="-182563" algn="l" rtl="0" eaLnBrk="1" latinLnBrk="0" hangingPunct="1">
        <a:spcBef>
          <a:spcPts val="500"/>
        </a:spcBef>
        <a:buClr>
          <a:schemeClr val="accent1">
            <a:lumMod val="75000"/>
          </a:schemeClr>
        </a:buClr>
        <a:buSzPct val="100000"/>
        <a:buFont typeface="Arial" panose="020B0604020202020204" pitchFamily="34" charset="0"/>
        <a:buChar char="•"/>
        <a:defRPr kumimoji="0" sz="2300" kern="1200">
          <a:solidFill>
            <a:schemeClr val="tx2"/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2pPr>
      <a:lvl3pPr marL="594360" indent="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None/>
        <a:defRPr kumimoji="0" sz="20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3pPr>
      <a:lvl4pPr marL="868680" indent="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None/>
        <a:defRPr kumimoji="0" sz="18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4pPr>
      <a:lvl5pPr marL="1143000" indent="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None/>
        <a:defRPr kumimoji="0" sz="1600" kern="1200">
          <a:solidFill>
            <a:schemeClr val="accent1">
              <a:lumMod val="75000"/>
            </a:schemeClr>
          </a:solidFill>
          <a:effectLst>
            <a:outerShdw blurRad="63500" algn="ctr" rotWithShape="0">
              <a:schemeClr val="accent1">
                <a:alpha val="40000"/>
              </a:schemeClr>
            </a:outerShdw>
          </a:effectLst>
          <a:latin typeface="Candara" panose="020E0502030303020204" pitchFamily="34" charset="0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Problem-0804/Problem-0804.htm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Problem-0805/Problem-0805.html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oblem-0801/suica.min.js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roblem-0801/Problem-0801.html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Problem-0802/Problem-0802.html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Problem-0803/Problem-0803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Упражнение към тема №</a:t>
            </a:r>
            <a:r>
              <a:rPr lang="en-US" dirty="0" smtClean="0"/>
              <a:t>8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dirty="0"/>
              <a:t>Библиотека СУИКА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1727343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№04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Задаване на координатна система и оглеждане</a:t>
            </a:r>
          </a:p>
          <a:p>
            <a:pPr lvl="1"/>
            <a:r>
              <a:rPr lang="bg-BG" dirty="0" smtClean="0"/>
              <a:t>Създайте страница, за която:</a:t>
            </a:r>
          </a:p>
          <a:p>
            <a:pPr lvl="2"/>
            <a:r>
              <a:rPr lang="bg-BG" dirty="0" smtClean="0"/>
              <a:t>В графичният прозорец е визуализирана координатна система</a:t>
            </a:r>
            <a:r>
              <a:rPr lang="en-US" dirty="0" smtClean="0"/>
              <a:t> </a:t>
            </a:r>
            <a:r>
              <a:rPr lang="en-US" dirty="0" err="1" smtClean="0"/>
              <a:t>Oxyz</a:t>
            </a:r>
            <a:r>
              <a:rPr lang="en-US" dirty="0" smtClean="0"/>
              <a:t> </a:t>
            </a:r>
            <a:r>
              <a:rPr lang="bg-BG" dirty="0" smtClean="0"/>
              <a:t>  </a:t>
            </a:r>
          </a:p>
          <a:p>
            <a:pPr lvl="2"/>
            <a:r>
              <a:rPr lang="en-US" dirty="0" smtClean="0"/>
              <a:t>E </a:t>
            </a:r>
            <a:r>
              <a:rPr lang="bg-BG" dirty="0" smtClean="0"/>
              <a:t>включен режим за автоматично въртене на гледната точка</a:t>
            </a:r>
          </a:p>
          <a:p>
            <a:pPr lvl="2"/>
            <a:endParaRPr lang="bg-BG" dirty="0" smtClean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239968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4286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№05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/>
              <a:t>Използвайте </a:t>
            </a:r>
            <a:r>
              <a:rPr lang="bg-BG" i="1" dirty="0"/>
              <a:t>Задача </a:t>
            </a:r>
            <a:r>
              <a:rPr lang="bg-BG" i="1" dirty="0" smtClean="0"/>
              <a:t>04 </a:t>
            </a:r>
            <a:r>
              <a:rPr lang="bg-BG" dirty="0"/>
              <a:t>и </a:t>
            </a:r>
            <a:r>
              <a:rPr lang="bg-BG" dirty="0" smtClean="0"/>
              <a:t>променете автоматичното </a:t>
            </a:r>
            <a:r>
              <a:rPr lang="bg-BG" dirty="0"/>
              <a:t>въртене на гледната </a:t>
            </a:r>
            <a:r>
              <a:rPr lang="bg-BG" dirty="0" smtClean="0"/>
              <a:t>точка, като зададете различни стойности на:</a:t>
            </a:r>
          </a:p>
          <a:p>
            <a:pPr lvl="2"/>
            <a:r>
              <a:rPr lang="bg-BG" dirty="0" smtClean="0"/>
              <a:t>Разстоянието, от което гледаме</a:t>
            </a:r>
          </a:p>
          <a:p>
            <a:pPr lvl="2"/>
            <a:r>
              <a:rPr lang="bg-BG" dirty="0" smtClean="0"/>
              <a:t>Скоростта на въртене</a:t>
            </a:r>
          </a:p>
          <a:p>
            <a:pPr lvl="2"/>
            <a:r>
              <a:rPr lang="bg-BG" dirty="0" smtClean="0"/>
              <a:t>Височината на гледната точка</a:t>
            </a:r>
          </a:p>
          <a:p>
            <a:pPr lvl="2"/>
            <a:r>
              <a:rPr lang="bg-BG" dirty="0" smtClean="0"/>
              <a:t>Височината на целта</a:t>
            </a:r>
          </a:p>
          <a:p>
            <a:pPr lvl="1"/>
            <a:r>
              <a:rPr lang="bg-BG" dirty="0" smtClean="0"/>
              <a:t>Отчетете какви промени настъпват</a:t>
            </a:r>
          </a:p>
          <a:p>
            <a:pPr lvl="2"/>
            <a:r>
              <a:rPr lang="bg-BG" dirty="0"/>
              <a:t>	</a:t>
            </a:r>
          </a:p>
          <a:p>
            <a:pPr lvl="2"/>
            <a:endParaRPr lang="bg-BG" dirty="0" smtClean="0"/>
          </a:p>
          <a:p>
            <a:pPr lvl="2"/>
            <a:endParaRPr lang="bg-BG" dirty="0" smtClean="0"/>
          </a:p>
        </p:txBody>
      </p:sp>
    </p:spTree>
    <p:extLst>
      <p:ext uri="{BB962C8B-B14F-4D97-AF65-F5344CB8AC3E}">
        <p14:creationId xmlns:p14="http://schemas.microsoft.com/office/powerpoint/2010/main" val="195158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0" cy="40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2633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noProof="0" dirty="0" smtClean="0"/>
              <a:t>Край</a:t>
            </a:r>
            <a:endParaRPr lang="bg-BG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bg-BG" noProof="0" dirty="0" smtClean="0"/>
              <a:t>Коментари, въпроси</a:t>
            </a:r>
            <a:endParaRPr lang="bg-BG" noProof="0" dirty="0"/>
          </a:p>
        </p:txBody>
      </p:sp>
    </p:spTree>
    <p:extLst>
      <p:ext uri="{BB962C8B-B14F-4D97-AF65-F5344CB8AC3E}">
        <p14:creationId xmlns:p14="http://schemas.microsoft.com/office/powerpoint/2010/main" val="35475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/>
              <a:t>Инициализация</a:t>
            </a:r>
          </a:p>
        </p:txBody>
      </p:sp>
    </p:spTree>
    <p:extLst>
      <p:ext uri="{BB962C8B-B14F-4D97-AF65-F5344CB8AC3E}">
        <p14:creationId xmlns:p14="http://schemas.microsoft.com/office/powerpoint/2010/main" val="131169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№01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Включване на библиотеката </a:t>
            </a:r>
          </a:p>
          <a:p>
            <a:pPr lvl="1"/>
            <a:r>
              <a:rPr lang="bg-BG" dirty="0" smtClean="0"/>
              <a:t>Създайте страница, в която библиотеката СУИКА е включена</a:t>
            </a:r>
          </a:p>
          <a:p>
            <a:pPr lvl="2"/>
            <a:r>
              <a:rPr lang="bg-BG" dirty="0" smtClean="0"/>
              <a:t>Използвайте файла с библиотеката </a:t>
            </a:r>
            <a:r>
              <a:rPr lang="en-US" dirty="0">
                <a:hlinkClick r:id="rId2" action="ppaction://hlinkfile"/>
              </a:rPr>
              <a:t>suica.min.js</a:t>
            </a:r>
            <a:endParaRPr lang="bg-BG" dirty="0" smtClean="0"/>
          </a:p>
          <a:p>
            <a:pPr lvl="2"/>
            <a:r>
              <a:rPr lang="bg-BG" dirty="0" smtClean="0"/>
              <a:t>В конзолата на браузъра покажете версията на библиотеката</a:t>
            </a:r>
          </a:p>
        </p:txBody>
      </p:sp>
    </p:spTree>
    <p:extLst>
      <p:ext uri="{BB962C8B-B14F-4D97-AF65-F5344CB8AC3E}">
        <p14:creationId xmlns:p14="http://schemas.microsoft.com/office/powerpoint/2010/main" val="444533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2" y="250087"/>
            <a:ext cx="6321233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901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№02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bg-BG" dirty="0" smtClean="0"/>
              <a:t>Графичен прозорец</a:t>
            </a:r>
            <a:endParaRPr lang="bg-BG" dirty="0"/>
          </a:p>
          <a:p>
            <a:pPr lvl="1"/>
            <a:r>
              <a:rPr lang="bg-BG" dirty="0" smtClean="0"/>
              <a:t>Използвайте </a:t>
            </a:r>
            <a:r>
              <a:rPr lang="en-US" dirty="0"/>
              <a:t>&lt;canvas&gt; </a:t>
            </a:r>
            <a:r>
              <a:rPr lang="bg-BG" dirty="0" smtClean="0"/>
              <a:t>за инициализиране на графичен прозорец, като:</a:t>
            </a:r>
            <a:endParaRPr lang="bg-BG" dirty="0"/>
          </a:p>
          <a:p>
            <a:pPr lvl="2"/>
            <a:r>
              <a:rPr lang="bg-BG" dirty="0" smtClean="0"/>
              <a:t>Зададете размер на графичния прозорец</a:t>
            </a:r>
          </a:p>
          <a:p>
            <a:pPr lvl="2"/>
            <a:r>
              <a:rPr lang="bg-BG" dirty="0" smtClean="0"/>
              <a:t>Създадете инстанция на </a:t>
            </a:r>
            <a:r>
              <a:rPr lang="en-US" dirty="0" err="1"/>
              <a:t>Suica</a:t>
            </a:r>
            <a:r>
              <a:rPr lang="bg-BG" dirty="0"/>
              <a:t> </a:t>
            </a:r>
            <a:endParaRPr lang="bg-BG" dirty="0" smtClean="0"/>
          </a:p>
          <a:p>
            <a:pPr lvl="2"/>
            <a:r>
              <a:rPr lang="bg-BG" dirty="0" smtClean="0"/>
              <a:t>Направите проверка и предупреждение, ако не се поддържа </a:t>
            </a:r>
            <a:r>
              <a:rPr lang="en-US" dirty="0" smtClean="0"/>
              <a:t>&lt;canvas&gt;</a:t>
            </a:r>
            <a:endParaRPr lang="bg-BG" dirty="0" smtClean="0"/>
          </a:p>
          <a:p>
            <a:pPr lvl="2"/>
            <a:r>
              <a:rPr lang="bg-BG" dirty="0" smtClean="0"/>
              <a:t>Зададете </a:t>
            </a:r>
            <a:r>
              <a:rPr lang="bg-BG" dirty="0" smtClean="0"/>
              <a:t>рамка и </a:t>
            </a:r>
            <a:r>
              <a:rPr lang="bg-BG" dirty="0" smtClean="0"/>
              <a:t>цвят </a:t>
            </a:r>
            <a:r>
              <a:rPr lang="bg-BG" dirty="0" smtClean="0"/>
              <a:t>на фона на графичния прозорец</a:t>
            </a:r>
          </a:p>
        </p:txBody>
      </p:sp>
    </p:spTree>
    <p:extLst>
      <p:ext uri="{BB962C8B-B14F-4D97-AF65-F5344CB8AC3E}">
        <p14:creationId xmlns:p14="http://schemas.microsoft.com/office/powerpoint/2010/main" val="318559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5478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Задача №03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/>
            <a:r>
              <a:rPr lang="bg-BG" dirty="0" smtClean="0"/>
              <a:t>Използвайте </a:t>
            </a:r>
            <a:r>
              <a:rPr lang="bg-BG" i="1" dirty="0" smtClean="0"/>
              <a:t>Задача 02 </a:t>
            </a:r>
            <a:r>
              <a:rPr lang="bg-BG" dirty="0" smtClean="0"/>
              <a:t>и задайте различни стойности за:</a:t>
            </a:r>
            <a:endParaRPr lang="bg-BG" dirty="0"/>
          </a:p>
          <a:p>
            <a:pPr lvl="2"/>
            <a:r>
              <a:rPr lang="bg-BG" dirty="0" smtClean="0"/>
              <a:t>Вида, широчината и цвета на рамката на графичният прозорец</a:t>
            </a:r>
          </a:p>
          <a:p>
            <a:pPr lvl="2"/>
            <a:r>
              <a:rPr lang="bg-BG" dirty="0" smtClean="0"/>
              <a:t>Цвета на фона на графичния прозорец</a:t>
            </a:r>
          </a:p>
        </p:txBody>
      </p:sp>
    </p:spTree>
    <p:extLst>
      <p:ext uri="{BB962C8B-B14F-4D97-AF65-F5344CB8AC3E}">
        <p14:creationId xmlns:p14="http://schemas.microsoft.com/office/powerpoint/2010/main" val="235621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1383" y="250087"/>
            <a:ext cx="6321231" cy="40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hlinkClick r:id="rId3" action="ppaction://hlinkfile"/>
          </p:cNvPr>
          <p:cNvSpPr txBox="1"/>
          <p:nvPr/>
        </p:nvSpPr>
        <p:spPr>
          <a:xfrm>
            <a:off x="3657609" y="4491969"/>
            <a:ext cx="1828780" cy="2743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none" rtlCol="0" anchor="t" anchorCtr="0">
            <a:noAutofit/>
          </a:bodyPr>
          <a:lstStyle>
            <a:defPPr>
              <a:defRPr lang="bg-BG"/>
            </a:defPPr>
            <a:lvl1pPr algn="ctr">
              <a:defRPr sz="2000">
                <a:effectLst>
                  <a:outerShdw blurRad="63500" algn="ctr" rotWithShape="0">
                    <a:schemeClr val="accent1">
                      <a:alpha val="40000"/>
                    </a:schemeClr>
                  </a:outerShdw>
                </a:effectLst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r>
              <a:rPr lang="bg-BG" sz="1400" b="1" dirty="0" smtClean="0">
                <a:solidFill>
                  <a:schemeClr val="tx2"/>
                </a:solidFill>
                <a:latin typeface="Candara" panose="020E0502030303020204" pitchFamily="34" charset="0"/>
                <a:cs typeface="+mn-cs"/>
              </a:rPr>
              <a:t>РЕШЕНИЕ </a:t>
            </a:r>
            <a:r>
              <a:rPr lang="en-US" sz="1400" dirty="0" smtClean="0">
                <a:solidFill>
                  <a:schemeClr val="tx2"/>
                </a:solidFill>
                <a:latin typeface="Candara" panose="020E0502030303020204" pitchFamily="34" charset="0"/>
              </a:rPr>
              <a:t> </a:t>
            </a:r>
            <a:endParaRPr lang="bg-BG" sz="1400" dirty="0">
              <a:solidFill>
                <a:schemeClr val="tx2"/>
              </a:solidFill>
              <a:latin typeface="Candara" panose="020E050203030302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10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g-BG" dirty="0" smtClean="0"/>
              <a:t>Помощни команди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64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SUICA COurse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0070C0"/>
      </a:hlink>
      <a:folHlink>
        <a:srgbClr val="0070C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13908</TotalTime>
  <Words>193</Words>
  <Application>Microsoft Office PowerPoint</Application>
  <PresentationFormat>On-screen Show (16:9)</PresentationFormat>
  <Paragraphs>40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Candara</vt:lpstr>
      <vt:lpstr>Consolas</vt:lpstr>
      <vt:lpstr>Gill Sans MT</vt:lpstr>
      <vt:lpstr>Wingdings</vt:lpstr>
      <vt:lpstr>Wingdings 3</vt:lpstr>
      <vt:lpstr>Origin</vt:lpstr>
      <vt:lpstr>Упражнение към тема №8</vt:lpstr>
      <vt:lpstr>Инициализация</vt:lpstr>
      <vt:lpstr>Задача №01</vt:lpstr>
      <vt:lpstr>PowerPoint Presentation</vt:lpstr>
      <vt:lpstr>Задача №02</vt:lpstr>
      <vt:lpstr>PowerPoint Presentation</vt:lpstr>
      <vt:lpstr>Задача №03</vt:lpstr>
      <vt:lpstr>PowerPoint Presentation</vt:lpstr>
      <vt:lpstr>Помощни команди</vt:lpstr>
      <vt:lpstr>Задача №04</vt:lpstr>
      <vt:lpstr>PowerPoint Presentation</vt:lpstr>
      <vt:lpstr>Задача №05</vt:lpstr>
      <vt:lpstr>PowerPoint Presentation</vt:lpstr>
      <vt:lpstr>Край</vt:lpstr>
    </vt:vector>
  </TitlesOfParts>
  <Company>FMI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SUICA-EXERCISE-01</dc:title>
  <dc:creator>Pavel Boytchev</dc:creator>
  <cp:lastModifiedBy>MalcheviBG</cp:lastModifiedBy>
  <cp:revision>676</cp:revision>
  <dcterms:created xsi:type="dcterms:W3CDTF">2015-02-10T15:00:35Z</dcterms:created>
  <dcterms:modified xsi:type="dcterms:W3CDTF">2015-11-16T20:27:27Z</dcterms:modified>
</cp:coreProperties>
</file>