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320" r:id="rId3"/>
    <p:sldId id="321" r:id="rId4"/>
    <p:sldId id="322" r:id="rId5"/>
    <p:sldId id="323" r:id="rId6"/>
    <p:sldId id="324" r:id="rId7"/>
    <p:sldId id="325" r:id="rId8"/>
    <p:sldId id="326" r:id="rId9"/>
    <p:sldId id="327" r:id="rId10"/>
    <p:sldId id="328" r:id="rId11"/>
    <p:sldId id="331" r:id="rId12"/>
    <p:sldId id="333" r:id="rId13"/>
    <p:sldId id="319" r:id="rId14"/>
    <p:sldId id="334" r:id="rId15"/>
    <p:sldId id="335" r:id="rId16"/>
    <p:sldId id="336" r:id="rId17"/>
    <p:sldId id="337" r:id="rId18"/>
    <p:sldId id="338" r:id="rId19"/>
    <p:sldId id="339" r:id="rId20"/>
    <p:sldId id="340" r:id="rId21"/>
    <p:sldId id="341" r:id="rId22"/>
    <p:sldId id="342" r:id="rId23"/>
    <p:sldId id="343" r:id="rId24"/>
    <p:sldId id="345" r:id="rId25"/>
    <p:sldId id="346" r:id="rId26"/>
    <p:sldId id="347" r:id="rId27"/>
    <p:sldId id="318" r:id="rId28"/>
    <p:sldId id="329" r:id="rId29"/>
    <p:sldId id="332" r:id="rId30"/>
    <p:sldId id="344" r:id="rId31"/>
    <p:sldId id="261" r:id="rId32"/>
  </p:sldIdLst>
  <p:sldSz cx="9144000" cy="5143500" type="screen16x9"/>
  <p:notesSz cx="6858000" cy="9144000"/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D9E3EB"/>
    <a:srgbClr val="638CAE"/>
    <a:srgbClr val="E3E5ED"/>
    <a:srgbClr val="000000"/>
    <a:srgbClr val="AAB0C8"/>
    <a:srgbClr val="727CA3"/>
    <a:srgbClr val="D39FA0"/>
    <a:srgbClr val="8B8B9D"/>
    <a:srgbClr val="0070C0"/>
  </p:clrMru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565" autoAdjust="0"/>
    <p:restoredTop sz="94590" autoAdjust="0"/>
  </p:normalViewPr>
  <p:slideViewPr>
    <p:cSldViewPr>
      <p:cViewPr varScale="1">
        <p:scale>
          <a:sx n="95" d="100"/>
          <a:sy n="95" d="100"/>
        </p:scale>
        <p:origin x="-576" y="-96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22908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91439" cy="91439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2914650"/>
            <a:ext cx="6858000" cy="742950"/>
          </a:xfrm>
          <a:ln>
            <a:noFill/>
          </a:ln>
        </p:spPr>
        <p:txBody>
          <a:bodyPr anchor="t" anchorCtr="0">
            <a:normAutofit/>
          </a:bodyPr>
          <a:lstStyle>
            <a:lvl1pPr algn="l">
              <a:defRPr sz="3600">
                <a:solidFill>
                  <a:schemeClr val="tx1"/>
                </a:solidFill>
              </a:defRPr>
            </a:lvl1pPr>
          </a:lstStyle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3843338"/>
            <a:ext cx="6858000" cy="400050"/>
          </a:xfrm>
        </p:spPr>
        <p:txBody>
          <a:bodyPr/>
          <a:lstStyle>
            <a:lvl1pPr marL="0" indent="0" algn="l">
              <a:buNone/>
              <a:defRPr sz="2000" b="0">
                <a:solidFill>
                  <a:schemeClr val="tx2"/>
                </a:solidFill>
                <a:latin typeface="Candara" panose="020E0502030303020204" pitchFamily="34" charset="0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1" name="Rectangle 20"/>
          <p:cNvSpPr/>
          <p:nvPr/>
        </p:nvSpPr>
        <p:spPr>
          <a:xfrm>
            <a:off x="904875" y="2736056"/>
            <a:ext cx="7315200" cy="96012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angle 32"/>
          <p:cNvSpPr/>
          <p:nvPr/>
        </p:nvSpPr>
        <p:spPr>
          <a:xfrm>
            <a:off x="904875" y="3786188"/>
            <a:ext cx="7315200" cy="51435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2736056"/>
            <a:ext cx="228600" cy="96012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>
            <a:off x="904875" y="3786188"/>
            <a:ext cx="228600" cy="51435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2914650"/>
            <a:ext cx="6858000" cy="742950"/>
          </a:xfrm>
          <a:ln>
            <a:noFill/>
          </a:ln>
        </p:spPr>
        <p:txBody>
          <a:bodyPr anchor="t" anchorCtr="0">
            <a:normAutofit/>
          </a:bodyPr>
          <a:lstStyle>
            <a:lvl1pPr algn="l">
              <a:defRPr sz="3600">
                <a:solidFill>
                  <a:schemeClr val="tx1"/>
                </a:solidFill>
              </a:defRPr>
            </a:lvl1pPr>
          </a:lstStyle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21" name="Rectangle 20"/>
          <p:cNvSpPr/>
          <p:nvPr/>
        </p:nvSpPr>
        <p:spPr>
          <a:xfrm>
            <a:off x="904875" y="2736056"/>
            <a:ext cx="7315200" cy="96012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2736056"/>
            <a:ext cx="228600" cy="96012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8257830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"/>
            <a:ext cx="8534400" cy="74295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047750"/>
            <a:ext cx="8534400" cy="40386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33350"/>
            <a:ext cx="8534400" cy="49530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18800805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1450"/>
            <a:ext cx="8534400" cy="6858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33350"/>
            <a:ext cx="8534400" cy="723900"/>
          </a:xfrm>
          <a:prstGeom prst="rect">
            <a:avLst/>
          </a:prstGeom>
          <a:ln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914400"/>
            <a:ext cx="8534400" cy="417195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dirty="0" smtClean="0"/>
              <a:t>Click to edit Master text styles</a:t>
            </a:r>
            <a:r>
              <a:rPr kumimoji="0" lang="bg-BG" dirty="0" smtClean="0"/>
              <a:t>кирилица</a:t>
            </a:r>
            <a:endParaRPr kumimoji="0" lang="en-US" dirty="0" smtClean="0"/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86800" y="4869180"/>
            <a:ext cx="457200" cy="27432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1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EC4667DF-4D84-4B1F-9010-1E7FCEE5EE25}" type="slidenum">
              <a:rPr lang="bg-BG" smtClean="0"/>
              <a:pPr/>
              <a:t>‹#›</a:t>
            </a:fld>
            <a:endParaRPr lang="bg-BG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85725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Rectangle 1"/>
          <p:cNvSpPr/>
          <p:nvPr/>
        </p:nvSpPr>
        <p:spPr>
          <a:xfrm>
            <a:off x="0" y="133350"/>
            <a:ext cx="152400" cy="7239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81" r:id="rId2"/>
    <p:sldLayoutId id="2147483674" r:id="rId3"/>
    <p:sldLayoutId id="2147483680" r:id="rId4"/>
    <p:sldLayoutId id="2147483678" r:id="rId5"/>
    <p:sldLayoutId id="2147483679" r:id="rId6"/>
  </p:sldLayoutIdLst>
  <p:txStyles>
    <p:titleStyle>
      <a:lvl1pPr algn="l" rtl="0" eaLnBrk="1" latinLnBrk="0" hangingPunct="1">
        <a:spcBef>
          <a:spcPct val="0"/>
        </a:spcBef>
        <a:buNone/>
        <a:defRPr kumimoji="0" sz="3200" b="1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j-ea"/>
          <a:cs typeface="+mj-cs"/>
        </a:defRPr>
      </a:lvl1pPr>
    </p:titleStyle>
    <p:bodyStyle>
      <a:lvl1pPr marL="0" indent="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None/>
        <a:defRPr kumimoji="0" sz="2600" b="1" kern="1200">
          <a:solidFill>
            <a:schemeClr val="tx1"/>
          </a:solidFill>
          <a:effectLst>
            <a:outerShdw blurRad="63500" algn="ctr" rotWithShape="0">
              <a:schemeClr val="tx1">
                <a:lumMod val="65000"/>
                <a:lumOff val="35000"/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1pPr>
      <a:lvl2pPr marL="457200" indent="-182563" algn="l" rtl="0" eaLnBrk="1" latinLnBrk="0" hangingPunct="1">
        <a:spcBef>
          <a:spcPts val="500"/>
        </a:spcBef>
        <a:buClr>
          <a:schemeClr val="accent1">
            <a:lumMod val="75000"/>
          </a:schemeClr>
        </a:buClr>
        <a:buSzPct val="100000"/>
        <a:buFont typeface="Arial" panose="020B0604020202020204" pitchFamily="34" charset="0"/>
        <a:buChar char="•"/>
        <a:defRPr kumimoji="0" sz="2300" kern="1200">
          <a:solidFill>
            <a:schemeClr val="tx2"/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2pPr>
      <a:lvl3pPr marL="594360" indent="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None/>
        <a:defRPr kumimoji="0" sz="20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3pPr>
      <a:lvl4pPr marL="868680" indent="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None/>
        <a:defRPr kumimoji="0" sz="18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4pPr>
      <a:lvl5pPr marL="1143000" indent="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None/>
        <a:defRPr kumimoji="0" sz="16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noProof="0" dirty="0" smtClean="0"/>
              <a:t>Курсови проекти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bg-BG" noProof="0" smtClean="0"/>
              <a:t>Тема </a:t>
            </a:r>
            <a:r>
              <a:rPr lang="bg-BG" noProof="0" smtClean="0"/>
              <a:t>№24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1727343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Софтуер – 20 точки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Програмен код – 5 точки</a:t>
            </a:r>
          </a:p>
          <a:p>
            <a:pPr lvl="1"/>
            <a:r>
              <a:rPr lang="bg-BG" dirty="0" smtClean="0"/>
              <a:t>Отнася се за програмният код на софтуера</a:t>
            </a:r>
          </a:p>
          <a:p>
            <a:pPr lvl="1"/>
            <a:r>
              <a:rPr lang="bg-BG" dirty="0" smtClean="0"/>
              <a:t>Качество на кода – 3 точки (форматиране, коментари, четливост, имена на идентификатори, …)</a:t>
            </a:r>
          </a:p>
          <a:p>
            <a:pPr lvl="1"/>
            <a:r>
              <a:rPr lang="bg-BG" dirty="0" smtClean="0"/>
              <a:t>Сложност на кода – 2 точки (допълнителни функции, обработка на данни, алгоритъм, …)</a:t>
            </a:r>
          </a:p>
          <a:p>
            <a:pPr lvl="1"/>
            <a:r>
              <a:rPr lang="bg-BG" dirty="0" smtClean="0"/>
              <a:t>В основата на кода трябва да е ползването на </a:t>
            </a:r>
            <a:r>
              <a:rPr lang="en-US" dirty="0" err="1" smtClean="0"/>
              <a:t>SUICA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3172978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Интерактивност – 10 точки</a:t>
            </a:r>
          </a:p>
          <a:p>
            <a:pPr lvl="1"/>
            <a:r>
              <a:rPr lang="bg-BG" dirty="0" smtClean="0"/>
              <a:t>Графичната част да се контролира интерактивно</a:t>
            </a:r>
          </a:p>
          <a:p>
            <a:pPr lvl="1"/>
            <a:r>
              <a:rPr lang="bg-BG" dirty="0" smtClean="0"/>
              <a:t>Две промени на елементи – 5 точки (влачене, завъртане, промяна на размера, гледна точка, …)</a:t>
            </a:r>
          </a:p>
          <a:p>
            <a:pPr lvl="1"/>
            <a:r>
              <a:rPr lang="bg-BG" dirty="0" err="1" smtClean="0"/>
              <a:t>Каскадност</a:t>
            </a:r>
            <a:r>
              <a:rPr lang="bg-BG" dirty="0" smtClean="0"/>
              <a:t> – 5 точки (пряка промяна на един </a:t>
            </a:r>
            <a:r>
              <a:rPr lang="bg-BG" smtClean="0"/>
              <a:t>елемент да води </a:t>
            </a:r>
            <a:r>
              <a:rPr lang="bg-BG" dirty="0" smtClean="0"/>
              <a:t>до автоматична промяна на други елементи)</a:t>
            </a:r>
          </a:p>
          <a:p>
            <a:r>
              <a:rPr lang="bg-BG" dirty="0" smtClean="0"/>
              <a:t>Графика – 5 точки</a:t>
            </a:r>
          </a:p>
          <a:p>
            <a:pPr lvl="1"/>
            <a:r>
              <a:rPr lang="bg-BG" dirty="0" smtClean="0"/>
              <a:t>Оценява графичното изпълнение на проекта</a:t>
            </a:r>
          </a:p>
          <a:p>
            <a:pPr lvl="1"/>
            <a:r>
              <a:rPr lang="bg-BG" dirty="0" smtClean="0"/>
              <a:t>Цялостно оформяне на уеб страниците – 2 точки</a:t>
            </a:r>
          </a:p>
          <a:p>
            <a:pPr lvl="1"/>
            <a:r>
              <a:rPr lang="bg-BG" dirty="0" smtClean="0"/>
              <a:t>Графично оформяне на софтуера – 2 точки</a:t>
            </a:r>
          </a:p>
          <a:p>
            <a:pPr lvl="1"/>
            <a:r>
              <a:rPr lang="bg-BG" dirty="0" smtClean="0"/>
              <a:t>Плавност на анимацията и </a:t>
            </a:r>
            <a:r>
              <a:rPr lang="bg-BG" dirty="0" err="1" smtClean="0"/>
              <a:t>интерактивността</a:t>
            </a:r>
            <a:r>
              <a:rPr lang="bg-BG" dirty="0" smtClean="0"/>
              <a:t> – 1 точка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59157841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Други точки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Бонуси – 10 точки</a:t>
            </a:r>
          </a:p>
          <a:p>
            <a:pPr lvl="1"/>
            <a:r>
              <a:rPr lang="bg-BG" dirty="0" smtClean="0"/>
              <a:t>Дават се по изключение и по решение на преподавателите</a:t>
            </a:r>
          </a:p>
          <a:p>
            <a:pPr lvl="1"/>
            <a:r>
              <a:rPr lang="bg-BG" dirty="0" smtClean="0"/>
              <a:t>Причини – хитро решение, интересна тема, помощ при намиране и коригиране на грешки в лекциите, …</a:t>
            </a:r>
          </a:p>
          <a:p>
            <a:r>
              <a:rPr lang="bg-BG" dirty="0" smtClean="0"/>
              <a:t>Наказания</a:t>
            </a:r>
          </a:p>
          <a:p>
            <a:pPr lvl="1"/>
            <a:r>
              <a:rPr lang="bg-BG" dirty="0" smtClean="0"/>
              <a:t>Плагиатстване на текст, изображения, код – всички точки</a:t>
            </a:r>
          </a:p>
          <a:p>
            <a:pPr lvl="1"/>
            <a:r>
              <a:rPr lang="bg-BG" dirty="0" smtClean="0"/>
              <a:t>Писане на </a:t>
            </a:r>
            <a:r>
              <a:rPr lang="bg-BG" dirty="0" err="1" smtClean="0"/>
              <a:t>шльокавица</a:t>
            </a:r>
            <a:r>
              <a:rPr lang="bg-BG" dirty="0" smtClean="0"/>
              <a:t>, правописни грешки – 10 точки </a:t>
            </a:r>
          </a:p>
          <a:p>
            <a:pPr lvl="1"/>
            <a:r>
              <a:rPr lang="bg-BG" dirty="0" smtClean="0"/>
              <a:t>Късно предаване на проект – 10 точки</a:t>
            </a:r>
          </a:p>
          <a:p>
            <a:pPr lvl="1"/>
            <a:r>
              <a:rPr lang="bg-BG" dirty="0" smtClean="0"/>
              <a:t>Късно минаване на тест – 5 точки</a:t>
            </a:r>
          </a:p>
          <a:p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199805593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Често срещани грешки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395386222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Общи грешки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Общи грешки при проектите</a:t>
            </a:r>
          </a:p>
          <a:p>
            <a:pPr lvl="1"/>
            <a:r>
              <a:rPr lang="bg-BG" dirty="0"/>
              <a:t>Късно избиране на тема</a:t>
            </a:r>
          </a:p>
          <a:p>
            <a:pPr lvl="1"/>
            <a:r>
              <a:rPr lang="bg-BG" dirty="0"/>
              <a:t>Предаване в последния ден</a:t>
            </a:r>
          </a:p>
          <a:p>
            <a:pPr lvl="1"/>
            <a:r>
              <a:rPr lang="bg-BG" dirty="0"/>
              <a:t>Представяне на чужда работа като своя</a:t>
            </a:r>
          </a:p>
          <a:p>
            <a:pPr lvl="1"/>
            <a:r>
              <a:rPr lang="bg-BG" dirty="0"/>
              <a:t>Ползване на чужди проекти (дори и от минали години)</a:t>
            </a:r>
          </a:p>
          <a:p>
            <a:pPr lvl="2"/>
            <a:r>
              <a:rPr lang="bg-BG" dirty="0"/>
              <a:t>Относно програмен код имам слонска памет</a:t>
            </a:r>
          </a:p>
          <a:p>
            <a:pPr lvl="2"/>
            <a:r>
              <a:rPr lang="bg-BG" dirty="0" smtClean="0"/>
              <a:t>Имам и архив от всички проекти от основаването на курса</a:t>
            </a:r>
            <a:endParaRPr lang="bg-BG" dirty="0"/>
          </a:p>
          <a:p>
            <a:pPr lvl="1"/>
            <a:r>
              <a:rPr lang="bg-BG" dirty="0"/>
              <a:t>Включване на неща, които не носят </a:t>
            </a:r>
            <a:r>
              <a:rPr lang="bg-BG" dirty="0" smtClean="0"/>
              <a:t>точки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66362212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Грешки в учебната част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Често срещани грешки</a:t>
            </a:r>
          </a:p>
          <a:p>
            <a:pPr lvl="1"/>
            <a:r>
              <a:rPr lang="bg-BG" dirty="0" smtClean="0"/>
              <a:t>Правописни </a:t>
            </a:r>
            <a:r>
              <a:rPr lang="bg-BG" dirty="0"/>
              <a:t>грешки</a:t>
            </a:r>
            <a:endParaRPr lang="en-US" dirty="0"/>
          </a:p>
          <a:p>
            <a:pPr lvl="1"/>
            <a:r>
              <a:rPr lang="bg-BG" dirty="0"/>
              <a:t>Огромен размер на буквите</a:t>
            </a:r>
          </a:p>
          <a:p>
            <a:pPr lvl="1"/>
            <a:r>
              <a:rPr lang="bg-BG" dirty="0" smtClean="0"/>
              <a:t>Разминаване </a:t>
            </a:r>
            <a:r>
              <a:rPr lang="bg-BG" dirty="0"/>
              <a:t>в очакванията</a:t>
            </a:r>
          </a:p>
          <a:p>
            <a:pPr lvl="1"/>
            <a:r>
              <a:rPr lang="bg-BG" dirty="0"/>
              <a:t>Ползване на чужди </a:t>
            </a:r>
            <a:r>
              <a:rPr lang="bg-BG" dirty="0" smtClean="0"/>
              <a:t>проекти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330332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Грешки в урока</a:t>
            </a:r>
          </a:p>
          <a:p>
            <a:pPr lvl="1"/>
            <a:r>
              <a:rPr lang="bg-BG" dirty="0"/>
              <a:t>Прекалено </a:t>
            </a:r>
            <a:r>
              <a:rPr lang="bg-BG" dirty="0" smtClean="0"/>
              <a:t>лаконичен</a:t>
            </a:r>
            <a:endParaRPr lang="bg-BG" dirty="0"/>
          </a:p>
          <a:p>
            <a:pPr lvl="1"/>
            <a:r>
              <a:rPr lang="bg-BG" dirty="0"/>
              <a:t>Изкопиран дума-по-дума от </a:t>
            </a:r>
            <a:r>
              <a:rPr lang="bg-BG" dirty="0" smtClean="0"/>
              <a:t>някъде (най-често от учебник, </a:t>
            </a:r>
            <a:r>
              <a:rPr lang="en-US" dirty="0" smtClean="0"/>
              <a:t>Wikipedia</a:t>
            </a:r>
            <a:r>
              <a:rPr lang="bg-BG" dirty="0" smtClean="0"/>
              <a:t> или друг онлайн ресурс</a:t>
            </a:r>
            <a:r>
              <a:rPr lang="en-US" dirty="0" smtClean="0"/>
              <a:t>)</a:t>
            </a:r>
            <a:endParaRPr lang="bg-BG" dirty="0" smtClean="0"/>
          </a:p>
          <a:p>
            <a:pPr lvl="1"/>
            <a:r>
              <a:rPr lang="bg-BG" dirty="0" smtClean="0"/>
              <a:t>Да се твърди, че софтуерът доказва някакво свойство</a:t>
            </a:r>
          </a:p>
          <a:p>
            <a:r>
              <a:rPr lang="bg-BG" dirty="0" smtClean="0"/>
              <a:t>Грешки в описанието</a:t>
            </a:r>
          </a:p>
          <a:p>
            <a:pPr lvl="1"/>
            <a:r>
              <a:rPr lang="bg-BG" dirty="0" smtClean="0"/>
              <a:t>Прекалено лаконично</a:t>
            </a:r>
          </a:p>
          <a:p>
            <a:pPr lvl="1"/>
            <a:r>
              <a:rPr lang="bg-BG" dirty="0" smtClean="0"/>
              <a:t>Да </a:t>
            </a:r>
            <a:r>
              <a:rPr lang="bg-BG" dirty="0"/>
              <a:t>се сложи описание на реализацията на </a:t>
            </a:r>
            <a:r>
              <a:rPr lang="bg-BG" dirty="0" smtClean="0"/>
              <a:t>софтуера</a:t>
            </a:r>
            <a:endParaRPr lang="bg-BG" dirty="0"/>
          </a:p>
          <a:p>
            <a:pPr lvl="1"/>
            <a:r>
              <a:rPr lang="bg-BG" dirty="0" smtClean="0"/>
              <a:t>Много чуждици</a:t>
            </a:r>
          </a:p>
          <a:p>
            <a:pPr lvl="1"/>
            <a:r>
              <a:rPr lang="bg-BG" dirty="0" smtClean="0"/>
              <a:t>Липса на илюстрации-кадри от софтуера</a:t>
            </a:r>
            <a:endParaRPr lang="bg-BG" dirty="0"/>
          </a:p>
          <a:p>
            <a:endParaRPr lang="bg-BG" dirty="0"/>
          </a:p>
          <a:p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197047829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Грешки в задачите</a:t>
            </a:r>
          </a:p>
          <a:p>
            <a:pPr lvl="1"/>
            <a:r>
              <a:rPr lang="bg-BG" dirty="0" smtClean="0"/>
              <a:t>Откраднати от </a:t>
            </a:r>
            <a:r>
              <a:rPr lang="bg-BG" dirty="0"/>
              <a:t>някакъв </a:t>
            </a:r>
            <a:r>
              <a:rPr lang="bg-BG" dirty="0" smtClean="0"/>
              <a:t>учебник, изпит, конкурс</a:t>
            </a:r>
            <a:endParaRPr lang="bg-BG" dirty="0"/>
          </a:p>
          <a:p>
            <a:pPr lvl="1"/>
            <a:r>
              <a:rPr lang="bg-BG" dirty="0"/>
              <a:t>Нямат връзка със </a:t>
            </a:r>
            <a:r>
              <a:rPr lang="bg-BG" dirty="0" smtClean="0"/>
              <a:t>софтуера и не </a:t>
            </a:r>
            <a:r>
              <a:rPr lang="bg-BG" dirty="0"/>
              <a:t>могат да се покажат </a:t>
            </a:r>
            <a:r>
              <a:rPr lang="bg-BG" dirty="0" smtClean="0"/>
              <a:t>с него</a:t>
            </a:r>
          </a:p>
          <a:p>
            <a:pPr lvl="1"/>
            <a:r>
              <a:rPr lang="bg-BG" dirty="0" smtClean="0"/>
              <a:t>Липсва илюстрация от софтуера, който е кадър от решението на задачата</a:t>
            </a:r>
            <a:endParaRPr lang="bg-BG" dirty="0"/>
          </a:p>
          <a:p>
            <a:r>
              <a:rPr lang="bg-BG" dirty="0" smtClean="0"/>
              <a:t>Други примерни грешки:</a:t>
            </a:r>
            <a:endParaRPr lang="bg-BG" dirty="0"/>
          </a:p>
          <a:p>
            <a:pPr lvl="2"/>
            <a:r>
              <a:rPr lang="bg-BG" dirty="0"/>
              <a:t>В задачата се казва, ако </a:t>
            </a:r>
            <a:r>
              <a:rPr lang="en-US" dirty="0"/>
              <a:t>AB=25cm,</a:t>
            </a:r>
            <a:r>
              <a:rPr lang="bg-BG" dirty="0"/>
              <a:t> а в програмата не се вижда </a:t>
            </a:r>
            <a:r>
              <a:rPr lang="bg-BG" dirty="0" smtClean="0"/>
              <a:t>размера </a:t>
            </a:r>
            <a:r>
              <a:rPr lang="bg-BG" dirty="0"/>
              <a:t>на </a:t>
            </a:r>
            <a:r>
              <a:rPr lang="bg-BG" dirty="0" smtClean="0"/>
              <a:t>отсечката </a:t>
            </a:r>
            <a:r>
              <a:rPr lang="en-US" dirty="0" smtClean="0"/>
              <a:t>AB</a:t>
            </a:r>
            <a:endParaRPr lang="en-US" dirty="0"/>
          </a:p>
          <a:p>
            <a:pPr lvl="2"/>
            <a:r>
              <a:rPr lang="bg-BG" dirty="0"/>
              <a:t>В задачата се </a:t>
            </a:r>
            <a:r>
              <a:rPr lang="bg-BG" dirty="0" smtClean="0"/>
              <a:t>казва „да </a:t>
            </a:r>
            <a:r>
              <a:rPr lang="bg-BG" dirty="0"/>
              <a:t>се докаже, че</a:t>
            </a:r>
            <a:r>
              <a:rPr lang="bg-BG" dirty="0" smtClean="0"/>
              <a:t>…“, а софтуерът само показва или демонстрира някакво свойство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74729863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Още за задачите</a:t>
            </a:r>
          </a:p>
          <a:p>
            <a:pPr lvl="1"/>
            <a:r>
              <a:rPr lang="bg-BG" dirty="0" smtClean="0"/>
              <a:t>Отчитат се точките от трите най-годни задачи</a:t>
            </a:r>
          </a:p>
          <a:p>
            <a:pPr lvl="1"/>
            <a:r>
              <a:rPr lang="bg-BG" dirty="0" smtClean="0"/>
              <a:t>Задачите да са концептуално различни, а не просто със сменени числа – сменени числа правят нова задача, ако решението демонстрира ново свойство</a:t>
            </a:r>
          </a:p>
          <a:p>
            <a:pPr lvl="1"/>
            <a:r>
              <a:rPr lang="bg-BG" dirty="0" smtClean="0"/>
              <a:t>Самооценка за задачите – решете ги без софтуера и после със софтуера – ако софтуерът е помогнал, вероятно задачата е годна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327931672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Грешки в софтуерната реализация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Често срещани грешки</a:t>
            </a:r>
          </a:p>
          <a:p>
            <a:pPr lvl="1"/>
            <a:r>
              <a:rPr lang="bg-BG" dirty="0"/>
              <a:t>Прекалено малък </a:t>
            </a:r>
            <a:r>
              <a:rPr lang="bg-BG" dirty="0" smtClean="0"/>
              <a:t>проект</a:t>
            </a:r>
          </a:p>
          <a:p>
            <a:pPr lvl="1"/>
            <a:r>
              <a:rPr lang="bg-BG" dirty="0" smtClean="0"/>
              <a:t>Не се използва </a:t>
            </a:r>
            <a:r>
              <a:rPr lang="en-US" dirty="0" err="1" smtClean="0"/>
              <a:t>SUICA</a:t>
            </a:r>
            <a:endParaRPr lang="bg-BG" dirty="0"/>
          </a:p>
          <a:p>
            <a:pPr lvl="1"/>
            <a:r>
              <a:rPr lang="bg-BG" dirty="0" err="1" smtClean="0"/>
              <a:t>Плагиатстван</a:t>
            </a:r>
            <a:r>
              <a:rPr lang="bg-BG" dirty="0" smtClean="0"/>
              <a:t> код (промяна на имена/константи и разместване на редове не правят кода нов)</a:t>
            </a:r>
          </a:p>
          <a:p>
            <a:pPr lvl="1"/>
            <a:r>
              <a:rPr lang="bg-BG" dirty="0" smtClean="0"/>
              <a:t>Учебната част и софтуера не си съответстват – в едното има елементи, които липсват в другото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5453862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Оценяване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322483215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Грешки в качеството на кода</a:t>
            </a:r>
          </a:p>
          <a:p>
            <a:pPr lvl="1"/>
            <a:r>
              <a:rPr lang="bg-BG" dirty="0" smtClean="0"/>
              <a:t>Синтактични грешки</a:t>
            </a:r>
          </a:p>
          <a:p>
            <a:pPr lvl="1"/>
            <a:r>
              <a:rPr lang="bg-BG" dirty="0" smtClean="0"/>
              <a:t>Алгоритмични грешки</a:t>
            </a:r>
          </a:p>
          <a:p>
            <a:pPr lvl="1"/>
            <a:r>
              <a:rPr lang="bg-BG" dirty="0" smtClean="0"/>
              <a:t>Лошо форматиране и стил</a:t>
            </a:r>
          </a:p>
          <a:p>
            <a:r>
              <a:rPr lang="bg-BG" dirty="0" smtClean="0"/>
              <a:t>Грешки в сложността на кода</a:t>
            </a:r>
          </a:p>
          <a:p>
            <a:pPr lvl="1"/>
            <a:r>
              <a:rPr lang="bg-BG" dirty="0" smtClean="0"/>
              <a:t>Нещо просто е написано прекалено сложно</a:t>
            </a:r>
          </a:p>
          <a:p>
            <a:pPr lvl="1"/>
            <a:r>
              <a:rPr lang="bg-BG" dirty="0" smtClean="0"/>
              <a:t>Нещо сложно е написано толкова просто, че голяма част от свойствата и функционалностите липсват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391912362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Грешки в </a:t>
            </a:r>
            <a:r>
              <a:rPr lang="bg-BG" dirty="0" err="1" smtClean="0"/>
              <a:t>интерактивността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Често срещани грешки</a:t>
            </a:r>
          </a:p>
          <a:p>
            <a:pPr lvl="1"/>
            <a:r>
              <a:rPr lang="bg-BG" dirty="0" err="1" smtClean="0"/>
              <a:t>Каскадността</a:t>
            </a:r>
            <a:r>
              <a:rPr lang="bg-BG" dirty="0" smtClean="0"/>
              <a:t> липсва, или е накъсана, или </a:t>
            </a:r>
            <a:r>
              <a:rPr lang="bg-BG" dirty="0"/>
              <a:t>се тътрузи</a:t>
            </a:r>
          </a:p>
          <a:p>
            <a:pPr lvl="1"/>
            <a:r>
              <a:rPr lang="bg-BG" dirty="0" err="1" smtClean="0"/>
              <a:t>Интерактивността</a:t>
            </a:r>
            <a:r>
              <a:rPr lang="bg-BG" dirty="0" smtClean="0"/>
              <a:t> е самоцелна </a:t>
            </a:r>
            <a:r>
              <a:rPr lang="bg-BG" dirty="0"/>
              <a:t>(няма връзка с </a:t>
            </a:r>
            <a:r>
              <a:rPr lang="bg-BG" dirty="0" smtClean="0"/>
              <a:t>темата, със задачите или пък не подпомага учебната част)</a:t>
            </a:r>
          </a:p>
          <a:p>
            <a:pPr lvl="1"/>
            <a:r>
              <a:rPr lang="bg-BG" dirty="0" smtClean="0"/>
              <a:t>Не е реализирана чрез мишката, а предимно с бутони и други </a:t>
            </a:r>
            <a:r>
              <a:rPr lang="en-US" dirty="0" smtClean="0"/>
              <a:t>HTML</a:t>
            </a:r>
            <a:r>
              <a:rPr lang="bg-BG" dirty="0" smtClean="0"/>
              <a:t> елементи</a:t>
            </a:r>
            <a:endParaRPr lang="bg-BG" dirty="0"/>
          </a:p>
          <a:p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302464978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Грешки в промяната на елементи</a:t>
            </a:r>
          </a:p>
          <a:p>
            <a:pPr lvl="1"/>
            <a:r>
              <a:rPr lang="bg-BG" dirty="0" smtClean="0"/>
              <a:t>Променя се елемент, който няма отношение към задачите</a:t>
            </a:r>
          </a:p>
          <a:p>
            <a:pPr lvl="1"/>
            <a:r>
              <a:rPr lang="bg-BG" dirty="0" smtClean="0"/>
              <a:t>Чертежът се „счупва“, когато елемент се промени повече, отколкото трябва (няма вградено ограничение в кода)</a:t>
            </a:r>
          </a:p>
          <a:p>
            <a:pPr lvl="1"/>
            <a:r>
              <a:rPr lang="bg-BG" dirty="0" err="1" smtClean="0"/>
              <a:t>Интерактивността</a:t>
            </a:r>
            <a:r>
              <a:rPr lang="bg-BG" dirty="0" smtClean="0"/>
              <a:t> не </a:t>
            </a:r>
            <a:r>
              <a:rPr lang="bg-BG" dirty="0"/>
              <a:t>е интуитивна</a:t>
            </a:r>
          </a:p>
          <a:p>
            <a:pPr lvl="1"/>
            <a:r>
              <a:rPr lang="bg-BG" dirty="0"/>
              <a:t>Не е приложима </a:t>
            </a:r>
            <a:r>
              <a:rPr lang="bg-BG" dirty="0" smtClean="0"/>
              <a:t>(технически) към задачите – например</a:t>
            </a:r>
            <a:r>
              <a:rPr lang="bg-BG" dirty="0"/>
              <a:t>, </a:t>
            </a:r>
            <a:r>
              <a:rPr lang="bg-BG" dirty="0" smtClean="0"/>
              <a:t>в задача се иска отсечка да е 10 единици, но при влачене размерът ѝ скача </a:t>
            </a:r>
            <a:r>
              <a:rPr lang="bg-BG" dirty="0"/>
              <a:t>от </a:t>
            </a:r>
            <a:r>
              <a:rPr lang="bg-BG" dirty="0" smtClean="0"/>
              <a:t>9.9 </a:t>
            </a:r>
            <a:r>
              <a:rPr lang="bg-BG" dirty="0"/>
              <a:t>направо на </a:t>
            </a:r>
            <a:r>
              <a:rPr lang="bg-BG" dirty="0" smtClean="0"/>
              <a:t>10.2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347838257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Грешка във втората промяна</a:t>
            </a:r>
          </a:p>
          <a:p>
            <a:pPr lvl="1"/>
            <a:r>
              <a:rPr lang="bg-BG" dirty="0" smtClean="0"/>
              <a:t>Липсва; само </a:t>
            </a:r>
            <a:r>
              <a:rPr lang="bg-BG" dirty="0"/>
              <a:t>един елемент се мести</a:t>
            </a:r>
          </a:p>
          <a:p>
            <a:pPr lvl="1"/>
            <a:r>
              <a:rPr lang="bg-BG" dirty="0"/>
              <a:t>Няколко елемента се местят, но по един и същ </a:t>
            </a:r>
            <a:r>
              <a:rPr lang="bg-BG" dirty="0" smtClean="0"/>
              <a:t>начин (това се оценява като една промяна)</a:t>
            </a:r>
          </a:p>
          <a:p>
            <a:r>
              <a:rPr lang="bg-BG" dirty="0"/>
              <a:t>Грешки в промяната на </a:t>
            </a:r>
            <a:r>
              <a:rPr lang="bg-BG" dirty="0" smtClean="0"/>
              <a:t>чертежа</a:t>
            </a:r>
          </a:p>
          <a:p>
            <a:pPr lvl="1"/>
            <a:r>
              <a:rPr lang="bg-BG" dirty="0" smtClean="0"/>
              <a:t>Липсва</a:t>
            </a:r>
          </a:p>
          <a:p>
            <a:pPr lvl="1"/>
            <a:r>
              <a:rPr lang="bg-BG" dirty="0" smtClean="0"/>
              <a:t>Насича </a:t>
            </a:r>
            <a:r>
              <a:rPr lang="bg-BG" dirty="0"/>
              <a:t>или </a:t>
            </a:r>
            <a:r>
              <a:rPr lang="bg-BG" dirty="0" smtClean="0"/>
              <a:t>хълца</a:t>
            </a:r>
            <a:endParaRPr lang="bg-BG" dirty="0"/>
          </a:p>
          <a:p>
            <a:pPr lvl="1"/>
            <a:r>
              <a:rPr lang="bg-BG" dirty="0" smtClean="0"/>
              <a:t>Става </a:t>
            </a:r>
            <a:r>
              <a:rPr lang="bg-BG" dirty="0"/>
              <a:t>само при пускане на </a:t>
            </a:r>
            <a:r>
              <a:rPr lang="bg-BG" dirty="0" smtClean="0"/>
              <a:t>мишката, а не по време на движението ѝ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85662151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Грешки в графиката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Грешки в уеб страниците</a:t>
            </a:r>
          </a:p>
          <a:p>
            <a:pPr lvl="1"/>
            <a:r>
              <a:rPr lang="bg-BG" dirty="0" smtClean="0"/>
              <a:t>Липса на подходящ визуален стил</a:t>
            </a:r>
          </a:p>
          <a:p>
            <a:pPr lvl="1"/>
            <a:r>
              <a:rPr lang="bg-BG" dirty="0" smtClean="0"/>
              <a:t>Копиране на готов стил от лекции, упражнения или интернет</a:t>
            </a:r>
          </a:p>
          <a:p>
            <a:r>
              <a:rPr lang="bg-BG" dirty="0" smtClean="0"/>
              <a:t>Грешки в графичното представяне</a:t>
            </a:r>
          </a:p>
          <a:p>
            <a:pPr lvl="1"/>
            <a:r>
              <a:rPr lang="bg-BG" dirty="0" smtClean="0"/>
              <a:t>Темата е удачна за тримерно визуализиране, но реализацията е изцяло двумерна</a:t>
            </a:r>
          </a:p>
          <a:p>
            <a:pPr lvl="1"/>
            <a:r>
              <a:rPr lang="bg-BG" dirty="0" smtClean="0"/>
              <a:t>Обектите, които са интерактивни, не си личат – например, нямат имена, не се променят при преминаване на мишката, не са показани важни характеристики</a:t>
            </a:r>
          </a:p>
        </p:txBody>
      </p:sp>
    </p:spTree>
    <p:extLst>
      <p:ext uri="{BB962C8B-B14F-4D97-AF65-F5344CB8AC3E}">
        <p14:creationId xmlns:p14="http://schemas.microsoft.com/office/powerpoint/2010/main" val="36364838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Грешки в плавността</a:t>
            </a:r>
          </a:p>
          <a:p>
            <a:pPr lvl="1"/>
            <a:r>
              <a:rPr lang="bg-BG" dirty="0" smtClean="0"/>
              <a:t>Липсва анимация, било то самостоятелна, било то като част от </a:t>
            </a:r>
            <a:r>
              <a:rPr lang="bg-BG" dirty="0" err="1" smtClean="0"/>
              <a:t>каскадността</a:t>
            </a:r>
            <a:endParaRPr lang="bg-BG" dirty="0" smtClean="0"/>
          </a:p>
          <a:p>
            <a:pPr lvl="1"/>
            <a:r>
              <a:rPr lang="bg-BG" dirty="0" smtClean="0"/>
              <a:t>Има анимация, но не е плавна</a:t>
            </a:r>
          </a:p>
          <a:p>
            <a:r>
              <a:rPr lang="bg-BG" dirty="0" smtClean="0"/>
              <a:t>Обаче</a:t>
            </a:r>
          </a:p>
          <a:p>
            <a:pPr lvl="1"/>
            <a:r>
              <a:rPr lang="bg-BG" dirty="0" smtClean="0"/>
              <a:t>По изключение насичането е допустимо, ако спецификата на задачата изисква прекалено много обекти, и няма лесен начин използването им да се оптимизира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402489731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Грешки в предаването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Често срещани грешки в предаването на проект</a:t>
            </a:r>
          </a:p>
          <a:p>
            <a:pPr lvl="1"/>
            <a:r>
              <a:rPr lang="bg-BG" dirty="0" smtClean="0"/>
              <a:t>Не е изпратен през </a:t>
            </a:r>
            <a:r>
              <a:rPr lang="bg-BG" dirty="0" err="1" smtClean="0"/>
              <a:t>Мудъл</a:t>
            </a:r>
            <a:endParaRPr lang="bg-BG" dirty="0"/>
          </a:p>
          <a:p>
            <a:pPr lvl="1"/>
            <a:r>
              <a:rPr lang="bg-BG" dirty="0" smtClean="0"/>
              <a:t>Липсват име, факултетен номер и курс на студента</a:t>
            </a:r>
          </a:p>
          <a:p>
            <a:pPr lvl="1"/>
            <a:r>
              <a:rPr lang="bg-BG" dirty="0" smtClean="0"/>
              <a:t>Предаден е прекалено късно – не е извинение:</a:t>
            </a:r>
          </a:p>
          <a:p>
            <a:pPr lvl="2"/>
            <a:r>
              <a:rPr lang="bg-BG" dirty="0"/>
              <a:t>Липсата на интернет</a:t>
            </a:r>
          </a:p>
          <a:p>
            <a:pPr lvl="2"/>
            <a:r>
              <a:rPr lang="bg-BG" dirty="0"/>
              <a:t>Счупване на компютъра</a:t>
            </a:r>
          </a:p>
          <a:p>
            <a:pPr lvl="2"/>
            <a:r>
              <a:rPr lang="bg-BG" dirty="0"/>
              <a:t>Скъсване с гаджето</a:t>
            </a:r>
          </a:p>
          <a:p>
            <a:pPr lvl="1"/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4781670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noProof="0" dirty="0" smtClean="0"/>
              <a:t>Обобщение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751762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Оценяване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/>
              <a:t>Точкова система</a:t>
            </a:r>
          </a:p>
          <a:p>
            <a:pPr lvl="1"/>
            <a:r>
              <a:rPr lang="bg-BG" dirty="0"/>
              <a:t>Тестове</a:t>
            </a:r>
            <a:r>
              <a:rPr lang="en-US" dirty="0"/>
              <a:t> – </a:t>
            </a:r>
            <a:r>
              <a:rPr lang="bg-BG" dirty="0"/>
              <a:t> 80 точки (</a:t>
            </a:r>
            <a:r>
              <a:rPr lang="en-US" dirty="0"/>
              <a:t>4</a:t>
            </a:r>
            <a:r>
              <a:rPr lang="bg-BG" dirty="0"/>
              <a:t> теста по 20 точки)</a:t>
            </a:r>
          </a:p>
          <a:p>
            <a:pPr lvl="1"/>
            <a:r>
              <a:rPr lang="bg-BG" dirty="0"/>
              <a:t>Проект – 30 </a:t>
            </a:r>
            <a:r>
              <a:rPr lang="bg-BG" dirty="0" smtClean="0"/>
              <a:t>точки</a:t>
            </a:r>
          </a:p>
          <a:p>
            <a:pPr lvl="1"/>
            <a:r>
              <a:rPr lang="bg-BG" dirty="0" smtClean="0"/>
              <a:t>Бонуси и наказания – от -всички до +10 точки</a:t>
            </a:r>
          </a:p>
          <a:p>
            <a:r>
              <a:rPr lang="bg-BG" dirty="0" smtClean="0"/>
              <a:t>Оценка Среден (3)</a:t>
            </a:r>
            <a:endParaRPr lang="bg-BG" dirty="0"/>
          </a:p>
          <a:p>
            <a:pPr lvl="1"/>
            <a:r>
              <a:rPr lang="bg-BG" dirty="0" smtClean="0"/>
              <a:t>Постига се при достигане на 50 точки</a:t>
            </a:r>
            <a:endParaRPr lang="bg-BG" dirty="0"/>
          </a:p>
          <a:p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76266617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81648421"/>
              </p:ext>
            </p:extLst>
          </p:nvPr>
        </p:nvGraphicFramePr>
        <p:xfrm>
          <a:off x="2286026" y="590528"/>
          <a:ext cx="4571949" cy="3992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5409"/>
                <a:gridCol w="1456540"/>
              </a:tblGrid>
              <a:tr h="370840">
                <a:tc>
                  <a:txBody>
                    <a:bodyPr/>
                    <a:lstStyle/>
                    <a:p>
                      <a:r>
                        <a:rPr kumimoji="0" lang="bg-BG" sz="2000" b="1" kern="1200" dirty="0" smtClean="0">
                          <a:solidFill>
                            <a:schemeClr val="bg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Критерии за проектите</a:t>
                      </a:r>
                      <a:endParaRPr kumimoji="0" lang="bg-BG" sz="2000" b="1" kern="1200" dirty="0">
                        <a:solidFill>
                          <a:schemeClr val="bg1"/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bg-BG" sz="2000" b="1" kern="1200" dirty="0" smtClean="0">
                          <a:solidFill>
                            <a:schemeClr val="bg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Точки</a:t>
                      </a:r>
                      <a:endParaRPr kumimoji="0" lang="bg-BG" sz="2000" b="1" kern="1200" dirty="0">
                        <a:solidFill>
                          <a:schemeClr val="bg1"/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bg-BG" sz="1800" b="1" kern="1200" dirty="0" smtClean="0">
                          <a:solidFill>
                            <a:schemeClr val="tx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Учебна част</a:t>
                      </a:r>
                    </a:p>
                    <a:p>
                      <a:pPr marL="227013" lvl="1" indent="0" algn="l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Урок</a:t>
                      </a:r>
                    </a:p>
                    <a:p>
                      <a:pPr marL="227013" lvl="1" indent="0" algn="l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Описание</a:t>
                      </a:r>
                    </a:p>
                    <a:p>
                      <a:pPr marL="227013" lvl="1" indent="0" algn="l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Три задачи</a:t>
                      </a:r>
                      <a:endParaRPr kumimoji="0" lang="bg-BG" sz="1400" b="0" kern="1200" dirty="0">
                        <a:solidFill>
                          <a:schemeClr val="accent1">
                            <a:lumMod val="75000"/>
                          </a:schemeClr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rtl="0" eaLnBrk="1" latinLnBrk="0" hangingPunct="1"/>
                      <a:r>
                        <a:rPr kumimoji="0" lang="bg-BG" sz="1800" b="1" kern="1200" dirty="0" smtClean="0">
                          <a:solidFill>
                            <a:schemeClr val="tx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3х2</a:t>
                      </a:r>
                      <a:endParaRPr kumimoji="0" lang="bg-BG" sz="1400" b="0" kern="1200" dirty="0">
                        <a:solidFill>
                          <a:schemeClr val="accent1">
                            <a:lumMod val="75000"/>
                          </a:schemeClr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ru-RU" sz="1800" b="1" kern="1200" dirty="0" err="1" smtClean="0">
                          <a:solidFill>
                            <a:schemeClr val="tx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Програмен</a:t>
                      </a:r>
                      <a:r>
                        <a:rPr kumimoji="0" lang="ru-RU" sz="1800" b="1" kern="1200" dirty="0" smtClean="0">
                          <a:solidFill>
                            <a:schemeClr val="tx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 код</a:t>
                      </a:r>
                    </a:p>
                    <a:p>
                      <a:pPr marL="231775" lvl="1" indent="0" algn="l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kumimoji="0" lang="ru-RU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Качество на кода</a:t>
                      </a:r>
                    </a:p>
                    <a:p>
                      <a:pPr marL="231775" lvl="1" indent="0" algn="l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kumimoji="0" lang="ru-RU" sz="1400" b="0" kern="120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Сложност</a:t>
                      </a:r>
                      <a:r>
                        <a:rPr kumimoji="0" lang="ru-RU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 на кода</a:t>
                      </a:r>
                      <a:endParaRPr kumimoji="0" lang="bg-BG" sz="1400" b="0" kern="1200" dirty="0">
                        <a:solidFill>
                          <a:schemeClr val="accent1">
                            <a:lumMod val="75000"/>
                          </a:schemeClr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rtl="0" eaLnBrk="1" latinLnBrk="0" hangingPunct="1"/>
                      <a:r>
                        <a:rPr kumimoji="0" lang="bg-BG" sz="1800" b="1" kern="1200" dirty="0" smtClean="0">
                          <a:solidFill>
                            <a:schemeClr val="tx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3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2</a:t>
                      </a:r>
                      <a:endParaRPr kumimoji="0" lang="bg-BG" sz="1400" b="0" kern="1200" dirty="0">
                        <a:solidFill>
                          <a:schemeClr val="accent1">
                            <a:lumMod val="75000"/>
                          </a:schemeClr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ru-RU" sz="1800" b="1" kern="1200" dirty="0" smtClean="0">
                          <a:solidFill>
                            <a:schemeClr val="tx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Интерактивност</a:t>
                      </a:r>
                    </a:p>
                    <a:p>
                      <a:pPr marL="231775" lvl="1" indent="0" algn="l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kumimoji="0" lang="ru-RU" sz="1400" b="0" kern="120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Промяна</a:t>
                      </a:r>
                      <a:r>
                        <a:rPr kumimoji="0" lang="ru-RU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 на </a:t>
                      </a:r>
                      <a:r>
                        <a:rPr kumimoji="0" lang="ru-RU" sz="1400" b="0" kern="120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елементи</a:t>
                      </a:r>
                      <a:endParaRPr kumimoji="0" lang="ru-RU" sz="1400" b="0" kern="1200" dirty="0" smtClean="0">
                        <a:solidFill>
                          <a:schemeClr val="accent1">
                            <a:lumMod val="75000"/>
                          </a:schemeClr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  <a:p>
                      <a:pPr marL="231775" lvl="1" indent="0" algn="l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kumimoji="0" lang="ru-RU" sz="1400" b="0" kern="120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Промяна</a:t>
                      </a:r>
                      <a:r>
                        <a:rPr kumimoji="0" lang="ru-RU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 на чертеж (</a:t>
                      </a:r>
                      <a:r>
                        <a:rPr kumimoji="0" lang="ru-RU" sz="1400" b="0" kern="120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каскадност</a:t>
                      </a:r>
                      <a:r>
                        <a:rPr kumimoji="0" lang="ru-RU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)</a:t>
                      </a:r>
                      <a:endParaRPr kumimoji="0" lang="bg-BG" sz="1400" b="0" kern="1200" dirty="0">
                        <a:solidFill>
                          <a:schemeClr val="accent1">
                            <a:lumMod val="75000"/>
                          </a:schemeClr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rtl="0" eaLnBrk="1" latinLnBrk="0" hangingPunct="1"/>
                      <a:r>
                        <a:rPr kumimoji="0" lang="bg-BG" sz="1800" b="1" kern="1200" dirty="0" smtClean="0">
                          <a:solidFill>
                            <a:schemeClr val="tx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10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5</a:t>
                      </a:r>
                      <a:endParaRPr kumimoji="0" lang="bg-BG" sz="1400" b="0" kern="1200" dirty="0">
                        <a:solidFill>
                          <a:schemeClr val="accent1">
                            <a:lumMod val="75000"/>
                          </a:schemeClr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ru-RU" sz="1800" b="1" kern="1200" dirty="0" smtClean="0">
                          <a:solidFill>
                            <a:schemeClr val="tx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Графика </a:t>
                      </a:r>
                    </a:p>
                    <a:p>
                      <a:pPr marL="231775" lvl="1" indent="0" algn="l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kumimoji="0" lang="ru-RU" sz="1400" b="0" kern="120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Уеб</a:t>
                      </a:r>
                      <a:r>
                        <a:rPr kumimoji="0" lang="ru-RU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 страница</a:t>
                      </a:r>
                    </a:p>
                    <a:p>
                      <a:pPr marL="231775" lvl="1" indent="0" algn="l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kumimoji="0" lang="ru-RU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Графика</a:t>
                      </a:r>
                    </a:p>
                    <a:p>
                      <a:pPr marL="231775" lvl="1" indent="0" algn="l" rtl="0" eaLnBrk="1" latinLnBrk="0" hangingPunct="1">
                        <a:buFont typeface="Arial" panose="020B0604020202020204" pitchFamily="34" charset="0"/>
                        <a:buNone/>
                      </a:pPr>
                      <a:r>
                        <a:rPr kumimoji="0" lang="ru-RU" sz="1400" b="0" kern="1200" dirty="0" err="1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Плавност</a:t>
                      </a:r>
                      <a:endParaRPr kumimoji="0" lang="bg-BG" sz="1400" b="0" kern="1200" dirty="0">
                        <a:solidFill>
                          <a:schemeClr val="accent1">
                            <a:lumMod val="75000"/>
                          </a:schemeClr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rtl="0" eaLnBrk="1" latinLnBrk="0" hangingPunct="1"/>
                      <a:r>
                        <a:rPr kumimoji="0" lang="bg-BG" sz="1800" b="1" kern="1200" dirty="0" smtClean="0">
                          <a:solidFill>
                            <a:schemeClr val="tx1"/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5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2</a:t>
                      </a:r>
                    </a:p>
                    <a:p>
                      <a:pPr marL="0" lvl="0" algn="ctr" rtl="0" eaLnBrk="1" latinLnBrk="0" hangingPunct="1"/>
                      <a:r>
                        <a:rPr kumimoji="0" lang="bg-BG" sz="1400" b="0" kern="120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  <a:effectLst>
                            <a:outerShdw blurRad="63500" algn="ctr" rotWithShape="0">
                              <a:schemeClr val="tx1">
                                <a:lumMod val="65000"/>
                                <a:lumOff val="35000"/>
                                <a:alpha val="40000"/>
                              </a:schemeClr>
                            </a:outerShdw>
                          </a:effectLst>
                          <a:latin typeface="Candara" panose="020E0502030303020204" pitchFamily="34" charset="0"/>
                          <a:ea typeface="+mn-ea"/>
                          <a:cs typeface="+mn-cs"/>
                        </a:rPr>
                        <a:t>1</a:t>
                      </a:r>
                      <a:endParaRPr kumimoji="0" lang="bg-BG" sz="1400" b="0" kern="1200" dirty="0">
                        <a:solidFill>
                          <a:schemeClr val="accent1">
                            <a:lumMod val="75000"/>
                          </a:schemeClr>
                        </a:solidFill>
                        <a:effectLst>
                          <a:outerShdw blurRad="63500" algn="ctr" rotWithShape="0">
                            <a:schemeClr val="tx1">
                              <a:lumMod val="65000"/>
                              <a:lumOff val="35000"/>
                              <a:alpha val="40000"/>
                            </a:schemeClr>
                          </a:outerShdw>
                        </a:effectLst>
                        <a:latin typeface="Candara" panose="020E0502030303020204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774584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Формиране на оценката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/>
              <a:t>Точкова система</a:t>
            </a:r>
          </a:p>
          <a:p>
            <a:pPr lvl="1"/>
            <a:r>
              <a:rPr lang="bg-BG" dirty="0" smtClean="0"/>
              <a:t>Тестове</a:t>
            </a:r>
            <a:r>
              <a:rPr lang="en-US" dirty="0" smtClean="0"/>
              <a:t> – </a:t>
            </a:r>
            <a:r>
              <a:rPr lang="bg-BG" dirty="0" smtClean="0"/>
              <a:t> 80 точки (</a:t>
            </a:r>
            <a:r>
              <a:rPr lang="en-US" dirty="0" smtClean="0"/>
              <a:t>4</a:t>
            </a:r>
            <a:r>
              <a:rPr lang="bg-BG" dirty="0" smtClean="0"/>
              <a:t> теста по 20 точки)</a:t>
            </a:r>
            <a:endParaRPr lang="bg-BG" dirty="0"/>
          </a:p>
          <a:p>
            <a:pPr lvl="1"/>
            <a:r>
              <a:rPr lang="bg-BG" dirty="0" smtClean="0"/>
              <a:t>Проект – 30 точки</a:t>
            </a:r>
          </a:p>
          <a:p>
            <a:r>
              <a:rPr lang="bg-BG" dirty="0" err="1" smtClean="0"/>
              <a:t>Скàла</a:t>
            </a:r>
            <a:endParaRPr lang="bg-BG" dirty="0"/>
          </a:p>
          <a:p>
            <a:pPr lvl="1"/>
            <a:r>
              <a:rPr lang="bg-BG" dirty="0"/>
              <a:t>Курсът е взет при поне 50% от точките</a:t>
            </a:r>
          </a:p>
          <a:p>
            <a:endParaRPr lang="bg-BG" dirty="0"/>
          </a:p>
        </p:txBody>
      </p:sp>
      <p:grpSp>
        <p:nvGrpSpPr>
          <p:cNvPr id="4" name="Group 3"/>
          <p:cNvGrpSpPr/>
          <p:nvPr/>
        </p:nvGrpSpPr>
        <p:grpSpPr>
          <a:xfrm>
            <a:off x="731562" y="3421598"/>
            <a:ext cx="7945613" cy="978932"/>
            <a:chOff x="848651" y="3269218"/>
            <a:chExt cx="7945613" cy="978932"/>
          </a:xfrm>
        </p:grpSpPr>
        <p:sp>
          <p:nvSpPr>
            <p:cNvPr id="5" name="Pentagon 4"/>
            <p:cNvSpPr/>
            <p:nvPr/>
          </p:nvSpPr>
          <p:spPr>
            <a:xfrm>
              <a:off x="1002138" y="3763518"/>
              <a:ext cx="3544354" cy="484632"/>
            </a:xfrm>
            <a:prstGeom prst="homePlate">
              <a:avLst>
                <a:gd name="adj" fmla="val 0"/>
              </a:avLst>
            </a:prstGeom>
            <a:solidFill>
              <a:schemeClr val="accent1">
                <a:lumMod val="75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/>
                <a:t>2</a:t>
              </a:r>
              <a:endParaRPr lang="bg-BG" dirty="0"/>
            </a:p>
          </p:txBody>
        </p:sp>
        <p:sp>
          <p:nvSpPr>
            <p:cNvPr id="6" name="Chevron 5"/>
            <p:cNvSpPr/>
            <p:nvPr/>
          </p:nvSpPr>
          <p:spPr>
            <a:xfrm>
              <a:off x="4546492" y="3763518"/>
              <a:ext cx="1053170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60000"/>
                <a:lumOff val="4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3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7" name="Chevron 6"/>
            <p:cNvSpPr/>
            <p:nvPr/>
          </p:nvSpPr>
          <p:spPr>
            <a:xfrm>
              <a:off x="5599662" y="3763518"/>
              <a:ext cx="1075404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40000"/>
                <a:lumOff val="6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4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8" name="Chevron 7"/>
            <p:cNvSpPr/>
            <p:nvPr/>
          </p:nvSpPr>
          <p:spPr>
            <a:xfrm>
              <a:off x="6675066" y="3763518"/>
              <a:ext cx="761399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5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9" name="Chevron 8"/>
            <p:cNvSpPr/>
            <p:nvPr/>
          </p:nvSpPr>
          <p:spPr>
            <a:xfrm>
              <a:off x="7436465" y="3763518"/>
              <a:ext cx="716936" cy="484632"/>
            </a:xfrm>
            <a:prstGeom prst="chevron">
              <a:avLst>
                <a:gd name="adj" fmla="val 0"/>
              </a:avLst>
            </a:prstGeom>
            <a:solidFill>
              <a:schemeClr val="bg1"/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6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grpSp>
          <p:nvGrpSpPr>
            <p:cNvPr id="10" name="Group 9"/>
            <p:cNvGrpSpPr/>
            <p:nvPr/>
          </p:nvGrpSpPr>
          <p:grpSpPr>
            <a:xfrm>
              <a:off x="1002391" y="3590402"/>
              <a:ext cx="7151009" cy="173116"/>
              <a:chOff x="1002299" y="3590402"/>
              <a:chExt cx="4560301" cy="182880"/>
            </a:xfrm>
          </p:grpSpPr>
          <p:cxnSp>
            <p:nvCxnSpPr>
              <p:cNvPr id="12" name="Straight Connector 11"/>
              <p:cNvCxnSpPr/>
              <p:nvPr/>
            </p:nvCxnSpPr>
            <p:spPr>
              <a:xfrm>
                <a:off x="1002299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Straight Connector 12"/>
              <p:cNvCxnSpPr/>
              <p:nvPr/>
            </p:nvCxnSpPr>
            <p:spPr>
              <a:xfrm>
                <a:off x="12192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" name="Straight Connector 13"/>
              <p:cNvCxnSpPr/>
              <p:nvPr/>
            </p:nvCxnSpPr>
            <p:spPr>
              <a:xfrm>
                <a:off x="14478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" name="Straight Connector 14"/>
              <p:cNvCxnSpPr/>
              <p:nvPr/>
            </p:nvCxnSpPr>
            <p:spPr>
              <a:xfrm>
                <a:off x="16764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Connector 15"/>
              <p:cNvCxnSpPr/>
              <p:nvPr/>
            </p:nvCxnSpPr>
            <p:spPr>
              <a:xfrm>
                <a:off x="19050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Straight Connector 16"/>
              <p:cNvCxnSpPr/>
              <p:nvPr/>
            </p:nvCxnSpPr>
            <p:spPr>
              <a:xfrm>
                <a:off x="2119422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Straight Connector 17"/>
              <p:cNvCxnSpPr/>
              <p:nvPr/>
            </p:nvCxnSpPr>
            <p:spPr>
              <a:xfrm>
                <a:off x="2348022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Straight Connector 18"/>
              <p:cNvCxnSpPr/>
              <p:nvPr/>
            </p:nvCxnSpPr>
            <p:spPr>
              <a:xfrm>
                <a:off x="2576622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Straight Connector 19"/>
              <p:cNvCxnSpPr/>
              <p:nvPr/>
            </p:nvCxnSpPr>
            <p:spPr>
              <a:xfrm>
                <a:off x="2805222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Straight Connector 20"/>
              <p:cNvCxnSpPr/>
              <p:nvPr/>
            </p:nvCxnSpPr>
            <p:spPr>
              <a:xfrm>
                <a:off x="3033823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Straight Connector 21"/>
              <p:cNvCxnSpPr/>
              <p:nvPr/>
            </p:nvCxnSpPr>
            <p:spPr>
              <a:xfrm>
                <a:off x="3262423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Straight Connector 22"/>
              <p:cNvCxnSpPr/>
              <p:nvPr/>
            </p:nvCxnSpPr>
            <p:spPr>
              <a:xfrm>
                <a:off x="3491023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Straight Connector 23"/>
              <p:cNvCxnSpPr/>
              <p:nvPr/>
            </p:nvCxnSpPr>
            <p:spPr>
              <a:xfrm>
                <a:off x="3719623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Straight Connector 24"/>
              <p:cNvCxnSpPr/>
              <p:nvPr/>
            </p:nvCxnSpPr>
            <p:spPr>
              <a:xfrm>
                <a:off x="3934045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Straight Connector 25"/>
              <p:cNvCxnSpPr/>
              <p:nvPr/>
            </p:nvCxnSpPr>
            <p:spPr>
              <a:xfrm>
                <a:off x="4162645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>
              <a:xfrm>
                <a:off x="4391245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>
              <a:xfrm>
                <a:off x="4619845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>
                <a:off x="48768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>
              <a:xfrm>
                <a:off x="51054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>
              <a:xfrm>
                <a:off x="53340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>
              <a:xfrm>
                <a:off x="55626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1" name="TextBox 10"/>
            <p:cNvSpPr txBox="1"/>
            <p:nvPr/>
          </p:nvSpPr>
          <p:spPr>
            <a:xfrm>
              <a:off x="848651" y="3269218"/>
              <a:ext cx="794561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tabLst>
                  <a:tab pos="663575" algn="l"/>
                  <a:tab pos="1371600" algn="l"/>
                  <a:tab pos="2057400" algn="l"/>
                  <a:tab pos="2754313" algn="l"/>
                  <a:tab pos="3486150" algn="l"/>
                  <a:tab pos="4194175" algn="l"/>
                  <a:tab pos="4914900" algn="l"/>
                  <a:tab pos="5616575" algn="l"/>
                  <a:tab pos="6362700" algn="l"/>
                  <a:tab pos="7059613" algn="l"/>
                </a:tabLst>
              </a:pPr>
              <a:r>
                <a:rPr lang="bg-BG" dirty="0" smtClean="0">
                  <a:solidFill>
                    <a:schemeClr val="tx2"/>
                  </a:solidFill>
                  <a:effectLst>
                    <a:outerShdw blurRad="63500" algn="ctr" rotWithShape="0">
                      <a:schemeClr val="accent1">
                        <a:alpha val="40000"/>
                      </a:schemeClr>
                    </a:outerShdw>
                  </a:effectLst>
                  <a:latin typeface="Candara" panose="020E0502030303020204" pitchFamily="34" charset="0"/>
                </a:rPr>
                <a:t>0	10	20	30	40	50	60	70	80	90	100</a:t>
              </a:r>
              <a:endPara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7702940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Грешки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Често срещани грешки</a:t>
            </a:r>
          </a:p>
          <a:p>
            <a:pPr lvl="1"/>
            <a:r>
              <a:rPr lang="bg-BG" dirty="0" smtClean="0"/>
              <a:t>Пропуснат е тест</a:t>
            </a:r>
          </a:p>
          <a:p>
            <a:pPr lvl="1"/>
            <a:r>
              <a:rPr lang="bg-BG" dirty="0" smtClean="0"/>
              <a:t>Проектът </a:t>
            </a:r>
            <a:r>
              <a:rPr lang="bg-BG" dirty="0"/>
              <a:t>е предаден късно</a:t>
            </a:r>
          </a:p>
          <a:p>
            <a:pPr lvl="1"/>
            <a:r>
              <a:rPr lang="bg-BG" dirty="0" smtClean="0"/>
              <a:t>В учебната част или софтуера има плагиатство</a:t>
            </a:r>
          </a:p>
          <a:p>
            <a:pPr lvl="1"/>
            <a:r>
              <a:rPr lang="bg-BG" dirty="0" smtClean="0"/>
              <a:t>Критерии не са реализирани изцяло или въобще</a:t>
            </a:r>
          </a:p>
          <a:p>
            <a:pPr lvl="1"/>
            <a:r>
              <a:rPr lang="bg-BG" dirty="0" smtClean="0"/>
              <a:t>Има реализация на неща, които не носят точки</a:t>
            </a:r>
          </a:p>
        </p:txBody>
      </p:sp>
    </p:spTree>
    <p:extLst>
      <p:ext uri="{BB962C8B-B14F-4D97-AF65-F5344CB8AC3E}">
        <p14:creationId xmlns:p14="http://schemas.microsoft.com/office/powerpoint/2010/main" val="294850083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noProof="0" dirty="0" smtClean="0"/>
              <a:t>Край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bg-BG" noProof="0" dirty="0" smtClean="0"/>
              <a:t>Коментари, въпроси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3547593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/>
              <a:t>Бонуси</a:t>
            </a:r>
          </a:p>
          <a:p>
            <a:pPr lvl="1"/>
            <a:r>
              <a:rPr lang="bg-BG" dirty="0"/>
              <a:t>До 10 точки, дават се от екипа за заслуги</a:t>
            </a:r>
          </a:p>
          <a:p>
            <a:r>
              <a:rPr lang="bg-BG" dirty="0"/>
              <a:t>Наказания</a:t>
            </a:r>
          </a:p>
          <a:p>
            <a:pPr lvl="1"/>
            <a:r>
              <a:rPr lang="bg-BG" dirty="0"/>
              <a:t>При преписване на тест – точките от теста се зануляват</a:t>
            </a:r>
          </a:p>
          <a:p>
            <a:pPr lvl="1"/>
            <a:r>
              <a:rPr lang="bg-BG" dirty="0"/>
              <a:t>При по-късно минаване на тест (само ако има физическа възможност за това) – намаление с 5 точки</a:t>
            </a:r>
          </a:p>
          <a:p>
            <a:pPr lvl="1"/>
            <a:r>
              <a:rPr lang="bg-BG" dirty="0"/>
              <a:t>При по-късно предаване на проект (но само преди деня на изпита) – намаление с 10 точки</a:t>
            </a:r>
          </a:p>
          <a:p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2742418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Проект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41211949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Обща информация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Проектите</a:t>
            </a:r>
          </a:p>
          <a:p>
            <a:pPr lvl="1"/>
            <a:r>
              <a:rPr lang="bg-BG" dirty="0" smtClean="0"/>
              <a:t>Изборът на тема е част от проекта</a:t>
            </a:r>
          </a:p>
          <a:p>
            <a:pPr lvl="1"/>
            <a:r>
              <a:rPr lang="bg-BG" dirty="0" smtClean="0"/>
              <a:t>Темата трябва да бъде предварително одобрена</a:t>
            </a:r>
          </a:p>
          <a:p>
            <a:pPr lvl="1"/>
            <a:r>
              <a:rPr lang="bg-BG" dirty="0" smtClean="0"/>
              <a:t>Съдържат учебна част и софтуер</a:t>
            </a:r>
          </a:p>
          <a:p>
            <a:r>
              <a:rPr lang="bg-BG" dirty="0" smtClean="0"/>
              <a:t>Изработване</a:t>
            </a:r>
          </a:p>
          <a:p>
            <a:pPr lvl="1"/>
            <a:r>
              <a:rPr lang="bg-BG" dirty="0" smtClean="0"/>
              <a:t>Проектите са индивидуални, а не групови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2819837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Критерии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Критерии за оценяване на проектите</a:t>
            </a:r>
          </a:p>
          <a:p>
            <a:pPr lvl="1"/>
            <a:r>
              <a:rPr lang="bg-BG" dirty="0" smtClean="0"/>
              <a:t>Четири критерия</a:t>
            </a:r>
          </a:p>
          <a:p>
            <a:pPr lvl="1"/>
            <a:r>
              <a:rPr lang="bg-BG" dirty="0" smtClean="0"/>
              <a:t>Учебна част – 10 точки</a:t>
            </a:r>
          </a:p>
          <a:p>
            <a:pPr lvl="1"/>
            <a:r>
              <a:rPr lang="bg-BG" dirty="0" smtClean="0"/>
              <a:t>Софтуер – 20 точки</a:t>
            </a:r>
          </a:p>
          <a:p>
            <a:pPr lvl="2"/>
            <a:r>
              <a:rPr lang="bg-BG" dirty="0" smtClean="0"/>
              <a:t>Програмен код – 5 точки</a:t>
            </a:r>
          </a:p>
          <a:p>
            <a:pPr lvl="2"/>
            <a:r>
              <a:rPr lang="bg-BG" dirty="0" smtClean="0"/>
              <a:t>Интерактивност – 10 точки</a:t>
            </a:r>
          </a:p>
          <a:p>
            <a:pPr lvl="2"/>
            <a:r>
              <a:rPr lang="bg-BG" dirty="0" smtClean="0"/>
              <a:t>Графика – 5 точки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39143591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Учебна част – 10 точки</a:t>
            </a:r>
            <a:endParaRPr lang="bg-BG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Същност</a:t>
            </a:r>
          </a:p>
          <a:p>
            <a:pPr lvl="1"/>
            <a:r>
              <a:rPr lang="bg-BG" dirty="0" smtClean="0"/>
              <a:t>Свързани уеб страници</a:t>
            </a:r>
          </a:p>
          <a:p>
            <a:pPr lvl="1"/>
            <a:r>
              <a:rPr lang="bg-BG" dirty="0" smtClean="0"/>
              <a:t>Съдържат урок, описание и задачи</a:t>
            </a:r>
          </a:p>
          <a:p>
            <a:pPr lvl="1"/>
            <a:r>
              <a:rPr lang="bg-BG" dirty="0" smtClean="0"/>
              <a:t>Предоставят интерактивна връзка към програмната част</a:t>
            </a:r>
          </a:p>
          <a:p>
            <a:r>
              <a:rPr lang="bg-BG" dirty="0" smtClean="0"/>
              <a:t>Урок – 2 точки</a:t>
            </a:r>
          </a:p>
          <a:p>
            <a:pPr lvl="1"/>
            <a:r>
              <a:rPr lang="bg-BG" dirty="0" smtClean="0"/>
              <a:t>Предоставя достатъчно информация (текстова, картинна, звукова) относно темата на проекта</a:t>
            </a:r>
          </a:p>
          <a:p>
            <a:pPr lvl="1"/>
            <a:r>
              <a:rPr lang="bg-BG" dirty="0" smtClean="0"/>
              <a:t>Стилът е като урок</a:t>
            </a:r>
          </a:p>
        </p:txBody>
      </p:sp>
    </p:spTree>
    <p:extLst>
      <p:ext uri="{BB962C8B-B14F-4D97-AF65-F5344CB8AC3E}">
        <p14:creationId xmlns:p14="http://schemas.microsoft.com/office/powerpoint/2010/main" val="35841793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Описание – 2 точки</a:t>
            </a:r>
          </a:p>
          <a:p>
            <a:pPr lvl="1"/>
            <a:r>
              <a:rPr lang="bg-BG" dirty="0" smtClean="0"/>
              <a:t>Инструкция как се работи със софтуера</a:t>
            </a:r>
          </a:p>
          <a:p>
            <a:pPr lvl="1"/>
            <a:r>
              <a:rPr lang="bg-BG" dirty="0" smtClean="0"/>
              <a:t>Целева група – учениците, които учат урока</a:t>
            </a:r>
          </a:p>
          <a:p>
            <a:r>
              <a:rPr lang="bg-BG" dirty="0" smtClean="0"/>
              <a:t>Задачи – 6 точки</a:t>
            </a:r>
          </a:p>
          <a:p>
            <a:pPr lvl="1"/>
            <a:r>
              <a:rPr lang="bg-BG" dirty="0" smtClean="0"/>
              <a:t>Поне 3 задачи (всяка по 2 точки)</a:t>
            </a:r>
          </a:p>
          <a:p>
            <a:pPr lvl="1"/>
            <a:r>
              <a:rPr lang="bg-BG" dirty="0" smtClean="0"/>
              <a:t>С условие, решение и кадър от софтуера</a:t>
            </a:r>
          </a:p>
          <a:p>
            <a:pPr lvl="1"/>
            <a:r>
              <a:rPr lang="bg-BG" dirty="0" smtClean="0"/>
              <a:t>Задачите се оценяват, само ако решаването може да се извърши чрез ползване на софтуера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198164556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SUICA COurse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0070C0"/>
      </a:hlink>
      <a:folHlink>
        <a:srgbClr val="0070C0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28617</TotalTime>
  <Words>1266</Words>
  <Application>Microsoft Office PowerPoint</Application>
  <PresentationFormat>On-screen Show (16:9)</PresentationFormat>
  <Paragraphs>209</Paragraphs>
  <Slides>31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Origin</vt:lpstr>
      <vt:lpstr>Курсови проекти</vt:lpstr>
      <vt:lpstr>Оценяване</vt:lpstr>
      <vt:lpstr>Формиране на оценката</vt:lpstr>
      <vt:lpstr>PowerPoint Presentation</vt:lpstr>
      <vt:lpstr>Проект</vt:lpstr>
      <vt:lpstr>Обща информация</vt:lpstr>
      <vt:lpstr>Критерии</vt:lpstr>
      <vt:lpstr>Учебна част – 10 точки</vt:lpstr>
      <vt:lpstr>PowerPoint Presentation</vt:lpstr>
      <vt:lpstr>Софтуер – 20 точки</vt:lpstr>
      <vt:lpstr>PowerPoint Presentation</vt:lpstr>
      <vt:lpstr>Други точки</vt:lpstr>
      <vt:lpstr>Често срещани грешки</vt:lpstr>
      <vt:lpstr>Общи грешки</vt:lpstr>
      <vt:lpstr>Грешки в учебната част</vt:lpstr>
      <vt:lpstr>PowerPoint Presentation</vt:lpstr>
      <vt:lpstr>PowerPoint Presentation</vt:lpstr>
      <vt:lpstr>PowerPoint Presentation</vt:lpstr>
      <vt:lpstr>Грешки в софтуерната реализация</vt:lpstr>
      <vt:lpstr>PowerPoint Presentation</vt:lpstr>
      <vt:lpstr>Грешки в интерактивността</vt:lpstr>
      <vt:lpstr>PowerPoint Presentation</vt:lpstr>
      <vt:lpstr>PowerPoint Presentation</vt:lpstr>
      <vt:lpstr>Грешки в графиката</vt:lpstr>
      <vt:lpstr>PowerPoint Presentation</vt:lpstr>
      <vt:lpstr>Грешки в предаването</vt:lpstr>
      <vt:lpstr>Обобщение</vt:lpstr>
      <vt:lpstr>Оценяване</vt:lpstr>
      <vt:lpstr>PowerPoint Presentation</vt:lpstr>
      <vt:lpstr>Грешки</vt:lpstr>
      <vt:lpstr>Край</vt:lpstr>
    </vt:vector>
  </TitlesOfParts>
  <Company>FMI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SUICA-24</dc:title>
  <dc:creator>Pavel Boytchev</dc:creator>
  <cp:lastModifiedBy>Pavel Boytchev</cp:lastModifiedBy>
  <cp:revision>805</cp:revision>
  <dcterms:created xsi:type="dcterms:W3CDTF">2015-02-10T15:00:35Z</dcterms:created>
  <dcterms:modified xsi:type="dcterms:W3CDTF">2015-10-30T03:36:04Z</dcterms:modified>
</cp:coreProperties>
</file>