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794" r:id="rId6"/>
    <p:sldId id="807" r:id="rId7"/>
    <p:sldId id="845" r:id="rId8"/>
    <p:sldId id="846" r:id="rId9"/>
    <p:sldId id="848" r:id="rId10"/>
    <p:sldId id="847" r:id="rId11"/>
    <p:sldId id="849" r:id="rId12"/>
    <p:sldId id="850" r:id="rId13"/>
    <p:sldId id="851" r:id="rId14"/>
    <p:sldId id="852" r:id="rId15"/>
    <p:sldId id="853" r:id="rId16"/>
    <p:sldId id="854" r:id="rId17"/>
    <p:sldId id="855" r:id="rId18"/>
    <p:sldId id="856" r:id="rId19"/>
    <p:sldId id="857" r:id="rId20"/>
    <p:sldId id="859" r:id="rId21"/>
    <p:sldId id="858" r:id="rId22"/>
    <p:sldId id="860" r:id="rId23"/>
    <p:sldId id="861" r:id="rId24"/>
    <p:sldId id="863" r:id="rId25"/>
    <p:sldId id="864" r:id="rId26"/>
    <p:sldId id="865" r:id="rId27"/>
    <p:sldId id="862" r:id="rId28"/>
    <p:sldId id="866" r:id="rId29"/>
    <p:sldId id="867" r:id="rId30"/>
    <p:sldId id="868" r:id="rId31"/>
    <p:sldId id="869" r:id="rId32"/>
    <p:sldId id="870" r:id="rId33"/>
    <p:sldId id="871" r:id="rId34"/>
    <p:sldId id="872" r:id="rId35"/>
    <p:sldId id="873" r:id="rId36"/>
    <p:sldId id="874" r:id="rId37"/>
    <p:sldId id="875" r:id="rId38"/>
    <p:sldId id="876" r:id="rId39"/>
    <p:sldId id="877" r:id="rId40"/>
    <p:sldId id="878" r:id="rId41"/>
    <p:sldId id="879" r:id="rId42"/>
    <p:sldId id="882" r:id="rId43"/>
    <p:sldId id="883" r:id="rId44"/>
    <p:sldId id="884" r:id="rId45"/>
    <p:sldId id="880" r:id="rId46"/>
    <p:sldId id="885" r:id="rId47"/>
    <p:sldId id="887" r:id="rId48"/>
    <p:sldId id="888" r:id="rId49"/>
    <p:sldId id="886" r:id="rId50"/>
    <p:sldId id="318" r:id="rId51"/>
    <p:sldId id="492" r:id="rId52"/>
    <p:sldId id="88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51" d="100"/>
          <a:sy n="51" d="100"/>
        </p:scale>
        <p:origin x="-96" y="-2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703%20Soft%20link%20objects/Example-1703%20Soft%20link%20objec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704%20Calculated%20selection/Example-1704%20Calculated%20sele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705%20Calculated%20selection%202/Example-1705%20Calculated%20selecti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706%20objectAtPoint/Example-1706%20objectAt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707%20Object%20reaction/Example-1707%20Object%20rea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Example-1707%20Object%20reaction/Example-1707%20Object%20reaction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709%20Naive%20drag%20and%20drop/Example-1709%20Naive%20drag%20and%20drop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710%20Drag%20and%20drop/Example-1710%20Drag%20and%20drop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711%20Interactive%202D%20scene/Example-1711%20Interactive%202D%20scene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712%20Interactive%203D%20scene/Example-1712%20Interactive%203D%20scen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701%20Hard%20link/Example-1701%20Hard%20link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702%20Soft%20link/Example-1702%20Soft%20link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Влачене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85" y="212460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9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Избор на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23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Избиране с мишка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избиране с мишката</a:t>
            </a:r>
          </a:p>
          <a:p>
            <a:pPr lvl="1"/>
            <a:r>
              <a:rPr lang="bg-BG" dirty="0"/>
              <a:t>Избор на графичен обект, който да се манипулира </a:t>
            </a:r>
          </a:p>
          <a:p>
            <a:pPr lvl="1"/>
            <a:r>
              <a:rPr lang="bg-BG" dirty="0"/>
              <a:t>Частен случай – </a:t>
            </a:r>
            <a:r>
              <a:rPr lang="bg-BG" dirty="0" smtClean="0"/>
              <a:t>влачене на обекти</a:t>
            </a:r>
            <a:endParaRPr lang="bg-BG" sz="1800" dirty="0"/>
          </a:p>
          <a:p>
            <a:r>
              <a:rPr lang="bg-BG" dirty="0"/>
              <a:t>Проблем</a:t>
            </a:r>
          </a:p>
          <a:p>
            <a:pPr lvl="1"/>
            <a:r>
              <a:rPr lang="bg-BG" dirty="0"/>
              <a:t>Гледната точка може да е каквато и да е</a:t>
            </a:r>
          </a:p>
          <a:p>
            <a:pPr lvl="1"/>
            <a:r>
              <a:rPr lang="bg-BG" dirty="0"/>
              <a:t>Обектите може да не са с правилни форми</a:t>
            </a:r>
          </a:p>
          <a:p>
            <a:pPr lvl="1"/>
            <a:r>
              <a:rPr lang="bg-BG" dirty="0"/>
              <a:t>Обектите може да са съставни и/или сложни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64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Изчислен избор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Изчисляваме зоната на всеки обект</a:t>
            </a:r>
          </a:p>
          <a:p>
            <a:pPr lvl="1"/>
            <a:r>
              <a:rPr lang="bg-BG" dirty="0" smtClean="0"/>
              <a:t>Проверяваме дали курсорът на мишката е в зоната</a:t>
            </a:r>
          </a:p>
          <a:p>
            <a:r>
              <a:rPr lang="bg-BG" dirty="0" smtClean="0"/>
              <a:t>Приложимост</a:t>
            </a:r>
          </a:p>
          <a:p>
            <a:pPr lvl="1"/>
            <a:r>
              <a:rPr lang="bg-BG" dirty="0" smtClean="0"/>
              <a:t>Само за случаи, когато изчислението е лесно</a:t>
            </a:r>
          </a:p>
          <a:p>
            <a:pPr lvl="1"/>
            <a:r>
              <a:rPr lang="bg-BG" dirty="0" smtClean="0"/>
              <a:t>Подходяща проекция и гледна точка</a:t>
            </a:r>
          </a:p>
          <a:p>
            <a:pPr lvl="1"/>
            <a:r>
              <a:rPr lang="bg-BG" dirty="0" smtClean="0"/>
              <a:t>Подходяща форма, позиция и ориентация на обектите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31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Три сфери, ортографска проекция, поглед откъм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Изчисляваме разстоянието между курсора и всеки от центровете на сферите</a:t>
            </a:r>
          </a:p>
          <a:p>
            <a:pPr lvl="1"/>
            <a:r>
              <a:rPr lang="bg-BG" dirty="0" smtClean="0"/>
              <a:t>Показваме името на избраната сфера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])&lt;=50 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obj.innerHTML</a:t>
            </a:r>
            <a:r>
              <a:rPr lang="en-US" dirty="0" smtClean="0"/>
              <a:t> = '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54" y="275462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7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Променен пример</a:t>
            </a:r>
          </a:p>
          <a:p>
            <a:pPr lvl="1"/>
            <a:r>
              <a:rPr lang="bg-BG" dirty="0" smtClean="0"/>
              <a:t>Много сфери, с различни радиуси</a:t>
            </a:r>
          </a:p>
          <a:p>
            <a:pPr lvl="1"/>
            <a:r>
              <a:rPr lang="bg-BG" dirty="0" smtClean="0"/>
              <a:t>Същата идея – пресмятане на разстоянието до центъра и сравняване с радиуса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851896"/>
            <a:ext cx="7223681" cy="10972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].radius</a:t>
            </a:r>
            <a:r>
              <a:rPr lang="en-US" dirty="0"/>
              <a:t>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obj.innerHTML</a:t>
            </a:r>
            <a:r>
              <a:rPr lang="en-US" dirty="0"/>
              <a:t> = 'a['+</a:t>
            </a:r>
            <a:r>
              <a:rPr lang="en-US" dirty="0" err="1"/>
              <a:t>i</a:t>
            </a:r>
            <a:r>
              <a:rPr lang="en-US" dirty="0" smtClean="0"/>
              <a:t>+']';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953" y="259523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8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Произволна форма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Избор на обект с произволна форма</a:t>
            </a:r>
          </a:p>
          <a:p>
            <a:pPr lvl="1"/>
            <a:r>
              <a:rPr lang="bg-BG" dirty="0" smtClean="0"/>
              <a:t>Метод на обект </a:t>
            </a:r>
            <a:r>
              <a:rPr lang="en-US" dirty="0" err="1" smtClean="0"/>
              <a:t>Suica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 smtClean="0"/>
              <a:t>Връща</a:t>
            </a:r>
            <a:r>
              <a:rPr lang="en-US" dirty="0" smtClean="0"/>
              <a:t> </a:t>
            </a:r>
            <a:r>
              <a:rPr lang="bg-BG" dirty="0" smtClean="0"/>
              <a:t>обекта</a:t>
            </a:r>
            <a:r>
              <a:rPr lang="en-US" dirty="0" smtClean="0"/>
              <a:t> </a:t>
            </a:r>
            <a:r>
              <a:rPr lang="bg-BG" dirty="0" smtClean="0"/>
              <a:t>на даден пиксел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en-US" dirty="0" smtClean="0"/>
              <a:t>, </a:t>
            </a:r>
            <a:r>
              <a:rPr lang="bg-BG" dirty="0" smtClean="0"/>
              <a:t>ако няма такъв</a:t>
            </a:r>
            <a:endParaRPr lang="en-US" dirty="0" smtClean="0"/>
          </a:p>
          <a:p>
            <a:pPr lvl="1"/>
            <a:r>
              <a:rPr lang="bg-BG" dirty="0" smtClean="0"/>
              <a:t>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съответстват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bg-BG" dirty="0" smtClean="0"/>
              <a:t> на събитията с мишка</a:t>
            </a:r>
            <a:endParaRPr lang="bg-BG" dirty="0"/>
          </a:p>
          <a:p>
            <a:r>
              <a:rPr lang="bg-BG" dirty="0" smtClean="0"/>
              <a:t>Важно</a:t>
            </a:r>
          </a:p>
          <a:p>
            <a:pPr lvl="1"/>
            <a:r>
              <a:rPr lang="bg-BG" dirty="0" smtClean="0"/>
              <a:t>Методът проверява само обекти, за които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bg-BG" dirty="0" smtClean="0"/>
              <a:t>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695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Особеност</a:t>
            </a:r>
          </a:p>
          <a:p>
            <a:pPr lvl="1"/>
            <a:r>
              <a:rPr lang="bg-BG" dirty="0" smtClean="0"/>
              <a:t>Резултат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bg-BG" dirty="0" smtClean="0"/>
              <a:t> се получава и когато има обект, но той не може да бъде идентифициран еднозначно</a:t>
            </a:r>
          </a:p>
          <a:p>
            <a:pPr lvl="1"/>
            <a:r>
              <a:rPr lang="bg-BG" dirty="0" smtClean="0"/>
              <a:t>Най-често</a:t>
            </a:r>
            <a:r>
              <a:rPr lang="en-US" dirty="0" smtClean="0"/>
              <a:t> </a:t>
            </a:r>
            <a:r>
              <a:rPr lang="bg-BG" dirty="0" smtClean="0"/>
              <a:t>се случва, когато цветът на пиксел е получен от няколко източника:</a:t>
            </a:r>
          </a:p>
          <a:p>
            <a:pPr lvl="2"/>
            <a:r>
              <a:rPr lang="bg-BG" dirty="0" smtClean="0"/>
              <a:t>Пиксел по контур на обект включва и цвят от фона</a:t>
            </a:r>
          </a:p>
          <a:p>
            <a:pPr lvl="2"/>
            <a:r>
              <a:rPr lang="bg-BG" dirty="0" smtClean="0"/>
              <a:t>Пиксел на границата на два обекта включва цветове и от двата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13011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Следене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Три сфери с включена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bg-BG" dirty="0" smtClean="0"/>
              <a:t> интерактивност</a:t>
            </a:r>
          </a:p>
          <a:p>
            <a:pPr lvl="1"/>
            <a:r>
              <a:rPr lang="bg-BG" dirty="0" smtClean="0"/>
              <a:t>Избраният обект се намира</a:t>
            </a:r>
            <a:r>
              <a:rPr lang="en-US" dirty="0" smtClean="0"/>
              <a:t> </a:t>
            </a:r>
            <a:r>
              <a:rPr lang="bg-BG" dirty="0" smtClean="0"/>
              <a:t>чрез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/>
              <a:t> и с координати, взети директно от обекта на събитието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/>
              <a:t>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sphere([-150,0,0],50).custom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info:</a:t>
            </a:r>
            <a:r>
              <a:rPr lang="bg-BG" dirty="0" smtClean="0"/>
              <a:t> </a:t>
            </a:r>
            <a:r>
              <a:rPr lang="en-US" dirty="0" smtClean="0"/>
              <a:t>'a',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</a:t>
            </a:r>
            <a:r>
              <a:rPr lang="en-US" dirty="0" smtClean="0"/>
              <a:t>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o =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p.objectAtPoint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e.clientX,e.clientY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</a:t>
            </a:r>
            <a:r>
              <a:rPr lang="en-US" dirty="0" smtClean="0"/>
              <a:t>(o)</a:t>
            </a:r>
            <a:r>
              <a:rPr lang="bg-BG" dirty="0" smtClean="0"/>
              <a:t> </a:t>
            </a:r>
            <a:r>
              <a:rPr lang="en-US" dirty="0" err="1" smtClean="0"/>
              <a:t>obj.innerHTML</a:t>
            </a:r>
            <a:r>
              <a:rPr lang="en-US" dirty="0" smtClean="0"/>
              <a:t> </a:t>
            </a:r>
            <a:r>
              <a:rPr lang="en-US" dirty="0"/>
              <a:t>= o.info;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27089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8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Реакция на избран обект</a:t>
            </a:r>
          </a:p>
          <a:p>
            <a:pPr lvl="1"/>
            <a:r>
              <a:rPr lang="bg-BG" dirty="0" smtClean="0"/>
              <a:t>Текущо избраната сфера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bg-BG" dirty="0" smtClean="0"/>
              <a:t> е с по-голям радиус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избор на нова сфера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bg-BG" dirty="0" smtClean="0"/>
              <a:t>, старата си възвръща оригиналния размер, а новата става голяма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lastObj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(event)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en-US" dirty="0"/>
              <a:t> = </a:t>
            </a:r>
            <a:r>
              <a:rPr lang="en-US" dirty="0" err="1" smtClean="0"/>
              <a:t>p.objectAtPoint</a:t>
            </a:r>
            <a:r>
              <a:rPr lang="en-US" dirty="0" smtClean="0"/>
              <a:t>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50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 = </a:t>
            </a:r>
            <a:r>
              <a:rPr lang="en-US" dirty="0" err="1"/>
              <a:t>newObj?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newObj:null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5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56" y="21279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4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Пръстен от колони</a:t>
            </a:r>
          </a:p>
          <a:p>
            <a:pPr lvl="1"/>
            <a:r>
              <a:rPr lang="bg-BG" dirty="0" smtClean="0"/>
              <a:t>Правилни паралелепипеди са подредени в кръг</a:t>
            </a:r>
          </a:p>
          <a:p>
            <a:pPr lvl="1"/>
            <a:r>
              <a:rPr lang="bg-BG" dirty="0" smtClean="0"/>
              <a:t>Всички са с еднаква височина</a:t>
            </a:r>
          </a:p>
          <a:p>
            <a:pPr lvl="1"/>
            <a:r>
              <a:rPr lang="bg-BG" dirty="0" smtClean="0"/>
              <a:t>При преминаване с мишката над колона, тя става малка</a:t>
            </a:r>
          </a:p>
          <a:p>
            <a:pPr lvl="1"/>
            <a:r>
              <a:rPr lang="bg-BG" dirty="0" smtClean="0"/>
              <a:t>Всички колони растат плавно до първоначалния размер</a:t>
            </a:r>
          </a:p>
          <a:p>
            <a:pPr lvl="1"/>
            <a:r>
              <a:rPr lang="bg-BG" dirty="0" smtClean="0"/>
              <a:t>През цялото време сцената се върти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1502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Колоните са паралелепипеди с отместен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Завъртането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ги разполага по невидима окръжност</a:t>
            </a:r>
          </a:p>
          <a:p>
            <a:pPr lvl="1"/>
            <a:r>
              <a:rPr lang="bg-BG" dirty="0" smtClean="0"/>
              <a:t>Всички обекти са интерактивни, за да могат да бъдат намерени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en-US" dirty="0"/>
              <a:t>= 50;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a.push</a:t>
            </a:r>
            <a:r>
              <a:rPr lang="en-US" dirty="0"/>
              <a:t>( cuboid([0,0,-5],[1,1,15]).custom({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US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 [10,0,-0.5],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/>
              <a:t>: </a:t>
            </a:r>
            <a:r>
              <a:rPr lang="en-US" dirty="0" err="1"/>
              <a:t>i</a:t>
            </a:r>
            <a:r>
              <a:rPr lang="en-US" dirty="0"/>
              <a:t>/n*2*</a:t>
            </a:r>
            <a:r>
              <a:rPr lang="en-US" dirty="0" err="1"/>
              <a:t>Math.PI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}));</a:t>
            </a:r>
          </a:p>
        </p:txBody>
      </p:sp>
    </p:spTree>
    <p:extLst>
      <p:ext uri="{BB962C8B-B14F-4D97-AF65-F5344CB8AC3E}">
        <p14:creationId xmlns:p14="http://schemas.microsoft.com/office/powerpoint/2010/main" val="1266231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Въртенето на сцената е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(</a:t>
            </a:r>
            <a:r>
              <a:rPr lang="bg-BG" dirty="0" smtClean="0"/>
              <a:t>времето е забавено 4 пъти)</a:t>
            </a:r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Плавното нарастване на колоните е с 2% на кадър и се прилага докато височината е по-малка от 15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bg-BG" dirty="0" smtClean="0"/>
              <a:t>При движение на мишката търсим обекта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bg-BG" dirty="0" smtClean="0"/>
              <a:t> под нея</a:t>
            </a:r>
          </a:p>
          <a:p>
            <a:pPr lvl="1"/>
            <a:r>
              <a:rPr lang="bg-BG" dirty="0" smtClean="0"/>
              <a:t>Ако има такъв – смаляваме му височината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195943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].sizes[2]&lt;15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 *= 1.02;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64148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t = </a:t>
            </a:r>
            <a:r>
              <a:rPr lang="en-US" dirty="0" err="1"/>
              <a:t>Suica.time</a:t>
            </a:r>
            <a:r>
              <a:rPr lang="en-US" dirty="0"/>
              <a:t>/4;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,20</a:t>
            </a:r>
            <a:r>
              <a:rPr lang="en-US" dirty="0" smtClean="0"/>
              <a:t>],...);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412621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/>
              <a:t>(</a:t>
            </a:r>
            <a:r>
              <a:rPr lang="en-US" dirty="0" err="1"/>
              <a:t>event.clientX</a:t>
            </a:r>
            <a:r>
              <a:rPr lang="en-US" dirty="0" smtClean="0"/>
              <a:t>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obj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obj.sizes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 = 0.1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140393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19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3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707" y="199494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1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3842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Етапи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Етапи на влаченето</a:t>
            </a:r>
          </a:p>
          <a:p>
            <a:pPr lvl="1"/>
            <a:r>
              <a:rPr lang="bg-BG" dirty="0" smtClean="0"/>
              <a:t>Натискане на бутон – избиране на обект</a:t>
            </a:r>
          </a:p>
          <a:p>
            <a:pPr lvl="1"/>
            <a:r>
              <a:rPr lang="bg-BG" dirty="0" smtClean="0"/>
              <a:t>Движение на мишката – промяна на обекта</a:t>
            </a:r>
          </a:p>
          <a:p>
            <a:pPr lvl="1"/>
            <a:r>
              <a:rPr lang="bg-BG" dirty="0" smtClean="0"/>
              <a:t>Пускане на бутона – пускане на обекта</a:t>
            </a:r>
          </a:p>
          <a:p>
            <a:r>
              <a:rPr lang="bg-BG" dirty="0" smtClean="0"/>
              <a:t>Комбиниране при натискане на бутон</a:t>
            </a:r>
          </a:p>
          <a:p>
            <a:pPr lvl="1"/>
            <a:r>
              <a:rPr lang="bg-BG" dirty="0" smtClean="0"/>
              <a:t>Ако е хванат обект, започва неговото влачене</a:t>
            </a:r>
          </a:p>
          <a:p>
            <a:pPr lvl="1"/>
            <a:r>
              <a:rPr lang="bg-BG" dirty="0" smtClean="0"/>
              <a:t>Ако няма хванат обект, започва да се влачи гледната точка (напр. да се върти сцената)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1641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Следене на мишката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Връзки графичен </a:t>
            </a:r>
            <a:r>
              <a:rPr lang="bg-BG" dirty="0" smtClean="0"/>
              <a:t>обект – мишка</a:t>
            </a:r>
            <a:endParaRPr lang="bg-BG" dirty="0"/>
          </a:p>
          <a:p>
            <a:pPr lvl="1"/>
            <a:r>
              <a:rPr lang="bg-BG" dirty="0"/>
              <a:t>Обект следва мишката </a:t>
            </a:r>
          </a:p>
          <a:p>
            <a:pPr lvl="1"/>
            <a:r>
              <a:rPr lang="bg-BG" dirty="0"/>
              <a:t>Обект се мести с </a:t>
            </a:r>
            <a:r>
              <a:rPr lang="bg-BG" dirty="0" smtClean="0"/>
              <a:t>мишката</a:t>
            </a:r>
            <a:endParaRPr lang="bg-BG" sz="1800" dirty="0"/>
          </a:p>
          <a:p>
            <a:r>
              <a:rPr lang="bg-BG" dirty="0"/>
              <a:t>Следене на мишката</a:t>
            </a:r>
          </a:p>
          <a:p>
            <a:pPr lvl="1"/>
            <a:r>
              <a:rPr lang="bg-BG" dirty="0"/>
              <a:t>По-лесно се реализира</a:t>
            </a:r>
          </a:p>
          <a:p>
            <a:pPr lvl="1"/>
            <a:r>
              <a:rPr lang="bg-BG" dirty="0"/>
              <a:t>Не изисква избиране на текущ обект</a:t>
            </a:r>
          </a:p>
          <a:p>
            <a:pPr lvl="1"/>
            <a:r>
              <a:rPr lang="bg-BG" dirty="0"/>
              <a:t>Удобно с </a:t>
            </a:r>
            <a:r>
              <a:rPr lang="bg-BG" dirty="0" smtClean="0"/>
              <a:t>ортографска </a:t>
            </a:r>
            <a:r>
              <a:rPr lang="bg-BG" dirty="0"/>
              <a:t>проекция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Наивно влачене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</a:p>
          <a:p>
            <a:pPr lvl="1"/>
            <a:r>
              <a:rPr lang="bg-BG" dirty="0" smtClean="0"/>
              <a:t>Улавяме трите събития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натискане на бутон намираме обекта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315120" cy="2468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',...);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=</a:t>
            </a:r>
            <a:r>
              <a:rPr lang="en-US" dirty="0" err="1" smtClean="0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 smtClean="0"/>
              <a:t>(</a:t>
            </a:r>
            <a:r>
              <a:rPr lang="en-US" dirty="0" err="1" smtClean="0"/>
              <a:t>event.clientX,event.clientY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362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</a:p>
          <a:p>
            <a:pPr lvl="1"/>
            <a:r>
              <a:rPr lang="bg-BG" dirty="0" smtClean="0"/>
              <a:t>При пускане на бутон забравяме, че има избран обект</a:t>
            </a:r>
          </a:p>
          <a:p>
            <a:pPr lvl="1"/>
            <a:r>
              <a:rPr lang="bg-BG" dirty="0" smtClean="0"/>
              <a:t>При движение, ако има избран обект, сменяме центъра му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smtClean="0"/>
              <a:t>...;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smtClean="0"/>
              <a:t>-(...);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96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33" y="231752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Дефект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Влаченето не е „естествено“</a:t>
            </a:r>
          </a:p>
          <a:p>
            <a:pPr lvl="1"/>
            <a:r>
              <a:rPr lang="bg-BG" dirty="0" smtClean="0"/>
              <a:t>Обектът винаги се „центрира“ независимо къде е хванат</a:t>
            </a:r>
          </a:p>
          <a:p>
            <a:pPr lvl="1"/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r>
              <a:rPr lang="bg-BG" dirty="0" smtClean="0"/>
              <a:t>	Наивно влачене 		    Желано влачене</a:t>
            </a:r>
            <a:endParaRPr lang="bg-BG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97318" y="3120384"/>
            <a:ext cx="914390" cy="914390"/>
            <a:chOff x="914440" y="3486140"/>
            <a:chExt cx="914390" cy="914390"/>
          </a:xfrm>
        </p:grpSpPr>
        <p:sp>
          <p:nvSpPr>
            <p:cNvPr id="4" name="Oval 3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91" y="385189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029195" y="3120384"/>
            <a:ext cx="914390" cy="914390"/>
            <a:chOff x="914440" y="3486140"/>
            <a:chExt cx="914390" cy="914390"/>
          </a:xfrm>
        </p:grpSpPr>
        <p:sp>
          <p:nvSpPr>
            <p:cNvPr id="18" name="Oval 17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68" y="385189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6857975" y="2205994"/>
            <a:ext cx="914390" cy="914390"/>
            <a:chOff x="914440" y="3486140"/>
            <a:chExt cx="914390" cy="914390"/>
          </a:xfrm>
        </p:grpSpPr>
        <p:sp>
          <p:nvSpPr>
            <p:cNvPr id="22" name="Oval 21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29375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3119024" y="2490359"/>
            <a:ext cx="914390" cy="914390"/>
            <a:chOff x="914440" y="3486140"/>
            <a:chExt cx="914390" cy="914390"/>
          </a:xfrm>
        </p:grpSpPr>
        <p:sp>
          <p:nvSpPr>
            <p:cNvPr id="26" name="Oval 25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71" y="29375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5490190" y="2693726"/>
            <a:ext cx="1772433" cy="8830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678734" y="2944247"/>
            <a:ext cx="1835063" cy="914401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809580" y="2915276"/>
            <a:ext cx="1701436" cy="84518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753684" y="2972430"/>
            <a:ext cx="1771165" cy="881982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20042776">
            <a:off x="2067526" y="3391112"/>
            <a:ext cx="1231426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40" name="TextBox 39"/>
          <p:cNvSpPr txBox="1"/>
          <p:nvPr/>
        </p:nvSpPr>
        <p:spPr>
          <a:xfrm rot="20042776">
            <a:off x="6078637" y="3355440"/>
            <a:ext cx="1231426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41" name="TextBox 40"/>
          <p:cNvSpPr txBox="1"/>
          <p:nvPr/>
        </p:nvSpPr>
        <p:spPr>
          <a:xfrm rot="20042776">
            <a:off x="5785014" y="2676274"/>
            <a:ext cx="10871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20042776">
            <a:off x="1931339" y="2927579"/>
            <a:ext cx="10871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563905" y="3584076"/>
            <a:ext cx="257415" cy="17686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001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</a:p>
          <a:p>
            <a:pPr lvl="1"/>
            <a:r>
              <a:rPr lang="bg-BG" dirty="0" smtClean="0"/>
              <a:t>Знаем вектора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 </a:t>
            </a:r>
            <a:r>
              <a:rPr lang="bg-BG" dirty="0" smtClean="0"/>
              <a:t>от точката на хващане до центъра</a:t>
            </a:r>
          </a:p>
          <a:p>
            <a:pPr lvl="1"/>
            <a:r>
              <a:rPr lang="bg-BG" dirty="0" smtClean="0"/>
              <a:t>При движение, отместваме центъра спрямо позицията на мишката с този вектор</a:t>
            </a:r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1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389448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2433764" y="3911407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20269" y="3516198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20" y="434048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9" y="330865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67289" y="2480311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3856" y="3486140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59177" y="4502017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6178618" y="2873883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77464" y="406478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36511" y="303899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3238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</a:p>
          <a:p>
            <a:pPr lvl="1"/>
            <a:r>
              <a:rPr lang="bg-BG" dirty="0" smtClean="0"/>
              <a:t>Знаем вектора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 </a:t>
            </a:r>
            <a:r>
              <a:rPr lang="bg-BG" dirty="0" smtClean="0"/>
              <a:t>от точката на хващане до текущата позиция</a:t>
            </a:r>
          </a:p>
          <a:p>
            <a:pPr lvl="1"/>
            <a:r>
              <a:rPr lang="bg-BG" dirty="0" smtClean="0"/>
              <a:t>При движение, отместваме центъра с този вектор</a:t>
            </a:r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1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389448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20269" y="3516198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20" y="434048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9" y="330865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67289" y="2480311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3856" y="3486140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59177" y="4502017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545546" y="383236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Сравнение на двете решения</a:t>
            </a:r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52471"/>
              </p:ext>
            </p:extLst>
          </p:nvPr>
        </p:nvGraphicFramePr>
        <p:xfrm>
          <a:off x="1554513" y="925848"/>
          <a:ext cx="6096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dirty="0" smtClean="0"/>
                        <a:t>Решение №1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Решение №2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Векторът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 </a:t>
                      </a:r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се изчислява еднократно в началото на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Векторът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 </a:t>
                      </a:r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се изчислява на всяка стъпка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Не е нужно да помним последните координати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Трябва да помним последните координати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влачене, зависещо само от общото отместване 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влачене, зависещо от относителното отместване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Улеснява само традиционното влачене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Улеснява допълнителни ефекти – мащабиране, инерция и т.н.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3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решение №2</a:t>
            </a:r>
          </a:p>
          <a:p>
            <a:pPr lvl="1"/>
            <a:r>
              <a:rPr lang="bg-BG" dirty="0"/>
              <a:t>При натискане на бутон н</a:t>
            </a:r>
            <a:r>
              <a:rPr lang="bg-BG" dirty="0" smtClean="0"/>
              <a:t>амираме </a:t>
            </a:r>
            <a:r>
              <a:rPr lang="bg-BG" dirty="0"/>
              <a:t>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Запомняме 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– не преобразуваме в локални координати, работим с относително движение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p.objectAtPoint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50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движение се променя центъра според отместването на курсора, спрямо последните запомнени координати</a:t>
            </a:r>
          </a:p>
          <a:p>
            <a:pPr lvl="1"/>
            <a:r>
              <a:rPr lang="bg-BG" dirty="0" smtClean="0"/>
              <a:t>По </a:t>
            </a:r>
            <a:r>
              <a:rPr lang="en-US" dirty="0" smtClean="0"/>
              <a:t>X</a:t>
            </a:r>
            <a:r>
              <a:rPr lang="bg-BG" dirty="0" smtClean="0"/>
              <a:t> прибавяме, а по </a:t>
            </a:r>
            <a:r>
              <a:rPr lang="en-US" dirty="0" smtClean="0"/>
              <a:t>Y</a:t>
            </a:r>
            <a:r>
              <a:rPr lang="bg-BG" dirty="0" smtClean="0"/>
              <a:t> изваждаме (посоките на осите</a:t>
            </a:r>
            <a:r>
              <a:rPr lang="en-US" dirty="0" smtClean="0"/>
              <a:t> </a:t>
            </a:r>
            <a:r>
              <a:rPr lang="bg-BG" dirty="0" smtClean="0"/>
              <a:t>са такива, че по </a:t>
            </a:r>
            <a:r>
              <a:rPr lang="en-US" dirty="0" smtClean="0"/>
              <a:t>X</a:t>
            </a:r>
            <a:r>
              <a:rPr lang="bg-BG" dirty="0" smtClean="0"/>
              <a:t> съвпадат, а по </a:t>
            </a:r>
            <a:r>
              <a:rPr lang="en-US" dirty="0" smtClean="0"/>
              <a:t>Y</a:t>
            </a:r>
            <a:r>
              <a:rPr lang="bg-BG" dirty="0" smtClean="0"/>
              <a:t> са противоположни)</a:t>
            </a:r>
          </a:p>
          <a:p>
            <a:pPr lvl="1"/>
            <a:r>
              <a:rPr lang="bg-BG" dirty="0" smtClean="0"/>
              <a:t>Запомняме последните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[0]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[1]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062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844" y="21279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56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следене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Твърда връзка</a:t>
            </a:r>
          </a:p>
          <a:p>
            <a:pPr lvl="1"/>
            <a:r>
              <a:rPr lang="bg-BG" dirty="0"/>
              <a:t>Обектът е </a:t>
            </a:r>
            <a:r>
              <a:rPr lang="bg-BG" dirty="0" smtClean="0"/>
              <a:t>„закачен“ </a:t>
            </a:r>
            <a:r>
              <a:rPr lang="bg-BG" dirty="0"/>
              <a:t>за мишката</a:t>
            </a:r>
          </a:p>
          <a:p>
            <a:pPr lvl="1"/>
            <a:r>
              <a:rPr lang="bg-BG" dirty="0"/>
              <a:t>Движи се точно като нея</a:t>
            </a:r>
          </a:p>
          <a:p>
            <a:pPr lvl="1"/>
            <a:r>
              <a:rPr lang="bg-BG" dirty="0"/>
              <a:t>Движи се само когато тя се </a:t>
            </a:r>
            <a:r>
              <a:rPr lang="bg-BG" dirty="0" smtClean="0"/>
              <a:t>движи</a:t>
            </a:r>
            <a:endParaRPr lang="bg-BG" sz="1800" dirty="0"/>
          </a:p>
          <a:p>
            <a:r>
              <a:rPr lang="bg-BG" dirty="0"/>
              <a:t>Мека връзка</a:t>
            </a:r>
          </a:p>
          <a:p>
            <a:pPr lvl="1"/>
            <a:r>
              <a:rPr lang="bg-BG" dirty="0"/>
              <a:t>Обектът е закачен като с ластик</a:t>
            </a:r>
          </a:p>
          <a:p>
            <a:pPr lvl="1"/>
            <a:r>
              <a:rPr lang="bg-BG" dirty="0"/>
              <a:t>Движи се почти като мишката</a:t>
            </a:r>
          </a:p>
          <a:p>
            <a:pPr lvl="1"/>
            <a:r>
              <a:rPr lang="bg-BG" dirty="0"/>
              <a:t>Движи се и след като тя спре да се </a:t>
            </a:r>
            <a:r>
              <a:rPr lang="bg-BG" dirty="0" smtClean="0"/>
              <a:t>движи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на сцена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314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Интерактивност в </a:t>
            </a:r>
            <a:r>
              <a:rPr lang="bg-BG" dirty="0" smtClean="0"/>
              <a:t>2</a:t>
            </a:r>
            <a:r>
              <a:rPr lang="en-US" dirty="0" smtClean="0"/>
              <a:t>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цел</a:t>
            </a:r>
          </a:p>
          <a:p>
            <a:pPr lvl="1"/>
            <a:r>
              <a:rPr lang="bg-BG" dirty="0" smtClean="0"/>
              <a:t>Имаме 2</a:t>
            </a:r>
            <a:r>
              <a:rPr lang="en-US" dirty="0" smtClean="0"/>
              <a:t>D</a:t>
            </a:r>
            <a:r>
              <a:rPr lang="bg-BG" dirty="0" smtClean="0"/>
              <a:t> сцена</a:t>
            </a:r>
          </a:p>
          <a:p>
            <a:pPr lvl="1"/>
            <a:r>
              <a:rPr lang="bg-BG" dirty="0" smtClean="0"/>
              <a:t>Искаме да плъзгаме сцената интерактивно</a:t>
            </a:r>
          </a:p>
          <a:p>
            <a:pPr lvl="1"/>
            <a:r>
              <a:rPr lang="bg-BG" dirty="0" smtClean="0"/>
              <a:t>Искаме да мащабираме сцената интерактивно</a:t>
            </a:r>
          </a:p>
          <a:p>
            <a:r>
              <a:rPr lang="bg-BG" dirty="0" smtClean="0"/>
              <a:t>Примерен интерфейс</a:t>
            </a:r>
          </a:p>
          <a:p>
            <a:pPr lvl="1"/>
            <a:r>
              <a:rPr lang="bg-BG" dirty="0" smtClean="0"/>
              <a:t>С ляв бутон на мишката плъзгаме</a:t>
            </a:r>
          </a:p>
          <a:p>
            <a:pPr lvl="1"/>
            <a:r>
              <a:rPr lang="bg-BG" dirty="0" smtClean="0"/>
              <a:t>С десен бутон и вертикално движение –мащабираме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02206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Ловим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,</a:t>
            </a:r>
            <a:r>
              <a:rPr lang="bg-BG" dirty="0" smtClean="0"/>
              <a:t> без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Забраняваме контекстното меню през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натискане на бутон само запомняме 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',</a:t>
            </a:r>
            <a:r>
              <a:rPr lang="en-US" dirty="0" err="1"/>
              <a:t>mouseDown,false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',</a:t>
            </a:r>
            <a:r>
              <a:rPr lang="en-US" dirty="0" err="1"/>
              <a:t>mouseMove,false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US" dirty="0" smtClean="0"/>
              <a:t>',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function(e){</a:t>
            </a:r>
            <a:r>
              <a:rPr lang="en-US" dirty="0" err="1" smtClean="0"/>
              <a:t>e.preventDefault</a:t>
            </a:r>
            <a:r>
              <a:rPr lang="en-US" dirty="0" smtClean="0"/>
              <a:t>();},</a:t>
            </a:r>
            <a:r>
              <a:rPr lang="en-US" dirty="0"/>
              <a:t>false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881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мишката</a:t>
            </a:r>
          </a:p>
          <a:p>
            <a:pPr lvl="1"/>
            <a:r>
              <a:rPr lang="bg-BG" dirty="0" smtClean="0"/>
              <a:t>Мястото на гледната точка се определя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Мащабът на сцената е реализиран като отдалеченост чрез коефициента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*650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/>
              <a:t>,0], 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x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y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252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натиснат ляв бутон отместването на мишката се прехвърля към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Отместването се мащабира 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натиснат десен бутон се променя мащабът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which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==1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-=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which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==3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1.01</a:t>
            </a:r>
            <a:r>
              <a:rPr lang="en-US" dirty="0"/>
              <a:t>,event.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471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Интерактивност в </a:t>
            </a:r>
            <a:r>
              <a:rPr lang="bg-BG" dirty="0" smtClean="0"/>
              <a:t>3</a:t>
            </a:r>
            <a:r>
              <a:rPr lang="en-US" dirty="0" smtClean="0"/>
              <a:t>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цел</a:t>
            </a:r>
          </a:p>
          <a:p>
            <a:pPr lvl="1"/>
            <a:r>
              <a:rPr lang="bg-BG" dirty="0" smtClean="0"/>
              <a:t>Имаме 3</a:t>
            </a:r>
            <a:r>
              <a:rPr lang="en-US" dirty="0" smtClean="0"/>
              <a:t>D</a:t>
            </a:r>
            <a:r>
              <a:rPr lang="bg-BG" dirty="0" smtClean="0"/>
              <a:t> сцена</a:t>
            </a:r>
          </a:p>
          <a:p>
            <a:pPr lvl="1"/>
            <a:r>
              <a:rPr lang="bg-BG" dirty="0" smtClean="0"/>
              <a:t>Искаме да въртим сцената интерактивно</a:t>
            </a:r>
          </a:p>
          <a:p>
            <a:pPr lvl="1"/>
            <a:r>
              <a:rPr lang="bg-BG" dirty="0" smtClean="0"/>
              <a:t>Искаме да мащабираме сцената интерактивно</a:t>
            </a:r>
          </a:p>
          <a:p>
            <a:r>
              <a:rPr lang="bg-BG" dirty="0" smtClean="0"/>
              <a:t>Примерен интерфейс</a:t>
            </a:r>
          </a:p>
          <a:p>
            <a:pPr lvl="1"/>
            <a:r>
              <a:rPr lang="bg-BG" dirty="0" smtClean="0"/>
              <a:t>С ляв бутон на мишката въртим хоризонтално и вертикално</a:t>
            </a:r>
          </a:p>
          <a:p>
            <a:pPr lvl="1"/>
            <a:r>
              <a:rPr lang="bg-BG" dirty="0" smtClean="0"/>
              <a:t>С десен бутон и вертикално движение –мащабираме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928224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Гледната точка е по сфера с радиус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Ъгловите координати са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Целта е фиксирана на (0,</a:t>
            </a:r>
            <a:r>
              <a:rPr lang="bg-BG" dirty="0" err="1"/>
              <a:t>0</a:t>
            </a:r>
            <a:r>
              <a:rPr lang="bg-BG" dirty="0"/>
              <a:t>,</a:t>
            </a:r>
            <a:r>
              <a:rPr lang="bg-BG" dirty="0" err="1"/>
              <a:t>0</a:t>
            </a:r>
            <a:r>
              <a:rPr lang="bg-BG" dirty="0"/>
              <a:t>), а посоката нагоре на (0,</a:t>
            </a:r>
            <a:r>
              <a:rPr lang="bg-BG" dirty="0" err="1"/>
              <a:t>0</a:t>
            </a:r>
            <a:r>
              <a:rPr lang="bg-BG" dirty="0"/>
              <a:t>,1)</a:t>
            </a: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Разстоянието е с повдигане на степен (защо?)</a:t>
            </a:r>
          </a:p>
          <a:p>
            <a:pPr lvl="1"/>
            <a:r>
              <a:rPr lang="bg-BG" dirty="0" smtClean="0"/>
              <a:t>Добавени са ограничения за допустимо разстояние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1" cy="1005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 smtClean="0"/>
              <a:t> </a:t>
            </a:r>
            <a:r>
              <a:rPr lang="en-US" dirty="0"/>
              <a:t>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(1.01,event.clientY-y);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&lt;10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&gt;1000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=1000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1931678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 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lookA</a:t>
            </a:r>
            <a:r>
              <a:rPr lang="en-US" dirty="0"/>
              <a:t>)*cos(</a:t>
            </a:r>
            <a:r>
              <a:rPr lang="en-US" dirty="0" err="1"/>
              <a:t>lookB</a:t>
            </a:r>
            <a:r>
              <a:rPr lang="en-US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lookB</a:t>
            </a:r>
            <a:r>
              <a:rPr lang="en-US" dirty="0"/>
              <a:t>)], [0,0,0], [0,0,1]);</a:t>
            </a:r>
          </a:p>
        </p:txBody>
      </p:sp>
    </p:spTree>
    <p:extLst>
      <p:ext uri="{BB962C8B-B14F-4D97-AF65-F5344CB8AC3E}">
        <p14:creationId xmlns:p14="http://schemas.microsoft.com/office/powerpoint/2010/main" val="2920201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Двата ъгъла на сферични координати са свързани към хоризонталното и вертикалното движение на мишката</a:t>
            </a:r>
          </a:p>
          <a:p>
            <a:pPr lvl="1"/>
            <a:r>
              <a:rPr lang="bg-BG" dirty="0" smtClean="0"/>
              <a:t>Коефициентът 200 отговаря за </a:t>
            </a:r>
            <a:r>
              <a:rPr lang="bg-BG" dirty="0" err="1" smtClean="0"/>
              <a:t>ск</a:t>
            </a:r>
            <a:r>
              <a:rPr lang="en-GB" dirty="0" smtClean="0"/>
              <a:t>à</a:t>
            </a:r>
            <a:r>
              <a:rPr lang="bg-BG" dirty="0" err="1" smtClean="0"/>
              <a:t>лите</a:t>
            </a:r>
            <a:r>
              <a:rPr lang="bg-BG" dirty="0" smtClean="0"/>
              <a:t> – преместване на 200 пиксела съответства на завъртане на 1 </a:t>
            </a:r>
            <a:r>
              <a:rPr lang="bg-BG" dirty="0" err="1" smtClean="0"/>
              <a:t>радиан</a:t>
            </a:r>
            <a:endParaRPr lang="bg-BG" dirty="0"/>
          </a:p>
          <a:p>
            <a:pPr lvl="1"/>
            <a:r>
              <a:rPr lang="bg-BG" dirty="0" smtClean="0"/>
              <a:t>Ограничението за вертикален ъгъл е да се попречи сцената да се погледне точно отгоре или точно отдолу (тогава векторът нагоре (0,</a:t>
            </a:r>
            <a:r>
              <a:rPr lang="bg-BG" dirty="0" err="1" smtClean="0"/>
              <a:t>0</a:t>
            </a:r>
            <a:r>
              <a:rPr lang="bg-BG" dirty="0" smtClean="0"/>
              <a:t>,1) се вижда като нулев вектор)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303261"/>
            <a:ext cx="7223681" cy="1645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 smtClean="0"/>
              <a:t> </a:t>
            </a:r>
            <a:r>
              <a:rPr lang="en-US" dirty="0"/>
              <a:t>-= (</a:t>
            </a:r>
            <a:r>
              <a:rPr lang="en-US" dirty="0" err="1"/>
              <a:t>event.clientX</a:t>
            </a:r>
            <a:r>
              <a:rPr lang="en-US" dirty="0"/>
              <a:t>-x)/200;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 smtClean="0"/>
              <a:t> </a:t>
            </a:r>
            <a:r>
              <a:rPr lang="en-US" dirty="0"/>
              <a:t>+= (</a:t>
            </a:r>
            <a:r>
              <a:rPr lang="en-US" dirty="0" err="1"/>
              <a:t>event.clientY</a:t>
            </a:r>
            <a:r>
              <a:rPr lang="en-US" dirty="0"/>
              <a:t>-y)/200;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&gt;+1.5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=+1.5;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&lt;-1.5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=-1.5;</a:t>
            </a:r>
          </a:p>
        </p:txBody>
      </p:sp>
    </p:spTree>
    <p:extLst>
      <p:ext uri="{BB962C8B-B14F-4D97-AF65-F5344CB8AC3E}">
        <p14:creationId xmlns:p14="http://schemas.microsoft.com/office/powerpoint/2010/main" val="24755219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твърда връзка</a:t>
            </a:r>
          </a:p>
          <a:p>
            <a:pPr lvl="1"/>
            <a:r>
              <a:rPr lang="bg-BG" dirty="0" smtClean="0"/>
              <a:t>Координатите на мишката, след преобразуване до графични координати, определят центъра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event.target.offsetWidth</a:t>
            </a:r>
            <a:r>
              <a:rPr lang="en-US" dirty="0" smtClean="0"/>
              <a:t>/2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-(</a:t>
            </a:r>
            <a:r>
              <a:rPr lang="en-US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event.target.offsetHeight</a:t>
            </a:r>
            <a:r>
              <a:rPr lang="en-US" dirty="0" smtClean="0"/>
              <a:t>/2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[x,y,0]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Следене и избор на обект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Следене на мишката</a:t>
            </a:r>
          </a:p>
          <a:p>
            <a:pPr lvl="1"/>
            <a:r>
              <a:rPr lang="bg-BG" dirty="0" smtClean="0"/>
              <a:t>Твърда връзка – разстоянието е фиксирано</a:t>
            </a:r>
          </a:p>
          <a:p>
            <a:pPr lvl="1"/>
            <a:r>
              <a:rPr lang="bg-BG" dirty="0" smtClean="0"/>
              <a:t>Мека връзка – разстоянието се променя плавно</a:t>
            </a:r>
          </a:p>
          <a:p>
            <a:r>
              <a:rPr lang="bg-BG" dirty="0" smtClean="0"/>
              <a:t>Избор на обект</a:t>
            </a:r>
          </a:p>
          <a:p>
            <a:pPr lvl="1"/>
            <a:r>
              <a:rPr lang="bg-BG" dirty="0" smtClean="0"/>
              <a:t>Чрез изчисляване на зоната, върху която се намира</a:t>
            </a:r>
          </a:p>
          <a:p>
            <a:pPr lvl="1"/>
            <a:r>
              <a:rPr lang="bg-BG" dirty="0" smtClean="0"/>
              <a:t>Чрез вградения метод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Само обекти със включено свойство </a:t>
            </a:r>
            <a:r>
              <a:rPr lang="en-US" dirty="0" smtClean="0"/>
              <a:t>interactive</a:t>
            </a:r>
            <a:r>
              <a:rPr lang="bg-BG" dirty="0" smtClean="0"/>
              <a:t> са видими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Влачене с мишката</a:t>
            </a:r>
          </a:p>
          <a:p>
            <a:pPr lvl="1"/>
            <a:r>
              <a:rPr lang="bg-BG" dirty="0" smtClean="0"/>
              <a:t>Стъпка 1 – хващане (избор) на обект</a:t>
            </a:r>
          </a:p>
          <a:p>
            <a:pPr lvl="1"/>
            <a:r>
              <a:rPr lang="bg-BG" dirty="0" smtClean="0"/>
              <a:t>Стъпка 2 – движение</a:t>
            </a:r>
            <a:r>
              <a:rPr lang="bg-BG" dirty="0"/>
              <a:t> (следване)</a:t>
            </a:r>
            <a:r>
              <a:rPr lang="bg-BG" dirty="0" smtClean="0"/>
              <a:t> на обект</a:t>
            </a:r>
          </a:p>
          <a:p>
            <a:pPr lvl="1"/>
            <a:r>
              <a:rPr lang="bg-BG" dirty="0" smtClean="0"/>
              <a:t>Стъпка 3 – пускане на обект</a:t>
            </a:r>
          </a:p>
          <a:p>
            <a:r>
              <a:rPr lang="bg-BG" dirty="0" smtClean="0"/>
              <a:t>Влачене на сцената</a:t>
            </a:r>
          </a:p>
          <a:p>
            <a:pPr lvl="1"/>
            <a:r>
              <a:rPr lang="bg-BG" dirty="0" smtClean="0"/>
              <a:t>Чрез влачене на гледната точка</a:t>
            </a:r>
            <a:endParaRPr lang="bg-BG" dirty="0"/>
          </a:p>
          <a:p>
            <a:pPr lvl="1"/>
            <a:r>
              <a:rPr lang="bg-BG" dirty="0" smtClean="0"/>
              <a:t>Позволява интерактивно въртене</a:t>
            </a:r>
          </a:p>
          <a:p>
            <a:pPr lvl="1"/>
            <a:r>
              <a:rPr lang="bg-BG" dirty="0" smtClean="0"/>
              <a:t>Позволява интерактивно движение в сцена</a:t>
            </a:r>
          </a:p>
        </p:txBody>
      </p:sp>
    </p:spTree>
    <p:extLst>
      <p:ext uri="{BB962C8B-B14F-4D97-AF65-F5344CB8AC3E}">
        <p14:creationId xmlns:p14="http://schemas.microsoft.com/office/powerpoint/2010/main" val="7181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520" y="321734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мека връзка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 се запомнят графичните координати в глобалните променливи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цикъла за кадри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animate</a:t>
            </a:r>
            <a:r>
              <a:rPr lang="bg-BG" dirty="0" smtClean="0"/>
              <a:t> се премества обекта с линейна комбинация към запомнените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=0,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0.92;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[0]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[0]*k+(1-k)*x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[1]*k+(1-k)*y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1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21" y="220599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4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Верига от меки връзки</a:t>
            </a:r>
          </a:p>
          <a:p>
            <a:pPr lvl="1"/>
            <a:r>
              <a:rPr lang="bg-BG" dirty="0" smtClean="0"/>
              <a:t>Няколко обекта, всеки свързан меко към предходния</a:t>
            </a:r>
          </a:p>
          <a:p>
            <a:pPr lvl="1"/>
            <a:r>
              <a:rPr lang="bg-BG" dirty="0"/>
              <a:t>Аналогична </a:t>
            </a:r>
            <a:r>
              <a:rPr lang="bg-BG" dirty="0" smtClean="0"/>
              <a:t>реализация с линейна комбинация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62" y="1840238"/>
            <a:ext cx="7680875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 </a:t>
            </a:r>
            <a:r>
              <a:rPr lang="en-US" dirty="0"/>
              <a:t>= </a:t>
            </a:r>
            <a:r>
              <a:rPr lang="bg-BG" dirty="0" smtClean="0"/>
              <a:t>...;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0.85;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].center[0]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.center[0]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bg-BG" dirty="0" smtClean="0"/>
              <a:t>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].center[1]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.center[1]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en-US" dirty="0" smtClean="0"/>
              <a:t>.</a:t>
            </a:r>
            <a:r>
              <a:rPr lang="bg-BG" dirty="0" smtClean="0"/>
              <a:t>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21915</TotalTime>
  <Words>1512</Words>
  <Application>Microsoft Office PowerPoint</Application>
  <PresentationFormat>On-screen Show (16:9)</PresentationFormat>
  <Paragraphs>370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Влачене</vt:lpstr>
      <vt:lpstr>Следене</vt:lpstr>
      <vt:lpstr>Следене на мишката</vt:lpstr>
      <vt:lpstr>Видове следене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Избор на обект</vt:lpstr>
      <vt:lpstr>Избиране с мишка</vt:lpstr>
      <vt:lpstr>Изчислен избор</vt:lpstr>
      <vt:lpstr>PowerPoint Presentation</vt:lpstr>
      <vt:lpstr>PowerPoint Presentation</vt:lpstr>
      <vt:lpstr>PowerPoint Presentation</vt:lpstr>
      <vt:lpstr>PowerPoint Presentation</vt:lpstr>
      <vt:lpstr>Произволна форма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Влачене</vt:lpstr>
      <vt:lpstr>Етапи</vt:lpstr>
      <vt:lpstr>Наивно влачене</vt:lpstr>
      <vt:lpstr>PowerPoint Presentation</vt:lpstr>
      <vt:lpstr>PowerPoint Presentation</vt:lpstr>
      <vt:lpstr>Дефект</vt:lpstr>
      <vt:lpstr>PowerPoint Presentation</vt:lpstr>
      <vt:lpstr>PowerPoint Presentation</vt:lpstr>
      <vt:lpstr>PowerPoint Presentation</vt:lpstr>
      <vt:lpstr>Влачене</vt:lpstr>
      <vt:lpstr>PowerPoint Presentation</vt:lpstr>
      <vt:lpstr>PowerPoint Presentation</vt:lpstr>
      <vt:lpstr>Влачене на сцена</vt:lpstr>
      <vt:lpstr>Интерактивност в 2D</vt:lpstr>
      <vt:lpstr>PowerPoint Presentation</vt:lpstr>
      <vt:lpstr>PowerPoint Presentation</vt:lpstr>
      <vt:lpstr>PowerPoint Presentation</vt:lpstr>
      <vt:lpstr>PowerPoint Presentation</vt:lpstr>
      <vt:lpstr>Интерактивност в 3D</vt:lpstr>
      <vt:lpstr>PowerPoint Presentation</vt:lpstr>
      <vt:lpstr>PowerPoint Presentation</vt:lpstr>
      <vt:lpstr>PowerPoint Presentation</vt:lpstr>
      <vt:lpstr>Обобщение</vt:lpstr>
      <vt:lpstr>Следене и избор на обект</vt:lpstr>
      <vt:lpstr>Влачене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SUICA-17</dc:title>
  <dc:creator>Pavel Boytchev</dc:creator>
  <cp:lastModifiedBy>Pavel Boytchev</cp:lastModifiedBy>
  <cp:revision>729</cp:revision>
  <dcterms:created xsi:type="dcterms:W3CDTF">2015-02-10T15:00:35Z</dcterms:created>
  <dcterms:modified xsi:type="dcterms:W3CDTF">2015-11-03T19:06:23Z</dcterms:modified>
</cp:coreProperties>
</file>