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94" r:id="rId5"/>
    <p:sldId id="796" r:id="rId6"/>
    <p:sldId id="797" r:id="rId7"/>
    <p:sldId id="798" r:id="rId8"/>
    <p:sldId id="799" r:id="rId9"/>
    <p:sldId id="800" r:id="rId10"/>
    <p:sldId id="801" r:id="rId11"/>
    <p:sldId id="802" r:id="rId12"/>
    <p:sldId id="803" r:id="rId13"/>
    <p:sldId id="805" r:id="rId14"/>
    <p:sldId id="804" r:id="rId15"/>
    <p:sldId id="806" r:id="rId16"/>
    <p:sldId id="812" r:id="rId17"/>
    <p:sldId id="807" r:id="rId18"/>
    <p:sldId id="808" r:id="rId19"/>
    <p:sldId id="809" r:id="rId20"/>
    <p:sldId id="810" r:id="rId21"/>
    <p:sldId id="813" r:id="rId22"/>
    <p:sldId id="814" r:id="rId23"/>
    <p:sldId id="815" r:id="rId24"/>
    <p:sldId id="816" r:id="rId25"/>
    <p:sldId id="817" r:id="rId26"/>
    <p:sldId id="818" r:id="rId27"/>
    <p:sldId id="819" r:id="rId28"/>
    <p:sldId id="820" r:id="rId29"/>
    <p:sldId id="821" r:id="rId30"/>
    <p:sldId id="822" r:id="rId31"/>
    <p:sldId id="823" r:id="rId32"/>
    <p:sldId id="824" r:id="rId33"/>
    <p:sldId id="825" r:id="rId34"/>
    <p:sldId id="826" r:id="rId35"/>
    <p:sldId id="827" r:id="rId36"/>
    <p:sldId id="828" r:id="rId37"/>
    <p:sldId id="829" r:id="rId38"/>
    <p:sldId id="830" r:id="rId39"/>
    <p:sldId id="831" r:id="rId40"/>
    <p:sldId id="833" r:id="rId41"/>
    <p:sldId id="834" r:id="rId42"/>
    <p:sldId id="835" r:id="rId43"/>
    <p:sldId id="836" r:id="rId44"/>
    <p:sldId id="837" r:id="rId45"/>
    <p:sldId id="838" r:id="rId46"/>
    <p:sldId id="839" r:id="rId47"/>
    <p:sldId id="840" r:id="rId48"/>
    <p:sldId id="842" r:id="rId49"/>
    <p:sldId id="843" r:id="rId50"/>
    <p:sldId id="841" r:id="rId51"/>
    <p:sldId id="318" r:id="rId52"/>
    <p:sldId id="492" r:id="rId53"/>
    <p:sldId id="832" r:id="rId54"/>
    <p:sldId id="261" r:id="rId5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51" d="100"/>
          <a:sy n="51" d="100"/>
        </p:scale>
        <p:origin x="-96" y="-2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601%20LookAt/Example-1601%20LookAt%20no1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601%20LookAt/Example-1601%20LookAt%20no2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601%20LookAt/Example-1601%20LookAt%20no3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601%20LookAt/Example-1601%20LookAt%20no4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602%202D%20drawing/Example-1602%202D%20drawing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603%20Shifted%202D%20drawing/Example-1603%20Shifted%202D%20drawing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604%20Sliding/Example-1604%20Sliding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605%20Zooming%20out/Example-1605%20Zooming%20out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606%20Rotating/Example-1606%20Rotating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607%203D%20rotating/Example-1607%203D%20rotating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608%20Sinusoidal%20view%20point/Example-1608%20Sinusoidal%20view%20point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609%20Urban%20chasing/Example-1609%20Urban%20chasing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1610%20Urban%20running/Example-1610%20Urban%20running.html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Гледна точка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Целта е тримерна точка</a:t>
            </a:r>
            <a:endParaRPr lang="bg-BG" dirty="0"/>
          </a:p>
          <a:p>
            <a:pPr lvl="1"/>
            <a:r>
              <a:rPr lang="bg-BG" dirty="0"/>
              <a:t>Определя </a:t>
            </a:r>
            <a:r>
              <a:rPr lang="bg-BG" dirty="0" smtClean="0"/>
              <a:t>точката, </a:t>
            </a:r>
            <a:r>
              <a:rPr lang="bg-BG" dirty="0"/>
              <a:t>към </a:t>
            </a:r>
            <a:r>
              <a:rPr lang="bg-BG" dirty="0" smtClean="0"/>
              <a:t>която се гледа</a:t>
            </a:r>
          </a:p>
          <a:p>
            <a:pPr lvl="1"/>
            <a:r>
              <a:rPr lang="bg-BG" dirty="0"/>
              <a:t>Тя се появява в средата на графичния </a:t>
            </a:r>
            <a:r>
              <a:rPr lang="bg-BG" dirty="0" smtClean="0"/>
              <a:t>прозорец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[0,0,0]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е </a:t>
            </a:r>
            <a:r>
              <a:rPr lang="bg-BG" dirty="0" smtClean="0"/>
              <a:t>различна от позицията  на гледаната точка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970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Посоката нагоре е вектор</a:t>
            </a:r>
            <a:endParaRPr lang="bg-BG" dirty="0"/>
          </a:p>
          <a:p>
            <a:pPr lvl="1"/>
            <a:r>
              <a:rPr lang="bg-BG" dirty="0"/>
              <a:t>Определя как е завъртяна сцената</a:t>
            </a:r>
          </a:p>
          <a:p>
            <a:pPr lvl="1"/>
            <a:r>
              <a:rPr lang="bg-BG" dirty="0" smtClean="0"/>
              <a:t>Сочи </a:t>
            </a:r>
            <a:r>
              <a:rPr lang="bg-BG" dirty="0"/>
              <a:t>посоката </a:t>
            </a:r>
            <a:r>
              <a:rPr lang="bg-BG" dirty="0" smtClean="0"/>
              <a:t>„нагоре“ </a:t>
            </a:r>
            <a:r>
              <a:rPr lang="bg-BG" dirty="0"/>
              <a:t>по екрана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[0,0,</a:t>
            </a:r>
            <a:r>
              <a:rPr lang="bg-BG" dirty="0" smtClean="0"/>
              <a:t>1</a:t>
            </a:r>
            <a:r>
              <a:rPr lang="en-US" dirty="0" smtClean="0"/>
              <a:t>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</a:t>
            </a:r>
            <a:r>
              <a:rPr lang="bg-BG" dirty="0" smtClean="0"/>
              <a:t>не се вижда като нулев вектор от дадената позиция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9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7" name="Group 46"/>
          <p:cNvGrpSpPr/>
          <p:nvPr/>
        </p:nvGrpSpPr>
        <p:grpSpPr>
          <a:xfrm>
            <a:off x="5280261" y="1062540"/>
            <a:ext cx="2387594" cy="1173693"/>
            <a:chOff x="5207003" y="773333"/>
            <a:chExt cx="2387594" cy="1173693"/>
          </a:xfrm>
        </p:grpSpPr>
        <p:grpSp>
          <p:nvGrpSpPr>
            <p:cNvPr id="2" name="Group 28"/>
            <p:cNvGrpSpPr>
              <a:grpSpLocks/>
            </p:cNvGrpSpPr>
            <p:nvPr/>
          </p:nvGrpSpPr>
          <p:grpSpPr bwMode="auto">
            <a:xfrm>
              <a:off x="5207003" y="908943"/>
              <a:ext cx="2387594" cy="1038083"/>
              <a:chOff x="816" y="1968"/>
              <a:chExt cx="3024" cy="1426"/>
            </a:xfrm>
          </p:grpSpPr>
          <p:pic>
            <p:nvPicPr>
              <p:cNvPr id="3" name="Picture 23"/>
              <p:cNvPicPr>
                <a:picLocks noChangeAspect="1" noChangeArrowheads="1"/>
              </p:cNvPicPr>
              <p:nvPr/>
            </p:nvPicPr>
            <p:blipFill>
              <a:blip r:embed="rId3" cstate="print">
                <a:grayscl/>
              </a:blip>
              <a:srcRect b="22723"/>
              <a:stretch>
                <a:fillRect/>
              </a:stretch>
            </p:blipFill>
            <p:spPr bwMode="auto">
              <a:xfrm flipH="1">
                <a:off x="816" y="1968"/>
                <a:ext cx="2999" cy="1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Rectangle 27"/>
              <p:cNvSpPr>
                <a:spLocks noChangeArrowheads="1"/>
              </p:cNvSpPr>
              <p:nvPr/>
            </p:nvSpPr>
            <p:spPr bwMode="auto">
              <a:xfrm>
                <a:off x="1056" y="3264"/>
                <a:ext cx="2784" cy="13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flipH="1" flipV="1">
              <a:off x="5651620" y="773333"/>
              <a:ext cx="4838" cy="1025304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562600" y="1748019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Позиция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Цел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4925175" y="696780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Нагоре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H="1" flipV="1">
            <a:off x="7023900" y="3683908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000779" y="4160708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Интерпретация №1</a:t>
            </a:r>
          </a:p>
          <a:p>
            <a:pPr lvl="1"/>
            <a:r>
              <a:rPr lang="bg-BG" dirty="0" smtClean="0"/>
              <a:t>След поставяне на сцената</a:t>
            </a:r>
            <a:br>
              <a:rPr lang="bg-BG" dirty="0" smtClean="0"/>
            </a:br>
            <a:r>
              <a:rPr lang="bg-BG" dirty="0" smtClean="0"/>
              <a:t>на правилното място я</a:t>
            </a:r>
            <a:br>
              <a:rPr lang="bg-BG" dirty="0" smtClean="0"/>
            </a:br>
            <a:r>
              <a:rPr lang="bg-BG" dirty="0" smtClean="0"/>
              <a:t>въртим така, че векторът</a:t>
            </a:r>
            <a:br>
              <a:rPr lang="bg-BG" dirty="0" smtClean="0"/>
            </a:br>
            <a:r>
              <a:rPr lang="bg-BG" dirty="0" smtClean="0"/>
              <a:t>да сочи нагоре по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52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280261" y="1198150"/>
            <a:ext cx="2387594" cy="1038083"/>
            <a:chOff x="816" y="1968"/>
            <a:chExt cx="3024" cy="1426"/>
          </a:xfrm>
        </p:grpSpPr>
        <p:pic>
          <p:nvPicPr>
            <p:cNvPr id="3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H="1" flipV="1">
            <a:off x="1305481" y="2236233"/>
            <a:ext cx="348303" cy="988860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635858" y="2037226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Позиция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Цел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-91389" y="2114555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Нагоре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Интерпретация №2</a:t>
            </a:r>
          </a:p>
          <a:p>
            <a:pPr lvl="1"/>
            <a:r>
              <a:rPr lang="bg-BG" dirty="0" smtClean="0"/>
              <a:t>След поставяне на сцената</a:t>
            </a:r>
            <a:br>
              <a:rPr lang="bg-BG" dirty="0" smtClean="0"/>
            </a:br>
            <a:r>
              <a:rPr lang="bg-BG" dirty="0" smtClean="0"/>
              <a:t>на правилното място я</a:t>
            </a:r>
            <a:br>
              <a:rPr lang="bg-BG" dirty="0" smtClean="0"/>
            </a:br>
            <a:r>
              <a:rPr lang="bg-BG" dirty="0" smtClean="0"/>
              <a:t>въртим така, че векторът</a:t>
            </a:r>
            <a:br>
              <a:rPr lang="bg-BG" dirty="0" smtClean="0"/>
            </a:br>
            <a:r>
              <a:rPr lang="bg-BG" dirty="0" smtClean="0"/>
              <a:t>да сочи нагоре по екрана</a:t>
            </a:r>
            <a:endParaRPr lang="bg-BG" dirty="0"/>
          </a:p>
        </p:txBody>
      </p:sp>
      <p:sp>
        <p:nvSpPr>
          <p:cNvPr id="13" name="Right Arrow 12"/>
          <p:cNvSpPr/>
          <p:nvPr/>
        </p:nvSpPr>
        <p:spPr>
          <a:xfrm rot="16200000">
            <a:off x="4805605" y="1314823"/>
            <a:ext cx="4348627" cy="3034125"/>
          </a:xfrm>
          <a:prstGeom prst="rightArrow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94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посоката нагоре</a:t>
            </a:r>
          </a:p>
          <a:p>
            <a:pPr lvl="1"/>
            <a:r>
              <a:rPr lang="bg-BG" dirty="0" smtClean="0"/>
              <a:t>Една и съща позиция</a:t>
            </a:r>
          </a:p>
          <a:p>
            <a:pPr lvl="1"/>
            <a:r>
              <a:rPr lang="bg-BG" dirty="0" smtClean="0"/>
              <a:t>Една и съща цел</a:t>
            </a:r>
          </a:p>
          <a:p>
            <a:pPr lvl="1"/>
            <a:r>
              <a:rPr lang="bg-BG" dirty="0" smtClean="0"/>
              <a:t>Различна посока нагоре</a:t>
            </a:r>
          </a:p>
        </p:txBody>
      </p:sp>
      <p:sp>
        <p:nvSpPr>
          <p:cNvPr id="4" name="Chevron 3"/>
          <p:cNvSpPr/>
          <p:nvPr/>
        </p:nvSpPr>
        <p:spPr>
          <a:xfrm>
            <a:off x="274368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086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74367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 rot="20700000">
            <a:off x="1385510" y="3297478"/>
            <a:ext cx="1122123" cy="487879"/>
            <a:chOff x="816" y="1968"/>
            <a:chExt cx="3024" cy="1426"/>
          </a:xfrm>
        </p:grpSpPr>
        <p:pic>
          <p:nvPicPr>
            <p:cNvPr id="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14440" y="3196569"/>
            <a:ext cx="1542143" cy="1295400"/>
            <a:chOff x="5410200" y="4724400"/>
            <a:chExt cx="1905000" cy="1600200"/>
          </a:xfrm>
        </p:grpSpPr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flipH="1" flipV="1">
            <a:off x="1654956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631835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Chevron 45"/>
          <p:cNvSpPr/>
          <p:nvPr/>
        </p:nvSpPr>
        <p:spPr>
          <a:xfrm>
            <a:off x="3200414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3336132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3200413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6126462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1" name="Chevron 60"/>
          <p:cNvSpPr/>
          <p:nvPr/>
        </p:nvSpPr>
        <p:spPr>
          <a:xfrm>
            <a:off x="6262180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6126461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3" name="Group 28"/>
          <p:cNvGrpSpPr>
            <a:grpSpLocks/>
          </p:cNvGrpSpPr>
          <p:nvPr/>
        </p:nvGrpSpPr>
        <p:grpSpPr bwMode="auto">
          <a:xfrm rot="8213026">
            <a:off x="6810445" y="3991955"/>
            <a:ext cx="1122123" cy="487879"/>
            <a:chOff x="816" y="1968"/>
            <a:chExt cx="3024" cy="1426"/>
          </a:xfrm>
        </p:grpSpPr>
        <p:pic>
          <p:nvPicPr>
            <p:cNvPr id="64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66534" y="3196569"/>
            <a:ext cx="1542143" cy="1295400"/>
            <a:chOff x="5410200" y="4724400"/>
            <a:chExt cx="1905000" cy="1600200"/>
          </a:xfrm>
        </p:grpSpPr>
        <p:sp>
          <p:nvSpPr>
            <p:cNvPr id="67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2" name="Straight Arrow Connector 71"/>
          <p:cNvCxnSpPr/>
          <p:nvPr/>
        </p:nvCxnSpPr>
        <p:spPr>
          <a:xfrm flipH="1" flipV="1">
            <a:off x="7507050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7483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5" name="Group 28"/>
          <p:cNvGrpSpPr>
            <a:grpSpLocks/>
          </p:cNvGrpSpPr>
          <p:nvPr/>
        </p:nvGrpSpPr>
        <p:grpSpPr bwMode="auto">
          <a:xfrm>
            <a:off x="5283284" y="416303"/>
            <a:ext cx="2387594" cy="1038083"/>
            <a:chOff x="816" y="1968"/>
            <a:chExt cx="3024" cy="1426"/>
          </a:xfrm>
        </p:grpSpPr>
        <p:pic>
          <p:nvPicPr>
            <p:cNvPr id="7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V="1">
            <a:off x="5716219" y="285775"/>
            <a:ext cx="420291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5612313" y="123031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4754878" y="798427"/>
            <a:ext cx="944534" cy="51428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28"/>
          <p:cNvGrpSpPr>
            <a:grpSpLocks/>
          </p:cNvGrpSpPr>
          <p:nvPr/>
        </p:nvGrpSpPr>
        <p:grpSpPr bwMode="auto">
          <a:xfrm rot="2267272">
            <a:off x="4448334" y="3655580"/>
            <a:ext cx="1122123" cy="487879"/>
            <a:chOff x="816" y="1968"/>
            <a:chExt cx="3024" cy="1426"/>
          </a:xfrm>
        </p:grpSpPr>
        <p:pic>
          <p:nvPicPr>
            <p:cNvPr id="100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1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840486" y="3196569"/>
            <a:ext cx="1542143" cy="1295400"/>
            <a:chOff x="5410200" y="4724400"/>
            <a:chExt cx="1905000" cy="1600200"/>
          </a:xfrm>
        </p:grpSpPr>
        <p:sp>
          <p:nvSpPr>
            <p:cNvPr id="5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" name="Oval 58"/>
          <p:cNvSpPr/>
          <p:nvPr/>
        </p:nvSpPr>
        <p:spPr>
          <a:xfrm>
            <a:off x="4567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2" name="Straight Arrow Connector 101"/>
          <p:cNvCxnSpPr/>
          <p:nvPr/>
        </p:nvCxnSpPr>
        <p:spPr>
          <a:xfrm flipH="1" flipV="1">
            <a:off x="4586128" y="3318030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5110586" y="1334424"/>
            <a:ext cx="596879" cy="679783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278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Различни гледни точки</a:t>
            </a:r>
          </a:p>
          <a:p>
            <a:pPr lvl="1"/>
            <a:r>
              <a:rPr lang="bg-BG" dirty="0" smtClean="0"/>
              <a:t>Сцена от няколко фигури + координатна система</a:t>
            </a:r>
          </a:p>
          <a:p>
            <a:pPr lvl="1"/>
            <a:r>
              <a:rPr lang="bg-BG" dirty="0" smtClean="0"/>
              <a:t>Различни гледни точки (тънкият вектор е посоката нагоре)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7537" y="2937506"/>
            <a:ext cx="3114989" cy="165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318704" y="4566700"/>
            <a:ext cx="640073" cy="365757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18704" y="4390483"/>
            <a:ext cx="0" cy="520236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141551" y="4260500"/>
            <a:ext cx="757622" cy="129983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20362" y="4390483"/>
            <a:ext cx="365756" cy="26581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41466" y="2477677"/>
            <a:ext cx="0" cy="640074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49517" y="2482503"/>
            <a:ext cx="548634" cy="10563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80196" y="4069582"/>
            <a:ext cx="740527" cy="62671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80196" y="4132253"/>
            <a:ext cx="0" cy="51834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hevron 22"/>
          <p:cNvSpPr/>
          <p:nvPr/>
        </p:nvSpPr>
        <p:spPr>
          <a:xfrm>
            <a:off x="2271971" y="476628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№1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6812256" y="420832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№2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3611891" y="229742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№3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937300" y="370382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№4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171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Началото на големите вектори определят позициите</a:t>
            </a:r>
            <a:endParaRPr lang="bg-BG" dirty="0"/>
          </a:p>
          <a:p>
            <a:pPr lvl="1"/>
            <a:r>
              <a:rPr lang="bg-BG" dirty="0"/>
              <a:t>Целта и при </a:t>
            </a:r>
            <a:r>
              <a:rPr lang="bg-BG" dirty="0" smtClean="0"/>
              <a:t>четирите е все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Малките вектори определят посоката нагоре</a:t>
            </a:r>
          </a:p>
          <a:p>
            <a:r>
              <a:rPr lang="bg-BG" dirty="0" smtClean="0"/>
              <a:t>Изискванията</a:t>
            </a:r>
          </a:p>
          <a:p>
            <a:pPr lvl="1"/>
            <a:r>
              <a:rPr lang="bg-BG" dirty="0" smtClean="0"/>
              <a:t>Началата и целите да са различни точки</a:t>
            </a:r>
          </a:p>
          <a:p>
            <a:pPr lvl="1"/>
            <a:r>
              <a:rPr lang="bg-BG" dirty="0" smtClean="0"/>
              <a:t>Векторите нагоре да не са нулеви и да не се виждат като нулеви</a:t>
            </a:r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[60,0,0], [0,0,0],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[0,60,0], [0,0,0], [1,0,0]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[0,0,60],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 [50,50,0], [0,0,0], [0,0,-1] 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38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Гледна точка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6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Традиционен 2</a:t>
            </a:r>
            <a:r>
              <a:rPr lang="en-US" dirty="0" smtClean="0"/>
              <a:t>D</a:t>
            </a:r>
            <a:r>
              <a:rPr lang="bg-BG" dirty="0" smtClean="0"/>
              <a:t> чертеж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Синусоида като в учебниците</a:t>
            </a:r>
          </a:p>
          <a:p>
            <a:pPr lvl="1"/>
            <a:r>
              <a:rPr lang="bg-BG" dirty="0" smtClean="0"/>
              <a:t>В средата е (0,</a:t>
            </a:r>
            <a:r>
              <a:rPr lang="bg-BG" dirty="0" err="1" smtClean="0"/>
              <a:t>0</a:t>
            </a:r>
            <a:r>
              <a:rPr lang="bg-BG" dirty="0" smtClean="0"/>
              <a:t>), оста X сочи надясно, а Y сочи нагоре</a:t>
            </a:r>
          </a:p>
          <a:p>
            <a:pPr lvl="1"/>
            <a:r>
              <a:rPr lang="bg-BG" dirty="0" smtClean="0"/>
              <a:t>Гледна точка с позиция по </a:t>
            </a:r>
            <a:r>
              <a:rPr lang="en-US" dirty="0" smtClean="0"/>
              <a:t>Z,</a:t>
            </a:r>
            <a:r>
              <a:rPr lang="bg-BG" dirty="0" smtClean="0"/>
              <a:t> цел в (0,</a:t>
            </a:r>
            <a:r>
              <a:rPr lang="bg-BG" dirty="0" err="1" smtClean="0"/>
              <a:t>0</a:t>
            </a:r>
            <a:r>
              <a:rPr lang="bg-BG" dirty="0" smtClean="0"/>
              <a:t>) и посока нагоре </a:t>
            </a:r>
            <a:r>
              <a:rPr lang="en-US" dirty="0" smtClean="0"/>
              <a:t>Y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571750"/>
            <a:ext cx="7223681" cy="2377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(-100,100);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[0,0,10],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o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,[1,0,0]).custom({color:[0,0,0]});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,[0,1,0]).custom({color:[0,0,0]});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Графика на </a:t>
            </a:r>
            <a:r>
              <a:rPr lang="en-US" b="0" i="1" dirty="0" smtClean="0"/>
              <a:t>f</a:t>
            </a:r>
            <a:r>
              <a:rPr lang="en-US" b="0" dirty="0" smtClean="0"/>
              <a:t>(</a:t>
            </a:r>
            <a:r>
              <a:rPr lang="en-US" b="0" i="1" dirty="0" smtClean="0"/>
              <a:t>x</a:t>
            </a:r>
            <a:r>
              <a:rPr lang="en-US" b="0" dirty="0" smtClean="0"/>
              <a:t>)=</a:t>
            </a:r>
            <a:r>
              <a:rPr lang="en-US" b="0" i="1" dirty="0" err="1" smtClean="0"/>
              <a:t>e</a:t>
            </a:r>
            <a:r>
              <a:rPr lang="en-US" b="0" i="1" baseline="30000" dirty="0" err="1" smtClean="0"/>
              <a:t>cos</a:t>
            </a:r>
            <a:r>
              <a:rPr lang="en-US" b="0" i="1" baseline="30000" dirty="0" smtClean="0"/>
              <a:t>(x)</a:t>
            </a:r>
            <a:r>
              <a:rPr lang="bg-BG" dirty="0" smtClean="0"/>
              <a:t> за </a:t>
            </a:r>
            <a:r>
              <a:rPr lang="en-US" b="0" i="1" dirty="0" smtClean="0"/>
              <a:t>x</a:t>
            </a:r>
            <a:r>
              <a:rPr lang="en-US" b="0" dirty="0" smtClean="0">
                <a:sym typeface="Symbol"/>
              </a:rPr>
              <a:t></a:t>
            </a:r>
            <a:r>
              <a:rPr lang="en-US" b="0" dirty="0" smtClean="0"/>
              <a:t>[0,2</a:t>
            </a:r>
            <a:r>
              <a:rPr lang="en-US" b="0" dirty="0" smtClean="0">
                <a:sym typeface="Symbol"/>
              </a:rPr>
              <a:t></a:t>
            </a:r>
            <a:r>
              <a:rPr lang="en-US" b="0" dirty="0" smtClean="0"/>
              <a:t>]</a:t>
            </a:r>
            <a:endParaRPr lang="bg-BG" b="0" dirty="0" smtClean="0"/>
          </a:p>
          <a:p>
            <a:pPr lvl="1"/>
            <a:r>
              <a:rPr lang="bg-BG" dirty="0" smtClean="0"/>
              <a:t>Позицията и целта са отместени заедно, за да може посоката на гледане да остане перпендикулярна на равнината </a:t>
            </a:r>
            <a:r>
              <a:rPr lang="en-US" dirty="0" err="1" smtClean="0"/>
              <a:t>XY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3001" y="1474482"/>
            <a:ext cx="7863753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,10</a:t>
            </a:r>
            <a:r>
              <a:rPr lang="en-US" dirty="0" smtClean="0"/>
              <a:t>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,0</a:t>
            </a:r>
            <a:r>
              <a:rPr lang="en-US" dirty="0" smtClean="0"/>
              <a:t>],[</a:t>
            </a:r>
            <a:r>
              <a:rPr lang="en-US" dirty="0"/>
              <a:t>0,1,0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return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Math.exp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(x))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/>
              <a:t>= 0.1;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x=0; x&lt;4*</a:t>
            </a:r>
            <a:r>
              <a:rPr lang="en-US" dirty="0" err="1"/>
              <a:t>Math.PI</a:t>
            </a:r>
            <a:r>
              <a:rPr lang="en-US" dirty="0"/>
              <a:t>; x+=</a:t>
            </a:r>
            <a:r>
              <a:rPr lang="en-US" dirty="0" err="1"/>
              <a:t>dX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[50*x,50*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[50*(</a:t>
            </a:r>
            <a:r>
              <a:rPr lang="en-US" dirty="0" err="1"/>
              <a:t>x+dX</a:t>
            </a:r>
            <a:r>
              <a:rPr lang="en-US" dirty="0"/>
              <a:t>),50*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x+dX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</a:t>
            </a:r>
            <a:r>
              <a:rPr lang="en-US" dirty="0" err="1"/>
              <a:t>p,q</a:t>
            </a:r>
            <a:r>
              <a:rPr lang="en-US" dirty="0"/>
              <a:t>).custom({color:[1,0,0]});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1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Анимация на гледната точка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610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на гледната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Гледната точка като графичен обект</a:t>
            </a:r>
          </a:p>
          <a:p>
            <a:pPr lvl="1"/>
            <a:r>
              <a:rPr lang="bg-BG" dirty="0" smtClean="0"/>
              <a:t>Може да се променя с времето</a:t>
            </a:r>
          </a:p>
          <a:p>
            <a:pPr lvl="1"/>
            <a:r>
              <a:rPr lang="bg-BG" dirty="0" smtClean="0"/>
              <a:t>Създава илюзия за движение</a:t>
            </a:r>
          </a:p>
          <a:p>
            <a:pPr lvl="2"/>
            <a:r>
              <a:rPr lang="bg-BG" dirty="0" smtClean="0"/>
              <a:t>преместване на целия чертеж</a:t>
            </a:r>
          </a:p>
          <a:p>
            <a:pPr lvl="2"/>
            <a:r>
              <a:rPr lang="bg-BG" dirty="0" smtClean="0"/>
              <a:t>преместване на зрителя спрямо чертежа</a:t>
            </a:r>
          </a:p>
          <a:p>
            <a:r>
              <a:rPr lang="bg-BG" dirty="0" smtClean="0"/>
              <a:t>Например</a:t>
            </a:r>
          </a:p>
          <a:p>
            <a:pPr lvl="1"/>
            <a:r>
              <a:rPr lang="bg-BG" dirty="0" smtClean="0"/>
              <a:t>Промяна на посоката се вижда като въртене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71503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Следене на 2</a:t>
            </a:r>
            <a:r>
              <a:rPr lang="en-US" dirty="0" smtClean="0"/>
              <a:t>D</a:t>
            </a:r>
            <a:r>
              <a:rPr lang="bg-BG" dirty="0" smtClean="0"/>
              <a:t> чертеж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</a:t>
            </a:r>
            <a:r>
              <a:rPr lang="bg-BG" b="0" i="1" dirty="0" err="1" smtClean="0"/>
              <a:t>sin</a:t>
            </a:r>
            <a:r>
              <a:rPr lang="bg-BG" b="0" dirty="0" smtClean="0"/>
              <a:t>(</a:t>
            </a:r>
            <a:r>
              <a:rPr lang="bg-BG" b="0" i="1" dirty="0" smtClean="0"/>
              <a:t>x</a:t>
            </a:r>
            <a:r>
              <a:rPr lang="bg-BG" b="0" dirty="0" smtClean="0"/>
              <a:t>) </a:t>
            </a:r>
          </a:p>
          <a:p>
            <a:pPr lvl="1"/>
            <a:r>
              <a:rPr lang="bg-BG" dirty="0" smtClean="0"/>
              <a:t>Абсцисата е разграфена (до някъде)</a:t>
            </a:r>
          </a:p>
          <a:p>
            <a:pPr lvl="1"/>
            <a:r>
              <a:rPr lang="bg-BG" dirty="0" smtClean="0"/>
              <a:t>При рисуване се следи точката на рисуване</a:t>
            </a:r>
          </a:p>
          <a:p>
            <a:r>
              <a:rPr lang="bg-BG" dirty="0" smtClean="0"/>
              <a:t>Потенциален проблем</a:t>
            </a:r>
          </a:p>
          <a:p>
            <a:pPr lvl="1"/>
            <a:r>
              <a:rPr lang="bg-BG" dirty="0" smtClean="0"/>
              <a:t>При създаване на много нови точки се получава забавяне</a:t>
            </a:r>
          </a:p>
          <a:p>
            <a:r>
              <a:rPr lang="bg-BG" dirty="0" smtClean="0"/>
              <a:t>Решение</a:t>
            </a:r>
            <a:endParaRPr lang="en-US" dirty="0" smtClean="0"/>
          </a:p>
          <a:p>
            <a:pPr lvl="1"/>
            <a:r>
              <a:rPr lang="bg-BG" dirty="0"/>
              <a:t>Р</a:t>
            </a:r>
            <a:r>
              <a:rPr lang="bg-BG" dirty="0" smtClean="0"/>
              <a:t>аботим само с </a:t>
            </a:r>
            <a:r>
              <a:rPr lang="en-US" dirty="0" smtClean="0"/>
              <a:t>n</a:t>
            </a:r>
            <a:r>
              <a:rPr lang="bg-BG" dirty="0" smtClean="0"/>
              <a:t> точки</a:t>
            </a:r>
          </a:p>
          <a:p>
            <a:pPr lvl="1"/>
            <a:r>
              <a:rPr lang="bg-BG" dirty="0" smtClean="0"/>
              <a:t>Вместо да създаваме нова точка, преместваме някоя, излязла извън екрана, на желаното място в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10282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b="0" dirty="0" smtClean="0"/>
          </a:p>
          <a:p>
            <a:pPr lvl="1"/>
            <a:r>
              <a:rPr lang="bg-BG" dirty="0" smtClean="0"/>
              <a:t>Масив от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bg-BG" dirty="0" smtClean="0"/>
              <a:t>предварително създадени точки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Брояч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който определя коя точка се генерира</a:t>
            </a:r>
          </a:p>
          <a:p>
            <a:pPr lvl="1"/>
            <a:r>
              <a:rPr lang="bg-BG" dirty="0" smtClean="0"/>
              <a:t>Гледаме на 2 единици зад генерираната точка</a:t>
            </a:r>
          </a:p>
          <a:p>
            <a:pPr lvl="1"/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bg-BG" dirty="0" smtClean="0"/>
              <a:t> определяме коя точка от масива променяме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108726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160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 smtClean="0"/>
              <a:t>++)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point([0,0,0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])...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,0,10],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en-US" dirty="0"/>
              <a:t>].center = [</a:t>
            </a:r>
            <a:r>
              <a:rPr lang="en-US" dirty="0" err="1"/>
              <a:t>x,Math.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8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Гледна точка</a:t>
            </a:r>
          </a:p>
          <a:p>
            <a:pPr lvl="1"/>
            <a:r>
              <a:rPr lang="bg-BG" dirty="0"/>
              <a:t>Всяка нарисувана сцена включва гледна точка</a:t>
            </a:r>
          </a:p>
          <a:p>
            <a:pPr lvl="1"/>
            <a:r>
              <a:rPr lang="bg-BG" dirty="0"/>
              <a:t>Явна или неявна, винаги я </a:t>
            </a:r>
            <a:r>
              <a:rPr lang="bg-BG" dirty="0" smtClean="0"/>
              <a:t>има</a:t>
            </a:r>
          </a:p>
          <a:p>
            <a:r>
              <a:rPr lang="bg-BG" dirty="0"/>
              <a:t>Използване</a:t>
            </a:r>
          </a:p>
          <a:p>
            <a:pPr lvl="1"/>
            <a:r>
              <a:rPr lang="bg-BG" dirty="0"/>
              <a:t>За определяне как ще се вижда сцената</a:t>
            </a:r>
          </a:p>
          <a:p>
            <a:pPr lvl="1"/>
            <a:r>
              <a:rPr lang="bg-BG" dirty="0"/>
              <a:t>За движение из тримерен свят</a:t>
            </a:r>
          </a:p>
          <a:p>
            <a:pPr lvl="1"/>
            <a:r>
              <a:rPr lang="bg-BG" dirty="0"/>
              <a:t>За плъзгане на образа, приближаване и т.н</a:t>
            </a:r>
            <a:r>
              <a:rPr lang="bg-BG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спирала</a:t>
            </a:r>
            <a:endParaRPr lang="bg-BG" b="0" dirty="0" smtClean="0"/>
          </a:p>
          <a:p>
            <a:pPr lvl="1"/>
            <a:r>
              <a:rPr lang="bg-BG" dirty="0" smtClean="0"/>
              <a:t>Кръгово движение с променлив радиус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и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Радиусът се увеличава плавно</a:t>
            </a:r>
          </a:p>
          <a:p>
            <a:pPr lvl="1"/>
            <a:r>
              <a:rPr lang="bg-BG" dirty="0" smtClean="0"/>
              <a:t>Позицията на гледната точка се отдалечава</a:t>
            </a:r>
            <a:r>
              <a:rPr lang="en-US" dirty="0" smtClean="0"/>
              <a:t> (</a:t>
            </a:r>
            <a:r>
              <a:rPr lang="bg-BG" dirty="0" smtClean="0"/>
              <a:t>зависи от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Въпрос</a:t>
            </a:r>
            <a:endParaRPr lang="en-US" dirty="0" smtClean="0"/>
          </a:p>
          <a:p>
            <a:pPr lvl="1"/>
            <a:r>
              <a:rPr lang="bg-BG" dirty="0" smtClean="0"/>
              <a:t>Защо изведнъж графиката изчезва?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r*1.01</a:t>
            </a:r>
            <a:r>
              <a:rPr lang="pt-B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1+4*r</a:t>
            </a:r>
            <a:r>
              <a:rPr lang="pt-BR" dirty="0"/>
              <a:t>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pt-BR" dirty="0" smtClean="0"/>
              <a:t> </a:t>
            </a:r>
            <a:r>
              <a:rPr lang="pt-BR" dirty="0"/>
              <a:t>= </a:t>
            </a:r>
            <a:r>
              <a:rPr lang="pt-BR" dirty="0" smtClean="0"/>
              <a:t>i/10;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q[i%n</a:t>
            </a:r>
            <a:r>
              <a:rPr lang="pt-BR" dirty="0"/>
              <a:t>].center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cos(x)</a:t>
            </a:r>
            <a:r>
              <a:rPr lang="pt-BR" dirty="0"/>
              <a:t>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sin(x)</a:t>
            </a:r>
            <a:r>
              <a:rPr lang="pt-BR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i++;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57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8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</a:t>
            </a:r>
            <a:r>
              <a:rPr lang="en-US" b="0" i="1" u="sng" dirty="0" smtClean="0"/>
              <a:t>r</a:t>
            </a:r>
            <a:r>
              <a:rPr lang="en-US" b="0" dirty="0" smtClean="0"/>
              <a:t>=3+2</a:t>
            </a:r>
            <a:r>
              <a:rPr lang="en-US" b="0" i="1" dirty="0" smtClean="0"/>
              <a:t>sin</a:t>
            </a:r>
            <a:r>
              <a:rPr lang="en-US" b="0" dirty="0" smtClean="0"/>
              <a:t>(5</a:t>
            </a:r>
            <a:r>
              <a:rPr lang="en-US" b="0" i="1" dirty="0" smtClean="0"/>
              <a:t>x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При рисуване сцената се върти с промяна на посоката нагоре</a:t>
            </a:r>
          </a:p>
          <a:p>
            <a:pPr lvl="1"/>
            <a:r>
              <a:rPr lang="bg-BG" dirty="0" smtClean="0"/>
              <a:t>Мястото на рисуване е винаги „нагоре“</a:t>
            </a:r>
          </a:p>
          <a:p>
            <a:pPr lvl="1"/>
            <a:r>
              <a:rPr lang="bg-BG" dirty="0"/>
              <a:t>М</a:t>
            </a:r>
            <a:r>
              <a:rPr lang="bg-BG" dirty="0" smtClean="0"/>
              <a:t>аркирано е с лъча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US" dirty="0" smtClean="0"/>
              <a:t>,</a:t>
            </a:r>
            <a:r>
              <a:rPr lang="bg-BG" dirty="0" smtClean="0"/>
              <a:t> чиято втора точка се върти заедно с въртенето на сцената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62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i</a:t>
            </a:r>
            <a:r>
              <a:rPr lang="en-US" dirty="0"/>
              <a:t>/40;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3+2*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(5*x)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l.to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 err="1"/>
              <a:t>Math.cos</a:t>
            </a:r>
            <a:r>
              <a:rPr lang="en-US" dirty="0"/>
              <a:t>(x),</a:t>
            </a:r>
            <a:r>
              <a:rPr lang="en-US" dirty="0" err="1"/>
              <a:t>Math.sin</a:t>
            </a:r>
            <a:r>
              <a:rPr lang="en-US" dirty="0"/>
              <a:t>(x),0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/>
              <a:t>0,0,20</a:t>
            </a:r>
            <a:r>
              <a:rPr lang="en-US" dirty="0" smtClean="0"/>
              <a:t>],[</a:t>
            </a:r>
            <a:r>
              <a:rPr lang="en-US" dirty="0"/>
              <a:t>0,0,0</a:t>
            </a:r>
            <a:r>
              <a:rPr lang="en-US" dirty="0" smtClean="0"/>
              <a:t>],[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/>
              <a:t>i%n</a:t>
            </a:r>
            <a:r>
              <a:rPr lang="en-US" dirty="0"/>
              <a:t>].center = [r*</a:t>
            </a:r>
            <a:r>
              <a:rPr lang="en-US" dirty="0" err="1"/>
              <a:t>Math.cos</a:t>
            </a:r>
            <a:r>
              <a:rPr lang="en-US" dirty="0"/>
              <a:t>(x),r*</a:t>
            </a:r>
            <a:r>
              <a:rPr lang="en-US" dirty="0" err="1"/>
              <a:t>Math.sin</a:t>
            </a:r>
            <a:r>
              <a:rPr lang="en-US" dirty="0"/>
              <a:t>(x),0];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/>
              <a:t>++;</a:t>
            </a:r>
          </a:p>
        </p:txBody>
      </p:sp>
    </p:spTree>
    <p:extLst>
      <p:ext uri="{BB962C8B-B14F-4D97-AF65-F5344CB8AC3E}">
        <p14:creationId xmlns:p14="http://schemas.microsoft.com/office/powerpoint/2010/main" val="4023356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7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Анимация в </a:t>
            </a:r>
            <a:r>
              <a:rPr lang="en-US" dirty="0" smtClean="0"/>
              <a:t>3D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456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на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Двойственост</a:t>
            </a:r>
          </a:p>
          <a:p>
            <a:pPr lvl="1"/>
            <a:r>
              <a:rPr lang="bg-BG" dirty="0" smtClean="0"/>
              <a:t>Различни движения с един и същ външен вид</a:t>
            </a:r>
          </a:p>
          <a:p>
            <a:pPr lvl="1"/>
            <a:r>
              <a:rPr lang="bg-BG" dirty="0" smtClean="0"/>
              <a:t>Понякога едното е много по-леко от другото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от много обекти, всички се въртят около оста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Неподвижна сцена, гледната точка се върти около оста </a:t>
            </a:r>
            <a:r>
              <a:rPr lang="en-US" dirty="0" smtClean="0"/>
              <a:t>Z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30428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на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Въртене на сцена чрез гледна точка</a:t>
            </a:r>
          </a:p>
          <a:p>
            <a:pPr lvl="1"/>
            <a:r>
              <a:rPr lang="bg-BG" dirty="0" smtClean="0"/>
              <a:t>Симулация на функцията </a:t>
            </a:r>
            <a:r>
              <a:rPr lang="en-US" dirty="0" smtClean="0"/>
              <a:t>demo</a:t>
            </a:r>
          </a:p>
          <a:p>
            <a:pPr lvl="1"/>
            <a:r>
              <a:rPr lang="bg-BG" dirty="0" smtClean="0"/>
              <a:t>Сцената е от неподвижни, разпръснати обекти</a:t>
            </a:r>
          </a:p>
          <a:p>
            <a:pPr lvl="1"/>
            <a:r>
              <a:rPr lang="bg-BG" dirty="0" smtClean="0"/>
              <a:t>Позицията на гледната точка се върти, целта е фиксирана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5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rotateViewpoint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0,0,0</a:t>
            </a:r>
            <a:r>
              <a:rPr lang="en-US" dirty="0"/>
              <a:t>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74689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2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Синусоидално въртене</a:t>
            </a:r>
          </a:p>
          <a:p>
            <a:pPr lvl="1"/>
            <a:r>
              <a:rPr lang="bg-BG" dirty="0" smtClean="0"/>
              <a:t>Гледната точка се върти около сцената</a:t>
            </a:r>
          </a:p>
          <a:p>
            <a:pPr lvl="1"/>
            <a:r>
              <a:rPr lang="bg-BG" dirty="0" smtClean="0"/>
              <a:t>Синусоидално се приближава и отдалечава от нея</a:t>
            </a:r>
          </a:p>
          <a:p>
            <a:pPr lvl="1"/>
            <a:r>
              <a:rPr lang="bg-BG" dirty="0" smtClean="0"/>
              <a:t>Има и леко поклащане чрез промяна на посоката нагоре</a:t>
            </a:r>
            <a:br>
              <a:rPr lang="bg-BG" dirty="0" smtClean="0"/>
            </a:br>
            <a:r>
              <a:rPr lang="bg-BG" dirty="0" smtClean="0"/>
              <a:t>(посоката е променлива, но се запазва почти вертикална)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2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/>
              <a:t>rotateViewpoint</a:t>
            </a:r>
            <a:r>
              <a:rPr lang="fr-FR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{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t = </a:t>
            </a:r>
            <a:r>
              <a:rPr lang="fr-FR" dirty="0" err="1"/>
              <a:t>Suica.time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 = 100+40*sin(2*t)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 err="1"/>
              <a:t>lookAt</a:t>
            </a:r>
            <a:r>
              <a:rPr lang="fr-FR" dirty="0"/>
              <a:t>( 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*cos(t),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*sin(t),30],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/>
              <a:t>0,0,0],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sin(2*t),cos(3*t),2</a:t>
            </a:r>
            <a:r>
              <a:rPr lang="fr-FR" dirty="0"/>
              <a:t>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99060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0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 на гледната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Не </a:t>
            </a:r>
            <a:r>
              <a:rPr lang="bg-BG" dirty="0"/>
              <a:t>е просто 3</a:t>
            </a:r>
            <a:r>
              <a:rPr lang="en-US" dirty="0"/>
              <a:t>D</a:t>
            </a:r>
            <a:r>
              <a:rPr lang="bg-BG" dirty="0"/>
              <a:t> точка</a:t>
            </a:r>
          </a:p>
          <a:p>
            <a:pPr lvl="1"/>
            <a:r>
              <a:rPr lang="bg-BG" dirty="0"/>
              <a:t>Определя местоположението на потребителя (зрителя) спрямо виртуалното пространство</a:t>
            </a:r>
          </a:p>
          <a:p>
            <a:pPr lvl="1"/>
            <a:r>
              <a:rPr lang="bg-BG" dirty="0"/>
              <a:t>Определя посоката на гледане</a:t>
            </a:r>
          </a:p>
          <a:p>
            <a:pPr lvl="1"/>
            <a:r>
              <a:rPr lang="bg-BG" dirty="0"/>
              <a:t>Определя ориентацията на </a:t>
            </a:r>
            <a:r>
              <a:rPr lang="bg-BG" dirty="0" smtClean="0"/>
              <a:t>образа</a:t>
            </a:r>
          </a:p>
          <a:p>
            <a:r>
              <a:rPr lang="bg-BG" dirty="0"/>
              <a:t>Математическа обусловеност</a:t>
            </a:r>
          </a:p>
          <a:p>
            <a:pPr lvl="1"/>
            <a:r>
              <a:rPr lang="bg-BG" dirty="0"/>
              <a:t>Гледната точка е </a:t>
            </a:r>
            <a:r>
              <a:rPr lang="bg-BG" dirty="0" err="1"/>
              <a:t>проективна</a:t>
            </a:r>
            <a:r>
              <a:rPr lang="bg-BG" dirty="0"/>
              <a:t> матрица</a:t>
            </a:r>
          </a:p>
          <a:p>
            <a:pPr lvl="1"/>
            <a:r>
              <a:rPr lang="bg-BG" dirty="0"/>
              <a:t>Трябва да не е с нулева </a:t>
            </a:r>
            <a:r>
              <a:rPr lang="bg-BG" dirty="0" err="1" smtClean="0"/>
              <a:t>дискриминанта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488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Преследване на обект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Сцена</a:t>
            </a:r>
          </a:p>
          <a:p>
            <a:pPr lvl="1"/>
            <a:r>
              <a:rPr lang="bg-BG" dirty="0" smtClean="0"/>
              <a:t>Квадратна мрежа от „постройки“</a:t>
            </a:r>
          </a:p>
          <a:p>
            <a:pPr lvl="1"/>
            <a:r>
              <a:rPr lang="bg-BG" dirty="0" smtClean="0"/>
              <a:t>Обект се движи по случаен начин в нея</a:t>
            </a:r>
          </a:p>
          <a:p>
            <a:pPr lvl="1"/>
            <a:r>
              <a:rPr lang="bg-BG" dirty="0" smtClean="0"/>
              <a:t>Гледната точка „преследва“ обекта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Гледната точка ще има за цел обекта</a:t>
            </a:r>
          </a:p>
          <a:p>
            <a:pPr lvl="1"/>
            <a:r>
              <a:rPr lang="bg-BG" dirty="0" smtClean="0"/>
              <a:t>Позицията и целта няма да се променят рязко, а с линейна комбинация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757513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Мрежа от постройки</a:t>
            </a:r>
          </a:p>
          <a:p>
            <a:pPr lvl="1"/>
            <a:r>
              <a:rPr lang="bg-BG" dirty="0" err="1" smtClean="0"/>
              <a:t>Кубоиди</a:t>
            </a:r>
            <a:r>
              <a:rPr lang="bg-BG" dirty="0" smtClean="0"/>
              <a:t> във възли с нечетни координати</a:t>
            </a:r>
          </a:p>
          <a:p>
            <a:pPr lvl="1"/>
            <a:r>
              <a:rPr lang="bg-BG" dirty="0" smtClean="0"/>
              <a:t>Всички са със случайна височина</a:t>
            </a:r>
          </a:p>
          <a:p>
            <a:pPr lvl="1"/>
            <a:r>
              <a:rPr lang="bg-BG" dirty="0" smtClean="0"/>
              <a:t>Цветовете им са случайно сини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640123" y="2023116"/>
            <a:ext cx="7863753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x=-12; x&lt;11; x+=2)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y=-12; y&lt;11; y+=2)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c = random(0.5,1);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cuboid([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x+1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y+1</a:t>
            </a:r>
            <a:r>
              <a:rPr lang="en-GB" dirty="0"/>
              <a:t>,0],[0.8,0.8,random(0.4,2)]).custom({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origin: [0,0,-0.5],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bg-BG" dirty="0" smtClean="0"/>
              <a:t> </a:t>
            </a:r>
            <a:r>
              <a:rPr lang="en-GB" dirty="0" smtClean="0"/>
              <a:t>[</a:t>
            </a:r>
            <a:r>
              <a:rPr lang="en-GB" dirty="0"/>
              <a:t>0,c/2,c]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18506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обект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</a:t>
            </a:r>
            <a:r>
              <a:rPr lang="bg-BG" dirty="0" smtClean="0"/>
              <a:t> е сфера</a:t>
            </a:r>
          </a:p>
          <a:p>
            <a:pPr lvl="1"/>
            <a:r>
              <a:rPr lang="bg-BG" dirty="0" smtClean="0"/>
              <a:t>Посоката на движение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US" dirty="0" smtClean="0"/>
              <a:t> </a:t>
            </a:r>
            <a:r>
              <a:rPr lang="bg-BG" dirty="0" smtClean="0"/>
              <a:t>е ъгъл</a:t>
            </a:r>
          </a:p>
          <a:p>
            <a:pPr lvl="1"/>
            <a:r>
              <a:rPr lang="bg-BG" dirty="0" smtClean="0"/>
              <a:t>Параметърът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 smtClean="0"/>
              <a:t> </a:t>
            </a:r>
            <a:r>
              <a:rPr lang="bg-BG" dirty="0" smtClean="0"/>
              <a:t>определя броя стъпки за изминаване на пътя от кръстовище до кръстовище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 smtClean="0"/>
              <a:t> единици разстояние)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223681" cy="2285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dir</a:t>
            </a:r>
            <a:r>
              <a:rPr lang="en-US" dirty="0" smtClean="0"/>
              <a:t>=0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k=20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chase()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435149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Завиване на обект</a:t>
            </a:r>
          </a:p>
          <a:p>
            <a:pPr lvl="1"/>
            <a:r>
              <a:rPr lang="bg-BG" dirty="0" smtClean="0"/>
              <a:t>Завиване се прави на всеки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стъпки (броят кадри е в променливата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При завой към посоката на движение добавяме -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/2, 0 или 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 – така се завива наляво, или надясно, или се продължава напред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GB" dirty="0" err="1"/>
              <a:t>Math.PI</a:t>
            </a:r>
            <a:r>
              <a:rPr lang="en-GB" dirty="0"/>
              <a:t>/2*(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(random(-1.5,1.5))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366175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Ограничение на движението</a:t>
            </a:r>
          </a:p>
          <a:p>
            <a:pPr lvl="1"/>
            <a:r>
              <a:rPr lang="bg-BG" dirty="0" smtClean="0"/>
              <a:t>Не искаме обектът да излиза извън рамките на „града“</a:t>
            </a:r>
          </a:p>
          <a:p>
            <a:pPr lvl="1"/>
            <a:r>
              <a:rPr lang="bg-BG" dirty="0" smtClean="0"/>
              <a:t>„Постройките“ са така разположени, че границите са </a:t>
            </a:r>
            <a:r>
              <a:rPr lang="bg-BG" dirty="0" smtClean="0">
                <a:sym typeface="Symbol"/>
              </a:rPr>
              <a:t>10</a:t>
            </a:r>
          </a:p>
          <a:p>
            <a:pPr lvl="1"/>
            <a:r>
              <a:rPr lang="bg-BG" dirty="0" smtClean="0">
                <a:sym typeface="Symbol"/>
              </a:rPr>
              <a:t>Зануляваме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frame</a:t>
            </a:r>
            <a:r>
              <a:rPr lang="en-US" dirty="0" smtClean="0">
                <a:sym typeface="Symbol"/>
              </a:rPr>
              <a:t>, </a:t>
            </a:r>
            <a:r>
              <a:rPr lang="bg-BG" dirty="0" smtClean="0">
                <a:sym typeface="Symbol"/>
              </a:rPr>
              <a:t>за да се опита веднага нова посока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)&gt;10 ||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)&gt;10 )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 = 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848096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гледната точка</a:t>
            </a:r>
          </a:p>
          <a:p>
            <a:pPr lvl="1"/>
            <a:r>
              <a:rPr lang="bg-BG" dirty="0" smtClean="0"/>
              <a:t>Позицията и целта се променят плавно в посока към </a:t>
            </a:r>
            <a:r>
              <a:rPr lang="bg-BG" dirty="0" smtClean="0">
                <a:sym typeface="Symbol"/>
              </a:rPr>
              <a:t>движещия се обект</a:t>
            </a:r>
          </a:p>
          <a:p>
            <a:pPr lvl="1"/>
            <a:r>
              <a:rPr lang="bg-BG" dirty="0" smtClean="0">
                <a:sym typeface="Symbol"/>
              </a:rPr>
              <a:t>За да не са прекалено близки, позицията е отместена</a:t>
            </a:r>
          </a:p>
          <a:p>
            <a:pPr lvl="1"/>
            <a:r>
              <a:rPr lang="bg-BG" dirty="0" smtClean="0">
                <a:sym typeface="Symbol"/>
              </a:rPr>
              <a:t>Коефициентите в линейните комбинации определят колко плавно ще се движи гледната точка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731563" y="2663189"/>
            <a:ext cx="7680876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]*0.96+0.04*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]*0.98+0.02*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0.3/(4-i)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</a:t>
            </a:r>
            <a:r>
              <a:rPr lang="en-GB" dirty="0" err="1" smtClean="0"/>
              <a:t>pos,target,up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7134103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14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из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Сцена</a:t>
            </a:r>
          </a:p>
          <a:p>
            <a:pPr lvl="1"/>
            <a:r>
              <a:rPr lang="bg-BG" dirty="0" smtClean="0"/>
              <a:t>Същата мрежа от „постройки“</a:t>
            </a:r>
          </a:p>
          <a:p>
            <a:pPr lvl="1"/>
            <a:r>
              <a:rPr lang="bg-BG" dirty="0" smtClean="0"/>
              <a:t>Гледната точка е спрямо обекта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Позицията ще съвпада с координатите на обекта (дори няма да е нужно да има обект)</a:t>
            </a:r>
          </a:p>
          <a:p>
            <a:pPr lvl="1"/>
            <a:r>
              <a:rPr lang="bg-BG" dirty="0" smtClean="0"/>
              <a:t>Посоката на движение и позицията определят целта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46407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Заглаждане на движението</a:t>
            </a:r>
          </a:p>
          <a:p>
            <a:pPr lvl="1"/>
            <a:r>
              <a:rPr lang="bg-BG" dirty="0" smtClean="0"/>
              <a:t>Имаме втора позиция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</a:t>
            </a:r>
            <a:r>
              <a:rPr lang="bg-BG" dirty="0" smtClean="0"/>
              <a:t> и посока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</a:t>
            </a:r>
            <a:r>
              <a:rPr lang="en-US" dirty="0" smtClean="0"/>
              <a:t>,</a:t>
            </a:r>
            <a:r>
              <a:rPr lang="bg-BG" dirty="0" smtClean="0"/>
              <a:t> които с линейна комбинация следват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Целта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target2</a:t>
            </a:r>
            <a:r>
              <a:rPr lang="en-US" dirty="0" smtClean="0">
                <a:sym typeface="Symbol"/>
              </a:rPr>
              <a:t> </a:t>
            </a:r>
            <a:r>
              <a:rPr lang="bg-BG" dirty="0" smtClean="0">
                <a:sym typeface="Symbol"/>
              </a:rPr>
              <a:t>е точка при кръгово въртене на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dir2</a:t>
            </a:r>
            <a:r>
              <a:rPr lang="bg-BG" dirty="0" smtClean="0">
                <a:sym typeface="Symbol"/>
              </a:rPr>
              <a:t> около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pos2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63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pos2[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 = dir2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target2 </a:t>
            </a:r>
            <a:r>
              <a:rPr lang="en-GB" dirty="0"/>
              <a:t>= [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pos2[1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(dir2)</a:t>
            </a:r>
            <a:r>
              <a:rPr lang="en-GB" dirty="0"/>
              <a:t>,0.5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(pos2,target2,up);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279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3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Гледна точка</a:t>
            </a:r>
          </a:p>
          <a:p>
            <a:pPr lvl="1"/>
            <a:r>
              <a:rPr lang="bg-BG" dirty="0" smtClean="0"/>
              <a:t>Задава се с функцията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Параметри</a:t>
            </a:r>
            <a:endParaRPr lang="bg-BG" dirty="0"/>
          </a:p>
          <a:p>
            <a:pPr lvl="1"/>
            <a:r>
              <a:rPr lang="bg-BG" dirty="0" smtClean="0"/>
              <a:t>Позиция – тримерна точка на мястото, откъдето гледаме</a:t>
            </a:r>
          </a:p>
          <a:p>
            <a:pPr lvl="1"/>
            <a:r>
              <a:rPr lang="bg-BG" dirty="0" smtClean="0"/>
              <a:t>Цел – тримерна точка към която гледаме, тя се проектира в средата на графичното поле</a:t>
            </a:r>
          </a:p>
          <a:p>
            <a:pPr lvl="1"/>
            <a:r>
              <a:rPr lang="bg-BG" dirty="0" smtClean="0"/>
              <a:t>Посока нагоре – вектор, който за да се вижда вертикален, образът се завърта по подходящ начин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на гледна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Постигани ефекти</a:t>
            </a:r>
          </a:p>
          <a:p>
            <a:pPr lvl="1"/>
            <a:r>
              <a:rPr lang="bg-BG" dirty="0" smtClean="0"/>
              <a:t>Илюзия за движение на цялата сцена с всичките ѝ обекти</a:t>
            </a:r>
          </a:p>
          <a:p>
            <a:pPr lvl="1"/>
            <a:r>
              <a:rPr lang="bg-BG" dirty="0" smtClean="0"/>
              <a:t>Реализация на оглеждане, което не е възможно с </a:t>
            </a:r>
            <a:r>
              <a:rPr lang="en-US" dirty="0" smtClean="0"/>
              <a:t>demo</a:t>
            </a:r>
          </a:p>
          <a:p>
            <a:pPr lvl="1"/>
            <a:r>
              <a:rPr lang="bg-BG" dirty="0" smtClean="0"/>
              <a:t>Движение вътре в сцена</a:t>
            </a:r>
            <a:endParaRPr lang="en-US" dirty="0" smtClean="0"/>
          </a:p>
          <a:p>
            <a:r>
              <a:rPr lang="bg-BG" dirty="0" smtClean="0"/>
              <a:t>Плавност</a:t>
            </a:r>
          </a:p>
          <a:p>
            <a:pPr lvl="1"/>
            <a:r>
              <a:rPr lang="bg-BG" dirty="0" smtClean="0"/>
              <a:t>Движението на гледна точка е по-чувствително към резки промени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35648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35847" r="23603" b="11419"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08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35847" r="23603" b="11419"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8757" y="977095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БГ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047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 в </a:t>
            </a:r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Дефинира гледна точка</a:t>
            </a:r>
            <a:endParaRPr lang="en-US" dirty="0" smtClean="0"/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позиция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цел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нагоре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r>
              <a:rPr lang="bg-BG" dirty="0" smtClean="0"/>
              <a:t>И още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US" dirty="0" smtClean="0"/>
              <a:t> </a:t>
            </a:r>
            <a:r>
              <a:rPr lang="bg-BG" dirty="0" smtClean="0"/>
              <a:t>използва вътрешно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Проекцията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bg-BG" dirty="0" smtClean="0"/>
              <a:t> е независима от гледната точка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21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Позиция </a:t>
            </a:r>
            <a:r>
              <a:rPr lang="bg-BG" dirty="0" smtClean="0"/>
              <a:t>е тримерна точка</a:t>
            </a:r>
            <a:endParaRPr lang="bg-BG" dirty="0"/>
          </a:p>
          <a:p>
            <a:pPr lvl="1"/>
            <a:r>
              <a:rPr lang="bg-BG" dirty="0"/>
              <a:t>Определя мястото, където е окото на зрителя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[86.6, 50, 30]</a:t>
            </a:r>
            <a:r>
              <a:rPr lang="bg-BG" dirty="0" smtClean="0"/>
              <a:t> или </a:t>
            </a:r>
            <a:r>
              <a:rPr lang="en-US" dirty="0" smtClean="0"/>
              <a:t>100[cos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,sin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,0.3]</a:t>
            </a:r>
            <a:endParaRPr lang="bg-BG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е достатъчно далеч от гледаната </a:t>
            </a:r>
            <a:r>
              <a:rPr lang="bg-BG" dirty="0" smtClean="0"/>
              <a:t>сцена</a:t>
            </a:r>
            <a:endParaRPr lang="bg-BG" dirty="0"/>
          </a:p>
          <a:p>
            <a:pPr lvl="1"/>
            <a:r>
              <a:rPr lang="bg-BG" dirty="0"/>
              <a:t>Да не е прекалено далеч от сцената</a:t>
            </a:r>
          </a:p>
          <a:p>
            <a:endParaRPr lang="bg-BG" dirty="0"/>
          </a:p>
          <a:p>
            <a:endParaRPr lang="bg-BG" dirty="0"/>
          </a:p>
        </p:txBody>
      </p:sp>
      <p:sp>
        <p:nvSpPr>
          <p:cNvPr id="3" name="Arc 2"/>
          <p:cNvSpPr/>
          <p:nvPr/>
        </p:nvSpPr>
        <p:spPr>
          <a:xfrm>
            <a:off x="3998683" y="2336699"/>
            <a:ext cx="1116865" cy="693485"/>
          </a:xfrm>
          <a:prstGeom prst="arc">
            <a:avLst>
              <a:gd name="adj1" fmla="val 3602889"/>
              <a:gd name="adj2" fmla="val 8005362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Chevron 3"/>
          <p:cNvSpPr/>
          <p:nvPr/>
        </p:nvSpPr>
        <p:spPr>
          <a:xfrm>
            <a:off x="5837470" y="230685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165736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1665845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1"/>
          </p:cNvCxnSpPr>
          <p:nvPr/>
        </p:nvCxnSpPr>
        <p:spPr>
          <a:xfrm>
            <a:off x="4557116" y="2683442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2696948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4206244" y="296208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429792" y="3318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2677502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evron 20"/>
          <p:cNvSpPr/>
          <p:nvPr/>
        </p:nvSpPr>
        <p:spPr>
          <a:xfrm rot="3528235">
            <a:off x="4494940" y="3242590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100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15548" y="3144962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0406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Chevron 31"/>
          <p:cNvSpPr/>
          <p:nvPr/>
        </p:nvSpPr>
        <p:spPr>
          <a:xfrm>
            <a:off x="4902085" y="322380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470545" y="25860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2579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17456</TotalTime>
  <Words>1459</Words>
  <Application>Microsoft Office PowerPoint</Application>
  <PresentationFormat>On-screen Show (16:9)</PresentationFormat>
  <Paragraphs>341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Origin</vt:lpstr>
      <vt:lpstr>Гледна точка</vt:lpstr>
      <vt:lpstr>Гледна точка</vt:lpstr>
      <vt:lpstr>Гледна точка</vt:lpstr>
      <vt:lpstr>Съдържание на гледната точка</vt:lpstr>
      <vt:lpstr>PowerPoint Presentation</vt:lpstr>
      <vt:lpstr>PowerPoint Presentation</vt:lpstr>
      <vt:lpstr>PowerPoint Presentation</vt:lpstr>
      <vt:lpstr>Гледна точка в СУИКА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Традиционен 2D чертеж</vt:lpstr>
      <vt:lpstr>PowerPoint Presentation</vt:lpstr>
      <vt:lpstr>PowerPoint Presentation</vt:lpstr>
      <vt:lpstr>PowerPoint Presentation</vt:lpstr>
      <vt:lpstr>Анимация на гледната точка</vt:lpstr>
      <vt:lpstr>Движение на гледната точка</vt:lpstr>
      <vt:lpstr>Следене на 2D чертеж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Анимация в 3D</vt:lpstr>
      <vt:lpstr>Въртене на сцена</vt:lpstr>
      <vt:lpstr>Въртене на сцена</vt:lpstr>
      <vt:lpstr>PowerPoint Presentation</vt:lpstr>
      <vt:lpstr>PowerPoint Presentation</vt:lpstr>
      <vt:lpstr>PowerPoint Presentation</vt:lpstr>
      <vt:lpstr>Примери</vt:lpstr>
      <vt:lpstr>Преследване на обект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Движение из сцена</vt:lpstr>
      <vt:lpstr>PowerPoint Presentation</vt:lpstr>
      <vt:lpstr>PowerPoint Presentation</vt:lpstr>
      <vt:lpstr>Обобщение</vt:lpstr>
      <vt:lpstr>Гледна точка</vt:lpstr>
      <vt:lpstr>Движение на гледна точка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SUICA-16</dc:title>
  <dc:creator>Pavel Boytchev</dc:creator>
  <cp:lastModifiedBy>Pavel Boytchev</cp:lastModifiedBy>
  <cp:revision>687</cp:revision>
  <dcterms:created xsi:type="dcterms:W3CDTF">2015-02-10T15:00:35Z</dcterms:created>
  <dcterms:modified xsi:type="dcterms:W3CDTF">2015-11-03T19:02:10Z</dcterms:modified>
</cp:coreProperties>
</file>