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747" r:id="rId5"/>
    <p:sldId id="748" r:id="rId6"/>
    <p:sldId id="749" r:id="rId7"/>
    <p:sldId id="750" r:id="rId8"/>
    <p:sldId id="751" r:id="rId9"/>
    <p:sldId id="752" r:id="rId10"/>
    <p:sldId id="705" r:id="rId11"/>
    <p:sldId id="753" r:id="rId12"/>
    <p:sldId id="706" r:id="rId13"/>
    <p:sldId id="754" r:id="rId14"/>
    <p:sldId id="755" r:id="rId15"/>
    <p:sldId id="756" r:id="rId16"/>
    <p:sldId id="757" r:id="rId17"/>
    <p:sldId id="758" r:id="rId18"/>
    <p:sldId id="761" r:id="rId19"/>
    <p:sldId id="762" r:id="rId20"/>
    <p:sldId id="760" r:id="rId21"/>
    <p:sldId id="763" r:id="rId22"/>
    <p:sldId id="764" r:id="rId23"/>
    <p:sldId id="765" r:id="rId24"/>
    <p:sldId id="768" r:id="rId25"/>
    <p:sldId id="770" r:id="rId26"/>
    <p:sldId id="766" r:id="rId27"/>
    <p:sldId id="767" r:id="rId28"/>
    <p:sldId id="771" r:id="rId29"/>
    <p:sldId id="772" r:id="rId30"/>
    <p:sldId id="774" r:id="rId31"/>
    <p:sldId id="775" r:id="rId32"/>
    <p:sldId id="776" r:id="rId33"/>
    <p:sldId id="777" r:id="rId34"/>
    <p:sldId id="778" r:id="rId35"/>
    <p:sldId id="779" r:id="rId36"/>
    <p:sldId id="780" r:id="rId37"/>
    <p:sldId id="781" r:id="rId38"/>
    <p:sldId id="782" r:id="rId39"/>
    <p:sldId id="783" r:id="rId40"/>
    <p:sldId id="784" r:id="rId41"/>
    <p:sldId id="785" r:id="rId42"/>
    <p:sldId id="786" r:id="rId43"/>
    <p:sldId id="787" r:id="rId44"/>
    <p:sldId id="788" r:id="rId45"/>
    <p:sldId id="789" r:id="rId46"/>
    <p:sldId id="790" r:id="rId47"/>
    <p:sldId id="791" r:id="rId48"/>
    <p:sldId id="792" r:id="rId49"/>
    <p:sldId id="793" r:id="rId50"/>
    <p:sldId id="318" r:id="rId51"/>
    <p:sldId id="492" r:id="rId52"/>
    <p:sldId id="773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694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501%20Mouse%20coordinates/Example-1501%20Mouse%20coordinat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1502%20Graphical%20coordinates/Example-1502%20Graphical%20coordinat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503%20Drawing%20dots/Example-1503%20Drawing%20do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504%20Drawing%20lines/Example-1504%20Drawing%20lin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505%20Pressed%20button/Example-1505%20Pressed%20butt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506%20Pressed%20button%202/Example-1506%20Pressed%20button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507%20Left%20and%20right%20buttons/Example-1507%20Left%20and%20right%20buttons.html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png"/><Relationship Id="rId4" Type="http://schemas.openxmlformats.org/officeDocument/2006/relationships/image" Target="../media/image1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508%20No%20context%20menu/Example-1508%20No%20context%20menu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509%20Points/Example-1509%20Poin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510%20Points%20and%20segments/Example-1510%20Points%20and%20segmen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Example-1511%20Points,%20segments%20and%20circles/Example-1511%20Points,%20segments%20and%20circles.html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Интерактивност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Добавяне на слушатели на събития</a:t>
            </a:r>
          </a:p>
          <a:p>
            <a:pPr lvl="1"/>
            <a:r>
              <a:rPr lang="bg-BG" dirty="0" smtClean="0"/>
              <a:t>В елемента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info</a:t>
            </a:r>
            <a:r>
              <a:rPr lang="bg-BG" dirty="0" smtClean="0"/>
              <a:t> ще се показват координатите</a:t>
            </a:r>
          </a:p>
          <a:p>
            <a:pPr lvl="1"/>
            <a:r>
              <a:rPr lang="bg-BG" dirty="0" smtClean="0"/>
              <a:t>Всеки </a:t>
            </a:r>
            <a:r>
              <a:rPr lang="en-US" dirty="0" err="1" smtClean="0"/>
              <a:t>Suica</a:t>
            </a:r>
            <a:r>
              <a:rPr lang="en-US" dirty="0" smtClean="0"/>
              <a:t> </a:t>
            </a:r>
            <a:r>
              <a:rPr lang="bg-BG" dirty="0" smtClean="0"/>
              <a:t>обект съдържа </a:t>
            </a:r>
            <a:r>
              <a:rPr lang="en-US" dirty="0" smtClean="0"/>
              <a:t>WebGL</a:t>
            </a:r>
            <a:r>
              <a:rPr lang="bg-BG" dirty="0" smtClean="0"/>
              <a:t> обекта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gl</a:t>
            </a:r>
            <a:r>
              <a:rPr lang="en-US" dirty="0" smtClean="0"/>
              <a:t>,</a:t>
            </a:r>
            <a:r>
              <a:rPr lang="bg-BG" dirty="0" smtClean="0"/>
              <a:t> който помни в себе си </a:t>
            </a:r>
            <a:r>
              <a:rPr lang="en-US" dirty="0" smtClean="0"/>
              <a:t>DOM</a:t>
            </a:r>
            <a:r>
              <a:rPr lang="bg-BG" dirty="0" smtClean="0"/>
              <a:t> елемента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canvas</a:t>
            </a:r>
            <a:r>
              <a:rPr lang="bg-BG" dirty="0" smtClean="0"/>
              <a:t>, с който има връзка </a:t>
            </a:r>
            <a:endParaRPr lang="en-US" dirty="0" smtClean="0"/>
          </a:p>
          <a:p>
            <a:pPr lvl="1"/>
            <a:r>
              <a:rPr lang="bg-BG" dirty="0" smtClean="0"/>
              <a:t>Създаваме двата слушателя към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p.gl.canvas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Движението на мишката ще се обработва от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Напускането на графичното поле –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45" y="3211823"/>
            <a:ext cx="8229509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info</a:t>
            </a:r>
            <a:r>
              <a:rPr lang="en-GB" dirty="0"/>
              <a:t> = </a:t>
            </a:r>
            <a:r>
              <a:rPr lang="en-GB" dirty="0" err="1"/>
              <a:t>document.getElementById</a:t>
            </a:r>
            <a:r>
              <a:rPr lang="en-GB" dirty="0"/>
              <a:t>('info</a:t>
            </a:r>
            <a:r>
              <a:rPr lang="en-GB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p </a:t>
            </a:r>
            <a:r>
              <a:rPr lang="en-GB" dirty="0"/>
              <a:t>= new </a:t>
            </a:r>
            <a:r>
              <a:rPr lang="en-GB" dirty="0" err="1"/>
              <a:t>Suica</a:t>
            </a:r>
            <a:r>
              <a:rPr lang="en-GB" dirty="0" smtClean="0"/>
              <a:t>();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p.gl.canvas</a:t>
            </a:r>
            <a:r>
              <a:rPr lang="en-GB" dirty="0" err="1" smtClean="0"/>
              <a:t>.addEventListener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/>
              <a:t>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 err="1" smtClean="0"/>
              <a:t>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p.gl.canvas.addEventListener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 err="1" smtClean="0"/>
              <a:t>,false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3195108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Обработване на събитията</a:t>
            </a:r>
          </a:p>
          <a:p>
            <a:pPr lvl="1"/>
            <a:r>
              <a:rPr lang="bg-BG" dirty="0" smtClean="0"/>
              <a:t>От параметъра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US" dirty="0" smtClean="0"/>
              <a:t> </a:t>
            </a:r>
            <a:r>
              <a:rPr lang="bg-BG" dirty="0" smtClean="0"/>
              <a:t>извличаме координатите на мишката и отместването на графичното поле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840238"/>
            <a:ext cx="7223681" cy="31089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event.clientX-event.target.offsetLeft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GB" dirty="0"/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event.clientY-event.target.offsetTop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info.innerHTML</a:t>
            </a:r>
            <a:r>
              <a:rPr lang="en-GB" dirty="0"/>
              <a:t> = 'x='+x+' y='+y;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</a:t>
            </a:r>
            <a:r>
              <a:rPr lang="en-GB" dirty="0"/>
              <a:t>n</a:t>
            </a:r>
            <a:r>
              <a:rPr lang="en-GB" dirty="0" smtClean="0"/>
              <a:t>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info.innerHTML</a:t>
            </a:r>
            <a:r>
              <a:rPr lang="en-GB" dirty="0"/>
              <a:t> = '</a:t>
            </a:r>
            <a:r>
              <a:rPr lang="bg-BG" dirty="0"/>
              <a:t>Пример 1501</a:t>
            </a:r>
            <a:r>
              <a:rPr lang="bg-BG" dirty="0" smtClean="0"/>
              <a:t>:... ';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578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6536" y="283713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3760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Рисуване с </a:t>
            </a:r>
            <a:r>
              <a:rPr lang="bg-BG" dirty="0" smtClean="0"/>
              <a:t>мишка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86529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Графични координати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Графични координати</a:t>
            </a:r>
            <a:endParaRPr lang="bg-BG" dirty="0"/>
          </a:p>
          <a:p>
            <a:pPr lvl="1"/>
            <a:r>
              <a:rPr lang="bg-BG" dirty="0" smtClean="0"/>
              <a:t>Координати на обектите в графичното поле</a:t>
            </a:r>
          </a:p>
          <a:p>
            <a:pPr lvl="1"/>
            <a:r>
              <a:rPr lang="bg-BG" dirty="0" smtClean="0"/>
              <a:t>Разминават се с координатите на мишката</a:t>
            </a:r>
          </a:p>
          <a:p>
            <a:pPr lvl="1"/>
            <a:r>
              <a:rPr lang="bg-BG" dirty="0" smtClean="0"/>
              <a:t>Най-често (0,</a:t>
            </a:r>
            <a:r>
              <a:rPr lang="bg-BG" dirty="0" err="1" smtClean="0"/>
              <a:t>0</a:t>
            </a:r>
            <a:r>
              <a:rPr lang="bg-BG" dirty="0" smtClean="0"/>
              <a:t>) е центърът, </a:t>
            </a:r>
            <a:r>
              <a:rPr lang="en-US" dirty="0" smtClean="0"/>
              <a:t>X</a:t>
            </a:r>
            <a:r>
              <a:rPr lang="bg-BG" dirty="0" smtClean="0"/>
              <a:t> </a:t>
            </a:r>
            <a:r>
              <a:rPr lang="bg-BG" dirty="0"/>
              <a:t>е надясно, а </a:t>
            </a:r>
            <a:r>
              <a:rPr lang="en-US" dirty="0"/>
              <a:t>Y</a:t>
            </a:r>
            <a:r>
              <a:rPr lang="bg-BG" dirty="0"/>
              <a:t> е </a:t>
            </a:r>
            <a:r>
              <a:rPr lang="bg-BG" dirty="0" smtClean="0"/>
              <a:t>нагоре</a:t>
            </a:r>
            <a:endParaRPr lang="bg-BG" dirty="0"/>
          </a:p>
        </p:txBody>
      </p:sp>
      <p:sp>
        <p:nvSpPr>
          <p:cNvPr id="4" name="Chevron 3"/>
          <p:cNvSpPr/>
          <p:nvPr/>
        </p:nvSpPr>
        <p:spPr>
          <a:xfrm>
            <a:off x="1645953" y="3150727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1781671" y="3372714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1645952" y="2937506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64405" y="3372714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781671" y="3372714"/>
            <a:ext cx="2516013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781671" y="3372714"/>
            <a:ext cx="0" cy="1178215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8" name="TextBox 27"/>
          <p:cNvSpPr txBox="1"/>
          <p:nvPr/>
        </p:nvSpPr>
        <p:spPr>
          <a:xfrm>
            <a:off x="1798756" y="4263297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83142" y="3359625"/>
            <a:ext cx="696055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36866" y="4667059"/>
            <a:ext cx="2752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Координати на мишката</a:t>
            </a:r>
          </a:p>
        </p:txBody>
      </p:sp>
      <p:sp>
        <p:nvSpPr>
          <p:cNvPr id="31" name="Chevron 30"/>
          <p:cNvSpPr/>
          <p:nvPr/>
        </p:nvSpPr>
        <p:spPr>
          <a:xfrm>
            <a:off x="4754877" y="3150727"/>
            <a:ext cx="2743170" cy="1516332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2" name="Chevron 31"/>
          <p:cNvSpPr/>
          <p:nvPr/>
        </p:nvSpPr>
        <p:spPr>
          <a:xfrm>
            <a:off x="4890595" y="3372714"/>
            <a:ext cx="2516013" cy="1178215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sp>
        <p:nvSpPr>
          <p:cNvPr id="33" name="Chevron 32"/>
          <p:cNvSpPr/>
          <p:nvPr/>
        </p:nvSpPr>
        <p:spPr>
          <a:xfrm>
            <a:off x="4754876" y="2937506"/>
            <a:ext cx="2743172" cy="225348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2571750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073329" y="3668163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4890595" y="3983527"/>
            <a:ext cx="2516013" cy="0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6126463" y="3372714"/>
            <a:ext cx="0" cy="1178215"/>
          </a:xfrm>
          <a:prstGeom prst="straightConnector1">
            <a:avLst/>
          </a:prstGeom>
          <a:solidFill>
            <a:schemeClr val="bg1"/>
          </a:solidFill>
          <a:ln w="38100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TextBox 36"/>
          <p:cNvSpPr txBox="1"/>
          <p:nvPr/>
        </p:nvSpPr>
        <p:spPr>
          <a:xfrm>
            <a:off x="5788639" y="3375510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526582" y="3988125"/>
            <a:ext cx="696055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(0,0)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745790" y="4668593"/>
            <a:ext cx="27522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Графични координати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6081558" y="3933620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41" name="Oval 40"/>
          <p:cNvSpPr/>
          <p:nvPr/>
        </p:nvSpPr>
        <p:spPr>
          <a:xfrm>
            <a:off x="1735951" y="3329790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14426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Изчисляване на графични координати</a:t>
            </a:r>
          </a:p>
          <a:p>
            <a:pPr lvl="1"/>
            <a:r>
              <a:rPr lang="bg-BG" dirty="0" smtClean="0"/>
              <a:t>Отместване на центъра с половината от ширината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bg-BG" dirty="0" smtClean="0"/>
              <a:t> и височината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r>
              <a:rPr lang="bg-BG" dirty="0" smtClean="0"/>
              <a:t> на графичното поле</a:t>
            </a:r>
            <a:endParaRPr lang="bg-BG" dirty="0"/>
          </a:p>
          <a:p>
            <a:pPr lvl="1"/>
            <a:r>
              <a:rPr lang="bg-BG" dirty="0" smtClean="0"/>
              <a:t>Координатите по </a:t>
            </a:r>
            <a:r>
              <a:rPr lang="en-US" dirty="0" smtClean="0"/>
              <a:t>Y</a:t>
            </a:r>
            <a:r>
              <a:rPr lang="bg-BG" dirty="0" smtClean="0"/>
              <a:t> трябва да са с обърнат знак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3028945"/>
            <a:ext cx="7223681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x = </a:t>
            </a:r>
            <a:r>
              <a:rPr lang="en-GB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event.target.offsetWidth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y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en-GB" dirty="0"/>
              <a:t>(</a:t>
            </a:r>
            <a:r>
              <a:rPr lang="en-GB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event.target.offsetHeight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/2</a:t>
            </a:r>
            <a:r>
              <a:rPr lang="en-GB" dirty="0"/>
              <a:t>);</a:t>
            </a:r>
          </a:p>
        </p:txBody>
      </p:sp>
    </p:spTree>
    <p:extLst>
      <p:ext uri="{BB962C8B-B14F-4D97-AF65-F5344CB8AC3E}">
        <p14:creationId xmlns:p14="http://schemas.microsoft.com/office/powerpoint/2010/main" val="2793747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8874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2095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Рисуване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Рисуване на точки</a:t>
            </a:r>
            <a:endParaRPr lang="bg-BG" dirty="0"/>
          </a:p>
          <a:p>
            <a:pPr lvl="1"/>
            <a:r>
              <a:rPr lang="bg-BG" dirty="0"/>
              <a:t>При движение на мишката тя оставя следа</a:t>
            </a:r>
            <a:r>
              <a:rPr lang="en-US" dirty="0"/>
              <a:t> </a:t>
            </a:r>
            <a:r>
              <a:rPr lang="bg-BG" dirty="0"/>
              <a:t>от </a:t>
            </a:r>
            <a:r>
              <a:rPr lang="bg-BG" dirty="0" smtClean="0"/>
              <a:t>точки</a:t>
            </a:r>
          </a:p>
          <a:p>
            <a:pPr lvl="1"/>
            <a:endParaRPr lang="bg-BG" dirty="0"/>
          </a:p>
          <a:p>
            <a:pPr lvl="1"/>
            <a:endParaRPr lang="bg-BG" dirty="0"/>
          </a:p>
          <a:p>
            <a:pPr lvl="1"/>
            <a:r>
              <a:rPr lang="bg-BG" dirty="0" smtClean="0"/>
              <a:t>Използване на </a:t>
            </a:r>
            <a:r>
              <a:rPr lang="bg-BG" dirty="0"/>
              <a:t>2</a:t>
            </a:r>
            <a:r>
              <a:rPr lang="en-US" dirty="0"/>
              <a:t>D</a:t>
            </a:r>
            <a:r>
              <a:rPr lang="bg-BG" dirty="0"/>
              <a:t> </a:t>
            </a:r>
            <a:r>
              <a:rPr lang="bg-BG" dirty="0" smtClean="0"/>
              <a:t>сцена с гледна точка „отгоре“</a:t>
            </a:r>
            <a:endParaRPr lang="bg-BG" dirty="0"/>
          </a:p>
          <a:p>
            <a:pPr lvl="1"/>
            <a:r>
              <a:rPr lang="bg-BG" dirty="0" smtClean="0"/>
              <a:t>Съответствие </a:t>
            </a:r>
            <a:r>
              <a:rPr lang="bg-BG" dirty="0"/>
              <a:t>1:</a:t>
            </a:r>
            <a:r>
              <a:rPr lang="bg-BG" dirty="0" err="1"/>
              <a:t>1</a:t>
            </a:r>
            <a:r>
              <a:rPr lang="bg-BG" dirty="0"/>
              <a:t> между </a:t>
            </a:r>
            <a:r>
              <a:rPr lang="bg-BG" dirty="0" smtClean="0"/>
              <a:t>координатите на мишката и координатите в графичното поле</a:t>
            </a:r>
            <a:endParaRPr lang="bg-BG" dirty="0"/>
          </a:p>
        </p:txBody>
      </p:sp>
      <p:sp>
        <p:nvSpPr>
          <p:cNvPr id="24" name="Chevron 23"/>
          <p:cNvSpPr/>
          <p:nvPr/>
        </p:nvSpPr>
        <p:spPr>
          <a:xfrm>
            <a:off x="2889636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Координати на мишката</a:t>
            </a:r>
          </a:p>
        </p:txBody>
      </p:sp>
      <p:sp>
        <p:nvSpPr>
          <p:cNvPr id="26" name="Chevron 25"/>
          <p:cNvSpPr/>
          <p:nvPr/>
        </p:nvSpPr>
        <p:spPr>
          <a:xfrm>
            <a:off x="915515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 на </a:t>
            </a: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мишката</a:t>
            </a:r>
          </a:p>
        </p:txBody>
      </p:sp>
      <p:sp>
        <p:nvSpPr>
          <p:cNvPr id="27" name="Chevron 26"/>
          <p:cNvSpPr/>
          <p:nvPr/>
        </p:nvSpPr>
        <p:spPr>
          <a:xfrm>
            <a:off x="4863757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Графични координати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Chevron 41"/>
          <p:cNvSpPr/>
          <p:nvPr/>
        </p:nvSpPr>
        <p:spPr>
          <a:xfrm>
            <a:off x="6837879" y="2023116"/>
            <a:ext cx="1371585" cy="548634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Графични обекти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3" name="Straight Arrow Connector 42"/>
          <p:cNvCxnSpPr>
            <a:stCxn id="24" idx="1"/>
            <a:endCxn id="26" idx="3"/>
          </p:cNvCxnSpPr>
          <p:nvPr/>
        </p:nvCxnSpPr>
        <p:spPr>
          <a:xfrm flipH="1">
            <a:off x="2287100" y="2297433"/>
            <a:ext cx="602536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4" name="Straight Arrow Connector 43"/>
          <p:cNvCxnSpPr>
            <a:stCxn id="27" idx="1"/>
            <a:endCxn id="24" idx="3"/>
          </p:cNvCxnSpPr>
          <p:nvPr/>
        </p:nvCxnSpPr>
        <p:spPr>
          <a:xfrm flipH="1">
            <a:off x="4261221" y="2297433"/>
            <a:ext cx="602536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5" name="Straight Arrow Connector 44"/>
          <p:cNvCxnSpPr>
            <a:stCxn id="42" idx="1"/>
            <a:endCxn id="27" idx="3"/>
          </p:cNvCxnSpPr>
          <p:nvPr/>
        </p:nvCxnSpPr>
        <p:spPr>
          <a:xfrm flipH="1">
            <a:off x="6235342" y="2297433"/>
            <a:ext cx="602537" cy="0"/>
          </a:xfrm>
          <a:prstGeom prst="straightConnector1">
            <a:avLst/>
          </a:prstGeom>
          <a:solidFill>
            <a:schemeClr val="bg1"/>
          </a:solidFill>
          <a:ln w="19050">
            <a:solidFill>
              <a:schemeClr val="accent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68210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>
            <a:off x="3304745" y="3001626"/>
            <a:ext cx="0" cy="1947538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15174" y="3082906"/>
            <a:ext cx="0" cy="1947538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8963" y="3232625"/>
            <a:ext cx="728985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/>
          <p:cNvGrpSpPr/>
          <p:nvPr/>
        </p:nvGrpSpPr>
        <p:grpSpPr>
          <a:xfrm>
            <a:off x="1828831" y="1701755"/>
            <a:ext cx="5486343" cy="3064531"/>
            <a:chOff x="5986985" y="2169853"/>
            <a:chExt cx="1958297" cy="2642898"/>
          </a:xfr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</p:grpSpPr>
        <p:sp>
          <p:nvSpPr>
            <p:cNvPr id="34" name="Trapezoid 33"/>
            <p:cNvSpPr/>
            <p:nvPr/>
          </p:nvSpPr>
          <p:spPr>
            <a:xfrm rot="16200000">
              <a:off x="5909851" y="2777319"/>
              <a:ext cx="2642896" cy="1427965"/>
            </a:xfrm>
            <a:prstGeom prst="trapezoid">
              <a:avLst>
                <a:gd name="adj" fmla="val 36441"/>
              </a:avLst>
            </a:prstGeom>
            <a:gradFill>
              <a:gsLst>
                <a:gs pos="100000">
                  <a:srgbClr val="FF0000">
                    <a:alpha val="14000"/>
                  </a:srgbClr>
                </a:gs>
                <a:gs pos="65000">
                  <a:srgbClr val="FF0000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cxnSp>
          <p:nvCxnSpPr>
            <p:cNvPr id="35" name="Straight Connector 34"/>
            <p:cNvCxnSpPr/>
            <p:nvPr/>
          </p:nvCxnSpPr>
          <p:spPr>
            <a:xfrm flipV="1">
              <a:off x="5986985" y="2169853"/>
              <a:ext cx="1958297" cy="1321326"/>
            </a:xfrm>
            <a:prstGeom prst="line">
              <a:avLst/>
            </a:prstGeom>
            <a:grpFill/>
            <a:ln w="6350" cap="sq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986985" y="3491302"/>
              <a:ext cx="1958297" cy="1321449"/>
            </a:xfrm>
            <a:prstGeom prst="line">
              <a:avLst/>
            </a:prstGeom>
            <a:grpFill/>
            <a:ln w="6350" cap="sq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Перспективна проекция</a:t>
            </a:r>
            <a:endParaRPr lang="bg-BG" dirty="0" smtClean="0"/>
          </a:p>
          <a:p>
            <a:pPr lvl="1"/>
            <a:r>
              <a:rPr lang="bg-BG" dirty="0" smtClean="0"/>
              <a:t>По-отдалечените графични обекти изглеждат по-малки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perspective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ъгъл, от, до)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828831" y="2685606"/>
            <a:ext cx="5120583" cy="548415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28831" y="3223192"/>
            <a:ext cx="3657559" cy="537588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28831" y="3234021"/>
            <a:ext cx="5120583" cy="526758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828831" y="2685605"/>
            <a:ext cx="3657559" cy="537587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486390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49414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65737" y="2821979"/>
            <a:ext cx="91439" cy="8273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16791" y="3082906"/>
            <a:ext cx="0" cy="290945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314602" y="3001626"/>
            <a:ext cx="0" cy="440575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93786" y="2529591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Гледна точка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669700" y="2479410"/>
            <a:ext cx="1270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Екран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26806" y="4414795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Предна 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15174" y="4457106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Задна</a:t>
            </a:r>
          </a:p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1" name="Pie 40"/>
          <p:cNvSpPr/>
          <p:nvPr/>
        </p:nvSpPr>
        <p:spPr>
          <a:xfrm>
            <a:off x="1494514" y="2898561"/>
            <a:ext cx="668908" cy="668908"/>
          </a:xfrm>
          <a:prstGeom prst="pie">
            <a:avLst>
              <a:gd name="adj1" fmla="val 20691963"/>
              <a:gd name="adj2" fmla="val 944841"/>
            </a:avLst>
          </a:prstGeom>
          <a:solidFill>
            <a:srgbClr val="FF0000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>
              <a:solidFill>
                <a:schemeClr val="tx1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747447" y="313175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53" name="TextBox 52"/>
          <p:cNvSpPr txBox="1"/>
          <p:nvPr/>
        </p:nvSpPr>
        <p:spPr>
          <a:xfrm>
            <a:off x="1371635" y="3428913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Зрителен ъгъл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08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9" name="Straight Connector 48"/>
          <p:cNvCxnSpPr/>
          <p:nvPr/>
        </p:nvCxnSpPr>
        <p:spPr>
          <a:xfrm flipH="1">
            <a:off x="3304745" y="1565921"/>
            <a:ext cx="12046" cy="3383243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315173" y="1565921"/>
            <a:ext cx="1" cy="3464523"/>
          </a:xfrm>
          <a:prstGeom prst="line">
            <a:avLst/>
          </a:prstGeom>
          <a:gradFill flip="none" rotWithShape="1">
            <a:gsLst>
              <a:gs pos="100000">
                <a:srgbClr val="FF0000">
                  <a:alpha val="31000"/>
                </a:srgbClr>
              </a:gs>
              <a:gs pos="19000">
                <a:schemeClr val="accent1">
                  <a:tint val="23500"/>
                  <a:satMod val="160000"/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 w="19050" cap="sq">
            <a:solidFill>
              <a:srgbClr val="FF000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88963" y="3232625"/>
            <a:ext cx="7289854" cy="0"/>
          </a:xfrm>
          <a:prstGeom prst="straightConnector1">
            <a:avLst/>
          </a:prstGeom>
          <a:ln w="38100" cap="sq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rapezoid 33"/>
          <p:cNvSpPr/>
          <p:nvPr/>
        </p:nvSpPr>
        <p:spPr>
          <a:xfrm rot="16200000">
            <a:off x="3782623" y="1233735"/>
            <a:ext cx="3064529" cy="4000571"/>
          </a:xfrm>
          <a:prstGeom prst="trapezoid">
            <a:avLst>
              <a:gd name="adj" fmla="val 0"/>
            </a:avLst>
          </a:prstGeom>
          <a:gradFill>
            <a:gsLst>
              <a:gs pos="100000">
                <a:srgbClr val="FF0000">
                  <a:alpha val="14000"/>
                </a:srgbClr>
              </a:gs>
              <a:gs pos="65000">
                <a:srgbClr val="FF0000">
                  <a:alpha val="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Ортографска проекция</a:t>
            </a:r>
          </a:p>
          <a:p>
            <a:pPr lvl="1"/>
            <a:r>
              <a:rPr lang="bg-BG" dirty="0" smtClean="0"/>
              <a:t>По-отдалечените графични обекти си запазват размера</a:t>
            </a:r>
          </a:p>
          <a:p>
            <a:pPr lvl="1"/>
            <a:r>
              <a:rPr lang="bg-BG" dirty="0" smtClean="0"/>
              <a:t>Функция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 (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ъгъл, от, до)</a:t>
            </a:r>
          </a:p>
        </p:txBody>
      </p:sp>
      <p:cxnSp>
        <p:nvCxnSpPr>
          <p:cNvPr id="25" name="Straight Connector 24"/>
          <p:cNvCxnSpPr/>
          <p:nvPr/>
        </p:nvCxnSpPr>
        <p:spPr>
          <a:xfrm>
            <a:off x="3316791" y="3760779"/>
            <a:ext cx="3632623" cy="0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316791" y="2685605"/>
            <a:ext cx="3632623" cy="0"/>
          </a:xfrm>
          <a:prstGeom prst="line">
            <a:avLst/>
          </a:prstGeom>
          <a:ln w="6350" cap="sq"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486390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6949414" y="2685605"/>
            <a:ext cx="0" cy="1075174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3265737" y="2260254"/>
            <a:ext cx="91439" cy="19507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65" name="Straight Connector 64"/>
          <p:cNvCxnSpPr/>
          <p:nvPr/>
        </p:nvCxnSpPr>
        <p:spPr>
          <a:xfrm>
            <a:off x="3316791" y="2685975"/>
            <a:ext cx="0" cy="1078992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93786" y="2529591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Гледна точка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286025" y="2140856"/>
            <a:ext cx="12700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Екран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040678" y="4397938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Предна 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15174" y="4457106"/>
            <a:ext cx="1270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Задна</a:t>
            </a:r>
          </a:p>
          <a:p>
            <a:r>
              <a:rPr lang="bg-BG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равнина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747447" y="3131753"/>
            <a:ext cx="182878" cy="182878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02745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Работа с мишка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r>
              <a:rPr lang="en-US" dirty="0" smtClean="0"/>
              <a:t> </a:t>
            </a:r>
            <a:r>
              <a:rPr lang="bg-BG" dirty="0" smtClean="0"/>
              <a:t>на рисуване</a:t>
            </a:r>
          </a:p>
          <a:p>
            <a:pPr lvl="1"/>
            <a:r>
              <a:rPr lang="bg-BG" dirty="0" smtClean="0"/>
              <a:t>За съответствие 1:</a:t>
            </a:r>
            <a:r>
              <a:rPr lang="bg-BG" dirty="0" err="1" smtClean="0"/>
              <a:t>1</a:t>
            </a:r>
            <a:r>
              <a:rPr lang="bg-BG" dirty="0" smtClean="0"/>
              <a:t> използваме ортографска проекция</a:t>
            </a:r>
          </a:p>
          <a:p>
            <a:pPr lvl="1"/>
            <a:r>
              <a:rPr lang="bg-BG" dirty="0" smtClean="0"/>
              <a:t>За поглед „отгоре“ използваме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bg-BG" dirty="0" smtClean="0"/>
              <a:t>, чийто параметри казват: гледаме от </a:t>
            </a:r>
            <a:r>
              <a:rPr lang="en-US" dirty="0" smtClean="0"/>
              <a:t>[0,0,1]</a:t>
            </a:r>
            <a:r>
              <a:rPr lang="bg-BG" dirty="0" smtClean="0"/>
              <a:t> към </a:t>
            </a:r>
            <a:r>
              <a:rPr lang="en-US" dirty="0" smtClean="0"/>
              <a:t>[0,0,0]</a:t>
            </a:r>
            <a:r>
              <a:rPr lang="bg-BG" dirty="0" smtClean="0"/>
              <a:t>, а </a:t>
            </a:r>
            <a:r>
              <a:rPr lang="en-US" dirty="0" smtClean="0"/>
              <a:t>[0,1,0]</a:t>
            </a:r>
            <a:r>
              <a:rPr lang="bg-BG" dirty="0" smtClean="0"/>
              <a:t> сочи нагоре</a:t>
            </a:r>
          </a:p>
          <a:p>
            <a:pPr lvl="1"/>
            <a:r>
              <a:rPr lang="bg-BG" dirty="0" smtClean="0"/>
              <a:t>Намираме графичните координати и създаваме точка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205995"/>
            <a:ext cx="7223681" cy="27431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orthographic</a:t>
            </a:r>
            <a:r>
              <a:rPr lang="en-US" dirty="0"/>
              <a:t>(-2,2);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/>
              <a:t>([0,0,1],[0,0,0],[0,1,0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 smtClean="0"/>
              <a:t>event.clientX</a:t>
            </a:r>
            <a:r>
              <a:rPr lang="bg-BG" dirty="0" smtClean="0"/>
              <a:t> </a:t>
            </a:r>
            <a:r>
              <a:rPr lang="en-GB" dirty="0" smtClean="0"/>
              <a:t>-</a:t>
            </a:r>
            <a:r>
              <a:rPr lang="bg-BG" dirty="0" smtClean="0"/>
              <a:t> ...;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-(</a:t>
            </a:r>
            <a:r>
              <a:rPr lang="en-GB" dirty="0" err="1" smtClean="0"/>
              <a:t>event.clientY</a:t>
            </a:r>
            <a:r>
              <a:rPr lang="bg-BG" dirty="0" smtClean="0"/>
              <a:t> </a:t>
            </a:r>
            <a:r>
              <a:rPr lang="en-GB" dirty="0" smtClean="0"/>
              <a:t>-</a:t>
            </a:r>
            <a:r>
              <a:rPr lang="bg-BG" dirty="0" smtClean="0"/>
              <a:t> 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point([x,y,0]);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7044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231" y="315706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4759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на линии</a:t>
            </a:r>
          </a:p>
          <a:p>
            <a:pPr lvl="1"/>
            <a:r>
              <a:rPr lang="bg-BG" dirty="0" smtClean="0"/>
              <a:t>Запомняме 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bg-BG" dirty="0" smtClean="0"/>
              <a:t> последната точка</a:t>
            </a:r>
          </a:p>
          <a:p>
            <a:pPr lvl="1"/>
            <a:r>
              <a:rPr lang="bg-BG" dirty="0" smtClean="0"/>
              <a:t>Ако в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US" dirty="0" smtClean="0"/>
              <a:t> </a:t>
            </a:r>
            <a:r>
              <a:rPr lang="bg-BG" dirty="0" smtClean="0"/>
              <a:t>има стойност, рисуваме отсечка</a:t>
            </a:r>
          </a:p>
          <a:p>
            <a:pPr lvl="1"/>
            <a:r>
              <a:rPr lang="bg-BG" dirty="0" smtClean="0"/>
              <a:t>Ако няма стойност</a:t>
            </a:r>
            <a:r>
              <a:rPr lang="en-US" dirty="0" smtClean="0"/>
              <a:t>,</a:t>
            </a:r>
            <a:r>
              <a:rPr lang="bg-BG" dirty="0" smtClean="0"/>
              <a:t> то сме в началото и все още нямаме две точки, за да направим отсечка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last;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GB" dirty="0" smtClean="0"/>
              <a:t>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last </a:t>
            </a:r>
            <a:r>
              <a:rPr lang="en-GB" dirty="0"/>
              <a:t>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44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634" y="101728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9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Промяна в рисуването</a:t>
            </a:r>
          </a:p>
          <a:p>
            <a:pPr lvl="1"/>
            <a:r>
              <a:rPr lang="bg-BG" dirty="0" smtClean="0"/>
              <a:t>Рисуването </a:t>
            </a:r>
            <a:r>
              <a:rPr lang="bg-BG" dirty="0"/>
              <a:t>да започва с натискане на ляв бутон</a:t>
            </a:r>
          </a:p>
          <a:p>
            <a:pPr lvl="1"/>
            <a:r>
              <a:rPr lang="bg-BG" dirty="0"/>
              <a:t>Рисуването да свършва с пускането на ляв </a:t>
            </a:r>
            <a:r>
              <a:rPr lang="bg-BG" dirty="0" smtClean="0"/>
              <a:t>бутон</a:t>
            </a:r>
            <a:endParaRPr lang="bg-BG" dirty="0"/>
          </a:p>
          <a:p>
            <a:r>
              <a:rPr lang="bg-BG" dirty="0"/>
              <a:t>Идея</a:t>
            </a:r>
          </a:p>
          <a:p>
            <a:pPr lvl="1"/>
            <a:r>
              <a:rPr lang="bg-BG" dirty="0"/>
              <a:t>При натискане влизаме в режим на рисуване</a:t>
            </a:r>
          </a:p>
          <a:p>
            <a:pPr lvl="1"/>
            <a:r>
              <a:rPr lang="bg-BG" dirty="0"/>
              <a:t>При пускане излизаме от режима на рисуване</a:t>
            </a:r>
          </a:p>
          <a:p>
            <a:pPr lvl="1"/>
            <a:r>
              <a:rPr lang="bg-BG" dirty="0"/>
              <a:t>При движение </a:t>
            </a:r>
            <a:r>
              <a:rPr lang="bg-BG" dirty="0" smtClean="0"/>
              <a:t>рисуваме, </a:t>
            </a:r>
            <a:r>
              <a:rPr lang="bg-BG" dirty="0"/>
              <a:t>само ако сме в режим на </a:t>
            </a:r>
            <a:r>
              <a:rPr lang="bg-BG" dirty="0" smtClean="0"/>
              <a:t>рисуване</a:t>
            </a:r>
          </a:p>
        </p:txBody>
      </p:sp>
    </p:spTree>
    <p:extLst>
      <p:ext uri="{BB962C8B-B14F-4D97-AF65-F5344CB8AC3E}">
        <p14:creationId xmlns:p14="http://schemas.microsoft.com/office/powerpoint/2010/main" val="42879270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Следим за три събития</a:t>
            </a:r>
          </a:p>
          <a:p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, </a:t>
            </a:r>
            <a:r>
              <a:rPr lang="bg-BG" dirty="0" smtClean="0"/>
              <a:t>ако е пуснат левият бутон, излизаме от режим рисуване</a:t>
            </a:r>
            <a:r>
              <a:rPr lang="en-US" dirty="0" smtClean="0"/>
              <a:t> </a:t>
            </a:r>
            <a:r>
              <a:rPr lang="bg-BG" dirty="0" smtClean="0"/>
              <a:t>и забравяме последната запомнена точка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3303262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event.which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==1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</a:t>
            </a:r>
            <a:r>
              <a:rPr lang="en-US" dirty="0"/>
              <a:t> = false;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US" dirty="0"/>
              <a:t> = undefined;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74731" y="1108726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 smtClean="0"/>
              <a:t>('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GB" dirty="0" smtClean="0"/>
              <a:t>',</a:t>
            </a:r>
            <a:r>
              <a:rPr lang="en-GB" dirty="0" err="1"/>
              <a:t>mouseMove,false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GB" dirty="0"/>
              <a:t>',</a:t>
            </a:r>
            <a:r>
              <a:rPr lang="en-GB" dirty="0" err="1"/>
              <a:t>mouseDown,false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 smtClean="0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GB" dirty="0"/>
              <a:t>',</a:t>
            </a:r>
            <a:r>
              <a:rPr lang="en-GB" dirty="0" err="1"/>
              <a:t>mouseUp,false</a:t>
            </a:r>
            <a:r>
              <a:rPr lang="en-GB" dirty="0" smtClean="0"/>
              <a:t>);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11004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/>
              <a:t>В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, </a:t>
            </a:r>
            <a:r>
              <a:rPr lang="bg-BG" dirty="0"/>
              <a:t>ако е </a:t>
            </a:r>
            <a:r>
              <a:rPr lang="bg-BG" dirty="0" smtClean="0"/>
              <a:t>натиснат </a:t>
            </a:r>
            <a:r>
              <a:rPr lang="bg-BG" dirty="0"/>
              <a:t>левият бутон, </a:t>
            </a:r>
            <a:r>
              <a:rPr lang="bg-BG" dirty="0" smtClean="0"/>
              <a:t>влизаме в режим </a:t>
            </a:r>
            <a:r>
              <a:rPr lang="bg-BG" dirty="0"/>
              <a:t>рисуване</a:t>
            </a:r>
            <a:r>
              <a:rPr lang="en-US" dirty="0"/>
              <a:t> </a:t>
            </a:r>
            <a:r>
              <a:rPr lang="bg-BG" dirty="0"/>
              <a:t>и </a:t>
            </a:r>
            <a:r>
              <a:rPr lang="bg-BG" dirty="0" smtClean="0"/>
              <a:t>запомняме текущата точка</a:t>
            </a:r>
          </a:p>
          <a:p>
            <a:endParaRPr lang="bg-BG" dirty="0"/>
          </a:p>
          <a:p>
            <a:endParaRPr lang="bg-BG" dirty="0" smtClean="0"/>
          </a:p>
          <a:p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 </a:t>
            </a:r>
            <a:r>
              <a:rPr lang="bg-BG" dirty="0" smtClean="0"/>
              <a:t>е с проверка дали сме в режим на рисуване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925848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event.which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 = true;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 = [x,y,0];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303262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draw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/>
              <a:t>	</a:t>
            </a:r>
            <a:r>
              <a:rPr lang="bg-BG" dirty="0" smtClean="0"/>
              <a:t>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smtClean="0"/>
              <a:t>last) segment(last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97043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7310" y="299880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37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По-кратък вариант?</a:t>
            </a:r>
            <a:endParaRPr lang="en-US" dirty="0" smtClean="0"/>
          </a:p>
          <a:p>
            <a:pPr lvl="1"/>
            <a:r>
              <a:rPr lang="bg-BG" dirty="0" smtClean="0"/>
              <a:t>Последната запомнена точка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bg-BG" dirty="0" smtClean="0"/>
              <a:t> е флаг за рисуване</a:t>
            </a:r>
          </a:p>
          <a:p>
            <a:pPr lvl="1"/>
            <a:r>
              <a:rPr lang="bg-BG" dirty="0" smtClean="0"/>
              <a:t>Ако има стойност – рисуваме, иначе не рисуваме</a:t>
            </a:r>
          </a:p>
          <a:p>
            <a:pPr lvl="1"/>
            <a:r>
              <a:rPr lang="bg-BG" dirty="0" smtClean="0"/>
              <a:t>Не се интересуваме от</a:t>
            </a:r>
            <a:r>
              <a:rPr lang="en-US" dirty="0" smtClean="0"/>
              <a:t> </a:t>
            </a:r>
            <a:r>
              <a:rPr lang="bg-BG" dirty="0" smtClean="0"/>
              <a:t>събитията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, </a:t>
            </a:r>
            <a:r>
              <a:rPr lang="bg-BG" dirty="0" smtClean="0"/>
              <a:t>а само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1"/>
            <a:ext cx="7223681" cy="256029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event.which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==1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segment(last</a:t>
            </a:r>
            <a:r>
              <a:rPr lang="en-GB" dirty="0"/>
              <a:t>,[x,y,0]);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else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 = undefined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1707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220" y="212460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8082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Събития и интерактивност</a:t>
            </a:r>
          </a:p>
          <a:p>
            <a:pPr lvl="1"/>
            <a:r>
              <a:rPr lang="bg-BG" dirty="0" smtClean="0"/>
              <a:t>Събитията са обекти свързани с </a:t>
            </a:r>
            <a:r>
              <a:rPr lang="en-US" dirty="0" smtClean="0"/>
              <a:t>DOM</a:t>
            </a:r>
          </a:p>
          <a:p>
            <a:pPr lvl="1"/>
            <a:r>
              <a:rPr lang="bg-BG" dirty="0" smtClean="0"/>
              <a:t>Първоначално разгледани </a:t>
            </a:r>
            <a:r>
              <a:rPr lang="bg-BG" dirty="0"/>
              <a:t>в</a:t>
            </a:r>
            <a:r>
              <a:rPr lang="bg-BG" dirty="0" smtClean="0"/>
              <a:t> </a:t>
            </a:r>
            <a:r>
              <a:rPr lang="bg-BG" dirty="0" smtClean="0"/>
              <a:t>Тема №6</a:t>
            </a:r>
          </a:p>
          <a:p>
            <a:pPr lvl="1"/>
            <a:r>
              <a:rPr lang="bg-BG" dirty="0" smtClean="0"/>
              <a:t>Използват се за реализиране на интерактивност</a:t>
            </a:r>
          </a:p>
          <a:p>
            <a:r>
              <a:rPr lang="bg-BG" dirty="0" smtClean="0"/>
              <a:t>Чрез събития се обработват</a:t>
            </a:r>
            <a:endParaRPr lang="bg-BG" dirty="0"/>
          </a:p>
          <a:p>
            <a:pPr lvl="1"/>
            <a:r>
              <a:rPr lang="bg-BG" dirty="0" smtClean="0"/>
              <a:t>Движения </a:t>
            </a:r>
            <a:r>
              <a:rPr lang="bg-BG" dirty="0"/>
              <a:t>с </a:t>
            </a:r>
            <a:r>
              <a:rPr lang="bg-BG" dirty="0" smtClean="0"/>
              <a:t>мишката</a:t>
            </a:r>
          </a:p>
          <a:p>
            <a:pPr lvl="1"/>
            <a:r>
              <a:rPr lang="bg-BG" dirty="0" smtClean="0"/>
              <a:t>Кликвания с бутоните</a:t>
            </a:r>
            <a:endParaRPr lang="bg-BG" dirty="0"/>
          </a:p>
          <a:p>
            <a:pPr lvl="1"/>
            <a:r>
              <a:rPr lang="bg-BG" dirty="0" smtClean="0"/>
              <a:t>Използване на клавиатурата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Ляв и десен бутон</a:t>
            </a:r>
            <a:endParaRPr lang="en-US" dirty="0" smtClean="0"/>
          </a:p>
          <a:p>
            <a:pPr lvl="1"/>
            <a:r>
              <a:rPr lang="bg-BG" dirty="0" smtClean="0"/>
              <a:t>С ляв бутон рисуваме синя линия, с десен – червена линия</a:t>
            </a:r>
          </a:p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Рисуваме при натиснат какъвто и да е бутон</a:t>
            </a:r>
          </a:p>
          <a:p>
            <a:pPr lvl="1"/>
            <a:r>
              <a:rPr lang="bg-BG" dirty="0" smtClean="0"/>
              <a:t>В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bg-BG" dirty="0" smtClean="0"/>
              <a:t> помним цвета според кой бутон точно е натиснат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663189"/>
            <a:ext cx="7589437" cy="22859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if </a:t>
            </a:r>
            <a:r>
              <a:rPr lang="en-GB" dirty="0"/>
              <a:t>(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event.which</a:t>
            </a:r>
            <a:r>
              <a:rPr lang="en-GB" dirty="0" smtClean="0"/>
              <a:t>)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style = {</a:t>
            </a:r>
            <a:r>
              <a:rPr lang="en-US" dirty="0" err="1" smtClean="0"/>
              <a:t>color:event.which</a:t>
            </a:r>
            <a:r>
              <a:rPr lang="en-US" dirty="0"/>
              <a:t>==1?[0,0,1]:[1,0,0]};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</a:t>
            </a:r>
            <a:r>
              <a:rPr lang="en-GB" dirty="0" smtClean="0"/>
              <a:t>)</a:t>
            </a:r>
            <a:r>
              <a:rPr lang="bg-BG" dirty="0" smtClean="0"/>
              <a:t> </a:t>
            </a:r>
            <a:r>
              <a:rPr lang="en-GB" dirty="0" smtClean="0"/>
              <a:t>segment(last</a:t>
            </a:r>
            <a:r>
              <a:rPr lang="en-GB" dirty="0"/>
              <a:t>,[x,y,0</a:t>
            </a:r>
            <a:r>
              <a:rPr lang="en-GB" dirty="0" smtClean="0"/>
              <a:t>])</a:t>
            </a:r>
            <a:r>
              <a:rPr lang="en-US" dirty="0" smtClean="0"/>
              <a:t>.</a:t>
            </a:r>
            <a:r>
              <a:rPr lang="en-US" dirty="0"/>
              <a:t>custom(style)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last =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02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7172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17537" y="1978189"/>
            <a:ext cx="2085585" cy="867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940" y="200302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45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Контекстно меню</a:t>
            </a:r>
            <a:endParaRPr lang="en-US" dirty="0" smtClean="0"/>
          </a:p>
          <a:p>
            <a:pPr lvl="1"/>
            <a:r>
              <a:rPr lang="bg-BG" dirty="0" smtClean="0"/>
              <a:t>Проблем – с десен бутон се показва контекстно меню</a:t>
            </a:r>
          </a:p>
          <a:p>
            <a:pPr lvl="1"/>
            <a:r>
              <a:rPr lang="bg-BG" dirty="0" smtClean="0"/>
              <a:t>За да премахнем показването на контекстното меню, трябва да следим за събитието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Когато настъпи, трябва да укажем с метода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bg-BG" dirty="0" smtClean="0"/>
              <a:t> да не се извършва подразбиращата се за бутона дейност</a:t>
            </a:r>
            <a:br>
              <a:rPr lang="bg-BG" dirty="0" smtClean="0"/>
            </a:br>
            <a:r>
              <a:rPr lang="bg-BG" dirty="0" smtClean="0"/>
              <a:t>(в случая това е показването на контекстното меню)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3028944"/>
            <a:ext cx="7589437" cy="19202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</a:t>
            </a:r>
            <a:r>
              <a:rPr lang="en-GB" dirty="0" smtClean="0"/>
              <a:t>.</a:t>
            </a:r>
            <a:r>
              <a:rPr lang="en-GB" dirty="0" err="1"/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en-GB" dirty="0"/>
              <a:t>',</a:t>
            </a:r>
            <a:r>
              <a:rPr lang="en-GB" dirty="0" err="1"/>
              <a:t>contextMenu,false</a:t>
            </a:r>
            <a:r>
              <a:rPr lang="en-GB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contextMenu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event.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en-GB" dirty="0"/>
              <a:t>();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66425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sp>
        <p:nvSpPr>
          <p:cNvPr id="2" name="Isosceles Triangle 1"/>
          <p:cNvSpPr/>
          <p:nvPr/>
        </p:nvSpPr>
        <p:spPr>
          <a:xfrm rot="20201706">
            <a:off x="4529610" y="2965082"/>
            <a:ext cx="143340" cy="14929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6468" y="2633045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50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Чертане с </a:t>
            </a:r>
            <a:r>
              <a:rPr lang="bg-BG" dirty="0" smtClean="0"/>
              <a:t>мишка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231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Чертане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Задача</a:t>
            </a:r>
          </a:p>
          <a:p>
            <a:pPr lvl="1"/>
            <a:r>
              <a:rPr lang="bg-BG" dirty="0"/>
              <a:t>С мишката да могат да се правят чертежи</a:t>
            </a:r>
          </a:p>
          <a:p>
            <a:pPr lvl="1"/>
            <a:r>
              <a:rPr lang="bg-BG" dirty="0"/>
              <a:t>Елементите са точки, отсечки и окръжности</a:t>
            </a:r>
          </a:p>
          <a:p>
            <a:r>
              <a:rPr lang="bg-BG" dirty="0"/>
              <a:t>Рисуване на отсечки</a:t>
            </a:r>
          </a:p>
          <a:p>
            <a:pPr lvl="1"/>
            <a:r>
              <a:rPr lang="bg-BG" dirty="0"/>
              <a:t>Натискане на бутон в единия край</a:t>
            </a:r>
          </a:p>
          <a:p>
            <a:pPr lvl="1"/>
            <a:r>
              <a:rPr lang="bg-BG" dirty="0"/>
              <a:t>Влачене до другия край и пускане на бутона</a:t>
            </a:r>
          </a:p>
          <a:p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3200395" y="4219328"/>
            <a:ext cx="2562330" cy="190918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21356157">
            <a:off x="4161453" y="426144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влачене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5784470" y="4118226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3108763" y="4327162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TextBox 12"/>
          <p:cNvSpPr txBox="1"/>
          <p:nvPr/>
        </p:nvSpPr>
        <p:spPr>
          <a:xfrm>
            <a:off x="1987118" y="4211655"/>
            <a:ext cx="13147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натискане</a:t>
            </a:r>
          </a:p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ляв бутон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35024" y="4034774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пускане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2242" y="419202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368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/>
          <p:cNvSpPr/>
          <p:nvPr/>
        </p:nvSpPr>
        <p:spPr>
          <a:xfrm>
            <a:off x="3724621" y="1657718"/>
            <a:ext cx="1645544" cy="164554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</a:t>
            </a:r>
            <a:r>
              <a:rPr lang="bg-BG" dirty="0"/>
              <a:t>на </a:t>
            </a:r>
            <a:r>
              <a:rPr lang="bg-BG" dirty="0" smtClean="0"/>
              <a:t>окръжности</a:t>
            </a:r>
            <a:endParaRPr lang="bg-BG" dirty="0"/>
          </a:p>
          <a:p>
            <a:pPr lvl="1"/>
            <a:r>
              <a:rPr lang="bg-BG" dirty="0"/>
              <a:t>Натискане на </a:t>
            </a:r>
            <a:r>
              <a:rPr lang="bg-BG" dirty="0" smtClean="0"/>
              <a:t>десен бутон </a:t>
            </a:r>
            <a:r>
              <a:rPr lang="bg-BG" dirty="0"/>
              <a:t>в </a:t>
            </a:r>
            <a:r>
              <a:rPr lang="bg-BG" dirty="0" smtClean="0"/>
              <a:t>центъра</a:t>
            </a:r>
            <a:endParaRPr lang="bg-BG" dirty="0"/>
          </a:p>
          <a:p>
            <a:pPr lvl="1"/>
            <a:r>
              <a:rPr lang="bg-BG" dirty="0"/>
              <a:t>Влачене до </a:t>
            </a:r>
            <a:r>
              <a:rPr lang="bg-BG" dirty="0" smtClean="0"/>
              <a:t>самата окръжност и </a:t>
            </a:r>
            <a:r>
              <a:rPr lang="bg-BG" dirty="0"/>
              <a:t>пускане на </a:t>
            </a:r>
            <a:r>
              <a:rPr lang="bg-BG" dirty="0" smtClean="0"/>
              <a:t>бутона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 smtClean="0"/>
          </a:p>
          <a:p>
            <a:pPr marL="411797" lvl="2"/>
            <a:endParaRPr lang="bg-BG" dirty="0" smtClean="0"/>
          </a:p>
          <a:p>
            <a:pPr marL="411797" lvl="2"/>
            <a:endParaRPr lang="bg-BG" dirty="0" smtClean="0"/>
          </a:p>
          <a:p>
            <a:r>
              <a:rPr lang="bg-BG" dirty="0" smtClean="0"/>
              <a:t>Рисуване на точки</a:t>
            </a:r>
          </a:p>
          <a:p>
            <a:pPr lvl="1"/>
            <a:r>
              <a:rPr lang="bg-BG" dirty="0" smtClean="0"/>
              <a:t>Кликване с ляв бутон на мястото на точката</a:t>
            </a:r>
            <a:endParaRPr lang="bg-BG" dirty="0"/>
          </a:p>
          <a:p>
            <a:pPr lvl="1"/>
            <a:endParaRPr lang="bg-BG" dirty="0"/>
          </a:p>
          <a:p>
            <a:pPr lvl="1"/>
            <a:endParaRPr lang="bg-BG" dirty="0"/>
          </a:p>
        </p:txBody>
      </p:sp>
      <p:sp>
        <p:nvSpPr>
          <p:cNvPr id="27" name="TextBox 26"/>
          <p:cNvSpPr txBox="1"/>
          <p:nvPr/>
        </p:nvSpPr>
        <p:spPr>
          <a:xfrm>
            <a:off x="3383293" y="2205994"/>
            <a:ext cx="1722603" cy="778336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 anchor="ctr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натискане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десен бутон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4474180" y="4514962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4550235" y="2024792"/>
            <a:ext cx="567727" cy="437054"/>
          </a:xfrm>
          <a:prstGeom prst="line">
            <a:avLst/>
          </a:prstGeom>
          <a:ln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19310432">
            <a:off x="4298887" y="1926621"/>
            <a:ext cx="923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влачене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5139707" y="1923690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6" name="Oval 25"/>
          <p:cNvSpPr/>
          <p:nvPr/>
        </p:nvSpPr>
        <p:spPr>
          <a:xfrm>
            <a:off x="4465874" y="2389050"/>
            <a:ext cx="182880" cy="182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8" name="TextBox 27"/>
          <p:cNvSpPr txBox="1"/>
          <p:nvPr/>
        </p:nvSpPr>
        <p:spPr>
          <a:xfrm>
            <a:off x="5390261" y="1840238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пускане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5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0476" y="202311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307" y="4619077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856420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Помощна функция</a:t>
            </a:r>
            <a:endParaRPr lang="en-US" dirty="0" smtClean="0"/>
          </a:p>
          <a:p>
            <a:pPr lvl="1"/>
            <a:r>
              <a:rPr lang="bg-BG" dirty="0" smtClean="0"/>
              <a:t>Функция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bg-BG" dirty="0" smtClean="0"/>
              <a:t> изчислява графични координати, които съответстват на координатите на мишката за дадено събитие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1748798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x = </a:t>
            </a:r>
            <a:r>
              <a:rPr lang="en-GB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/>
              <a:t> </a:t>
            </a:r>
            <a:r>
              <a:rPr lang="en-GB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event.target.offsetWidth</a:t>
            </a:r>
            <a:r>
              <a:rPr lang="en-GB" dirty="0" smtClean="0"/>
              <a:t>/2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y = -(</a:t>
            </a:r>
            <a:r>
              <a:rPr lang="en-GB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</a:t>
            </a:r>
            <a:r>
              <a:rPr lang="en-GB" dirty="0" smtClean="0"/>
              <a:t>-</a:t>
            </a:r>
            <a:r>
              <a:rPr lang="bg-BG" dirty="0" smtClean="0"/>
              <a:t> </a:t>
            </a:r>
            <a:r>
              <a:rPr lang="en-GB" dirty="0" err="1" smtClean="0"/>
              <a:t>event.target.offsetHeight</a:t>
            </a:r>
            <a:r>
              <a:rPr lang="en-GB" dirty="0" smtClean="0"/>
              <a:t>/2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return [x,y,0];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9212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Чертане на точки</a:t>
            </a:r>
            <a:endParaRPr lang="en-US" dirty="0" smtClean="0"/>
          </a:p>
          <a:p>
            <a:pPr lvl="1"/>
            <a:r>
              <a:rPr lang="bg-BG" dirty="0" smtClean="0"/>
              <a:t>Улавяме натискането на бутон (който и да е)</a:t>
            </a:r>
          </a:p>
          <a:p>
            <a:pPr lvl="1"/>
            <a:r>
              <a:rPr lang="bg-BG" dirty="0" smtClean="0"/>
              <a:t>Генерираме обект точка на съответните координати</a:t>
            </a:r>
          </a:p>
          <a:p>
            <a:pPr lvl="1"/>
            <a:r>
              <a:rPr lang="bg-BG" dirty="0" smtClean="0"/>
              <a:t>За удобство стилът на всички точки </a:t>
            </a:r>
            <a:r>
              <a:rPr lang="bg-BG" smtClean="0"/>
              <a:t>е </a:t>
            </a:r>
            <a:r>
              <a:rPr lang="bg-BG" smtClean="0"/>
              <a:t>изнесен </a:t>
            </a:r>
            <a:r>
              <a:rPr lang="bg-BG" dirty="0" smtClean="0"/>
              <a:t>в глобалната променлива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pointStyle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9" y="2937506"/>
            <a:ext cx="7223681" cy="20116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pointStyle</a:t>
            </a:r>
            <a:r>
              <a:rPr lang="en-US" dirty="0" smtClean="0"/>
              <a:t> </a:t>
            </a:r>
            <a:r>
              <a:rPr lang="en-US" dirty="0"/>
              <a:t>= {color:[0,0,0], pointSize:14.5};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mouseXY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(event))</a:t>
            </a:r>
            <a:r>
              <a:rPr lang="en-US" dirty="0"/>
              <a:t>.custom(</a:t>
            </a:r>
            <a:r>
              <a:rPr lang="en-US" dirty="0" err="1"/>
              <a:t>pointStyle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422676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6198" y="2744580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560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Събития на мишката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Движение на мишката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/>
              <a:t> – движение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mouseenter</a:t>
            </a:r>
            <a:r>
              <a:rPr lang="en-US" dirty="0"/>
              <a:t> – </a:t>
            </a:r>
            <a:r>
              <a:rPr lang="bg-BG" dirty="0"/>
              <a:t>навлизане в елемент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mouseleave</a:t>
            </a:r>
            <a:r>
              <a:rPr lang="en-US" dirty="0"/>
              <a:t> </a:t>
            </a:r>
            <a:r>
              <a:rPr lang="bg-BG" dirty="0"/>
              <a:t>– излизане от елемент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mouseover</a:t>
            </a:r>
            <a:r>
              <a:rPr lang="en-US" dirty="0"/>
              <a:t> </a:t>
            </a:r>
            <a:r>
              <a:rPr lang="bg-BG" dirty="0"/>
              <a:t>– движение над елемент или подчинените му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r>
              <a:rPr lang="en-US" dirty="0"/>
              <a:t> – </a:t>
            </a:r>
            <a:r>
              <a:rPr lang="bg-BG" dirty="0"/>
              <a:t>движение навън от елемент или подчинените му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9974613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Чертане и на отсечки</a:t>
            </a:r>
            <a:endParaRPr lang="en-US" dirty="0" smtClean="0"/>
          </a:p>
          <a:p>
            <a:pPr lvl="1"/>
            <a:r>
              <a:rPr lang="bg-BG" dirty="0" smtClean="0"/>
              <a:t>Основен проблем – как да разберем дали да се рисува точка или отсечка</a:t>
            </a:r>
          </a:p>
          <a:p>
            <a:pPr lvl="1"/>
            <a:r>
              <a:rPr lang="bg-BG" dirty="0" smtClean="0"/>
              <a:t>Решаваме така: при натискане на бутон рисуваме точка</a:t>
            </a:r>
          </a:p>
          <a:p>
            <a:pPr lvl="1"/>
            <a:r>
              <a:rPr lang="bg-BG" dirty="0" smtClean="0"/>
              <a:t>Това е или самостоятелна точка, или начало на отсечка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bg-BG" dirty="0" smtClean="0"/>
              <a:t> са другия край на отсечката и самата отсечка – към момента на натискане на бутон те не съществуват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3028946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point(</a:t>
            </a:r>
            <a:r>
              <a:rPr lang="en-US" dirty="0" err="1"/>
              <a:t>mouseXY</a:t>
            </a:r>
            <a:r>
              <a:rPr lang="en-US" dirty="0"/>
              <a:t>(event)).custom(</a:t>
            </a:r>
            <a:r>
              <a:rPr lang="en-US" dirty="0" err="1"/>
              <a:t>pointStyle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undefined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35458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Отсечката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 </a:t>
            </a:r>
            <a:r>
              <a:rPr lang="bg-BG" dirty="0" smtClean="0"/>
              <a:t>и крайната ѝ точка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US" dirty="0" smtClean="0"/>
              <a:t> </a:t>
            </a:r>
            <a:r>
              <a:rPr lang="bg-BG" dirty="0" smtClean="0"/>
              <a:t>се генерират при първото движение на мишката с натиснат ляв бутон</a:t>
            </a:r>
            <a:endParaRPr lang="en-US" dirty="0" smtClean="0"/>
          </a:p>
          <a:p>
            <a:pPr lvl="1"/>
            <a:r>
              <a:rPr lang="bg-BG" dirty="0" smtClean="0"/>
              <a:t>При </a:t>
            </a:r>
            <a:r>
              <a:rPr lang="bg-BG" dirty="0" err="1" smtClean="0"/>
              <a:t>последващи</a:t>
            </a:r>
            <a:r>
              <a:rPr lang="bg-BG" dirty="0" smtClean="0"/>
              <a:t> движения те се актуализират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565921"/>
            <a:ext cx="7223681" cy="338324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pos</a:t>
            </a:r>
            <a:r>
              <a:rPr lang="en-GB" dirty="0"/>
              <a:t> = </a:t>
            </a:r>
            <a:r>
              <a:rPr lang="en-GB" dirty="0" err="1"/>
              <a:t>mouseXY</a:t>
            </a:r>
            <a:r>
              <a:rPr lang="en-GB" dirty="0"/>
              <a:t>(event);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event.which</a:t>
            </a:r>
            <a:r>
              <a:rPr lang="en-GB" dirty="0"/>
              <a:t>==1)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</a:t>
            </a:r>
            <a:r>
              <a:rPr lang="en-GB" dirty="0"/>
              <a:t>) </a:t>
            </a:r>
            <a:r>
              <a:rPr lang="en-GB" dirty="0" err="1"/>
              <a:t>pnt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</a:t>
            </a:r>
            <a:r>
              <a:rPr lang="en-GB" dirty="0"/>
              <a:t>(</a:t>
            </a:r>
            <a:r>
              <a:rPr lang="en-GB" dirty="0" err="1"/>
              <a:t>pos</a:t>
            </a:r>
            <a:r>
              <a:rPr lang="en-GB" dirty="0"/>
              <a:t>).custom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</a:t>
            </a:r>
            <a:r>
              <a:rPr lang="en-GB" dirty="0" smtClean="0"/>
              <a:t>(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!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GB" dirty="0" smtClean="0"/>
              <a:t>) </a:t>
            </a:r>
            <a:r>
              <a:rPr lang="en-GB" dirty="0" err="1" smtClean="0"/>
              <a:t>obj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GB" dirty="0"/>
              <a:t>(</a:t>
            </a:r>
            <a:r>
              <a:rPr lang="en-GB" dirty="0" err="1"/>
              <a:t>pos,pos</a:t>
            </a:r>
            <a:r>
              <a:rPr lang="en-GB" dirty="0"/>
              <a:t>).custom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pnt.center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obj.to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123277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789" y="288173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502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Чертане и на окръжности</a:t>
            </a:r>
            <a:endParaRPr lang="en-US" dirty="0" smtClean="0"/>
          </a:p>
          <a:p>
            <a:pPr lvl="1"/>
            <a:r>
              <a:rPr lang="bg-BG" dirty="0" smtClean="0"/>
              <a:t>При натискане на десен бутон рисуваме точка</a:t>
            </a:r>
          </a:p>
          <a:p>
            <a:pPr lvl="1"/>
            <a:r>
              <a:rPr lang="bg-BG" dirty="0" smtClean="0"/>
              <a:t>Това е или самостоятелна точка, или центъра на окръжност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bg-BG" dirty="0" smtClean="0"/>
              <a:t> е точка от окръжността и разстоянието ѝ до центъра определя радиуса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</a:t>
            </a:r>
            <a:r>
              <a:rPr lang="bg-BG" dirty="0" smtClean="0"/>
              <a:t> е наша помощна функция)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function </a:t>
            </a:r>
            <a:r>
              <a:rPr lang="en-GB" dirty="0" err="1"/>
              <a:t>mouseMove</a:t>
            </a:r>
            <a:r>
              <a:rPr lang="en-GB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r>
              <a:rPr lang="bg-BG" dirty="0" smtClean="0"/>
              <a:t> ...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if (</a:t>
            </a:r>
            <a:r>
              <a:rPr lang="en-GB" dirty="0" err="1"/>
              <a:t>event.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which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==3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(!</a:t>
            </a:r>
            <a:r>
              <a:rPr lang="en-GB" dirty="0" err="1"/>
              <a:t>obj</a:t>
            </a:r>
            <a:r>
              <a:rPr lang="en-GB" dirty="0"/>
              <a:t>) </a:t>
            </a:r>
            <a:r>
              <a:rPr lang="en-GB" dirty="0" err="1"/>
              <a:t>obj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circle(pos,0)</a:t>
            </a:r>
            <a:r>
              <a:rPr lang="en-GB" dirty="0"/>
              <a:t>.custom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</a:t>
            </a:r>
            <a:r>
              <a:rPr lang="en-GB" dirty="0"/>
              <a:t>(</a:t>
            </a:r>
            <a:r>
              <a:rPr lang="en-GB" dirty="0" err="1"/>
              <a:t>obj.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center,pos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}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864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6342" y="195177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883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Функционално тестване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24256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Намиране на среда на отсечка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Интерактивна процедура</a:t>
            </a:r>
          </a:p>
          <a:p>
            <a:pPr lvl="1"/>
            <a:r>
              <a:rPr lang="bg-BG" dirty="0" smtClean="0"/>
              <a:t>Конструираме две случайни точки</a:t>
            </a:r>
          </a:p>
          <a:p>
            <a:pPr lvl="1"/>
            <a:r>
              <a:rPr lang="bg-BG" dirty="0" smtClean="0"/>
              <a:t>Свързваме ги с отсечка</a:t>
            </a:r>
          </a:p>
          <a:p>
            <a:pPr lvl="1"/>
            <a:r>
              <a:rPr lang="bg-BG" dirty="0" smtClean="0"/>
              <a:t>Рисуваме окръжности с центрове двете точки и радиуси колкото дължината на отсечката</a:t>
            </a:r>
          </a:p>
          <a:p>
            <a:pPr lvl="1"/>
            <a:r>
              <a:rPr lang="bg-BG" dirty="0" smtClean="0"/>
              <a:t>Свързваме с отсечка двете пресечни точки на окръжностите</a:t>
            </a:r>
          </a:p>
          <a:p>
            <a:pPr lvl="1"/>
            <a:r>
              <a:rPr lang="bg-BG" dirty="0" smtClean="0"/>
              <a:t>Сечението на двете отсечки е търсената среда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6065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194336"/>
            <a:ext cx="3657600" cy="21621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194337"/>
            <a:ext cx="3657600" cy="21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2512676"/>
            <a:ext cx="3657600" cy="21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5" name="Picture 7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512676"/>
            <a:ext cx="3657600" cy="2162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hlinkClick r:id="rId2" action="ppaction://hlinkfile"/>
          </p:cNvPr>
          <p:cNvSpPr txBox="1"/>
          <p:nvPr/>
        </p:nvSpPr>
        <p:spPr>
          <a:xfrm>
            <a:off x="3657610" y="476628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7506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Рисуване на правоъгълен триъгълник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Интерактивна процедура</a:t>
            </a:r>
          </a:p>
          <a:p>
            <a:pPr lvl="1"/>
            <a:r>
              <a:rPr lang="bg-BG" dirty="0" smtClean="0"/>
              <a:t>Рисуваме окръжност</a:t>
            </a:r>
          </a:p>
          <a:p>
            <a:pPr lvl="1"/>
            <a:r>
              <a:rPr lang="bg-BG" dirty="0" smtClean="0"/>
              <a:t>Рисуваме отсечка с краища противоположни точки от окръжността (т.е. минава през центъра)</a:t>
            </a:r>
          </a:p>
          <a:p>
            <a:pPr lvl="1"/>
            <a:r>
              <a:rPr lang="bg-BG" dirty="0" smtClean="0"/>
              <a:t>Избираме трета точка от окръжността</a:t>
            </a:r>
          </a:p>
          <a:p>
            <a:pPr lvl="1"/>
            <a:r>
              <a:rPr lang="bg-BG" dirty="0" smtClean="0"/>
              <a:t>Свързваме я с двете точки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31758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hlinkClick r:id="rId2" action="ppaction://hlinkfile"/>
          </p:cNvPr>
          <p:cNvSpPr txBox="1"/>
          <p:nvPr/>
        </p:nvSpPr>
        <p:spPr>
          <a:xfrm>
            <a:off x="3657610" y="4766286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331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194336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194335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01" y="2512676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5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399" y="2512676"/>
            <a:ext cx="3657600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113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Работа с бутоните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/>
              <a:t> – натискане на бутон</a:t>
            </a:r>
          </a:p>
          <a:p>
            <a:pPr lvl="1"/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/>
              <a:t> – пускане на бутон</a:t>
            </a:r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en-US" dirty="0"/>
              <a:t> – </a:t>
            </a:r>
            <a:r>
              <a:rPr lang="bg-BG" dirty="0"/>
              <a:t>кликване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dblclick</a:t>
            </a:r>
            <a:r>
              <a:rPr lang="en-US" dirty="0"/>
              <a:t> – </a:t>
            </a:r>
            <a:r>
              <a:rPr lang="bg-BG" dirty="0"/>
              <a:t>двойно кликване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bg-BG" dirty="0"/>
              <a:t> – кликване с десен бутон за меню</a:t>
            </a:r>
          </a:p>
          <a:p>
            <a:r>
              <a:rPr lang="bg-BG" dirty="0" smtClean="0"/>
              <a:t>Други събития</a:t>
            </a:r>
          </a:p>
          <a:p>
            <a:pPr lvl="1"/>
            <a:r>
              <a:rPr lang="bg-BG" dirty="0" smtClean="0"/>
              <a:t>Не са пряко свързани с графика:</a:t>
            </a:r>
          </a:p>
          <a:p>
            <a:pPr lvl="2"/>
            <a:r>
              <a:rPr lang="bg-BG" dirty="0" smtClean="0"/>
              <a:t>Събития при влачене на елементи и файлове</a:t>
            </a:r>
          </a:p>
          <a:p>
            <a:pPr lvl="2"/>
            <a:r>
              <a:rPr lang="bg-BG" dirty="0" smtClean="0"/>
              <a:t>Събития за контролиране на мултимедия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8394941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smtClean="0"/>
              <a:t>Работа с мишка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Основни събития</a:t>
            </a:r>
          </a:p>
          <a:p>
            <a:pPr lvl="1"/>
            <a:r>
              <a:rPr lang="bg-BG" dirty="0" smtClean="0"/>
              <a:t>Движение на мишката: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mouseenter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mouseleave</a:t>
            </a:r>
            <a:r>
              <a:rPr lang="bg-BG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mouseover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mouseout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Работа с бутоните: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 smtClean="0"/>
              <a:t>, 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 smtClean="0"/>
              <a:t>,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dblclick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Контекстно меню: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Основни свойства</a:t>
            </a:r>
            <a:endParaRPr lang="bg-BG" dirty="0"/>
          </a:p>
          <a:p>
            <a:pPr lvl="1"/>
            <a:r>
              <a:rPr lang="en-US" dirty="0" smtClean="0"/>
              <a:t>DOM</a:t>
            </a:r>
            <a:r>
              <a:rPr lang="bg-BG" dirty="0" smtClean="0"/>
              <a:t> елемент на събитието: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Координати: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 smtClean="0"/>
              <a:t>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screenX</a:t>
            </a:r>
            <a:r>
              <a:rPr lang="bg-BG" dirty="0" smtClean="0"/>
              <a:t> и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screenY</a:t>
            </a:r>
            <a:endParaRPr lang="en-US" dirty="0"/>
          </a:p>
          <a:p>
            <a:pPr lvl="1"/>
            <a:r>
              <a:rPr lang="bg-BG" dirty="0" smtClean="0"/>
              <a:t>Бутони</a:t>
            </a:r>
            <a:r>
              <a:rPr lang="en-US" dirty="0" smtClean="0"/>
              <a:t> </a:t>
            </a:r>
            <a:r>
              <a:rPr lang="bg-BG" dirty="0" smtClean="0"/>
              <a:t>и клавиши: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which</a:t>
            </a:r>
            <a:r>
              <a:rPr lang="bg-BG" dirty="0" smtClean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altKey</a:t>
            </a:r>
            <a:r>
              <a:rPr lang="en-US" dirty="0"/>
              <a:t>,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ctrlKey</a:t>
            </a:r>
            <a:r>
              <a:rPr lang="bg-BG" dirty="0" smtClean="0"/>
              <a:t> и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shiftKey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Рисуване и чертане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Рисуване с мишката</a:t>
            </a:r>
          </a:p>
          <a:p>
            <a:pPr lvl="1"/>
            <a:r>
              <a:rPr lang="bg-BG" dirty="0" smtClean="0"/>
              <a:t>Преобразуване на координатите</a:t>
            </a:r>
          </a:p>
          <a:p>
            <a:pPr lvl="1"/>
            <a:r>
              <a:rPr lang="bg-BG" dirty="0" smtClean="0"/>
              <a:t>Избор на подходяща проекция, най-често ортографска</a:t>
            </a:r>
          </a:p>
          <a:p>
            <a:pPr lvl="1"/>
            <a:r>
              <a:rPr lang="bg-BG" dirty="0" smtClean="0"/>
              <a:t>Следене на натиснат бутон и/или клавиш</a:t>
            </a:r>
            <a:endParaRPr lang="en-US" dirty="0" smtClean="0"/>
          </a:p>
          <a:p>
            <a:pPr lvl="1"/>
            <a:r>
              <a:rPr lang="bg-BG" dirty="0" smtClean="0"/>
              <a:t>Контекстното меню може да се забрани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preventDefault</a:t>
            </a:r>
            <a:r>
              <a:rPr lang="bg-BG" dirty="0" smtClean="0"/>
              <a:t> в рамките на събитието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r>
              <a:rPr lang="bg-BG" dirty="0" smtClean="0"/>
              <a:t>Чертане с </a:t>
            </a:r>
            <a:r>
              <a:rPr lang="bg-BG" dirty="0"/>
              <a:t>мишката</a:t>
            </a:r>
          </a:p>
          <a:p>
            <a:pPr lvl="1"/>
            <a:r>
              <a:rPr lang="bg-BG" dirty="0" smtClean="0"/>
              <a:t>Обектите, които подлежат на интерактивна промяна, трябва да се създават еднократно, а после само да се модифицират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23076450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Свойства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/>
              <a:t>Обект на събитието</a:t>
            </a:r>
          </a:p>
          <a:p>
            <a:pPr lvl="1"/>
            <a:r>
              <a:rPr lang="bg-BG" dirty="0"/>
              <a:t>Всяко събитие се описва с </a:t>
            </a:r>
            <a:r>
              <a:rPr lang="en-US" dirty="0" err="1"/>
              <a:t>JS</a:t>
            </a:r>
            <a:r>
              <a:rPr lang="bg-BG" dirty="0"/>
              <a:t> обект</a:t>
            </a:r>
          </a:p>
          <a:p>
            <a:pPr lvl="1"/>
            <a:r>
              <a:rPr lang="bg-BG" dirty="0"/>
              <a:t>Свойствата му дават информация за </a:t>
            </a:r>
            <a:r>
              <a:rPr lang="bg-BG" dirty="0" smtClean="0"/>
              <a:t>събитието</a:t>
            </a:r>
          </a:p>
          <a:p>
            <a:r>
              <a:rPr lang="bg-BG" dirty="0" smtClean="0"/>
              <a:t>Свойства</a:t>
            </a:r>
            <a:endParaRPr lang="bg-BG" dirty="0"/>
          </a:p>
          <a:p>
            <a:pPr lvl="1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bg-BG" b="1" dirty="0" smtClean="0"/>
              <a:t> </a:t>
            </a:r>
            <a:r>
              <a:rPr lang="bg-BG" dirty="0"/>
              <a:t>– </a:t>
            </a:r>
            <a:r>
              <a:rPr lang="en-US" dirty="0" smtClean="0"/>
              <a:t>DOM</a:t>
            </a:r>
            <a:r>
              <a:rPr lang="bg-BG" dirty="0" smtClean="0"/>
              <a:t> елемент, където е станало събитието</a:t>
            </a:r>
            <a:endParaRPr lang="en-US" dirty="0"/>
          </a:p>
          <a:p>
            <a:pPr lvl="1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b="1" dirty="0"/>
              <a:t> </a:t>
            </a:r>
            <a:r>
              <a:rPr lang="en-US" dirty="0"/>
              <a:t>–</a:t>
            </a:r>
            <a:r>
              <a:rPr lang="bg-BG" dirty="0"/>
              <a:t> координати спрямо прозореца</a:t>
            </a:r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screenX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screenY</a:t>
            </a:r>
            <a:r>
              <a:rPr lang="en-US" dirty="0"/>
              <a:t> –</a:t>
            </a:r>
            <a:r>
              <a:rPr lang="bg-BG" dirty="0"/>
              <a:t> координати спрямо </a:t>
            </a:r>
            <a:r>
              <a:rPr lang="bg-BG" dirty="0" smtClean="0"/>
              <a:t>екрана</a:t>
            </a:r>
            <a:endParaRPr lang="en-US" dirty="0" smtClean="0"/>
          </a:p>
          <a:p>
            <a:pPr lvl="1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which</a:t>
            </a:r>
            <a:r>
              <a:rPr lang="bg-BG" b="1" dirty="0"/>
              <a:t> </a:t>
            </a:r>
            <a:r>
              <a:rPr lang="bg-BG" dirty="0"/>
              <a:t>– кой бутон е </a:t>
            </a:r>
            <a:r>
              <a:rPr lang="bg-BG" dirty="0" smtClean="0"/>
              <a:t>натиснат</a:t>
            </a:r>
            <a:endParaRPr lang="en-US" dirty="0" smtClean="0"/>
          </a:p>
          <a:p>
            <a:pPr lvl="1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altKey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ctrlKey</a:t>
            </a:r>
            <a:r>
              <a:rPr lang="en-US" dirty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shiftKey</a:t>
            </a:r>
            <a:r>
              <a:rPr lang="en-US" b="1" dirty="0"/>
              <a:t> </a:t>
            </a:r>
            <a:r>
              <a:rPr lang="bg-BG" dirty="0"/>
              <a:t>– дали са натиснати </a:t>
            </a:r>
            <a:r>
              <a:rPr lang="en-US" dirty="0"/>
              <a:t>Alt, Ctrl</a:t>
            </a:r>
            <a:r>
              <a:rPr lang="bg-BG" dirty="0"/>
              <a:t>, </a:t>
            </a:r>
            <a:r>
              <a:rPr lang="en-US" dirty="0" smtClean="0"/>
              <a:t>Shift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22072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Координати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Локални координати</a:t>
            </a:r>
          </a:p>
          <a:p>
            <a:pPr lvl="1"/>
            <a:r>
              <a:rPr lang="bg-BG" dirty="0"/>
              <a:t>Имаме графичен елемент </a:t>
            </a:r>
            <a:r>
              <a:rPr lang="en-US" dirty="0"/>
              <a:t>canvas</a:t>
            </a:r>
          </a:p>
          <a:p>
            <a:pPr lvl="1"/>
            <a:r>
              <a:rPr lang="bg-BG" dirty="0"/>
              <a:t>Искаме </a:t>
            </a:r>
            <a:r>
              <a:rPr lang="bg-BG" dirty="0" smtClean="0"/>
              <a:t>координати </a:t>
            </a:r>
            <a:r>
              <a:rPr lang="en-US" dirty="0" smtClean="0"/>
              <a:t>(</a:t>
            </a:r>
            <a:r>
              <a:rPr lang="en-US" b="1" dirty="0" err="1" smtClean="0"/>
              <a:t>x,y</a:t>
            </a:r>
            <a:r>
              <a:rPr lang="en-US" dirty="0"/>
              <a:t>) </a:t>
            </a:r>
            <a:r>
              <a:rPr lang="bg-BG" dirty="0"/>
              <a:t>на </a:t>
            </a:r>
            <a:r>
              <a:rPr lang="bg-BG" dirty="0" smtClean="0"/>
              <a:t>курсора на мишката </a:t>
            </a:r>
            <a:r>
              <a:rPr lang="bg-BG" dirty="0"/>
              <a:t>спрямо горния ляв ъгъл на </a:t>
            </a:r>
            <a:r>
              <a:rPr lang="bg-BG" dirty="0" smtClean="0"/>
              <a:t>обект </a:t>
            </a:r>
            <a:r>
              <a:rPr lang="en-US" dirty="0" err="1" smtClean="0"/>
              <a:t>Suica</a:t>
            </a:r>
            <a:endParaRPr lang="bg-BG" dirty="0"/>
          </a:p>
          <a:p>
            <a:pPr marL="1588" lvl="1" indent="0" algn="ctr">
              <a:buNone/>
            </a:pPr>
            <a:r>
              <a:rPr lang="en-US" dirty="0"/>
              <a:t>x = </a:t>
            </a:r>
            <a:r>
              <a:rPr lang="en-US" dirty="0" err="1"/>
              <a:t>clientX</a:t>
            </a:r>
            <a:r>
              <a:rPr lang="en-US" dirty="0"/>
              <a:t> – </a:t>
            </a:r>
            <a:r>
              <a:rPr lang="en-US" dirty="0" err="1"/>
              <a:t>offsetLeft</a:t>
            </a:r>
            <a:endParaRPr lang="en-US" dirty="0"/>
          </a:p>
          <a:p>
            <a:pPr marL="1588" lvl="1" indent="0" algn="ctr">
              <a:buNone/>
            </a:pPr>
            <a:r>
              <a:rPr lang="en-US" dirty="0"/>
              <a:t>y = </a:t>
            </a:r>
            <a:r>
              <a:rPr lang="en-US" dirty="0" err="1"/>
              <a:t>clienyY</a:t>
            </a:r>
            <a:r>
              <a:rPr lang="en-US" dirty="0"/>
              <a:t> – </a:t>
            </a:r>
            <a:r>
              <a:rPr lang="en-US" dirty="0" err="1"/>
              <a:t>offsetTop</a:t>
            </a:r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000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hevron 1"/>
          <p:cNvSpPr/>
          <p:nvPr/>
        </p:nvSpPr>
        <p:spPr>
          <a:xfrm>
            <a:off x="914440" y="1200165"/>
            <a:ext cx="7315120" cy="3566121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bg-BG" sz="2000" b="1" dirty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Екран</a:t>
            </a:r>
          </a:p>
        </p:txBody>
      </p:sp>
      <p:sp>
        <p:nvSpPr>
          <p:cNvPr id="3" name="Chevron 2"/>
          <p:cNvSpPr/>
          <p:nvPr/>
        </p:nvSpPr>
        <p:spPr>
          <a:xfrm>
            <a:off x="2194586" y="1878369"/>
            <a:ext cx="5120584" cy="270504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r"/>
            <a:r>
              <a:rPr lang="bg-BG" sz="2000" b="1" dirty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Прозорец</a:t>
            </a:r>
            <a:r>
              <a:rPr lang="en-US" sz="2000" b="1" dirty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lumMod val="65000"/>
                      <a:lumOff val="35000"/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endParaRPr lang="bg-BG" sz="2000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lumMod val="65000"/>
                    <a:lumOff val="35000"/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" name="Chevron 3"/>
          <p:cNvSpPr/>
          <p:nvPr/>
        </p:nvSpPr>
        <p:spPr>
          <a:xfrm>
            <a:off x="3657650" y="2336424"/>
            <a:ext cx="2743130" cy="1606912"/>
          </a:xfrm>
          <a:prstGeom prst="chevron">
            <a:avLst>
              <a:gd name="adj" fmla="val 0"/>
            </a:avLst>
          </a:prstGeom>
          <a:solidFill>
            <a:schemeClr val="bg1"/>
          </a:solidFill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rIns="0" rtlCol="0" anchor="b"/>
          <a:lstStyle/>
          <a:p>
            <a:pPr>
              <a:spcBef>
                <a:spcPct val="0"/>
              </a:spcBef>
            </a:pPr>
            <a:r>
              <a:rPr lang="en-US" b="1" dirty="0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bg-BG" sz="1600" b="1" dirty="0" err="1" smtClean="0">
                <a:solidFill>
                  <a:schemeClr val="tx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Суика</a:t>
            </a:r>
            <a:endParaRPr lang="bg-BG" b="1" dirty="0">
              <a:solidFill>
                <a:schemeClr val="tx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194584" y="3028945"/>
            <a:ext cx="1463026" cy="2034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" name="TextBox 5"/>
          <p:cNvSpPr txBox="1"/>
          <p:nvPr/>
        </p:nvSpPr>
        <p:spPr>
          <a:xfrm>
            <a:off x="2286025" y="3024459"/>
            <a:ext cx="1371625" cy="28821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clientX</a:t>
            </a:r>
            <a:endParaRPr lang="bg-BG" dirty="0"/>
          </a:p>
        </p:txBody>
      </p:sp>
      <p:sp>
        <p:nvSpPr>
          <p:cNvPr id="7" name="TextBox 6"/>
          <p:cNvSpPr txBox="1"/>
          <p:nvPr/>
        </p:nvSpPr>
        <p:spPr>
          <a:xfrm>
            <a:off x="2640602" y="1898736"/>
            <a:ext cx="1199886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r"/>
            <a:r>
              <a:rPr lang="en-US" dirty="0" err="1" smtClean="0"/>
              <a:t>offsetTop</a:t>
            </a:r>
            <a:endParaRPr lang="bg-BG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914440" y="3028945"/>
            <a:ext cx="1280146" cy="1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194586" y="2428714"/>
            <a:ext cx="1463024" cy="0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764288" y="1878371"/>
            <a:ext cx="3057" cy="458053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triangl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410250" y="1878369"/>
            <a:ext cx="201" cy="458055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404377" y="1200166"/>
            <a:ext cx="0" cy="464982"/>
          </a:xfrm>
          <a:prstGeom prst="straightConnector1">
            <a:avLst/>
          </a:prstGeom>
          <a:solidFill>
            <a:schemeClr val="bg1"/>
          </a:solidFill>
          <a:ln w="3175">
            <a:solidFill>
              <a:schemeClr val="accent1">
                <a:lumMod val="50000"/>
              </a:schemeClr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TextBox 12"/>
          <p:cNvSpPr txBox="1"/>
          <p:nvPr/>
        </p:nvSpPr>
        <p:spPr>
          <a:xfrm>
            <a:off x="1005878" y="3026539"/>
            <a:ext cx="1188707" cy="29260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screenX</a:t>
            </a:r>
            <a:endParaRPr lang="bg-BG" dirty="0"/>
          </a:p>
        </p:txBody>
      </p:sp>
      <p:sp>
        <p:nvSpPr>
          <p:cNvPr id="14" name="TextBox 13"/>
          <p:cNvSpPr txBox="1"/>
          <p:nvPr/>
        </p:nvSpPr>
        <p:spPr>
          <a:xfrm>
            <a:off x="2286025" y="2384160"/>
            <a:ext cx="1280146" cy="304800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err="1" smtClean="0"/>
              <a:t>offsetLeft</a:t>
            </a:r>
            <a:endParaRPr lang="bg-BG" dirty="0"/>
          </a:p>
        </p:txBody>
      </p:sp>
      <p:sp>
        <p:nvSpPr>
          <p:cNvPr id="15" name="TextBox 14"/>
          <p:cNvSpPr txBox="1"/>
          <p:nvPr/>
        </p:nvSpPr>
        <p:spPr>
          <a:xfrm>
            <a:off x="5409090" y="1890496"/>
            <a:ext cx="1199886" cy="453778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err="1" smtClean="0"/>
              <a:t>clientY</a:t>
            </a:r>
            <a:endParaRPr lang="bg-BG" dirty="0"/>
          </a:p>
        </p:txBody>
      </p:sp>
      <p:sp>
        <p:nvSpPr>
          <p:cNvPr id="16" name="TextBox 15"/>
          <p:cNvSpPr txBox="1"/>
          <p:nvPr/>
        </p:nvSpPr>
        <p:spPr>
          <a:xfrm>
            <a:off x="5408107" y="1296455"/>
            <a:ext cx="1752600" cy="331973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dirty="0" err="1" smtClean="0"/>
              <a:t>screenY</a:t>
            </a:r>
            <a:endParaRPr lang="bg-BG" dirty="0"/>
          </a:p>
        </p:txBody>
      </p:sp>
      <p:sp>
        <p:nvSpPr>
          <p:cNvPr id="17" name="Chevron 16"/>
          <p:cNvSpPr/>
          <p:nvPr/>
        </p:nvSpPr>
        <p:spPr>
          <a:xfrm>
            <a:off x="2194584" y="1665148"/>
            <a:ext cx="5120585" cy="213221"/>
          </a:xfrm>
          <a:prstGeom prst="chevron">
            <a:avLst>
              <a:gd name="adj" fmla="val 0"/>
            </a:avLst>
          </a:prstGeom>
          <a:solidFill>
            <a:schemeClr val="accent1">
              <a:lumMod val="50000"/>
            </a:schemeClr>
          </a:solidFill>
          <a:ln>
            <a:solidFill>
              <a:schemeClr val="tx1"/>
            </a:solidFill>
          </a:ln>
          <a:effectLst>
            <a:outerShdw blurRad="127000" dir="2700000" algn="tl" rotWithShape="0">
              <a:schemeClr val="bg2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t"/>
          <a:lstStyle/>
          <a:p>
            <a:pPr>
              <a:tabLst>
                <a:tab pos="4973638" algn="l"/>
              </a:tabLst>
            </a:pP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 </a:t>
            </a:r>
            <a:r>
              <a:rPr lang="bg-BG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Браузър 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rPr>
              <a:t>	</a:t>
            </a:r>
            <a:r>
              <a:rPr lang="en-US" sz="1200" b="1" dirty="0" smtClean="0">
                <a:solidFill>
                  <a:schemeClr val="bg1"/>
                </a:solidFill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x</a:t>
            </a:r>
            <a:endParaRPr lang="bg-BG" sz="1200" b="1" dirty="0">
              <a:solidFill>
                <a:schemeClr val="bg1"/>
              </a:solidFill>
              <a:effectLst>
                <a:outerShdw blurRad="63500" algn="ctr" rotWithShape="0">
                  <a:schemeClr val="tx1">
                    <a:alpha val="40000"/>
                  </a:schemeClr>
                </a:outerShdw>
              </a:effectLst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419138" y="2336424"/>
            <a:ext cx="1" cy="689289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2" name="TextBox 21"/>
          <p:cNvSpPr txBox="1"/>
          <p:nvPr/>
        </p:nvSpPr>
        <p:spPr>
          <a:xfrm>
            <a:off x="5410451" y="2509395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91691" y="3030979"/>
            <a:ext cx="333279" cy="27517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en-US"/>
            </a:defPPr>
            <a:lvl1pPr>
              <a:defRPr sz="1400">
                <a:effectLst>
                  <a:outerShdw blurRad="63500" algn="ctr" rotWithShape="0">
                    <a:schemeClr val="tx1">
                      <a:alpha val="40000"/>
                    </a:schemeClr>
                  </a:outerShdw>
                </a:effectLst>
              </a:defRPr>
            </a:lvl1pPr>
          </a:lstStyle>
          <a:p>
            <a:pPr algn="ctr"/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1588" lvl="1" indent="0" algn="ctr">
              <a:buNone/>
            </a:pPr>
            <a:r>
              <a:rPr lang="en-US" dirty="0"/>
              <a:t>x = </a:t>
            </a:r>
            <a:r>
              <a:rPr lang="en-US" dirty="0" err="1"/>
              <a:t>clientX</a:t>
            </a:r>
            <a:r>
              <a:rPr lang="en-US" dirty="0"/>
              <a:t> – </a:t>
            </a:r>
            <a:r>
              <a:rPr lang="en-US" dirty="0" err="1"/>
              <a:t>offsetLeft</a:t>
            </a:r>
            <a:endParaRPr lang="en-US" dirty="0"/>
          </a:p>
          <a:p>
            <a:pPr marL="1588" lvl="1" indent="0" algn="ctr">
              <a:buNone/>
            </a:pPr>
            <a:r>
              <a:rPr lang="en-US" dirty="0"/>
              <a:t>y = </a:t>
            </a:r>
            <a:r>
              <a:rPr lang="en-US" dirty="0" err="1"/>
              <a:t>clienyY</a:t>
            </a:r>
            <a:r>
              <a:rPr lang="en-US" dirty="0"/>
              <a:t> – </a:t>
            </a:r>
            <a:r>
              <a:rPr lang="en-US" dirty="0" err="1"/>
              <a:t>offsetTop</a:t>
            </a:r>
            <a:endParaRPr lang="en-US" dirty="0"/>
          </a:p>
          <a:p>
            <a:endParaRPr lang="bg-BG" dirty="0"/>
          </a:p>
        </p:txBody>
      </p:sp>
      <p:cxnSp>
        <p:nvCxnSpPr>
          <p:cNvPr id="19" name="Straight Arrow Connector 18"/>
          <p:cNvCxnSpPr/>
          <p:nvPr/>
        </p:nvCxnSpPr>
        <p:spPr>
          <a:xfrm flipH="1" flipV="1">
            <a:off x="3657650" y="3028945"/>
            <a:ext cx="1752551" cy="1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00"/>
            </a:solidFill>
            <a:prstDash val="sysDot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139" y="302653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31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Празно графично поле</a:t>
            </a:r>
          </a:p>
          <a:p>
            <a:pPr lvl="1"/>
            <a:r>
              <a:rPr lang="bg-BG" dirty="0" smtClean="0"/>
              <a:t>При движение на мишката показваме координатите ѝ</a:t>
            </a:r>
          </a:p>
          <a:p>
            <a:pPr lvl="1"/>
            <a:r>
              <a:rPr lang="bg-BG" dirty="0" smtClean="0"/>
              <a:t>Те са спрямо графичното поле</a:t>
            </a:r>
          </a:p>
          <a:p>
            <a:pPr lvl="1"/>
            <a:r>
              <a:rPr lang="bg-BG" dirty="0" smtClean="0"/>
              <a:t>При движение извън полето не показваме координати</a:t>
            </a:r>
          </a:p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Използваме две събития</a:t>
            </a:r>
          </a:p>
          <a:p>
            <a:pPr lvl="2"/>
            <a:r>
              <a:rPr lang="bg-BG" dirty="0" err="1"/>
              <a:t>mousemove</a:t>
            </a:r>
            <a:r>
              <a:rPr lang="bg-BG" dirty="0"/>
              <a:t> – </a:t>
            </a:r>
            <a:r>
              <a:rPr lang="bg-BG" dirty="0" smtClean="0"/>
              <a:t>движение в графичното поле</a:t>
            </a:r>
            <a:endParaRPr lang="bg-BG" dirty="0"/>
          </a:p>
          <a:p>
            <a:pPr lvl="2"/>
            <a:r>
              <a:rPr lang="en-US" dirty="0" err="1"/>
              <a:t>mouseout</a:t>
            </a:r>
            <a:r>
              <a:rPr lang="en-US" dirty="0"/>
              <a:t> – </a:t>
            </a:r>
            <a:r>
              <a:rPr lang="bg-BG" dirty="0" smtClean="0"/>
              <a:t>излизане от графичното поле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65810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16076</TotalTime>
  <Words>1439</Words>
  <Application>Microsoft Office PowerPoint</Application>
  <PresentationFormat>On-screen Show (16:9)</PresentationFormat>
  <Paragraphs>372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Интерактивност</vt:lpstr>
      <vt:lpstr>Работа с мишка</vt:lpstr>
      <vt:lpstr>Събития</vt:lpstr>
      <vt:lpstr>Събития на мишката</vt:lpstr>
      <vt:lpstr>PowerPoint Presentation</vt:lpstr>
      <vt:lpstr>Свойства</vt:lpstr>
      <vt:lpstr>Координати</vt:lpstr>
      <vt:lpstr>PowerPoint Presentation</vt:lpstr>
      <vt:lpstr>Пример</vt:lpstr>
      <vt:lpstr>PowerPoint Presentation</vt:lpstr>
      <vt:lpstr>PowerPoint Presentation</vt:lpstr>
      <vt:lpstr>PowerPoint Presentation</vt:lpstr>
      <vt:lpstr>Рисуване с мишка</vt:lpstr>
      <vt:lpstr>Графични координати</vt:lpstr>
      <vt:lpstr>PowerPoint Presentation</vt:lpstr>
      <vt:lpstr>PowerPoint Presentation</vt:lpstr>
      <vt:lpstr>Рисуване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Чертане с мишка</vt:lpstr>
      <vt:lpstr>Чертане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Функционално тестване</vt:lpstr>
      <vt:lpstr>Намиране на среда на отсечка</vt:lpstr>
      <vt:lpstr>PowerPoint Presentation</vt:lpstr>
      <vt:lpstr>Рисуване на правоъгълен триъгълник</vt:lpstr>
      <vt:lpstr>PowerPoint Presentation</vt:lpstr>
      <vt:lpstr>Обобщение</vt:lpstr>
      <vt:lpstr>Работа с мишка</vt:lpstr>
      <vt:lpstr>Рисуване и чертане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SUICA-15</dc:title>
  <dc:creator>Pavel Boytchev</dc:creator>
  <cp:lastModifiedBy>Pavel Boytchev</cp:lastModifiedBy>
  <cp:revision>639</cp:revision>
  <dcterms:created xsi:type="dcterms:W3CDTF">2015-02-10T15:00:35Z</dcterms:created>
  <dcterms:modified xsi:type="dcterms:W3CDTF">2015-09-15T15:11:24Z</dcterms:modified>
</cp:coreProperties>
</file>