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2" r:id="rId4"/>
    <p:sldId id="263" r:id="rId5"/>
    <p:sldId id="266" r:id="rId6"/>
    <p:sldId id="267" r:id="rId7"/>
    <p:sldId id="268" r:id="rId8"/>
    <p:sldId id="296" r:id="rId9"/>
    <p:sldId id="270" r:id="rId10"/>
    <p:sldId id="264" r:id="rId11"/>
    <p:sldId id="265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98" r:id="rId23"/>
    <p:sldId id="280" r:id="rId24"/>
    <p:sldId id="281" r:id="rId25"/>
    <p:sldId id="299" r:id="rId26"/>
    <p:sldId id="286" r:id="rId27"/>
    <p:sldId id="287" r:id="rId28"/>
    <p:sldId id="300" r:id="rId29"/>
    <p:sldId id="288" r:id="rId30"/>
    <p:sldId id="289" r:id="rId31"/>
    <p:sldId id="290" r:id="rId32"/>
    <p:sldId id="301" r:id="rId33"/>
    <p:sldId id="302" r:id="rId34"/>
    <p:sldId id="306" r:id="rId35"/>
    <p:sldId id="307" r:id="rId36"/>
    <p:sldId id="308" r:id="rId37"/>
    <p:sldId id="303" r:id="rId38"/>
    <p:sldId id="310" r:id="rId39"/>
    <p:sldId id="304" r:id="rId40"/>
    <p:sldId id="311" r:id="rId41"/>
    <p:sldId id="293" r:id="rId42"/>
    <p:sldId id="312" r:id="rId43"/>
    <p:sldId id="305" r:id="rId44"/>
    <p:sldId id="313" r:id="rId45"/>
    <p:sldId id="292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261" r:id="rId5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Example-0201%20Doctype/Example-0201%20Doctype.html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Example-0202%20Html/Example-0202%20Html.html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Example-0203%20Comment/Example-0203%20Comment.html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Example-0204%20Head/Example-0204%20Head.html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205%20Title/Example-0205%20Title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206%20Meta/Example-0206%20Meta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207%20Body/Example-0207%20Body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208%20Blocks/Example-0208%20Block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209%20Formating/Example-0209%20Formatting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210%20Indices/Example-0210%20Indic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211%20Code/Example-0211%20Code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212%20Lists/Example-0212%20Lists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213%20Images/Example-0213%20Imag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Example-0214%20Links/Giraffe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Example-0214%20Links/Example-0214%20Links.html" TargetMode="External"/><Relationship Id="rId5" Type="http://schemas.openxmlformats.org/officeDocument/2006/relationships/image" Target="../media/image13.png"/><Relationship Id="rId4" Type="http://schemas.openxmlformats.org/officeDocument/2006/relationships/hyperlink" Target="Example-0214%20Links/Eggs.html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215%20Table/Example-0215%20Tabl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216%20Table%20span/Example-0216%20Table%20spa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html" TargetMode="Externa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chrome/" TargetMode="External"/><Relationship Id="rId2" Type="http://schemas.openxmlformats.org/officeDocument/2006/relationships/hyperlink" Target="http://notepad-plus-plus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achsaw.com/?pg=quickphp_php_tester_debugger" TargetMode="External"/><Relationship Id="rId5" Type="http://schemas.openxmlformats.org/officeDocument/2006/relationships/hyperlink" Target="http://www.opera.com/" TargetMode="External"/><Relationship Id="rId4" Type="http://schemas.openxmlformats.org/officeDocument/2006/relationships/hyperlink" Target="https://www.mozilla.org/en-US/firefox/new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get.webgl.org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HTML5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HTML</a:t>
            </a:r>
          </a:p>
          <a:p>
            <a:pPr lvl="1"/>
            <a:r>
              <a:rPr lang="bg-BG" dirty="0" smtClean="0"/>
              <a:t>Съкращение на </a:t>
            </a:r>
            <a:r>
              <a:rPr lang="en-US" u="sng" dirty="0" err="1" smtClean="0"/>
              <a:t>H</a:t>
            </a:r>
            <a:r>
              <a:rPr lang="en-US" dirty="0" err="1" smtClean="0"/>
              <a:t>yper</a:t>
            </a:r>
            <a:r>
              <a:rPr lang="en-US" u="sng" dirty="0" err="1" smtClean="0"/>
              <a:t>T</a:t>
            </a:r>
            <a:r>
              <a:rPr lang="en-US" dirty="0" err="1" smtClean="0"/>
              <a:t>ext</a:t>
            </a:r>
            <a:r>
              <a:rPr lang="en-US" dirty="0" smtClean="0"/>
              <a:t> </a:t>
            </a:r>
            <a:r>
              <a:rPr lang="en-US" u="sng" dirty="0" smtClean="0"/>
              <a:t>M</a:t>
            </a:r>
            <a:r>
              <a:rPr lang="en-US" dirty="0" smtClean="0"/>
              <a:t>arkup </a:t>
            </a:r>
            <a:r>
              <a:rPr lang="en-US" u="sng" dirty="0" smtClean="0"/>
              <a:t>L</a:t>
            </a:r>
            <a:r>
              <a:rPr lang="en-US" dirty="0" smtClean="0"/>
              <a:t>anguage</a:t>
            </a:r>
            <a:endParaRPr lang="bg-BG" dirty="0" smtClean="0"/>
          </a:p>
          <a:p>
            <a:pPr lvl="1"/>
            <a:r>
              <a:rPr lang="bg-BG" dirty="0" smtClean="0"/>
              <a:t>Език за описание на съдържанието на уеб страници</a:t>
            </a:r>
          </a:p>
          <a:p>
            <a:pPr lvl="1"/>
            <a:r>
              <a:rPr lang="bg-BG" dirty="0" smtClean="0"/>
              <a:t>Използва обикновен</a:t>
            </a:r>
            <a:r>
              <a:rPr lang="en-US" dirty="0" smtClean="0"/>
              <a:t>, </a:t>
            </a:r>
            <a:r>
              <a:rPr lang="bg-BG" dirty="0" smtClean="0"/>
              <a:t>но маркиран текст</a:t>
            </a:r>
          </a:p>
          <a:p>
            <a:pPr lvl="1"/>
            <a:r>
              <a:rPr lang="bg-BG" dirty="0" smtClean="0"/>
              <a:t>Маркерите не се показват, а се използват от </a:t>
            </a:r>
            <a:r>
              <a:rPr lang="bg-BG" dirty="0" smtClean="0"/>
              <a:t>браузърите</a:t>
            </a:r>
            <a:r>
              <a:rPr lang="bg-BG" dirty="0" smtClean="0"/>
              <a:t>, за да форматират съдържанието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smtClean="0"/>
              <a:t>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 на версиите</a:t>
            </a:r>
          </a:p>
          <a:p>
            <a:pPr lvl="1"/>
            <a:r>
              <a:rPr lang="en-US" dirty="0" smtClean="0"/>
              <a:t>1991 –</a:t>
            </a:r>
            <a:r>
              <a:rPr lang="bg-BG" dirty="0" smtClean="0"/>
              <a:t> </a:t>
            </a:r>
            <a:r>
              <a:rPr lang="en-US" dirty="0" smtClean="0"/>
              <a:t>HTML </a:t>
            </a:r>
            <a:endParaRPr lang="bg-BG" dirty="0" smtClean="0"/>
          </a:p>
          <a:p>
            <a:pPr lvl="1"/>
            <a:r>
              <a:rPr lang="bg-BG" dirty="0" smtClean="0"/>
              <a:t>1995 –</a:t>
            </a:r>
            <a:r>
              <a:rPr lang="en-US" dirty="0" smtClean="0"/>
              <a:t> HTML2</a:t>
            </a:r>
          </a:p>
          <a:p>
            <a:pPr lvl="1"/>
            <a:r>
              <a:rPr lang="en-US" dirty="0" smtClean="0"/>
              <a:t>1997 – HTML3</a:t>
            </a:r>
            <a:r>
              <a:rPr lang="bg-BG" dirty="0" smtClean="0"/>
              <a:t> и </a:t>
            </a:r>
            <a:r>
              <a:rPr lang="en-US" dirty="0" smtClean="0"/>
              <a:t>HTML4</a:t>
            </a:r>
          </a:p>
          <a:p>
            <a:pPr lvl="1"/>
            <a:r>
              <a:rPr lang="en-US" dirty="0" smtClean="0"/>
              <a:t>2014 – 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Новости в </a:t>
            </a:r>
            <a:r>
              <a:rPr lang="en-US" dirty="0" smtClean="0"/>
              <a:t>HTML5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Нови елементи</a:t>
            </a:r>
          </a:p>
          <a:p>
            <a:pPr lvl="1"/>
            <a:r>
              <a:rPr lang="bg-BG" dirty="0" smtClean="0"/>
              <a:t>За 2</a:t>
            </a:r>
            <a:r>
              <a:rPr lang="en-US" dirty="0" smtClean="0"/>
              <a:t>D</a:t>
            </a:r>
            <a:r>
              <a:rPr lang="bg-BG" dirty="0" smtClean="0"/>
              <a:t> и </a:t>
            </a:r>
            <a:r>
              <a:rPr lang="en-US" dirty="0" smtClean="0"/>
              <a:t>3D</a:t>
            </a:r>
            <a:r>
              <a:rPr lang="bg-BG" dirty="0" smtClean="0"/>
              <a:t> графика</a:t>
            </a:r>
          </a:p>
          <a:p>
            <a:pPr lvl="1"/>
            <a:r>
              <a:rPr lang="bg-BG" dirty="0" smtClean="0"/>
              <a:t>За мултимедия </a:t>
            </a:r>
          </a:p>
          <a:p>
            <a:pPr lvl="1"/>
            <a:r>
              <a:rPr lang="bg-BG" dirty="0" smtClean="0"/>
              <a:t>За семантично маркиране</a:t>
            </a:r>
          </a:p>
          <a:p>
            <a:r>
              <a:rPr lang="bg-BG" dirty="0" smtClean="0"/>
              <a:t>Отпаднали елементи</a:t>
            </a:r>
          </a:p>
          <a:p>
            <a:pPr lvl="1"/>
            <a:r>
              <a:rPr lang="bg-BG" dirty="0" smtClean="0"/>
              <a:t>Някои от елементите са отпаднали в </a:t>
            </a:r>
            <a:r>
              <a:rPr lang="en-US" dirty="0" smtClean="0"/>
              <a:t>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7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Документ и елементи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</a:t>
            </a:r>
            <a:r>
              <a:rPr lang="bg-BG" dirty="0" smtClean="0"/>
              <a:t> документ</a:t>
            </a:r>
          </a:p>
          <a:p>
            <a:pPr lvl="1"/>
            <a:r>
              <a:rPr lang="bg-BG" dirty="0" smtClean="0"/>
              <a:t>Текстов документ с </a:t>
            </a:r>
            <a:r>
              <a:rPr lang="en-US" dirty="0" smtClean="0"/>
              <a:t>HTML</a:t>
            </a:r>
            <a:r>
              <a:rPr lang="bg-BG" dirty="0" smtClean="0"/>
              <a:t> елементи (маркери)</a:t>
            </a:r>
            <a:endParaRPr lang="en-US" dirty="0"/>
          </a:p>
          <a:p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Маркират се с тагове</a:t>
            </a:r>
            <a:r>
              <a:rPr lang="en-US" dirty="0" smtClean="0"/>
              <a:t> (</a:t>
            </a:r>
            <a:r>
              <a:rPr lang="bg-BG" dirty="0" smtClean="0"/>
              <a:t>етикети) заградени с ъглови скоби</a:t>
            </a:r>
            <a:endParaRPr lang="en-US" dirty="0" smtClean="0"/>
          </a:p>
          <a:p>
            <a:pPr lvl="1"/>
            <a:r>
              <a:rPr lang="bg-BG" dirty="0" smtClean="0"/>
              <a:t>Маркер за начало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US" dirty="0" smtClean="0"/>
              <a:t>,</a:t>
            </a:r>
            <a:r>
              <a:rPr lang="bg-BG" dirty="0" smtClean="0"/>
              <a:t> за край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Съдържанието на елемента е между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Празен елемент се обозначава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могат и се влагат</a:t>
            </a:r>
          </a:p>
        </p:txBody>
      </p:sp>
    </p:spTree>
    <p:extLst>
      <p:ext uri="{BB962C8B-B14F-4D97-AF65-F5344CB8AC3E}">
        <p14:creationId xmlns:p14="http://schemas.microsoft.com/office/powerpoint/2010/main" val="19792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Атрибути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Параметри към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Кратки атрибути</a:t>
            </a:r>
            <a:r>
              <a:rPr lang="en-US" dirty="0" smtClean="0"/>
              <a:t>, </a:t>
            </a:r>
            <a:r>
              <a:rPr lang="bg-BG" dirty="0" smtClean="0"/>
              <a:t>само по име &lt;таг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en-US" dirty="0"/>
          </a:p>
          <a:p>
            <a:pPr lvl="1"/>
            <a:r>
              <a:rPr lang="bg-BG" dirty="0"/>
              <a:t>Пълни </a:t>
            </a:r>
            <a:r>
              <a:rPr lang="bg-BG" dirty="0" smtClean="0"/>
              <a:t>атрибути с име и стойност &lt;таг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="…"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bg-BG" dirty="0" smtClean="0"/>
          </a:p>
          <a:p>
            <a:pPr lvl="1"/>
            <a:r>
              <a:rPr lang="bg-BG" dirty="0" smtClean="0"/>
              <a:t>Един елемент може да има много атрибути</a:t>
            </a:r>
            <a:br>
              <a:rPr lang="bg-BG" dirty="0" smtClean="0"/>
            </a:br>
            <a:r>
              <a:rPr lang="en-US" dirty="0" smtClean="0"/>
              <a:t>&lt;</a:t>
            </a:r>
            <a:r>
              <a:rPr lang="bg-BG" dirty="0" smtClean="0"/>
              <a:t>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bg-BG" dirty="0"/>
          </a:p>
          <a:p>
            <a:r>
              <a:rPr lang="bg-BG" dirty="0" smtClean="0"/>
              <a:t>Роля на атрибутите</a:t>
            </a:r>
            <a:endParaRPr lang="bg-BG" dirty="0"/>
          </a:p>
          <a:p>
            <a:pPr lvl="1"/>
            <a:r>
              <a:rPr lang="bg-BG" dirty="0" smtClean="0"/>
              <a:t>Поясняват </a:t>
            </a:r>
            <a:r>
              <a:rPr lang="bg-BG" dirty="0"/>
              <a:t>или допълват </a:t>
            </a:r>
            <a:r>
              <a:rPr lang="bg-BG" dirty="0" smtClean="0"/>
              <a:t>елементите</a:t>
            </a:r>
          </a:p>
          <a:p>
            <a:pPr lvl="1"/>
            <a:r>
              <a:rPr lang="bg-BG" dirty="0" smtClean="0"/>
              <a:t>Могат да съдържат </a:t>
            </a:r>
            <a:r>
              <a:rPr lang="en-US" dirty="0" err="1" smtClean="0"/>
              <a:t>CSS</a:t>
            </a:r>
            <a:r>
              <a:rPr lang="bg-BG" dirty="0" smtClean="0"/>
              <a:t> форматиране и </a:t>
            </a:r>
            <a:r>
              <a:rPr lang="en-US" dirty="0" smtClean="0"/>
              <a:t>JavaScript</a:t>
            </a:r>
            <a:r>
              <a:rPr lang="bg-BG" dirty="0" smtClean="0"/>
              <a:t> код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61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&lt;!</a:t>
            </a:r>
            <a:r>
              <a:rPr lang="en-US" dirty="0" err="1" smtClean="0"/>
              <a:t>DOCTYPE</a:t>
            </a:r>
            <a:r>
              <a:rPr lang="en-US" dirty="0" smtClean="0"/>
              <a:t>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Тип на документ</a:t>
            </a:r>
          </a:p>
          <a:p>
            <a:pPr lvl="1"/>
            <a:r>
              <a:rPr lang="bg-BG" dirty="0" smtClean="0"/>
              <a:t>В самото начало, не е част от </a:t>
            </a:r>
            <a:r>
              <a:rPr lang="en-US" dirty="0" smtClean="0"/>
              <a:t>HTML</a:t>
            </a:r>
            <a:endParaRPr lang="bg-BG" dirty="0" smtClean="0"/>
          </a:p>
          <a:p>
            <a:pPr lvl="1"/>
            <a:r>
              <a:rPr lang="bg-BG" dirty="0" smtClean="0"/>
              <a:t>Описва</a:t>
            </a:r>
            <a:r>
              <a:rPr lang="en-US" dirty="0" smtClean="0"/>
              <a:t>, </a:t>
            </a:r>
            <a:r>
              <a:rPr lang="bg-BG" dirty="0" smtClean="0"/>
              <a:t>че следващият текст е </a:t>
            </a:r>
            <a:r>
              <a:rPr lang="en-US" dirty="0" smtClean="0"/>
              <a:t>HTML</a:t>
            </a:r>
            <a:endParaRPr lang="bg-BG" dirty="0" smtClean="0"/>
          </a:p>
          <a:p>
            <a:pPr lvl="1"/>
            <a:r>
              <a:rPr lang="bg-BG" dirty="0" smtClean="0"/>
              <a:t>Нужен е, понеже </a:t>
            </a:r>
            <a:r>
              <a:rPr lang="en-US" dirty="0" smtClean="0"/>
              <a:t>HTML</a:t>
            </a:r>
            <a:r>
              <a:rPr lang="bg-BG" dirty="0" smtClean="0"/>
              <a:t> не е единственият език с маркери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2142"/>
            <a:ext cx="7223681" cy="736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DOCTYPE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/>
              <a:t> :</a:t>
            </a:r>
            <a:endParaRPr lang="bg-BG" dirty="0"/>
          </a:p>
        </p:txBody>
      </p:sp>
      <p:sp>
        <p:nvSpPr>
          <p:cNvPr id="7" name="TextBox 6">
            <a:hlinkClick r:id="rId2" action="ppaction://hlinkfile"/>
          </p:cNvPr>
          <p:cNvSpPr txBox="1"/>
          <p:nvPr/>
        </p:nvSpPr>
        <p:spPr>
          <a:xfrm>
            <a:off x="3657610" y="385189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8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&lt;html&gt;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елемент</a:t>
            </a:r>
          </a:p>
          <a:p>
            <a:pPr lvl="1"/>
            <a:r>
              <a:rPr lang="bg-BG" dirty="0" smtClean="0"/>
              <a:t>Маркира началото и края на </a:t>
            </a:r>
            <a:r>
              <a:rPr lang="en-US" dirty="0" smtClean="0"/>
              <a:t>HTML</a:t>
            </a:r>
            <a:r>
              <a:rPr lang="bg-BG" dirty="0" smtClean="0"/>
              <a:t> частта</a:t>
            </a:r>
          </a:p>
          <a:p>
            <a:pPr lvl="1"/>
            <a:r>
              <a:rPr lang="bg-BG" dirty="0" smtClean="0"/>
              <a:t>Съдържанието и програмния</a:t>
            </a:r>
            <a:r>
              <a:rPr lang="bg-BG" dirty="0"/>
              <a:t>т</a:t>
            </a:r>
            <a:r>
              <a:rPr lang="bg-BG" dirty="0" smtClean="0"/>
              <a:t> код са вътре</a:t>
            </a:r>
            <a:endParaRPr lang="en-US" dirty="0" smtClean="0"/>
          </a:p>
          <a:p>
            <a:pPr lvl="1"/>
            <a:r>
              <a:rPr lang="bg-BG" dirty="0" smtClean="0"/>
              <a:t>Може да се пропусне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html&gt;</a:t>
            </a:r>
          </a:p>
          <a:p>
            <a:pPr algn="l"/>
            <a:r>
              <a:rPr lang="bg-BG" dirty="0" smtClean="0"/>
              <a:t> :</a:t>
            </a:r>
            <a:endParaRPr lang="en-US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91969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4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коментар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Пояснителни текстове</a:t>
            </a:r>
          </a:p>
          <a:p>
            <a:pPr lvl="1"/>
            <a:r>
              <a:rPr lang="bg-BG" dirty="0" smtClean="0"/>
              <a:t>Не се показва от </a:t>
            </a:r>
            <a:r>
              <a:rPr lang="bg-BG" dirty="0" smtClean="0"/>
              <a:t>браузъра</a:t>
            </a:r>
            <a:endParaRPr lang="bg-BG" dirty="0" smtClean="0"/>
          </a:p>
          <a:p>
            <a:pPr lvl="1"/>
            <a:r>
              <a:rPr lang="bg-BG" dirty="0" smtClean="0"/>
              <a:t>Може да е навсякъде, където може да има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>
                <a:effectLst/>
              </a:rPr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&lt;!-- Това е коментар --&gt;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&lt;/html&gt;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034774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Използвани технологии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91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head&gt;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Заглавен елемент</a:t>
            </a:r>
          </a:p>
          <a:p>
            <a:pPr lvl="1"/>
            <a:r>
              <a:rPr lang="bg-BG" dirty="0" smtClean="0"/>
              <a:t>Вложен като първи елемент в </a:t>
            </a:r>
            <a:r>
              <a:rPr lang="en-US" dirty="0" smtClean="0"/>
              <a:t>&lt;html&gt;</a:t>
            </a:r>
          </a:p>
          <a:p>
            <a:pPr lvl="1"/>
            <a:r>
              <a:rPr lang="bg-BG" dirty="0" smtClean="0"/>
              <a:t>Съдържа общи характеристики на страницата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571750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	</a:t>
            </a:r>
            <a:r>
              <a:rPr lang="ru-RU" dirty="0" smtClean="0"/>
              <a:t>: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00530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5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title&gt;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Заглавие на страница</a:t>
            </a:r>
          </a:p>
          <a:p>
            <a:pPr lvl="1"/>
            <a:r>
              <a:rPr lang="bg-BG" dirty="0" smtClean="0"/>
              <a:t>Вложен като елемент в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Заглавието на страницата, най-често се показва от </a:t>
            </a:r>
            <a:r>
              <a:rPr lang="bg-BG" dirty="0" smtClean="0"/>
              <a:t>браузърите </a:t>
            </a:r>
            <a:r>
              <a:rPr lang="bg-BG" dirty="0" smtClean="0"/>
              <a:t>като заглавие на </a:t>
            </a:r>
            <a:r>
              <a:rPr lang="bg-BG" dirty="0" err="1" smtClean="0"/>
              <a:t>таб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7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r>
              <a:rPr lang="ru-RU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Пример 0205&lt;/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&lt;/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69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meta&gt;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Метаданни за </a:t>
            </a:r>
            <a:r>
              <a:rPr lang="en-US" dirty="0" smtClean="0"/>
              <a:t>HTML </a:t>
            </a:r>
            <a:r>
              <a:rPr lang="bg-BG" dirty="0" smtClean="0"/>
              <a:t>страница</a:t>
            </a:r>
          </a:p>
          <a:p>
            <a:pPr lvl="1"/>
            <a:r>
              <a:rPr lang="bg-BG" dirty="0" smtClean="0"/>
              <a:t>Вложен като елемент в </a:t>
            </a:r>
            <a:r>
              <a:rPr lang="en-US" dirty="0" smtClean="0"/>
              <a:t>&lt;head&gt;</a:t>
            </a:r>
            <a:r>
              <a:rPr lang="bg-BG" dirty="0" smtClean="0"/>
              <a:t>, не се показват на екрана</a:t>
            </a:r>
            <a:endParaRPr lang="en-US" dirty="0" smtClean="0"/>
          </a:p>
          <a:p>
            <a:pPr lvl="1"/>
            <a:r>
              <a:rPr lang="bg-BG" dirty="0" smtClean="0"/>
              <a:t>Използването не е задължително, но е желателно</a:t>
            </a:r>
          </a:p>
          <a:p>
            <a:r>
              <a:rPr lang="bg-BG" dirty="0" smtClean="0"/>
              <a:t>Атрибути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</a:p>
          <a:p>
            <a:pPr lvl="1"/>
            <a:r>
              <a:rPr lang="bg-BG" dirty="0" smtClean="0"/>
              <a:t>Винаги в двойка тип-стойност на метаданни</a:t>
            </a: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е типа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author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description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keywords</a:t>
            </a:r>
            <a:r>
              <a:rPr lang="bg-BG" dirty="0" smtClean="0"/>
              <a:t> и т.н.</a:t>
            </a: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  <a:r>
              <a:rPr lang="bg-BG" dirty="0" smtClean="0"/>
              <a:t> е стойността</a:t>
            </a:r>
          </a:p>
        </p:txBody>
      </p:sp>
    </p:spTree>
    <p:extLst>
      <p:ext uri="{BB962C8B-B14F-4D97-AF65-F5344CB8AC3E}">
        <p14:creationId xmlns:p14="http://schemas.microsoft.com/office/powerpoint/2010/main" val="40328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5878" y="1657360"/>
            <a:ext cx="7589173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charset="utf-8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name="description" content="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Примерен файл"&gt;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name="keywords" content="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СУИКА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HTML5,SUICA"&gt;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name="author" content="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r>
              <a:rPr lang="en-GB" dirty="0"/>
              <a:t>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</a:t>
            </a:r>
            <a:r>
              <a:rPr lang="en-GB" dirty="0" smtClean="0"/>
              <a:t>title&gt;</a:t>
            </a:r>
            <a:r>
              <a:rPr lang="bg-BG" dirty="0" smtClean="0"/>
              <a:t>Пример 0206&lt;/</a:t>
            </a:r>
            <a:r>
              <a:rPr lang="en-GB" dirty="0"/>
              <a:t>title&gt;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charset</a:t>
            </a:r>
          </a:p>
          <a:p>
            <a:pPr lvl="1"/>
            <a:r>
              <a:rPr lang="bg-BG" dirty="0" smtClean="0"/>
              <a:t>Кодиране на файла</a:t>
            </a:r>
            <a:endParaRPr lang="en-US" dirty="0" smtClean="0"/>
          </a:p>
          <a:p>
            <a:pPr lvl="1"/>
            <a:r>
              <a:rPr lang="bg-BG" dirty="0" smtClean="0"/>
              <a:t>Кодиране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utf-8 </a:t>
            </a:r>
            <a:r>
              <a:rPr lang="bg-BG" dirty="0" smtClean="0"/>
              <a:t>позволява съдържание на кирилица</a:t>
            </a:r>
          </a:p>
        </p:txBody>
      </p:sp>
    </p:spTree>
    <p:extLst>
      <p:ext uri="{BB962C8B-B14F-4D97-AF65-F5344CB8AC3E}">
        <p14:creationId xmlns:p14="http://schemas.microsoft.com/office/powerpoint/2010/main" val="4860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7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077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body&gt;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елемент</a:t>
            </a:r>
          </a:p>
          <a:p>
            <a:pPr lvl="1"/>
            <a:r>
              <a:rPr lang="bg-BG" dirty="0" smtClean="0"/>
              <a:t>Вложен като втори елемент в </a:t>
            </a:r>
            <a:r>
              <a:rPr lang="en-US" dirty="0" smtClean="0"/>
              <a:t>&lt;html&gt;</a:t>
            </a:r>
            <a:r>
              <a:rPr lang="bg-BG" dirty="0" smtClean="0"/>
              <a:t>, след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Съдържа съдържанието на страницата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571749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&lt;head</a:t>
            </a:r>
            <a:r>
              <a:rPr lang="en-GB" dirty="0" smtClean="0"/>
              <a:t>&gt;</a:t>
            </a:r>
            <a:r>
              <a:rPr lang="bg-BG" dirty="0" smtClean="0"/>
              <a:t>...</a:t>
            </a:r>
            <a:r>
              <a:rPr lang="en-GB" dirty="0" smtClean="0"/>
              <a:t>&lt;/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Lorem ipsum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smtClean="0"/>
              <a:t>sit</a:t>
            </a:r>
            <a:r>
              <a:rPr lang="bg-BG" dirty="0" smtClean="0"/>
              <a:t>.</a:t>
            </a:r>
            <a:endParaRPr lang="bg-BG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&lt;/html&gt;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863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1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Съдържанието в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Основен текст</a:t>
            </a:r>
          </a:p>
          <a:p>
            <a:pPr lvl="1"/>
            <a:r>
              <a:rPr lang="bg-BG" dirty="0" smtClean="0"/>
              <a:t>Маркери за форматиране на текста</a:t>
            </a:r>
          </a:p>
          <a:p>
            <a:pPr lvl="1"/>
            <a:r>
              <a:rPr lang="bg-BG" dirty="0" smtClean="0"/>
              <a:t>Маркери за елементи с друго съдържание</a:t>
            </a:r>
          </a:p>
          <a:p>
            <a:pPr lvl="1"/>
            <a:r>
              <a:rPr lang="bg-BG" dirty="0" smtClean="0"/>
              <a:t>Маркери за семантични елементи</a:t>
            </a:r>
          </a:p>
          <a:p>
            <a:r>
              <a:rPr lang="bg-BG" dirty="0" smtClean="0"/>
              <a:t>Основни правила</a:t>
            </a:r>
          </a:p>
          <a:p>
            <a:pPr lvl="1"/>
            <a:r>
              <a:rPr lang="bg-BG" dirty="0" smtClean="0"/>
              <a:t>Интервалите и новите редове се сливат в интервал</a:t>
            </a:r>
            <a:endParaRPr lang="en-US" dirty="0" smtClean="0"/>
          </a:p>
          <a:p>
            <a:pPr lvl="1"/>
            <a:r>
              <a:rPr lang="bg-BG" dirty="0" smtClean="0"/>
              <a:t>Стилът на елементите се променя със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99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Технологии в курса</a:t>
            </a:r>
            <a:endParaRPr lang="bg-BG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Различни, но допълващи се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3474733" y="2085380"/>
            <a:ext cx="2194536" cy="25991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491219"/>
            <a:ext cx="2011657" cy="2101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30108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53060"/>
            <a:ext cx="1828780" cy="5486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Callout 9"/>
          <p:cNvSpPr/>
          <p:nvPr/>
        </p:nvSpPr>
        <p:spPr>
          <a:xfrm>
            <a:off x="2103147" y="2999770"/>
            <a:ext cx="1645902" cy="1136168"/>
          </a:xfrm>
          <a:prstGeom prst="rightArrowCallout">
            <a:avLst>
              <a:gd name="adj1" fmla="val 10027"/>
              <a:gd name="adj2" fmla="val 10963"/>
              <a:gd name="adj3" fmla="val 13770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4586" y="3649568"/>
            <a:ext cx="1005829" cy="3949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Right Arrow Callout 14"/>
          <p:cNvSpPr/>
          <p:nvPr/>
        </p:nvSpPr>
        <p:spPr>
          <a:xfrm flipH="1">
            <a:off x="5609728" y="2672914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6" name="Right Arrow Callout 15"/>
          <p:cNvSpPr/>
          <p:nvPr/>
        </p:nvSpPr>
        <p:spPr>
          <a:xfrm flipH="1">
            <a:off x="5609728" y="4135938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ight Arrow Callout 16"/>
          <p:cNvSpPr/>
          <p:nvPr/>
        </p:nvSpPr>
        <p:spPr>
          <a:xfrm flipH="1">
            <a:off x="5609728" y="3404426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ight Arrow Callout 17"/>
          <p:cNvSpPr/>
          <p:nvPr/>
        </p:nvSpPr>
        <p:spPr>
          <a:xfrm flipH="1">
            <a:off x="5609728" y="1931677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JPEG/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PNG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Форматиране на текст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700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форматиране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Блокове текст</a:t>
            </a:r>
          </a:p>
          <a:p>
            <a:pPr lvl="1"/>
            <a:r>
              <a:rPr lang="bg-BG" dirty="0" smtClean="0"/>
              <a:t>Заглавия от най-главното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</a:t>
            </a:r>
            <a:r>
              <a:rPr lang="bg-BG" dirty="0" smtClean="0"/>
              <a:t> до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h6&gt;…&lt;/h6&gt;</a:t>
            </a:r>
          </a:p>
          <a:p>
            <a:pPr lvl="1"/>
            <a:r>
              <a:rPr lang="bg-BG" dirty="0" smtClean="0"/>
              <a:t>Параграф от 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&lt;p&gt;…&lt;/p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41" y="2571750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Lorem </a:t>
            </a:r>
            <a:r>
              <a:rPr lang="en-GB" dirty="0"/>
              <a:t>ipsum </a:t>
            </a:r>
            <a:r>
              <a:rPr lang="en-GB" dirty="0" err="1"/>
              <a:t>dolor</a:t>
            </a:r>
            <a:r>
              <a:rPr lang="en-GB" dirty="0"/>
              <a:t> sit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&lt;/h1&gt;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/>
              <a:t>Donec</a:t>
            </a:r>
            <a:r>
              <a:rPr lang="en-GB" dirty="0"/>
              <a:t> non ipsum </a:t>
            </a:r>
            <a:r>
              <a:rPr lang="en-GB" dirty="0" err="1"/>
              <a:t>malesuada</a:t>
            </a:r>
            <a:r>
              <a:rPr lang="en-GB" dirty="0"/>
              <a:t>,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, </a:t>
            </a:r>
            <a:r>
              <a:rPr lang="en-GB" dirty="0" err="1"/>
              <a:t>placerat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quam in magna </a:t>
            </a:r>
            <a:r>
              <a:rPr lang="en-GB" dirty="0" err="1"/>
              <a:t>suscipit</a:t>
            </a:r>
            <a:r>
              <a:rPr lang="en-GB" dirty="0"/>
              <a:t>, vitae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67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3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Форматиране вътре в текста</a:t>
            </a:r>
          </a:p>
          <a:p>
            <a:pPr lvl="1"/>
            <a:r>
              <a:rPr lang="bg-BG" dirty="0" smtClean="0"/>
              <a:t>Удебелен (</a:t>
            </a:r>
            <a:r>
              <a:rPr lang="en-US" dirty="0" smtClean="0"/>
              <a:t>bold) </a:t>
            </a:r>
            <a:r>
              <a:rPr lang="bg-BG" dirty="0" smtClean="0"/>
              <a:t>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&lt;b&gt;…&lt;/b&gt;</a:t>
            </a:r>
          </a:p>
          <a:p>
            <a:pPr lvl="1"/>
            <a:r>
              <a:rPr lang="bg-BG" dirty="0" smtClean="0"/>
              <a:t>Наклонен </a:t>
            </a:r>
            <a:r>
              <a:rPr lang="en-US" dirty="0" smtClean="0"/>
              <a:t>(italics) </a:t>
            </a:r>
            <a:r>
              <a:rPr lang="bg-BG" dirty="0" smtClean="0"/>
              <a:t>текст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Подчертан </a:t>
            </a:r>
            <a:r>
              <a:rPr lang="en-US" dirty="0" smtClean="0"/>
              <a:t>(underline) </a:t>
            </a:r>
            <a:r>
              <a:rPr lang="bg-BG" dirty="0" smtClean="0"/>
              <a:t>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&lt;u&gt;…&lt;/u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Влагане</a:t>
            </a:r>
          </a:p>
          <a:p>
            <a:pPr lvl="1"/>
            <a:r>
              <a:rPr lang="bg-BG" dirty="0" smtClean="0"/>
              <a:t>Таговете се влагат без пресичане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023118"/>
            <a:ext cx="7315120" cy="457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Pellentes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>
                <a:effectLst/>
              </a:rPr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u&gt;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40" y="4034774"/>
            <a:ext cx="6766486" cy="4571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 smtClean="0"/>
              <a:t>Pellentes</a:t>
            </a:r>
            <a:r>
              <a:rPr lang="en-GB" dirty="0" smtClean="0"/>
              <a:t>                               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3412" y="3943335"/>
            <a:ext cx="4166002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eget</a:t>
            </a:r>
            <a:r>
              <a:rPr lang="en-GB" dirty="0" smtClean="0"/>
              <a:t>               </a:t>
            </a:r>
            <a:r>
              <a:rPr lang="en-GB" dirty="0" err="1" smtClean="0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01802" y="3826651"/>
            <a:ext cx="1950344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/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5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Умален текст</a:t>
            </a:r>
          </a:p>
          <a:p>
            <a:pPr lvl="1"/>
            <a:r>
              <a:rPr lang="bg-BG" dirty="0"/>
              <a:t>Умален текст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&lt;small&gt;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small&gt;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Горен индекс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&lt;sup&gt;…&lt;/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sup&gt;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Долен индекс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sub&gt;…&lt;/sub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При влагане ефектът от смаляването се мултиплицира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480311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&lt;sub&gt;</a:t>
            </a:r>
            <a:r>
              <a:rPr lang="en-GB" dirty="0" smtClean="0"/>
              <a:t>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&lt;/sub&gt;</a:t>
            </a:r>
            <a:r>
              <a:rPr lang="en-GB" dirty="0"/>
              <a:t>=a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&lt;/sup&gt;&lt;/sup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err="1" smtClean="0"/>
              <a:t>Nullam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/>
              <a:t>neque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sagittis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small&gt;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&lt;/small&gt;</a:t>
            </a:r>
          </a:p>
        </p:txBody>
      </p:sp>
    </p:spTree>
    <p:extLst>
      <p:ext uri="{BB962C8B-B14F-4D97-AF65-F5344CB8AC3E}">
        <p14:creationId xmlns:p14="http://schemas.microsoft.com/office/powerpoint/2010/main" val="22561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секции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Програмен код</a:t>
            </a:r>
          </a:p>
          <a:p>
            <a:pPr lvl="1"/>
            <a:r>
              <a:rPr lang="bg-BG" dirty="0" smtClean="0"/>
              <a:t>С еднаква големина на символите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Със запазване на интервали и нови редове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&lt;pre&gt;…&lt;/pre&gt;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914441" y="2480310"/>
            <a:ext cx="7315120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&lt;p&gt;</a:t>
            </a:r>
            <a:r>
              <a:rPr lang="en-GB" dirty="0" err="1" smtClean="0"/>
              <a:t>Etiam</a:t>
            </a:r>
            <a:r>
              <a:rPr lang="en-GB" dirty="0" smtClean="0"/>
              <a:t> </a:t>
            </a:r>
            <a:r>
              <a:rPr lang="en-GB" dirty="0" err="1"/>
              <a:t>facilisis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/>
              <a:t>include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&lt;/code&gt;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 err="1"/>
              <a:t>iostream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&lt;/</a:t>
            </a:r>
            <a:r>
              <a:rPr lang="en-GB" dirty="0"/>
              <a:t>p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pre&gt;</a:t>
            </a:r>
            <a:r>
              <a:rPr lang="en-GB" dirty="0"/>
              <a:t>main()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    return 0;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}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29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5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Маркери за списъци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Списъци от елементи</a:t>
            </a:r>
          </a:p>
          <a:p>
            <a:pPr lvl="1"/>
            <a:r>
              <a:rPr lang="bg-BG" dirty="0" smtClean="0"/>
              <a:t>Номериран </a:t>
            </a:r>
            <a:r>
              <a:rPr lang="en-US" dirty="0" smtClean="0"/>
              <a:t>(ordered) </a:t>
            </a:r>
            <a:r>
              <a:rPr lang="bg-BG" dirty="0" smtClean="0"/>
              <a:t>списък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Неномериран (</a:t>
            </a:r>
            <a:r>
              <a:rPr lang="en-US" dirty="0" smtClean="0"/>
              <a:t>unordered) </a:t>
            </a:r>
            <a:r>
              <a:rPr lang="bg-BG" dirty="0" smtClean="0"/>
              <a:t>списък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Елемент (</a:t>
            </a:r>
            <a:r>
              <a:rPr lang="en-US" dirty="0" smtClean="0"/>
              <a:t>list item) </a:t>
            </a:r>
            <a:r>
              <a:rPr lang="bg-BG" dirty="0" smtClean="0"/>
              <a:t>от списък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&lt;li&gt;…&lt;/li&gt;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914440" y="2846066"/>
            <a:ext cx="3657559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Vestibulum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it-IT" dirty="0"/>
              <a:t>Erat </a:t>
            </a:r>
            <a:r>
              <a:rPr lang="it-IT" dirty="0" smtClean="0"/>
              <a:t>pulvinar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Ultrices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&lt;/ul&gt;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3440" y="2846067"/>
            <a:ext cx="3566120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en-GB" dirty="0" err="1" smtClean="0">
                <a:effectLst/>
              </a:rPr>
              <a:t>Nunc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>
                <a:effectLst/>
              </a:rPr>
              <a:t>Purus non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 err="1">
                <a:effectLst/>
              </a:rPr>
              <a:t>Donec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5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Приложение на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Програмиране в частта с </a:t>
            </a:r>
            <a:r>
              <a:rPr lang="en-US" dirty="0" smtClean="0"/>
              <a:t>JavaScript</a:t>
            </a:r>
            <a:endParaRPr lang="bg-BG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74733" y="2258533"/>
            <a:ext cx="2194536" cy="23248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664372"/>
            <a:ext cx="2011657" cy="1827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20383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 </a:t>
            </a:r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43335"/>
            <a:ext cx="1828780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1" y="2258533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Формат на примерите в курса и на проектите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 flipV="1">
            <a:off x="5669269" y="2581698"/>
            <a:ext cx="72723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81698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Текстово и картинно съдържание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>
            <a:off x="2743220" y="2904864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TextBox 22"/>
          <p:cNvSpPr txBox="1"/>
          <p:nvPr/>
        </p:nvSpPr>
        <p:spPr>
          <a:xfrm>
            <a:off x="6399564" y="3030638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Създаване на графични обекти, анимация и интерактивност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5486390" y="3492303"/>
            <a:ext cx="913174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TextBox 29"/>
          <p:cNvSpPr txBox="1"/>
          <p:nvPr/>
        </p:nvSpPr>
        <p:spPr>
          <a:xfrm>
            <a:off x="91489" y="3708985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Форматиране на съдържанието</a:t>
            </a:r>
          </a:p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(при нужда)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680637" y="4175120"/>
            <a:ext cx="97697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75512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8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Маркери за връзки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Връзка към изображение</a:t>
            </a:r>
          </a:p>
          <a:p>
            <a:pPr lvl="1"/>
            <a:r>
              <a:rPr lang="bg-BG" dirty="0" smtClean="0"/>
              <a:t>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за включване на изображение</a:t>
            </a:r>
          </a:p>
          <a:p>
            <a:pPr lvl="1"/>
            <a:r>
              <a:rPr lang="bg-BG" dirty="0" smtClean="0"/>
              <a:t>Задължителен атрибут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bg-BG" dirty="0" smtClean="0"/>
              <a:t> с адреса на картинката </a:t>
            </a:r>
          </a:p>
          <a:p>
            <a:pPr lvl="1"/>
            <a:r>
              <a:rPr lang="bg-BG" dirty="0" smtClean="0"/>
              <a:t>С атрибути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width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height</a:t>
            </a:r>
            <a:r>
              <a:rPr lang="bg-BG" dirty="0" smtClean="0"/>
              <a:t> променяме показвания размер измерен в пиксели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303266"/>
            <a:ext cx="7223681" cy="1371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</a:t>
            </a:r>
            <a:r>
              <a:rPr lang="en-GB" dirty="0" smtClean="0">
                <a:effectLst/>
              </a:rPr>
              <a:t>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3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984" y="4970946"/>
            <a:ext cx="9149983" cy="16109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Снимки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: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Egg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на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Рич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Лий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с лиценз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CC-BY-SA 20.0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от 2004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оригинал: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www.flickr.com/photos/kof2002/123481664]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и 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Giraffes have funny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 на Адам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Дженкинс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с лиценз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CC-BY 2.0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от 2010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оригинал: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www.flickr.com/photos/37796451@N00/4466520589]</a:t>
            </a:r>
            <a:endParaRPr lang="bg-BG" sz="6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1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Връзка към страница</a:t>
            </a:r>
          </a:p>
          <a:p>
            <a:pPr lvl="1"/>
            <a:r>
              <a:rPr lang="bg-BG" dirty="0" smtClean="0"/>
              <a:t>Таг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a&gt;…&lt;/a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(от </a:t>
            </a:r>
            <a:r>
              <a:rPr lang="en-US" dirty="0" smtClean="0"/>
              <a:t>anchor – </a:t>
            </a:r>
            <a:r>
              <a:rPr lang="bg-BG" dirty="0" smtClean="0"/>
              <a:t>котва)</a:t>
            </a:r>
          </a:p>
          <a:p>
            <a:pPr lvl="1"/>
            <a:r>
              <a:rPr lang="bg-BG" dirty="0" smtClean="0"/>
              <a:t>Адресът на страницата е в атрибута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href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Съдържанието на тага се показва като хипервръзка: в него може да има други </a:t>
            </a:r>
            <a:r>
              <a:rPr lang="en-US" dirty="0" smtClean="0"/>
              <a:t>HTML</a:t>
            </a:r>
            <a:r>
              <a:rPr lang="bg-BG" dirty="0" smtClean="0"/>
              <a:t> елементи, включително текстове и изображения.</a:t>
            </a:r>
            <a:endParaRPr lang="en-GB" dirty="0" smtClean="0"/>
          </a:p>
          <a:p>
            <a:endParaRPr lang="en-GB" dirty="0" smtClean="0"/>
          </a:p>
          <a:p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754629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="Giraffe.html"&gt;</a:t>
            </a:r>
            <a:r>
              <a:rPr lang="en-GB" dirty="0" err="1" smtClean="0">
                <a:effectLst/>
              </a:rPr>
              <a:t>Fringilla</a:t>
            </a:r>
            <a:r>
              <a:rPr lang="bg-BG" dirty="0">
                <a:effectLst/>
              </a:rPr>
              <a:t> </a:t>
            </a:r>
            <a:r>
              <a:rPr lang="en-GB" dirty="0" err="1" smtClean="0">
                <a:effectLst/>
              </a:rPr>
              <a:t>Venenatis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</a:t>
            </a:r>
            <a:r>
              <a:rPr lang="en-GB" dirty="0" smtClean="0">
                <a:effectLst/>
              </a:rPr>
              <a:t>&lt;</a:t>
            </a:r>
            <a:r>
              <a:rPr lang="en-GB" dirty="0" err="1">
                <a:effectLst/>
              </a:rPr>
              <a:t>img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height="100</a:t>
            </a:r>
            <a:r>
              <a:rPr lang="en-GB" dirty="0" smtClean="0">
                <a:effectLst/>
              </a:rPr>
              <a:t>"&gt;</a:t>
            </a:r>
            <a:endParaRPr lang="bg-BG" dirty="0" smtClean="0">
              <a:effectLst/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2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022139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022139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rc 1"/>
          <p:cNvSpPr/>
          <p:nvPr/>
        </p:nvSpPr>
        <p:spPr>
          <a:xfrm>
            <a:off x="5212123" y="1199198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Arc 5"/>
          <p:cNvSpPr/>
          <p:nvPr/>
        </p:nvSpPr>
        <p:spPr>
          <a:xfrm flipH="1">
            <a:off x="1554533" y="1200165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6"/>
          <p:cNvSpPr/>
          <p:nvPr/>
        </p:nvSpPr>
        <p:spPr>
          <a:xfrm flipH="1">
            <a:off x="3474732" y="2937526"/>
            <a:ext cx="2103097" cy="1645882"/>
          </a:xfrm>
          <a:prstGeom prst="arc">
            <a:avLst>
              <a:gd name="adj1" fmla="val 1597996"/>
              <a:gd name="adj2" fmla="val 9209205"/>
            </a:avLst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TextBox 7">
            <a:hlinkClick r:id="rId6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74" y="194336"/>
            <a:ext cx="3657600" cy="2195513"/>
          </a:xfrm>
          <a:prstGeom prst="rect">
            <a:avLst/>
          </a:prstGeom>
          <a:noFill/>
          <a:ln>
            <a:noFill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54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таблици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Таблици</a:t>
            </a:r>
          </a:p>
          <a:p>
            <a:pPr lvl="1"/>
            <a:r>
              <a:rPr lang="bg-BG" dirty="0" smtClean="0"/>
              <a:t>Реализират се по редове</a:t>
            </a:r>
          </a:p>
          <a:p>
            <a:r>
              <a:rPr lang="bg-BG" dirty="0" smtClean="0"/>
              <a:t>Тагове</a:t>
            </a:r>
          </a:p>
          <a:p>
            <a:pPr lvl="1"/>
            <a:r>
              <a:rPr lang="bg-BG" dirty="0" smtClean="0"/>
              <a:t>Основен таг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table&gt;…&lt;/table&gt;</a:t>
            </a:r>
          </a:p>
          <a:p>
            <a:pPr lvl="1"/>
            <a:r>
              <a:rPr lang="bg-BG" dirty="0" smtClean="0"/>
              <a:t>За всеки ред се ползва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(</a:t>
            </a:r>
            <a:r>
              <a:rPr lang="en-US" dirty="0" smtClean="0"/>
              <a:t>table row)</a:t>
            </a:r>
          </a:p>
          <a:p>
            <a:pPr lvl="1"/>
            <a:r>
              <a:rPr lang="bg-BG" dirty="0" smtClean="0"/>
              <a:t>В заглавния ред се влагат клетки с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(</a:t>
            </a:r>
            <a:r>
              <a:rPr lang="en-US" dirty="0" smtClean="0"/>
              <a:t>header)</a:t>
            </a:r>
          </a:p>
          <a:p>
            <a:pPr lvl="1"/>
            <a:r>
              <a:rPr lang="bg-BG" dirty="0" smtClean="0"/>
              <a:t>В останалите редове се влагат клетки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&lt;td&gt;…&lt;/td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</a:t>
            </a:r>
            <a:r>
              <a:rPr lang="bg-BG" dirty="0" smtClean="0"/>
              <a:t>(дата</a:t>
            </a:r>
            <a:r>
              <a:rPr lang="en-US" dirty="0" smtClean="0"/>
              <a:t>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sz="2800" b="0" dirty="0" smtClean="0">
                <a:effectLst/>
              </a:rPr>
              <a:t>Разликата между </a:t>
            </a:r>
            <a:r>
              <a:rPr lang="en-US" sz="2800" b="0" dirty="0" smtClean="0">
                <a:effectLst/>
              </a:rPr>
              <a:t>&lt;</a:t>
            </a:r>
            <a:r>
              <a:rPr lang="en-US" sz="2800" b="0" dirty="0" err="1" smtClean="0">
                <a:effectLst/>
              </a:rPr>
              <a:t>th</a:t>
            </a:r>
            <a:r>
              <a:rPr lang="en-US" sz="2800" b="0" dirty="0" smtClean="0">
                <a:effectLst/>
              </a:rPr>
              <a:t>&gt;</a:t>
            </a:r>
            <a:r>
              <a:rPr lang="bg-BG" sz="2800" b="0" dirty="0" smtClean="0">
                <a:effectLst/>
              </a:rPr>
              <a:t> и </a:t>
            </a:r>
            <a:r>
              <a:rPr lang="en-US" sz="2800" b="0" dirty="0" smtClean="0">
                <a:effectLst/>
              </a:rPr>
              <a:t>&lt;td&gt;</a:t>
            </a:r>
            <a:r>
              <a:rPr lang="bg-BG" sz="2800" b="0" dirty="0" smtClean="0">
                <a:effectLst/>
              </a:rPr>
              <a:t> е във формата</a:t>
            </a:r>
            <a:endParaRPr lang="en-GB" sz="2800" b="0" dirty="0">
              <a:effectLst/>
            </a:endParaRPr>
          </a:p>
          <a:p>
            <a:endParaRPr lang="en-GB" sz="2800" b="0" dirty="0">
              <a:effectLst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75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Използван е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border</a:t>
            </a:r>
            <a:r>
              <a:rPr lang="bg-BG" dirty="0" smtClean="0"/>
              <a:t> за рисуване на рамки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HTML5</a:t>
            </a:r>
            <a:r>
              <a:rPr lang="bg-BG" dirty="0" smtClean="0"/>
              <a:t> не се поддържа</a:t>
            </a:r>
            <a:r>
              <a:rPr lang="en-US" dirty="0" smtClean="0"/>
              <a:t> (</a:t>
            </a:r>
            <a:r>
              <a:rPr lang="bg-BG" dirty="0" smtClean="0"/>
              <a:t>рамки се правят със </a:t>
            </a:r>
            <a:r>
              <a:rPr lang="en-US" dirty="0" err="1" smtClean="0"/>
              <a:t>CSS</a:t>
            </a:r>
            <a:r>
              <a:rPr lang="en-US" dirty="0" smtClean="0"/>
              <a:t>), </a:t>
            </a:r>
            <a:r>
              <a:rPr lang="bg-BG" dirty="0" smtClean="0"/>
              <a:t>но се оказва, че все още се показва</a:t>
            </a:r>
            <a:endParaRPr lang="bg-BG" dirty="0"/>
          </a:p>
        </p:txBody>
      </p:sp>
      <p:sp>
        <p:nvSpPr>
          <p:cNvPr id="36" name="TextBox 35"/>
          <p:cNvSpPr txBox="1"/>
          <p:nvPr/>
        </p:nvSpPr>
        <p:spPr>
          <a:xfrm>
            <a:off x="1005879" y="1840239"/>
            <a:ext cx="7223681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At </a:t>
            </a:r>
            <a:r>
              <a:rPr lang="en-GB" dirty="0" err="1">
                <a:effectLst/>
              </a:rPr>
              <a:t>massa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740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Сливане на клетки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rowspan</a:t>
            </a:r>
            <a:r>
              <a:rPr lang="bg-BG" dirty="0" smtClean="0"/>
              <a:t> определя колко реда заема клетката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colspan</a:t>
            </a:r>
            <a:r>
              <a:rPr lang="bg-BG" dirty="0" smtClean="0"/>
              <a:t> определя колко колони заема клетката</a:t>
            </a:r>
          </a:p>
          <a:p>
            <a:pPr lvl="1"/>
            <a:r>
              <a:rPr lang="bg-BG" dirty="0" smtClean="0"/>
              <a:t>Прилагат се към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023117"/>
            <a:ext cx="7223681" cy="2834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colspan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="2"&gt;</a:t>
            </a:r>
            <a:r>
              <a:rPr lang="en-GB" dirty="0" smtClean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&lt;/table&gt;</a:t>
            </a:r>
          </a:p>
        </p:txBody>
      </p:sp>
    </p:spTree>
    <p:extLst>
      <p:ext uri="{BB962C8B-B14F-4D97-AF65-F5344CB8AC3E}">
        <p14:creationId xmlns:p14="http://schemas.microsoft.com/office/powerpoint/2010/main" val="39214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Софтуер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 софтуер в курса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474733" y="1931677"/>
            <a:ext cx="2194536" cy="17762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337517"/>
            <a:ext cx="2011657" cy="1289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0" y="2368232"/>
            <a:ext cx="274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браузър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 включена поддръжка на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WebGL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(Chrome, Firefox, Opera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или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Internet Explorer)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5669268" y="2968397"/>
            <a:ext cx="72723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10271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Обикновен текстов редактор на чист текст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(Notepad++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и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Notepad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2072" y="4031813"/>
            <a:ext cx="192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Мини уеб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сърв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ъ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</a:t>
            </a:r>
            <a:endParaRPr lang="bg-BG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QuickPHP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6" idx="2"/>
            <a:endCxn id="23" idx="1"/>
          </p:cNvCxnSpPr>
          <p:nvPr/>
        </p:nvCxnSpPr>
        <p:spPr>
          <a:xfrm rot="16200000" flipH="1">
            <a:off x="4528103" y="3671010"/>
            <a:ext cx="727866" cy="640072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743220" y="2971936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Straight Arrow Connector 23"/>
          <p:cNvCxnSpPr>
            <a:stCxn id="23" idx="3"/>
            <a:endCxn id="7" idx="2"/>
          </p:cNvCxnSpPr>
          <p:nvPr/>
        </p:nvCxnSpPr>
        <p:spPr>
          <a:xfrm flipV="1">
            <a:off x="7132291" y="3568561"/>
            <a:ext cx="637959" cy="786418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694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страница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1005880" y="1565920"/>
            <a:ext cx="7132242" cy="3383243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1097318" y="1931677"/>
            <a:ext cx="6949364" cy="73151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845592" y="2277038"/>
            <a:ext cx="1075404" cy="30138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&lt;title&gt;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034299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5233937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1097317" y="2754628"/>
            <a:ext cx="6949364" cy="210309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280196" y="3111093"/>
            <a:ext cx="6583608" cy="557925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80197" y="3760457"/>
            <a:ext cx="4389071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852146" y="3760456"/>
            <a:ext cx="2011657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28641" y="3851896"/>
            <a:ext cx="83789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371635" y="3211578"/>
            <a:ext cx="761399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2209530" y="3211578"/>
            <a:ext cx="2377413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663439" y="3211578"/>
            <a:ext cx="1188707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5928641" y="3211578"/>
            <a:ext cx="1843724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1371634" y="3862805"/>
            <a:ext cx="320036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6850503" y="3851896"/>
            <a:ext cx="921862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4663440" y="3862805"/>
            <a:ext cx="914390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482203" y="3973887"/>
            <a:ext cx="716936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2305154" y="3973888"/>
            <a:ext cx="336236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2305154" y="4309092"/>
            <a:ext cx="336236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6049600" y="3958610"/>
            <a:ext cx="625497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315544" y="3280850"/>
            <a:ext cx="1342065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3746456" y="3280850"/>
            <a:ext cx="738136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770375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4770375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165581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5165581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5" name="Pentagon 54"/>
          <p:cNvSpPr/>
          <p:nvPr/>
        </p:nvSpPr>
        <p:spPr>
          <a:xfrm>
            <a:off x="1005878" y="1158966"/>
            <a:ext cx="7132242" cy="35646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!</a:t>
            </a:r>
            <a:r>
              <a:rPr lang="en-US" dirty="0" err="1" smtClean="0"/>
              <a:t>DOCTYPE</a:t>
            </a:r>
            <a:r>
              <a:rPr lang="en-US" dirty="0" smtClean="0"/>
              <a:t> html&gt;</a:t>
            </a:r>
            <a:endParaRPr lang="bg-BG" dirty="0"/>
          </a:p>
        </p:txBody>
      </p:sp>
      <p:sp>
        <p:nvSpPr>
          <p:cNvPr id="56" name="TextBox 55"/>
          <p:cNvSpPr txBox="1"/>
          <p:nvPr/>
        </p:nvSpPr>
        <p:spPr>
          <a:xfrm>
            <a:off x="-25571" y="3028945"/>
            <a:ext cx="9169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HTML </a:t>
            </a:r>
            <a:r>
              <a:rPr lang="bg-BG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ТАГОВЕ</a:t>
            </a:r>
            <a:endParaRPr lang="bg-BG" sz="80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Тагове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Разнообразие на тагове</a:t>
            </a:r>
          </a:p>
          <a:p>
            <a:pPr lvl="1"/>
            <a:r>
              <a:rPr lang="bg-BG" dirty="0" smtClean="0"/>
              <a:t>Дотук са споменати малка част от таговете</a:t>
            </a:r>
          </a:p>
          <a:p>
            <a:pPr lvl="1"/>
            <a:r>
              <a:rPr lang="bg-BG" dirty="0" smtClean="0"/>
              <a:t>Аналогично, само някои атрибути са описани</a:t>
            </a:r>
          </a:p>
          <a:p>
            <a:r>
              <a:rPr lang="bg-BG" dirty="0" smtClean="0"/>
              <a:t>Някои от пропуснатите са включени в други теми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за графика, видео и аудио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за въвеждане на данни и интерфейс</a:t>
            </a:r>
          </a:p>
          <a:p>
            <a:pPr lvl="1"/>
            <a:r>
              <a:rPr lang="bg-BG" dirty="0" smtClean="0"/>
              <a:t>Програмен </a:t>
            </a:r>
            <a:r>
              <a:rPr lang="bg-BG" smtClean="0"/>
              <a:t>достъп до </a:t>
            </a:r>
            <a:r>
              <a:rPr lang="en-US" dirty="0" smtClean="0"/>
              <a:t>HTML</a:t>
            </a:r>
            <a:r>
              <a:rPr lang="bg-BG" dirty="0" smtClean="0"/>
              <a:t> елементи и техните атрибути</a:t>
            </a:r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 smtClean="0">
                <a:hlinkClick r:id="rId2"/>
              </a:rPr>
              <a:t>http://www.w3schools.com/html</a:t>
            </a:r>
            <a:endParaRPr lang="bg-BG" dirty="0" smtClean="0"/>
          </a:p>
          <a:p>
            <a:pPr lvl="1"/>
            <a:r>
              <a:rPr lang="bg-BG" dirty="0" smtClean="0"/>
              <a:t>Внимание! Проверявайте дали каквото намерите се отнася за </a:t>
            </a:r>
            <a:r>
              <a:rPr lang="en-US" dirty="0" smtClean="0"/>
              <a:t>HTML5</a:t>
            </a:r>
            <a:r>
              <a:rPr lang="bg-BG" dirty="0" smtClean="0"/>
              <a:t> или за някоя по-предишна версия на стандарта</a:t>
            </a:r>
            <a:endParaRPr lang="en-US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Достъп до софтуера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Само безплатен софтуер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Notepad</a:t>
            </a:r>
            <a:r>
              <a:rPr lang="en-US" dirty="0" smtClean="0"/>
              <a:t>++	[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notepad-plus-plus.org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Chrome	[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www.google.com/chrome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Firefox	[ </a:t>
            </a:r>
            <a:r>
              <a:rPr lang="en-US" dirty="0" smtClean="0">
                <a:hlinkClick r:id="rId4"/>
              </a:rPr>
              <a:t>http://www.mozilla.org/en-US/firefox/new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Opera	[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://www.opera.com</a:t>
            </a:r>
            <a:r>
              <a:rPr lang="en-US" dirty="0"/>
              <a:t> </a:t>
            </a:r>
            <a:r>
              <a:rPr lang="en-US" dirty="0" smtClean="0"/>
              <a:t>]</a:t>
            </a:r>
          </a:p>
          <a:p>
            <a:pPr lvl="1">
              <a:tabLst>
                <a:tab pos="2286000" algn="l"/>
              </a:tabLst>
            </a:pPr>
            <a:r>
              <a:rPr lang="en-US" dirty="0" err="1" smtClean="0"/>
              <a:t>QuickPHP</a:t>
            </a:r>
            <a:r>
              <a:rPr lang="en-US" dirty="0" smtClean="0"/>
              <a:t>	[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www.zachsaw.com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bg-BG" dirty="0" smtClean="0"/>
              <a:t>Можете да използвате всякакви други алтернативни програми, стига да вършат работа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66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 към </a:t>
            </a:r>
            <a:r>
              <a:rPr lang="bg-BG" dirty="0" smtClean="0"/>
              <a:t>браузърите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 поддържат </a:t>
            </a:r>
            <a:r>
              <a:rPr lang="en-US" dirty="0" err="1" smtClean="0"/>
              <a:t>WebGL</a:t>
            </a:r>
            <a:endParaRPr lang="en-US" dirty="0" smtClean="0"/>
          </a:p>
          <a:p>
            <a:pPr lvl="1"/>
            <a:r>
              <a:rPr lang="bg-BG" dirty="0" smtClean="0"/>
              <a:t>Съвременните </a:t>
            </a:r>
            <a:r>
              <a:rPr lang="bg-BG" dirty="0" smtClean="0"/>
              <a:t>браузъри </a:t>
            </a:r>
            <a:r>
              <a:rPr lang="bg-BG" dirty="0" smtClean="0"/>
              <a:t>поддържат </a:t>
            </a:r>
            <a:r>
              <a:rPr lang="en-US" dirty="0" err="1" smtClean="0"/>
              <a:t>WebGL</a:t>
            </a:r>
            <a:endParaRPr lang="en-US" dirty="0" smtClean="0"/>
          </a:p>
          <a:p>
            <a:pPr lvl="1"/>
            <a:r>
              <a:rPr lang="bg-BG" dirty="0" smtClean="0"/>
              <a:t>Някои стандартни </a:t>
            </a:r>
            <a:r>
              <a:rPr lang="bg-BG" dirty="0" smtClean="0"/>
              <a:t>браузъри </a:t>
            </a:r>
            <a:r>
              <a:rPr lang="bg-BG" dirty="0" smtClean="0"/>
              <a:t>за таблети и смартфони не поддържат –трябва да се инсталира друг </a:t>
            </a:r>
            <a:r>
              <a:rPr lang="bg-BG" dirty="0" smtClean="0"/>
              <a:t>браузър</a:t>
            </a:r>
            <a:endParaRPr lang="en-US" dirty="0" smtClean="0"/>
          </a:p>
          <a:p>
            <a:r>
              <a:rPr lang="bg-BG" dirty="0" smtClean="0"/>
              <a:t>Да са включени </a:t>
            </a:r>
            <a:r>
              <a:rPr lang="en-US" dirty="0" err="1" smtClean="0"/>
              <a:t>WebGL</a:t>
            </a:r>
            <a:r>
              <a:rPr lang="bg-BG" dirty="0" smtClean="0"/>
              <a:t> и </a:t>
            </a:r>
            <a:r>
              <a:rPr lang="en-US" dirty="0" smtClean="0"/>
              <a:t>JavaScript</a:t>
            </a:r>
            <a:endParaRPr lang="bg-BG" dirty="0" smtClean="0"/>
          </a:p>
          <a:p>
            <a:pPr lvl="1"/>
            <a:r>
              <a:rPr lang="bg-BG" dirty="0" smtClean="0"/>
              <a:t>При някои </a:t>
            </a:r>
            <a:r>
              <a:rPr lang="bg-BG" dirty="0" smtClean="0"/>
              <a:t>браузъри </a:t>
            </a:r>
            <a:r>
              <a:rPr lang="bg-BG" dirty="0" smtClean="0"/>
              <a:t>са изключени по подразбиране</a:t>
            </a:r>
          </a:p>
          <a:p>
            <a:pPr lvl="1"/>
            <a:r>
              <a:rPr lang="bg-BG" dirty="0" smtClean="0"/>
              <a:t>Трябва да се настрои от опциите</a:t>
            </a:r>
          </a:p>
          <a:p>
            <a:r>
              <a:rPr lang="bg-BG" dirty="0" smtClean="0"/>
              <a:t>Да са </a:t>
            </a:r>
            <a:r>
              <a:rPr lang="en-US" dirty="0" smtClean="0"/>
              <a:t>HTML5</a:t>
            </a:r>
            <a:endParaRPr lang="bg-BG" dirty="0"/>
          </a:p>
          <a:p>
            <a:pPr lvl="1"/>
            <a:r>
              <a:rPr lang="bg-BG" dirty="0" smtClean="0"/>
              <a:t>Съвременните </a:t>
            </a:r>
            <a:r>
              <a:rPr lang="bg-BG" dirty="0" smtClean="0"/>
              <a:t>браузъри </a:t>
            </a:r>
            <a:r>
              <a:rPr lang="bg-BG" dirty="0"/>
              <a:t>поддържат </a:t>
            </a:r>
            <a:r>
              <a:rPr lang="en-US" dirty="0" err="1"/>
              <a:t>WebGL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16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Проверка </a:t>
            </a:r>
            <a:r>
              <a:rPr lang="en-US" dirty="0" err="1" smtClean="0"/>
              <a:t>WebGL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Дали се поддържа </a:t>
            </a:r>
            <a:r>
              <a:rPr lang="en-US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и дали е включен</a:t>
            </a:r>
            <a:endParaRPr lang="en-US" dirty="0" smtClean="0"/>
          </a:p>
          <a:p>
            <a:pPr lvl="1"/>
            <a:r>
              <a:rPr lang="bg-BG" dirty="0" smtClean="0"/>
              <a:t>На сайта на </a:t>
            </a:r>
            <a:r>
              <a:rPr lang="en-US" dirty="0" err="1" smtClean="0"/>
              <a:t>WebGL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dirty="0" smtClean="0">
                <a:hlinkClick r:id="rId2"/>
              </a:rPr>
              <a:t>http://get.webgl.org</a:t>
            </a:r>
            <a:r>
              <a:rPr lang="en-US" dirty="0" smtClean="0"/>
              <a:t> ]</a:t>
            </a:r>
          </a:p>
          <a:p>
            <a:pPr lvl="1"/>
            <a:r>
              <a:rPr lang="bg-BG" dirty="0" smtClean="0"/>
              <a:t>Трябва да се покаже въртящ се куб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20" y="2532820"/>
            <a:ext cx="3657560" cy="24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5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1524</TotalTime>
  <Words>1416</Words>
  <Application>Microsoft Office PowerPoint</Application>
  <PresentationFormat>On-screen Show (16:9)</PresentationFormat>
  <Paragraphs>336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Origin</vt:lpstr>
      <vt:lpstr>HTML5</vt:lpstr>
      <vt:lpstr>Използвани технологии</vt:lpstr>
      <vt:lpstr>Технологии в курса</vt:lpstr>
      <vt:lpstr>Архитектура</vt:lpstr>
      <vt:lpstr>Софтуер</vt:lpstr>
      <vt:lpstr>Достъп до софтуера</vt:lpstr>
      <vt:lpstr>Изисквания към браузърите</vt:lpstr>
      <vt:lpstr>Проверка WebGL</vt:lpstr>
      <vt:lpstr>HTML5</vt:lpstr>
      <vt:lpstr>HTML</vt:lpstr>
      <vt:lpstr>История на HTML</vt:lpstr>
      <vt:lpstr>Новости в HTML5</vt:lpstr>
      <vt:lpstr>HTML</vt:lpstr>
      <vt:lpstr>Документ и елементи</vt:lpstr>
      <vt:lpstr>Атрибути</vt:lpstr>
      <vt:lpstr>&lt;!DOCTYPE&gt;</vt:lpstr>
      <vt:lpstr>&lt;html&gt;</vt:lpstr>
      <vt:lpstr>HTML коментар</vt:lpstr>
      <vt:lpstr>Елемент &lt;head&gt;</vt:lpstr>
      <vt:lpstr>&lt;head&gt;</vt:lpstr>
      <vt:lpstr>&lt;title&gt;</vt:lpstr>
      <vt:lpstr>PowerPoint Presentation</vt:lpstr>
      <vt:lpstr>&lt;meta&gt;</vt:lpstr>
      <vt:lpstr>PowerPoint Presentation</vt:lpstr>
      <vt:lpstr>PowerPoint Presentation</vt:lpstr>
      <vt:lpstr>Елемент &lt;body&gt;</vt:lpstr>
      <vt:lpstr>&lt;body&gt;</vt:lpstr>
      <vt:lpstr>PowerPoint Presentation</vt:lpstr>
      <vt:lpstr>Съдържание</vt:lpstr>
      <vt:lpstr>Форматиране на текст</vt:lpstr>
      <vt:lpstr>Маркери за форматиране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Маркери за секции</vt:lpstr>
      <vt:lpstr>PowerPoint Presentation</vt:lpstr>
      <vt:lpstr>Маркери за списъци</vt:lpstr>
      <vt:lpstr>PowerPoint Presentation</vt:lpstr>
      <vt:lpstr>Маркери за връзки</vt:lpstr>
      <vt:lpstr>PowerPoint Presentation</vt:lpstr>
      <vt:lpstr>PowerPoint Presentation</vt:lpstr>
      <vt:lpstr>PowerPoint Presentation</vt:lpstr>
      <vt:lpstr>Маркери за таблици</vt:lpstr>
      <vt:lpstr>PowerPoint Presentation</vt:lpstr>
      <vt:lpstr>PowerPoint Presentation</vt:lpstr>
      <vt:lpstr>PowerPoint Presentation</vt:lpstr>
      <vt:lpstr>PowerPoint Presentation</vt:lpstr>
      <vt:lpstr>Обобщение</vt:lpstr>
      <vt:lpstr>HTML страница</vt:lpstr>
      <vt:lpstr>Тагове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SUICA-02</dc:title>
  <dc:creator>Pavel Boytchev</dc:creator>
  <cp:lastModifiedBy>Pavel Boytchev</cp:lastModifiedBy>
  <cp:revision>130</cp:revision>
  <dcterms:created xsi:type="dcterms:W3CDTF">2015-02-10T15:00:35Z</dcterms:created>
  <dcterms:modified xsi:type="dcterms:W3CDTF">2015-09-14T08:15:11Z</dcterms:modified>
</cp:coreProperties>
</file>