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76" r:id="rId6"/>
    <p:sldId id="260" r:id="rId7"/>
    <p:sldId id="262" r:id="rId8"/>
    <p:sldId id="263" r:id="rId9"/>
    <p:sldId id="264" r:id="rId10"/>
    <p:sldId id="265" r:id="rId11"/>
    <p:sldId id="266" r:id="rId12"/>
    <p:sldId id="267" r:id="rId13"/>
    <p:sldId id="272" r:id="rId14"/>
    <p:sldId id="268" r:id="rId15"/>
    <p:sldId id="269" r:id="rId16"/>
    <p:sldId id="270" r:id="rId17"/>
    <p:sldId id="271" r:id="rId18"/>
    <p:sldId id="273" r:id="rId19"/>
    <p:sldId id="274" r:id="rId20"/>
    <p:sldId id="275" r:id="rId21"/>
    <p:sldId id="261" r:id="rId22"/>
  </p:sldIdLst>
  <p:sldSz cx="9144000" cy="5143500" type="screen16x9"/>
  <p:notesSz cx="6858000" cy="9144000"/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 autoAdjust="0"/>
    <p:restoredTop sz="94590" autoAdjust="0"/>
  </p:normalViewPr>
  <p:slideViewPr>
    <p:cSldViewPr>
      <p:cViewPr varScale="1">
        <p:scale>
          <a:sx n="90" d="100"/>
          <a:sy n="90" d="100"/>
        </p:scale>
        <p:origin x="-732" y="-90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10644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2914650"/>
            <a:ext cx="6858000" cy="742950"/>
          </a:xfrm>
          <a:ln>
            <a:noFill/>
          </a:ln>
        </p:spPr>
        <p:txBody>
          <a:bodyPr anchor="t" anchorCtr="0">
            <a:normAutofit/>
          </a:bodyPr>
          <a:lstStyle>
            <a:lvl1pPr algn="l">
              <a:defRPr sz="3600">
                <a:solidFill>
                  <a:schemeClr val="tx1"/>
                </a:solidFill>
              </a:defRPr>
            </a:lvl1pPr>
          </a:lstStyle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3843338"/>
            <a:ext cx="6858000" cy="400050"/>
          </a:xfrm>
        </p:spPr>
        <p:txBody>
          <a:bodyPr/>
          <a:lstStyle>
            <a:lvl1pPr marL="0" indent="0" algn="l">
              <a:buNone/>
              <a:defRPr sz="2000" b="0">
                <a:solidFill>
                  <a:schemeClr val="tx2"/>
                </a:solidFill>
                <a:latin typeface="Candara" panose="020E0502030303020204" pitchFamily="34" charset="0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1" name="Rectangle 20"/>
          <p:cNvSpPr/>
          <p:nvPr/>
        </p:nvSpPr>
        <p:spPr>
          <a:xfrm>
            <a:off x="904875" y="2736056"/>
            <a:ext cx="7315200" cy="96012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angle 32"/>
          <p:cNvSpPr/>
          <p:nvPr/>
        </p:nvSpPr>
        <p:spPr>
          <a:xfrm>
            <a:off x="904875" y="3786188"/>
            <a:ext cx="7315200" cy="51435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2736056"/>
            <a:ext cx="228600" cy="96012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>
            <a:off x="904875" y="3786188"/>
            <a:ext cx="228600" cy="51435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"/>
            <a:ext cx="8534400" cy="74295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047750"/>
            <a:ext cx="8534400" cy="40386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33350"/>
            <a:ext cx="8534400" cy="49530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18800805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1450"/>
            <a:ext cx="8534400" cy="6858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33350"/>
            <a:ext cx="8534400" cy="723900"/>
          </a:xfrm>
          <a:prstGeom prst="rect">
            <a:avLst/>
          </a:prstGeom>
          <a:ln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914400"/>
            <a:ext cx="8534400" cy="417195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dirty="0" smtClean="0"/>
              <a:t>Click to edit Master text styles</a:t>
            </a:r>
            <a:r>
              <a:rPr kumimoji="0" lang="bg-BG" dirty="0" smtClean="0"/>
              <a:t>кирилица</a:t>
            </a:r>
            <a:endParaRPr kumimoji="0" lang="en-US" dirty="0" smtClean="0"/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86800" y="4869180"/>
            <a:ext cx="457200" cy="27432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1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EC4667DF-4D84-4B1F-9010-1E7FCEE5EE25}" type="slidenum">
              <a:rPr lang="bg-BG" smtClean="0"/>
              <a:pPr/>
              <a:t>‹#›</a:t>
            </a:fld>
            <a:endParaRPr lang="bg-BG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85725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Rectangle 1"/>
          <p:cNvSpPr/>
          <p:nvPr userDrawn="1"/>
        </p:nvSpPr>
        <p:spPr>
          <a:xfrm>
            <a:off x="0" y="133350"/>
            <a:ext cx="152400" cy="7239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80" r:id="rId3"/>
    <p:sldLayoutId id="2147483678" r:id="rId4"/>
    <p:sldLayoutId id="2147483679" r:id="rId5"/>
  </p:sldLayoutIdLst>
  <p:txStyles>
    <p:titleStyle>
      <a:lvl1pPr algn="l" rtl="0" eaLnBrk="1" latinLnBrk="0" hangingPunct="1">
        <a:spcBef>
          <a:spcPct val="0"/>
        </a:spcBef>
        <a:buNone/>
        <a:defRPr kumimoji="0" sz="3200" b="1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j-ea"/>
          <a:cs typeface="+mj-cs"/>
        </a:defRPr>
      </a:lvl1pPr>
    </p:titleStyle>
    <p:bodyStyle>
      <a:lvl1pPr marL="0" indent="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None/>
        <a:defRPr kumimoji="0" sz="2600" b="1" kern="1200">
          <a:solidFill>
            <a:schemeClr val="tx1"/>
          </a:solidFill>
          <a:effectLst>
            <a:outerShdw blurRad="63500" algn="ctr" rotWithShape="0">
              <a:schemeClr val="tx1">
                <a:lumMod val="65000"/>
                <a:lumOff val="35000"/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1pPr>
      <a:lvl2pPr marL="457200" indent="-182563" algn="l" rtl="0" eaLnBrk="1" latinLnBrk="0" hangingPunct="1">
        <a:spcBef>
          <a:spcPts val="500"/>
        </a:spcBef>
        <a:buClr>
          <a:schemeClr val="accent1">
            <a:lumMod val="75000"/>
          </a:schemeClr>
        </a:buClr>
        <a:buSzPct val="100000"/>
        <a:buFont typeface="Arial" panose="020B0604020202020204" pitchFamily="34" charset="0"/>
        <a:buChar char="•"/>
        <a:defRPr kumimoji="0" sz="2300" kern="1200">
          <a:solidFill>
            <a:schemeClr val="tx2"/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2pPr>
      <a:lvl3pPr marL="594360" indent="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None/>
        <a:defRPr kumimoji="0" sz="20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3pPr>
      <a:lvl4pPr marL="868680" indent="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None/>
        <a:defRPr kumimoji="0" sz="18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4pPr>
      <a:lvl5pPr marL="1143000" indent="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None/>
        <a:defRPr kumimoji="0" sz="16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noProof="0" dirty="0" smtClean="0"/>
              <a:t>Въведение в курса </a:t>
            </a:r>
            <a:r>
              <a:rPr lang="bg-BG" noProof="0" dirty="0" err="1" smtClean="0"/>
              <a:t>СУИКА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bg-BG" noProof="0" dirty="0" smtClean="0"/>
              <a:t>Тема №1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1727343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hevron 13"/>
          <p:cNvSpPr/>
          <p:nvPr/>
        </p:nvSpPr>
        <p:spPr>
          <a:xfrm>
            <a:off x="6934200" y="2544318"/>
            <a:ext cx="762000" cy="484632"/>
          </a:xfrm>
          <a:prstGeom prst="chevron">
            <a:avLst>
              <a:gd name="adj" fmla="val 0"/>
            </a:avLst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Изпитване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Тестове и проект</a:t>
            </a:r>
          </a:p>
          <a:p>
            <a:pPr lvl="1"/>
            <a:r>
              <a:rPr lang="bg-BG" noProof="0" dirty="0" smtClean="0"/>
              <a:t>Първите четири модула завършват с тестове</a:t>
            </a:r>
          </a:p>
          <a:p>
            <a:pPr lvl="1"/>
            <a:r>
              <a:rPr lang="bg-BG" noProof="0" dirty="0" smtClean="0"/>
              <a:t>Последният модул (и курс</a:t>
            </a:r>
            <a:r>
              <a:rPr lang="bg-BG" smtClean="0"/>
              <a:t>ът</a:t>
            </a:r>
            <a:r>
              <a:rPr lang="bg-BG" noProof="0" smtClean="0"/>
              <a:t>) </a:t>
            </a:r>
            <a:r>
              <a:rPr lang="bg-BG" noProof="0" dirty="0" smtClean="0"/>
              <a:t>завършва с проект</a:t>
            </a:r>
            <a:endParaRPr lang="bg-BG" noProof="0" dirty="0"/>
          </a:p>
        </p:txBody>
      </p:sp>
      <p:sp>
        <p:nvSpPr>
          <p:cNvPr id="4" name="Pentagon 3"/>
          <p:cNvSpPr/>
          <p:nvPr/>
        </p:nvSpPr>
        <p:spPr>
          <a:xfrm>
            <a:off x="1002138" y="2544318"/>
            <a:ext cx="1131461" cy="484632"/>
          </a:xfrm>
          <a:prstGeom prst="homePlate">
            <a:avLst/>
          </a:prstGeom>
          <a:solidFill>
            <a:schemeClr val="accent1">
              <a:lumMod val="75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/>
              <a:t>М1</a:t>
            </a:r>
            <a:endParaRPr lang="bg-BG" dirty="0"/>
          </a:p>
        </p:txBody>
      </p:sp>
      <p:sp>
        <p:nvSpPr>
          <p:cNvPr id="5" name="Chevron 4"/>
          <p:cNvSpPr/>
          <p:nvPr/>
        </p:nvSpPr>
        <p:spPr>
          <a:xfrm>
            <a:off x="2183835" y="2544318"/>
            <a:ext cx="1219200" cy="484632"/>
          </a:xfrm>
          <a:prstGeom prst="chevron">
            <a:avLst/>
          </a:prstGeom>
          <a:solidFill>
            <a:schemeClr val="accent1">
              <a:lumMod val="60000"/>
              <a:lumOff val="4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М2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6" name="Chevron 5"/>
          <p:cNvSpPr/>
          <p:nvPr/>
        </p:nvSpPr>
        <p:spPr>
          <a:xfrm>
            <a:off x="3456155" y="2544318"/>
            <a:ext cx="1219200" cy="484632"/>
          </a:xfrm>
          <a:prstGeom prst="chevron">
            <a:avLst/>
          </a:prstGeom>
          <a:solidFill>
            <a:schemeClr val="accent1">
              <a:lumMod val="40000"/>
              <a:lumOff val="6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М3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7" name="Chevron 6"/>
          <p:cNvSpPr/>
          <p:nvPr/>
        </p:nvSpPr>
        <p:spPr>
          <a:xfrm>
            <a:off x="4728475" y="2544318"/>
            <a:ext cx="1219200" cy="484632"/>
          </a:xfrm>
          <a:prstGeom prst="chevron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М4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8" name="Chevron 7"/>
          <p:cNvSpPr/>
          <p:nvPr/>
        </p:nvSpPr>
        <p:spPr>
          <a:xfrm>
            <a:off x="5999605" y="2544318"/>
            <a:ext cx="1219200" cy="484632"/>
          </a:xfrm>
          <a:prstGeom prst="chevron">
            <a:avLst/>
          </a:prstGeom>
          <a:solidFill>
            <a:schemeClr val="bg1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М5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0" name="Chevron 9"/>
          <p:cNvSpPr/>
          <p:nvPr/>
        </p:nvSpPr>
        <p:spPr>
          <a:xfrm>
            <a:off x="1896345" y="2544318"/>
            <a:ext cx="533400" cy="484632"/>
          </a:xfrm>
          <a:prstGeom prst="chevron">
            <a:avLst/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1" name="Chevron 10"/>
          <p:cNvSpPr/>
          <p:nvPr/>
        </p:nvSpPr>
        <p:spPr>
          <a:xfrm>
            <a:off x="3162895" y="2544318"/>
            <a:ext cx="533400" cy="484632"/>
          </a:xfrm>
          <a:prstGeom prst="chevron">
            <a:avLst/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2" name="Chevron 11"/>
          <p:cNvSpPr/>
          <p:nvPr/>
        </p:nvSpPr>
        <p:spPr>
          <a:xfrm>
            <a:off x="4435215" y="2544318"/>
            <a:ext cx="533400" cy="484632"/>
          </a:xfrm>
          <a:prstGeom prst="chevron">
            <a:avLst/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5" name="Chevron 14"/>
          <p:cNvSpPr/>
          <p:nvPr/>
        </p:nvSpPr>
        <p:spPr>
          <a:xfrm>
            <a:off x="5709230" y="2544318"/>
            <a:ext cx="533400" cy="484632"/>
          </a:xfrm>
          <a:prstGeom prst="chevron">
            <a:avLst/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514600" y="3333750"/>
            <a:ext cx="304223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Четири теста, формиращи оценката за писмен изпит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5943600" y="3333750"/>
            <a:ext cx="2743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Проект, формиращ оценката за </a:t>
            </a:r>
            <a:r>
              <a:rPr lang="bg-BG" dirty="0" smtClean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устен </a:t>
            </a:r>
            <a:r>
              <a: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изпит</a:t>
            </a:r>
          </a:p>
        </p:txBody>
      </p:sp>
      <p:sp>
        <p:nvSpPr>
          <p:cNvPr id="29" name="Left Brace 28"/>
          <p:cNvSpPr/>
          <p:nvPr/>
        </p:nvSpPr>
        <p:spPr>
          <a:xfrm rot="16200000">
            <a:off x="3958620" y="1051527"/>
            <a:ext cx="154189" cy="4413830"/>
          </a:xfrm>
          <a:prstGeom prst="leftBrace">
            <a:avLst>
              <a:gd name="adj1" fmla="val 38294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30" name="Left Brace 29"/>
          <p:cNvSpPr/>
          <p:nvPr/>
        </p:nvSpPr>
        <p:spPr>
          <a:xfrm rot="16200000">
            <a:off x="7238106" y="2799455"/>
            <a:ext cx="154189" cy="914399"/>
          </a:xfrm>
          <a:prstGeom prst="leftBrace">
            <a:avLst>
              <a:gd name="adj1" fmla="val 38294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0500325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Оценяване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Точкова система</a:t>
            </a:r>
          </a:p>
          <a:p>
            <a:pPr lvl="1"/>
            <a:r>
              <a:rPr lang="bg-BG" noProof="0" dirty="0" smtClean="0"/>
              <a:t>Всеки от тестовете е 20 точки</a:t>
            </a:r>
          </a:p>
          <a:p>
            <a:pPr lvl="1"/>
            <a:r>
              <a:rPr lang="bg-BG" noProof="0" dirty="0" smtClean="0"/>
              <a:t>Проектът е 30 точки</a:t>
            </a:r>
          </a:p>
          <a:p>
            <a:pPr lvl="1"/>
            <a:r>
              <a:rPr lang="bg-BG" noProof="0" dirty="0" smtClean="0"/>
              <a:t>Общо 110 точки (10 точки буфер)</a:t>
            </a:r>
          </a:p>
          <a:p>
            <a:r>
              <a:rPr lang="bg-BG" noProof="0" dirty="0" err="1" smtClean="0"/>
              <a:t>Скàла</a:t>
            </a:r>
            <a:endParaRPr lang="bg-BG" noProof="0" dirty="0" smtClean="0"/>
          </a:p>
          <a:p>
            <a:pPr lvl="1"/>
            <a:r>
              <a:rPr lang="bg-BG" noProof="0" dirty="0" smtClean="0"/>
              <a:t>Курсът е взет при поне 50% от точките</a:t>
            </a:r>
            <a:endParaRPr lang="bg-BG" noProof="0" dirty="0"/>
          </a:p>
        </p:txBody>
      </p:sp>
      <p:grpSp>
        <p:nvGrpSpPr>
          <p:cNvPr id="48" name="Group 47"/>
          <p:cNvGrpSpPr/>
          <p:nvPr/>
        </p:nvGrpSpPr>
        <p:grpSpPr>
          <a:xfrm>
            <a:off x="893587" y="3650218"/>
            <a:ext cx="7945613" cy="978932"/>
            <a:chOff x="848651" y="3269218"/>
            <a:chExt cx="7945613" cy="978932"/>
          </a:xfrm>
        </p:grpSpPr>
        <p:sp>
          <p:nvSpPr>
            <p:cNvPr id="5" name="Pentagon 4"/>
            <p:cNvSpPr/>
            <p:nvPr/>
          </p:nvSpPr>
          <p:spPr>
            <a:xfrm>
              <a:off x="1002138" y="3763518"/>
              <a:ext cx="3544354" cy="484632"/>
            </a:xfrm>
            <a:prstGeom prst="homePlate">
              <a:avLst>
                <a:gd name="adj" fmla="val 0"/>
              </a:avLst>
            </a:prstGeom>
            <a:solidFill>
              <a:schemeClr val="accent1">
                <a:lumMod val="75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/>
                <a:t>2</a:t>
              </a:r>
              <a:endParaRPr lang="bg-BG" dirty="0"/>
            </a:p>
          </p:txBody>
        </p:sp>
        <p:sp>
          <p:nvSpPr>
            <p:cNvPr id="6" name="Chevron 5"/>
            <p:cNvSpPr/>
            <p:nvPr/>
          </p:nvSpPr>
          <p:spPr>
            <a:xfrm>
              <a:off x="4546492" y="3763518"/>
              <a:ext cx="1053170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60000"/>
                <a:lumOff val="4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3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7" name="Chevron 6"/>
            <p:cNvSpPr/>
            <p:nvPr/>
          </p:nvSpPr>
          <p:spPr>
            <a:xfrm>
              <a:off x="5599662" y="3763518"/>
              <a:ext cx="1075404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40000"/>
                <a:lumOff val="6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4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8" name="Chevron 7"/>
            <p:cNvSpPr/>
            <p:nvPr/>
          </p:nvSpPr>
          <p:spPr>
            <a:xfrm>
              <a:off x="6675066" y="3763518"/>
              <a:ext cx="761399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5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9" name="Chevron 8"/>
            <p:cNvSpPr/>
            <p:nvPr/>
          </p:nvSpPr>
          <p:spPr>
            <a:xfrm>
              <a:off x="7436465" y="3763518"/>
              <a:ext cx="716936" cy="484632"/>
            </a:xfrm>
            <a:prstGeom prst="chevron">
              <a:avLst>
                <a:gd name="adj" fmla="val 0"/>
              </a:avLst>
            </a:prstGeom>
            <a:solidFill>
              <a:schemeClr val="bg1"/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6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grpSp>
          <p:nvGrpSpPr>
            <p:cNvPr id="46" name="Group 45"/>
            <p:cNvGrpSpPr/>
            <p:nvPr/>
          </p:nvGrpSpPr>
          <p:grpSpPr>
            <a:xfrm>
              <a:off x="1002391" y="3590402"/>
              <a:ext cx="7151009" cy="173116"/>
              <a:chOff x="1002299" y="3590402"/>
              <a:chExt cx="4560301" cy="182880"/>
            </a:xfrm>
          </p:grpSpPr>
          <p:cxnSp>
            <p:nvCxnSpPr>
              <p:cNvPr id="11" name="Straight Connector 10"/>
              <p:cNvCxnSpPr/>
              <p:nvPr/>
            </p:nvCxnSpPr>
            <p:spPr>
              <a:xfrm>
                <a:off x="1002299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Straight Connector 11"/>
              <p:cNvCxnSpPr/>
              <p:nvPr/>
            </p:nvCxnSpPr>
            <p:spPr>
              <a:xfrm>
                <a:off x="12192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Straight Connector 12"/>
              <p:cNvCxnSpPr/>
              <p:nvPr/>
            </p:nvCxnSpPr>
            <p:spPr>
              <a:xfrm>
                <a:off x="14478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" name="Straight Connector 14"/>
              <p:cNvCxnSpPr/>
              <p:nvPr/>
            </p:nvCxnSpPr>
            <p:spPr>
              <a:xfrm>
                <a:off x="16764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Connector 15"/>
              <p:cNvCxnSpPr/>
              <p:nvPr/>
            </p:nvCxnSpPr>
            <p:spPr>
              <a:xfrm>
                <a:off x="19050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Straight Connector 16"/>
              <p:cNvCxnSpPr/>
              <p:nvPr/>
            </p:nvCxnSpPr>
            <p:spPr>
              <a:xfrm>
                <a:off x="2119422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Straight Connector 17"/>
              <p:cNvCxnSpPr/>
              <p:nvPr/>
            </p:nvCxnSpPr>
            <p:spPr>
              <a:xfrm>
                <a:off x="2348022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Straight Connector 18"/>
              <p:cNvCxnSpPr/>
              <p:nvPr/>
            </p:nvCxnSpPr>
            <p:spPr>
              <a:xfrm>
                <a:off x="2576622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Straight Connector 19"/>
              <p:cNvCxnSpPr/>
              <p:nvPr/>
            </p:nvCxnSpPr>
            <p:spPr>
              <a:xfrm>
                <a:off x="2805222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Straight Connector 20"/>
              <p:cNvCxnSpPr/>
              <p:nvPr/>
            </p:nvCxnSpPr>
            <p:spPr>
              <a:xfrm>
                <a:off x="3033823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Straight Connector 21"/>
              <p:cNvCxnSpPr/>
              <p:nvPr/>
            </p:nvCxnSpPr>
            <p:spPr>
              <a:xfrm>
                <a:off x="3262423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Straight Connector 22"/>
              <p:cNvCxnSpPr/>
              <p:nvPr/>
            </p:nvCxnSpPr>
            <p:spPr>
              <a:xfrm>
                <a:off x="3491023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Straight Connector 23"/>
              <p:cNvCxnSpPr/>
              <p:nvPr/>
            </p:nvCxnSpPr>
            <p:spPr>
              <a:xfrm>
                <a:off x="3719623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Straight Connector 24"/>
              <p:cNvCxnSpPr/>
              <p:nvPr/>
            </p:nvCxnSpPr>
            <p:spPr>
              <a:xfrm>
                <a:off x="3934045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Straight Connector 25"/>
              <p:cNvCxnSpPr/>
              <p:nvPr/>
            </p:nvCxnSpPr>
            <p:spPr>
              <a:xfrm>
                <a:off x="4162645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>
              <a:xfrm>
                <a:off x="4391245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>
              <a:xfrm>
                <a:off x="4619845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>
                <a:off x="48768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>
              <a:xfrm>
                <a:off x="51054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>
              <a:xfrm>
                <a:off x="53340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>
              <a:xfrm>
                <a:off x="55626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5" name="TextBox 44"/>
            <p:cNvSpPr txBox="1"/>
            <p:nvPr/>
          </p:nvSpPr>
          <p:spPr>
            <a:xfrm>
              <a:off x="848651" y="3269218"/>
              <a:ext cx="794561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tabLst>
                  <a:tab pos="663575" algn="l"/>
                  <a:tab pos="1371600" algn="l"/>
                  <a:tab pos="2057400" algn="l"/>
                  <a:tab pos="2754313" algn="l"/>
                  <a:tab pos="3486150" algn="l"/>
                  <a:tab pos="4194175" algn="l"/>
                  <a:tab pos="4914900" algn="l"/>
                  <a:tab pos="5616575" algn="l"/>
                  <a:tab pos="6362700" algn="l"/>
                  <a:tab pos="7059613" algn="l"/>
                </a:tabLst>
              </a:pPr>
              <a:r>
                <a:rPr lang="bg-BG" dirty="0" smtClean="0">
                  <a:solidFill>
                    <a:schemeClr val="tx2"/>
                  </a:solidFill>
                  <a:effectLst>
                    <a:outerShdw blurRad="63500" algn="ctr" rotWithShape="0">
                      <a:schemeClr val="accent1">
                        <a:alpha val="40000"/>
                      </a:schemeClr>
                    </a:outerShdw>
                  </a:effectLst>
                  <a:latin typeface="Candara" panose="020E0502030303020204" pitchFamily="34" charset="0"/>
                </a:rPr>
                <a:t>0	10	20	30	40	50	60	70	80	90	100</a:t>
              </a:r>
              <a:endPara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65534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3" name="Elbow Connector 42"/>
          <p:cNvCxnSpPr>
            <a:stCxn id="33" idx="3"/>
            <a:endCxn id="10" idx="1"/>
          </p:cNvCxnSpPr>
          <p:nvPr/>
        </p:nvCxnSpPr>
        <p:spPr>
          <a:xfrm>
            <a:off x="6400800" y="4027184"/>
            <a:ext cx="1306286" cy="0"/>
          </a:xfrm>
          <a:prstGeom prst="straightConnector1">
            <a:avLst/>
          </a:prstGeom>
          <a:ln>
            <a:headEnd type="oval" w="med" len="med"/>
            <a:tailEnd type="oval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Проект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Избор на тема</a:t>
            </a:r>
          </a:p>
          <a:p>
            <a:pPr lvl="1"/>
            <a:r>
              <a:rPr lang="bg-BG" noProof="0" dirty="0" smtClean="0"/>
              <a:t>По време на семестъра</a:t>
            </a:r>
          </a:p>
          <a:p>
            <a:pPr lvl="1"/>
            <a:r>
              <a:rPr lang="bg-BG" noProof="0" dirty="0" smtClean="0"/>
              <a:t>Трябва да бъде одобрена</a:t>
            </a:r>
          </a:p>
          <a:p>
            <a:pPr lvl="1"/>
            <a:r>
              <a:rPr lang="bg-BG" noProof="0" dirty="0" smtClean="0"/>
              <a:t>Срок на предаване: до една седмица преди изпита</a:t>
            </a:r>
          </a:p>
          <a:p>
            <a:pPr lvl="1"/>
            <a:r>
              <a:rPr lang="bg-BG" noProof="0" dirty="0" smtClean="0"/>
              <a:t>Ранното предаване позволява коригиране на проекта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1002138" y="3892295"/>
            <a:ext cx="5398662" cy="269777"/>
            <a:chOff x="1002138" y="3763518"/>
            <a:chExt cx="9698258" cy="484632"/>
          </a:xfrm>
        </p:grpSpPr>
        <p:sp>
          <p:nvSpPr>
            <p:cNvPr id="33" name="Chevron 32"/>
            <p:cNvSpPr/>
            <p:nvPr/>
          </p:nvSpPr>
          <p:spPr>
            <a:xfrm>
              <a:off x="6934200" y="3763518"/>
              <a:ext cx="3766196" cy="484632"/>
            </a:xfrm>
            <a:prstGeom prst="chevron">
              <a:avLst>
                <a:gd name="adj" fmla="val 0"/>
              </a:avLst>
            </a:prstGeom>
            <a:solidFill>
              <a:schemeClr val="accent4"/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34" name="Pentagon 33"/>
            <p:cNvSpPr/>
            <p:nvPr/>
          </p:nvSpPr>
          <p:spPr>
            <a:xfrm>
              <a:off x="1002138" y="3763518"/>
              <a:ext cx="1131461" cy="484632"/>
            </a:xfrm>
            <a:prstGeom prst="homePlate">
              <a:avLst/>
            </a:prstGeom>
            <a:solidFill>
              <a:schemeClr val="accent1">
                <a:lumMod val="75000"/>
              </a:schemeClr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bg-BG" dirty="0"/>
            </a:p>
          </p:txBody>
        </p:sp>
        <p:sp>
          <p:nvSpPr>
            <p:cNvPr id="35" name="Chevron 34"/>
            <p:cNvSpPr/>
            <p:nvPr/>
          </p:nvSpPr>
          <p:spPr>
            <a:xfrm>
              <a:off x="2183835" y="3763518"/>
              <a:ext cx="1219200" cy="484632"/>
            </a:xfrm>
            <a:prstGeom prst="chevron">
              <a:avLst/>
            </a:prstGeom>
            <a:solidFill>
              <a:schemeClr val="accent1">
                <a:lumMod val="60000"/>
                <a:lumOff val="40000"/>
              </a:schemeClr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36" name="Chevron 35"/>
            <p:cNvSpPr/>
            <p:nvPr/>
          </p:nvSpPr>
          <p:spPr>
            <a:xfrm>
              <a:off x="3456155" y="3763518"/>
              <a:ext cx="1219200" cy="484632"/>
            </a:xfrm>
            <a:prstGeom prst="chevron">
              <a:avLst/>
            </a:prstGeom>
            <a:solidFill>
              <a:schemeClr val="accent1">
                <a:lumMod val="40000"/>
                <a:lumOff val="60000"/>
              </a:schemeClr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37" name="Chevron 36"/>
            <p:cNvSpPr/>
            <p:nvPr/>
          </p:nvSpPr>
          <p:spPr>
            <a:xfrm>
              <a:off x="4728475" y="3763518"/>
              <a:ext cx="1219200" cy="484632"/>
            </a:xfrm>
            <a:prstGeom prst="chevron">
              <a:avLst/>
            </a:prstGeom>
            <a:solidFill>
              <a:schemeClr val="accent1">
                <a:lumMod val="20000"/>
                <a:lumOff val="80000"/>
              </a:schemeClr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38" name="Chevron 37"/>
            <p:cNvSpPr/>
            <p:nvPr/>
          </p:nvSpPr>
          <p:spPr>
            <a:xfrm>
              <a:off x="5999605" y="3763518"/>
              <a:ext cx="1219200" cy="484632"/>
            </a:xfrm>
            <a:prstGeom prst="chevron">
              <a:avLst/>
            </a:prstGeom>
            <a:solidFill>
              <a:schemeClr val="bg1"/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39" name="Chevron 38"/>
            <p:cNvSpPr/>
            <p:nvPr/>
          </p:nvSpPr>
          <p:spPr>
            <a:xfrm>
              <a:off x="1896345" y="3763518"/>
              <a:ext cx="533400" cy="484632"/>
            </a:xfrm>
            <a:prstGeom prst="chevron">
              <a:avLst/>
            </a:prstGeom>
            <a:solidFill>
              <a:schemeClr val="accent4"/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40" name="Chevron 39"/>
            <p:cNvSpPr/>
            <p:nvPr/>
          </p:nvSpPr>
          <p:spPr>
            <a:xfrm>
              <a:off x="3162895" y="3763518"/>
              <a:ext cx="533400" cy="484632"/>
            </a:xfrm>
            <a:prstGeom prst="chevron">
              <a:avLst/>
            </a:prstGeom>
            <a:solidFill>
              <a:schemeClr val="accent4"/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41" name="Chevron 40"/>
            <p:cNvSpPr/>
            <p:nvPr/>
          </p:nvSpPr>
          <p:spPr>
            <a:xfrm>
              <a:off x="4435215" y="3763518"/>
              <a:ext cx="533400" cy="484632"/>
            </a:xfrm>
            <a:prstGeom prst="chevron">
              <a:avLst/>
            </a:prstGeom>
            <a:solidFill>
              <a:schemeClr val="accent4"/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42" name="Chevron 41"/>
            <p:cNvSpPr/>
            <p:nvPr/>
          </p:nvSpPr>
          <p:spPr>
            <a:xfrm>
              <a:off x="5709230" y="3763518"/>
              <a:ext cx="533400" cy="484632"/>
            </a:xfrm>
            <a:prstGeom prst="chevron">
              <a:avLst/>
            </a:prstGeom>
            <a:solidFill>
              <a:schemeClr val="accent4"/>
            </a:solidFill>
            <a:ln w="9525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bg-BG" dirty="0">
                <a:solidFill>
                  <a:schemeClr val="tx1"/>
                </a:solidFill>
              </a:endParaRPr>
            </a:p>
          </p:txBody>
        </p:sp>
      </p:grpSp>
      <p:sp>
        <p:nvSpPr>
          <p:cNvPr id="10" name="Rectangle 9"/>
          <p:cNvSpPr/>
          <p:nvPr/>
        </p:nvSpPr>
        <p:spPr>
          <a:xfrm>
            <a:off x="7707086" y="3892295"/>
            <a:ext cx="266700" cy="269777"/>
          </a:xfrm>
          <a:prstGeom prst="rect">
            <a:avLst/>
          </a:prstGeom>
          <a:solidFill>
            <a:schemeClr val="accent1">
              <a:lumMod val="75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47" name="TextBox 46"/>
          <p:cNvSpPr txBox="1"/>
          <p:nvPr/>
        </p:nvSpPr>
        <p:spPr>
          <a:xfrm>
            <a:off x="1984085" y="4314473"/>
            <a:ext cx="15211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dirty="0" smtClean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семестър</a:t>
            </a:r>
            <a:endParaRPr lang="bg-BG" dirty="0">
              <a:solidFill>
                <a:schemeClr val="tx2"/>
              </a:solidFill>
              <a:effectLst>
                <a:outerShdw blurRad="63500" algn="ctr" rotWithShape="0">
                  <a:schemeClr val="accent1">
                    <a:alpha val="40000"/>
                  </a:schemeClr>
                </a:outerShdw>
              </a:effectLst>
              <a:latin typeface="Candara" panose="020E0502030303020204" pitchFamily="34" charset="0"/>
            </a:endParaRPr>
          </a:p>
        </p:txBody>
      </p:sp>
      <p:sp>
        <p:nvSpPr>
          <p:cNvPr id="49" name="Left Brace 48"/>
          <p:cNvSpPr/>
          <p:nvPr/>
        </p:nvSpPr>
        <p:spPr>
          <a:xfrm rot="16200000">
            <a:off x="2655877" y="2585611"/>
            <a:ext cx="154190" cy="3459515"/>
          </a:xfrm>
          <a:prstGeom prst="leftBrace">
            <a:avLst>
              <a:gd name="adj1" fmla="val 38294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50" name="Left Brace 49"/>
          <p:cNvSpPr/>
          <p:nvPr/>
        </p:nvSpPr>
        <p:spPr>
          <a:xfrm rot="16200000">
            <a:off x="6148463" y="2585611"/>
            <a:ext cx="154190" cy="3459515"/>
          </a:xfrm>
          <a:prstGeom prst="leftBrace">
            <a:avLst>
              <a:gd name="adj1" fmla="val 38294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51" name="TextBox 50"/>
          <p:cNvSpPr txBox="1"/>
          <p:nvPr/>
        </p:nvSpPr>
        <p:spPr>
          <a:xfrm>
            <a:off x="5465000" y="4383517"/>
            <a:ext cx="15211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dirty="0" smtClean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сесия</a:t>
            </a:r>
            <a:endParaRPr lang="bg-BG" dirty="0">
              <a:solidFill>
                <a:schemeClr val="tx2"/>
              </a:solidFill>
              <a:effectLst>
                <a:outerShdw blurRad="63500" algn="ctr" rotWithShape="0">
                  <a:schemeClr val="accent1">
                    <a:alpha val="40000"/>
                  </a:schemeClr>
                </a:outerShdw>
              </a:effectLst>
              <a:latin typeface="Candara" panose="020E0502030303020204" pitchFamily="34" charset="0"/>
            </a:endParaRPr>
          </a:p>
        </p:txBody>
      </p:sp>
      <p:sp>
        <p:nvSpPr>
          <p:cNvPr id="52" name="Left Brace 51"/>
          <p:cNvSpPr/>
          <p:nvPr/>
        </p:nvSpPr>
        <p:spPr>
          <a:xfrm rot="5400000" flipV="1">
            <a:off x="7763341" y="3570631"/>
            <a:ext cx="154196" cy="266699"/>
          </a:xfrm>
          <a:prstGeom prst="leftBrace">
            <a:avLst>
              <a:gd name="adj1" fmla="val 38294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53" name="TextBox 52"/>
          <p:cNvSpPr txBox="1"/>
          <p:nvPr/>
        </p:nvSpPr>
        <p:spPr>
          <a:xfrm>
            <a:off x="7086600" y="3257550"/>
            <a:ext cx="15211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dirty="0" smtClean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изпит</a:t>
            </a:r>
            <a:endParaRPr lang="bg-BG" dirty="0">
              <a:solidFill>
                <a:schemeClr val="tx2"/>
              </a:solidFill>
              <a:effectLst>
                <a:outerShdw blurRad="63500" algn="ctr" rotWithShape="0">
                  <a:schemeClr val="accent1">
                    <a:alpha val="40000"/>
                  </a:schemeClr>
                </a:outerShdw>
              </a:effectLst>
              <a:latin typeface="Candara" panose="020E0502030303020204" pitchFamily="34" charset="0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6618511" y="3745438"/>
            <a:ext cx="94706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sz="1400" dirty="0" smtClean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една седмица</a:t>
            </a:r>
            <a:endParaRPr lang="bg-BG" sz="1400" dirty="0">
              <a:solidFill>
                <a:schemeClr val="tx2"/>
              </a:solidFill>
              <a:effectLst>
                <a:outerShdw blurRad="63500" algn="ctr" rotWithShape="0">
                  <a:schemeClr val="accent1">
                    <a:alpha val="40000"/>
                  </a:schemeClr>
                </a:outerShdw>
              </a:effectLst>
              <a:latin typeface="Candara" panose="020E0502030303020204" pitchFamily="34" charset="0"/>
            </a:endParaRPr>
          </a:p>
        </p:txBody>
      </p:sp>
      <p:sp>
        <p:nvSpPr>
          <p:cNvPr id="55" name="Left Brace 54"/>
          <p:cNvSpPr/>
          <p:nvPr/>
        </p:nvSpPr>
        <p:spPr>
          <a:xfrm rot="5400000" flipV="1">
            <a:off x="5378090" y="2759377"/>
            <a:ext cx="154198" cy="1891227"/>
          </a:xfrm>
          <a:prstGeom prst="leftBrace">
            <a:avLst>
              <a:gd name="adj1" fmla="val 38294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56" name="TextBox 55"/>
          <p:cNvSpPr txBox="1"/>
          <p:nvPr/>
        </p:nvSpPr>
        <p:spPr>
          <a:xfrm>
            <a:off x="4694627" y="3258559"/>
            <a:ext cx="15211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dirty="0" smtClean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предаване</a:t>
            </a:r>
            <a:endParaRPr lang="bg-BG" dirty="0">
              <a:solidFill>
                <a:schemeClr val="tx2"/>
              </a:solidFill>
              <a:effectLst>
                <a:outerShdw blurRad="63500" algn="ctr" rotWithShape="0">
                  <a:schemeClr val="accent1">
                    <a:alpha val="40000"/>
                  </a:schemeClr>
                </a:outerShdw>
              </a:effectLst>
              <a:latin typeface="Candara" panose="020E05020303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50843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Тема на проект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Избор на тема</a:t>
            </a:r>
          </a:p>
          <a:p>
            <a:pPr lvl="1"/>
            <a:r>
              <a:rPr lang="bg-BG" noProof="0" dirty="0" smtClean="0"/>
              <a:t>Свободна тема, но с образователна </a:t>
            </a:r>
            <a:r>
              <a:rPr lang="bg-BG" noProof="0" smtClean="0"/>
              <a:t>насоченост (с </a:t>
            </a:r>
            <a:r>
              <a:rPr lang="bg-BG" noProof="0" dirty="0" smtClean="0"/>
              <a:t>урок)</a:t>
            </a:r>
          </a:p>
          <a:p>
            <a:pPr lvl="1"/>
            <a:r>
              <a:rPr lang="bg-BG" noProof="0" dirty="0" smtClean="0"/>
              <a:t>В курса е включено примерно създаване на проект</a:t>
            </a:r>
            <a:endParaRPr lang="bg-BG" noProof="0" dirty="0"/>
          </a:p>
          <a:p>
            <a:r>
              <a:rPr lang="bg-BG" noProof="0" dirty="0" smtClean="0"/>
              <a:t>Очаквани теми</a:t>
            </a:r>
          </a:p>
          <a:p>
            <a:pPr lvl="1"/>
            <a:r>
              <a:rPr lang="bg-BG" noProof="0" dirty="0" smtClean="0"/>
              <a:t>Интерактивна визуализация на неща от природонаучните дисциплини (математически теореми, физически свойства)</a:t>
            </a:r>
          </a:p>
          <a:p>
            <a:pPr lvl="1"/>
            <a:r>
              <a:rPr lang="bg-BG" noProof="0" dirty="0" smtClean="0"/>
              <a:t>Експериментиране в реално време (модели и симулации)</a:t>
            </a:r>
          </a:p>
          <a:p>
            <a:pPr lvl="1"/>
            <a:r>
              <a:rPr lang="bg-BG" noProof="0" dirty="0" smtClean="0"/>
              <a:t>Забавни задачи, </a:t>
            </a:r>
            <a:r>
              <a:rPr lang="bg-BG" noProof="0" dirty="0" err="1" smtClean="0"/>
              <a:t>главоблъсканици</a:t>
            </a:r>
            <a:r>
              <a:rPr lang="bg-BG" noProof="0" dirty="0" smtClean="0"/>
              <a:t>, образователни игри</a:t>
            </a:r>
          </a:p>
          <a:p>
            <a:pPr lvl="1"/>
            <a:endParaRPr lang="bg-BG" noProof="0" dirty="0" smtClean="0"/>
          </a:p>
        </p:txBody>
      </p:sp>
    </p:spTree>
    <p:extLst>
      <p:ext uri="{BB962C8B-B14F-4D97-AF65-F5344CB8AC3E}">
        <p14:creationId xmlns:p14="http://schemas.microsoft.com/office/powerpoint/2010/main" val="41559234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Изпит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По време на изпита</a:t>
            </a:r>
          </a:p>
          <a:p>
            <a:pPr lvl="1"/>
            <a:r>
              <a:rPr lang="bg-BG" noProof="0" dirty="0" smtClean="0"/>
              <a:t>Само се вписват оценките</a:t>
            </a:r>
          </a:p>
          <a:p>
            <a:pPr lvl="1"/>
            <a:r>
              <a:rPr lang="bg-BG" noProof="0" dirty="0" smtClean="0"/>
              <a:t>Отчитат се точки от тестове, от проект</a:t>
            </a:r>
          </a:p>
          <a:p>
            <a:pPr lvl="1"/>
            <a:r>
              <a:rPr lang="bg-BG" noProof="0" dirty="0" smtClean="0"/>
              <a:t>Отчитат се бонуси и наказания</a:t>
            </a:r>
          </a:p>
          <a:p>
            <a:r>
              <a:rPr lang="bg-BG" dirty="0" smtClean="0"/>
              <a:t>По изключение</a:t>
            </a:r>
          </a:p>
          <a:p>
            <a:pPr lvl="1"/>
            <a:r>
              <a:rPr lang="bg-BG" noProof="0" dirty="0" smtClean="0"/>
              <a:t>Ще се задават въпроси</a:t>
            </a:r>
          </a:p>
          <a:p>
            <a:pPr lvl="1"/>
            <a:r>
              <a:rPr lang="bg-BG" dirty="0" smtClean="0"/>
              <a:t>Незадоволителните отговори намаляват оценката</a:t>
            </a:r>
          </a:p>
          <a:p>
            <a:pPr lvl="1"/>
            <a:r>
              <a:rPr lang="bg-BG" noProof="0" dirty="0" smtClean="0"/>
              <a:t>Задоволителните отговори запазват оценката</a:t>
            </a:r>
          </a:p>
        </p:txBody>
      </p:sp>
    </p:spTree>
    <p:extLst>
      <p:ext uri="{BB962C8B-B14F-4D97-AF65-F5344CB8AC3E}">
        <p14:creationId xmlns:p14="http://schemas.microsoft.com/office/powerpoint/2010/main" val="1637350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Бонуси и наказания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Бонуси</a:t>
            </a:r>
          </a:p>
          <a:p>
            <a:pPr lvl="1"/>
            <a:r>
              <a:rPr lang="bg-BG" noProof="0" dirty="0" smtClean="0"/>
              <a:t>До 10 точки, дават се от екипа за заслуги</a:t>
            </a:r>
          </a:p>
          <a:p>
            <a:r>
              <a:rPr lang="bg-BG" noProof="0" dirty="0" smtClean="0"/>
              <a:t>Наказания</a:t>
            </a:r>
          </a:p>
          <a:p>
            <a:pPr lvl="1"/>
            <a:r>
              <a:rPr lang="bg-BG" noProof="0" dirty="0" smtClean="0"/>
              <a:t>При преписване на тест – точките от теста се зануляват</a:t>
            </a:r>
          </a:p>
          <a:p>
            <a:pPr lvl="1"/>
            <a:r>
              <a:rPr lang="bg-BG" noProof="0" dirty="0" smtClean="0"/>
              <a:t>При по-късно минаване на тест (само ако има физическа възможност за това) – намаление с 5 точки</a:t>
            </a:r>
          </a:p>
          <a:p>
            <a:pPr lvl="1"/>
            <a:r>
              <a:rPr lang="bg-BG" noProof="0" dirty="0" smtClean="0"/>
              <a:t>При по-късно предаване на проект (но само преди деня на изпита) – намаление с 10 точки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3599644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err="1" smtClean="0"/>
              <a:t>Мудъл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Съществен за курса</a:t>
            </a:r>
          </a:p>
          <a:p>
            <a:pPr lvl="1"/>
            <a:r>
              <a:rPr lang="bg-BG" noProof="0" dirty="0" smtClean="0"/>
              <a:t>Достъп до </a:t>
            </a:r>
            <a:r>
              <a:rPr lang="bg-BG" noProof="0" smtClean="0"/>
              <a:t>всички материали</a:t>
            </a:r>
            <a:endParaRPr lang="bg-BG" noProof="0" dirty="0" smtClean="0"/>
          </a:p>
          <a:p>
            <a:pPr lvl="1"/>
            <a:r>
              <a:rPr lang="bg-BG" noProof="0" dirty="0" smtClean="0"/>
              <a:t>Тестовете се правят само онлайн</a:t>
            </a:r>
          </a:p>
          <a:p>
            <a:pPr lvl="1"/>
            <a:r>
              <a:rPr lang="bg-BG" noProof="0" dirty="0" smtClean="0"/>
              <a:t>Проектите се предават през </a:t>
            </a:r>
            <a:r>
              <a:rPr lang="bg-BG" noProof="0" dirty="0" err="1" smtClean="0"/>
              <a:t>Мудъл</a:t>
            </a:r>
            <a:endParaRPr lang="bg-BG" noProof="0" dirty="0" smtClean="0"/>
          </a:p>
          <a:p>
            <a:pPr lvl="1"/>
            <a:r>
              <a:rPr lang="bg-BG" noProof="0" dirty="0" smtClean="0"/>
              <a:t>Съобщения през форума на курса</a:t>
            </a:r>
          </a:p>
          <a:p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1244971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Поправителен изпит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Без проект</a:t>
            </a:r>
          </a:p>
          <a:p>
            <a:pPr lvl="1"/>
            <a:r>
              <a:rPr lang="bg-BG" noProof="0" dirty="0" smtClean="0"/>
              <a:t>Оценяването е по четирите теста</a:t>
            </a:r>
          </a:p>
          <a:p>
            <a:pPr lvl="1"/>
            <a:r>
              <a:rPr lang="bg-BG" noProof="0" dirty="0" smtClean="0"/>
              <a:t>Точките се мащабират от 80 до 100</a:t>
            </a:r>
          </a:p>
          <a:p>
            <a:pPr lvl="1"/>
            <a:r>
              <a:rPr lang="bg-BG" noProof="0" dirty="0" smtClean="0"/>
              <a:t>Това важи за всички, за които изпитът не е редовният изпит</a:t>
            </a:r>
          </a:p>
          <a:p>
            <a:pPr lvl="1"/>
            <a:r>
              <a:rPr lang="bg-BG" noProof="0" dirty="0" smtClean="0"/>
              <a:t>Точки от минало участие в курса не важат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1265883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Стипендии и препоръки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Само при 100+ точки</a:t>
            </a:r>
          </a:p>
          <a:p>
            <a:pPr lvl="1"/>
            <a:r>
              <a:rPr lang="bg-BG" noProof="0" dirty="0" smtClean="0"/>
              <a:t>Отчитане на проекта по </a:t>
            </a:r>
            <a:r>
              <a:rPr lang="bg-BG" noProof="0" dirty="0" err="1" smtClean="0"/>
              <a:t>СУИКА</a:t>
            </a:r>
            <a:r>
              <a:rPr lang="bg-BG" noProof="0" dirty="0" smtClean="0"/>
              <a:t> за стипендии</a:t>
            </a:r>
          </a:p>
          <a:p>
            <a:pPr lvl="1"/>
            <a:r>
              <a:rPr lang="bg-BG" noProof="0" dirty="0" smtClean="0"/>
              <a:t>Препоръка за конкурси, награди и кандидатствания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28473018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smtClean="0"/>
              <a:t>Често задавани въпроси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Може ли да ми дадете тема?</a:t>
            </a:r>
          </a:p>
          <a:p>
            <a:pPr lvl="1"/>
            <a:r>
              <a:rPr lang="bg-BG" b="1" noProof="0" dirty="0" smtClean="0">
                <a:solidFill>
                  <a:srgbClr val="FF0000"/>
                </a:solidFill>
                <a:effectLst>
                  <a:outerShdw blurRad="63500" algn="ctr" rotWithShape="0">
                    <a:srgbClr val="FF0000">
                      <a:alpha val="40000"/>
                    </a:srgbClr>
                  </a:outerShdw>
                </a:effectLst>
              </a:rPr>
              <a:t>НЕ</a:t>
            </a:r>
            <a:r>
              <a:rPr lang="bg-BG" noProof="0" dirty="0" smtClean="0"/>
              <a:t>, това е част от усилията към проекта</a:t>
            </a:r>
          </a:p>
          <a:p>
            <a:pPr lvl="1"/>
            <a:r>
              <a:rPr lang="bg-BG" dirty="0" smtClean="0"/>
              <a:t>Понякога изборът на тема е неочаквано труден</a:t>
            </a:r>
            <a:endParaRPr lang="bg-BG" noProof="0" dirty="0" smtClean="0"/>
          </a:p>
          <a:p>
            <a:r>
              <a:rPr lang="bg-BG" noProof="0" dirty="0" smtClean="0"/>
              <a:t>Може ли да си сменя темата?</a:t>
            </a:r>
          </a:p>
          <a:p>
            <a:pPr lvl="1"/>
            <a:r>
              <a:rPr lang="bg-BG" b="1" dirty="0">
                <a:solidFill>
                  <a:srgbClr val="FF0000"/>
                </a:solidFill>
                <a:effectLst>
                  <a:outerShdw blurRad="63500" algn="ctr" rotWithShape="0">
                    <a:srgbClr val="FF0000">
                      <a:alpha val="40000"/>
                    </a:srgbClr>
                  </a:outerShdw>
                </a:effectLst>
              </a:rPr>
              <a:t>ДА</a:t>
            </a:r>
            <a:r>
              <a:rPr lang="bg-BG" noProof="0" dirty="0" smtClean="0"/>
              <a:t>, но трябва да бъде наново одобрена </a:t>
            </a:r>
          </a:p>
          <a:p>
            <a:r>
              <a:rPr lang="bg-BG" noProof="0" dirty="0" smtClean="0"/>
              <a:t>Може ли да ползвам този код?</a:t>
            </a:r>
          </a:p>
          <a:p>
            <a:pPr lvl="1"/>
            <a:r>
              <a:rPr lang="bg-BG" b="1" dirty="0">
                <a:solidFill>
                  <a:srgbClr val="FF0000"/>
                </a:solidFill>
                <a:effectLst>
                  <a:outerShdw blurRad="63500" algn="ctr" rotWithShape="0">
                    <a:srgbClr val="FF0000">
                      <a:alpha val="40000"/>
                    </a:srgbClr>
                  </a:outerShdw>
                </a:effectLst>
              </a:rPr>
              <a:t>ДА</a:t>
            </a:r>
            <a:r>
              <a:rPr lang="bg-BG" noProof="0" dirty="0" smtClean="0"/>
              <a:t>, но за учене, а не за преписване</a:t>
            </a:r>
          </a:p>
          <a:p>
            <a:pPr lvl="1"/>
            <a:r>
              <a:rPr lang="bg-BG" dirty="0" smtClean="0"/>
              <a:t>Използваните „на готово“ неща от лекции или упражнения не се оценяват</a:t>
            </a:r>
            <a:endParaRPr lang="bg-BG" noProof="0" dirty="0" smtClean="0"/>
          </a:p>
          <a:p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2832094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Преподавателски екип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altLang="bg-BG" noProof="0" dirty="0" smtClean="0"/>
              <a:t>Лекции</a:t>
            </a:r>
          </a:p>
          <a:p>
            <a:pPr lvl="1"/>
            <a:r>
              <a:rPr lang="bg-BG" altLang="bg-BG" noProof="0" dirty="0" smtClean="0"/>
              <a:t>доц. Павел Бойчев</a:t>
            </a:r>
          </a:p>
          <a:p>
            <a:pPr lvl="1"/>
            <a:r>
              <a:rPr lang="bg-BG" altLang="bg-BG" noProof="0" dirty="0" smtClean="0"/>
              <a:t>катедра ИТ, к.512, </a:t>
            </a:r>
            <a:r>
              <a:rPr lang="bg-BG" altLang="bg-BG" noProof="0" dirty="0" err="1" smtClean="0"/>
              <a:t>boytchev</a:t>
            </a:r>
            <a:r>
              <a:rPr lang="bg-BG" altLang="bg-BG" noProof="0" dirty="0" smtClean="0"/>
              <a:t> [</a:t>
            </a:r>
            <a:r>
              <a:rPr lang="bg-BG" altLang="bg-BG" noProof="0" dirty="0" err="1" smtClean="0"/>
              <a:t>at</a:t>
            </a:r>
            <a:r>
              <a:rPr lang="bg-BG" altLang="bg-BG" noProof="0" dirty="0" smtClean="0"/>
              <a:t>] </a:t>
            </a:r>
            <a:r>
              <a:rPr lang="bg-BG" altLang="bg-BG" noProof="0" dirty="0" err="1" smtClean="0"/>
              <a:t>fmi</a:t>
            </a:r>
            <a:r>
              <a:rPr lang="bg-BG" altLang="bg-BG" noProof="0" dirty="0" smtClean="0"/>
              <a:t>.</a:t>
            </a:r>
            <a:r>
              <a:rPr lang="bg-BG" altLang="bg-BG" noProof="0" dirty="0" err="1" smtClean="0"/>
              <a:t>uni-sofia</a:t>
            </a:r>
            <a:r>
              <a:rPr lang="bg-BG" altLang="bg-BG" noProof="0" dirty="0" smtClean="0"/>
              <a:t>.</a:t>
            </a:r>
            <a:r>
              <a:rPr lang="bg-BG" altLang="bg-BG" noProof="0" dirty="0" err="1" smtClean="0"/>
              <a:t>bg</a:t>
            </a:r>
            <a:endParaRPr lang="bg-BG" altLang="bg-BG" noProof="0" dirty="0" smtClean="0"/>
          </a:p>
          <a:p>
            <a:r>
              <a:rPr lang="bg-BG" altLang="bg-BG" noProof="0" dirty="0" smtClean="0"/>
              <a:t>Упражнения</a:t>
            </a:r>
          </a:p>
          <a:p>
            <a:pPr lvl="1"/>
            <a:r>
              <a:rPr lang="bg-BG" altLang="bg-BG" noProof="0" dirty="0" smtClean="0"/>
              <a:t>асистент Теменужка Зафирова-Малчева</a:t>
            </a:r>
          </a:p>
          <a:p>
            <a:pPr lvl="1"/>
            <a:r>
              <a:rPr lang="bg-BG" altLang="bg-BG" noProof="0" dirty="0" smtClean="0"/>
              <a:t>катедра ИТ, к.301, </a:t>
            </a:r>
            <a:r>
              <a:rPr lang="bg-BG" altLang="bg-BG" noProof="0" dirty="0" err="1" smtClean="0"/>
              <a:t>tzafirova</a:t>
            </a:r>
            <a:r>
              <a:rPr lang="bg-BG" altLang="bg-BG" noProof="0" dirty="0" smtClean="0"/>
              <a:t> [</a:t>
            </a:r>
            <a:r>
              <a:rPr lang="bg-BG" altLang="bg-BG" noProof="0" dirty="0" err="1" smtClean="0"/>
              <a:t>at</a:t>
            </a:r>
            <a:r>
              <a:rPr lang="bg-BG" altLang="bg-BG" noProof="0" dirty="0" smtClean="0"/>
              <a:t>] </a:t>
            </a:r>
            <a:r>
              <a:rPr lang="bg-BG" altLang="bg-BG" noProof="0" dirty="0" err="1" smtClean="0"/>
              <a:t>fmi</a:t>
            </a:r>
            <a:r>
              <a:rPr lang="bg-BG" altLang="bg-BG" noProof="0" dirty="0" smtClean="0"/>
              <a:t>.</a:t>
            </a:r>
            <a:r>
              <a:rPr lang="bg-BG" altLang="bg-BG" noProof="0" dirty="0" err="1" smtClean="0"/>
              <a:t>uni-sofia</a:t>
            </a:r>
            <a:r>
              <a:rPr lang="bg-BG" altLang="bg-BG" noProof="0" dirty="0" smtClean="0"/>
              <a:t>.</a:t>
            </a:r>
            <a:r>
              <a:rPr lang="bg-BG" altLang="bg-BG" noProof="0" dirty="0" err="1" smtClean="0"/>
              <a:t>bg</a:t>
            </a:r>
            <a:endParaRPr lang="bg-BG" altLang="bg-BG" noProof="0" dirty="0"/>
          </a:p>
        </p:txBody>
      </p:sp>
    </p:spTree>
    <p:extLst>
      <p:ext uri="{BB962C8B-B14F-4D97-AF65-F5344CB8AC3E}">
        <p14:creationId xmlns:p14="http://schemas.microsoft.com/office/powerpoint/2010/main" val="4829117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ru-RU" dirty="0" err="1"/>
              <a:t>Може</a:t>
            </a:r>
            <a:r>
              <a:rPr lang="ru-RU" dirty="0"/>
              <a:t> ли да ми пишете оценка 3.00?</a:t>
            </a:r>
          </a:p>
          <a:p>
            <a:pPr lvl="1"/>
            <a:r>
              <a:rPr lang="ru-RU" b="1" dirty="0">
                <a:solidFill>
                  <a:srgbClr val="FF0000"/>
                </a:solidFill>
                <a:effectLst>
                  <a:outerShdw blurRad="63500" algn="ctr" rotWithShape="0">
                    <a:srgbClr val="FF0000">
                      <a:alpha val="40000"/>
                    </a:srgbClr>
                  </a:outerShdw>
                </a:effectLst>
              </a:rPr>
              <a:t>ДА</a:t>
            </a:r>
            <a:r>
              <a:rPr lang="ru-RU" dirty="0"/>
              <a:t>, </a:t>
            </a:r>
            <a:r>
              <a:rPr lang="ru-RU" dirty="0" smtClean="0"/>
              <a:t>но само </a:t>
            </a:r>
            <a:r>
              <a:rPr lang="ru-RU" dirty="0" err="1" smtClean="0"/>
              <a:t>ако</a:t>
            </a:r>
            <a:r>
              <a:rPr lang="ru-RU" dirty="0" smtClean="0"/>
              <a:t> </a:t>
            </a:r>
            <a:r>
              <a:rPr lang="ru-RU" dirty="0"/>
              <a:t>получите </a:t>
            </a:r>
            <a:r>
              <a:rPr lang="ru-RU" dirty="0" smtClean="0"/>
              <a:t>50 точки</a:t>
            </a:r>
          </a:p>
          <a:p>
            <a:pPr lvl="1"/>
            <a:r>
              <a:rPr lang="bg-BG" dirty="0" err="1" smtClean="0"/>
              <a:t>Скàлата</a:t>
            </a:r>
            <a:r>
              <a:rPr lang="bg-BG" dirty="0" smtClean="0"/>
              <a:t> за оценяване е с вградено закръгляне, т.е. 49 точки не се закръглят на 50 точки</a:t>
            </a:r>
          </a:p>
          <a:p>
            <a:r>
              <a:rPr lang="bg-BG" dirty="0" smtClean="0"/>
              <a:t>Какво е „условна“ оценка?</a:t>
            </a:r>
          </a:p>
          <a:p>
            <a:pPr lvl="1"/>
            <a:r>
              <a:rPr lang="bg-BG" dirty="0" smtClean="0"/>
              <a:t>Това е оценката, която бихте получили, ако отговорите правилно на допълнителни въпроси</a:t>
            </a:r>
          </a:p>
          <a:p>
            <a:pPr lvl="1"/>
            <a:r>
              <a:rPr lang="bg-BG" dirty="0" smtClean="0"/>
              <a:t>Тези въпроси се задават на живо по време на изпита</a:t>
            </a:r>
          </a:p>
          <a:p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4756191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noProof="0" dirty="0" smtClean="0"/>
              <a:t>Край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bg-BG" noProof="0" dirty="0" smtClean="0"/>
              <a:t>Коментари, въпроси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3547593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Име на курса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Име</a:t>
            </a:r>
          </a:p>
          <a:p>
            <a:pPr lvl="1"/>
            <a:r>
              <a:rPr lang="bg-BG" u="sng" noProof="0" dirty="0" smtClean="0"/>
              <a:t>С</a:t>
            </a:r>
            <a:r>
              <a:rPr lang="bg-BG" noProof="0" dirty="0" smtClean="0"/>
              <a:t>ъздаване на </a:t>
            </a:r>
            <a:r>
              <a:rPr lang="bg-BG" u="sng" noProof="0" dirty="0" smtClean="0"/>
              <a:t>У</a:t>
            </a:r>
            <a:r>
              <a:rPr lang="bg-BG" noProof="0" dirty="0" smtClean="0"/>
              <a:t>чебна </a:t>
            </a:r>
            <a:r>
              <a:rPr lang="bg-BG" u="sng" noProof="0" dirty="0" smtClean="0"/>
              <a:t>И</a:t>
            </a:r>
            <a:r>
              <a:rPr lang="bg-BG" noProof="0" dirty="0" smtClean="0"/>
              <a:t>нтерактивна </a:t>
            </a:r>
            <a:r>
              <a:rPr lang="bg-BG" u="sng" noProof="0" dirty="0" smtClean="0"/>
              <a:t>К</a:t>
            </a:r>
            <a:r>
              <a:rPr lang="bg-BG" noProof="0" dirty="0" smtClean="0"/>
              <a:t>омпютърна </a:t>
            </a:r>
            <a:r>
              <a:rPr lang="bg-BG" u="sng" noProof="0" dirty="0" smtClean="0"/>
              <a:t>А</a:t>
            </a:r>
            <a:r>
              <a:rPr lang="bg-BG" noProof="0" dirty="0" smtClean="0"/>
              <a:t>нимация</a:t>
            </a:r>
          </a:p>
          <a:p>
            <a:pPr lvl="1"/>
            <a:r>
              <a:rPr lang="bg-BG" dirty="0" smtClean="0"/>
              <a:t>Съкратено </a:t>
            </a:r>
            <a:r>
              <a:rPr lang="bg-BG" dirty="0" err="1" smtClean="0"/>
              <a:t>СУИКА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20215494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Цели на курса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altLang="bg-BG" noProof="0" dirty="0" smtClean="0"/>
              <a:t>Теория</a:t>
            </a:r>
          </a:p>
          <a:p>
            <a:pPr lvl="1"/>
            <a:r>
              <a:rPr lang="bg-BG" altLang="bg-BG" noProof="0" dirty="0" smtClean="0"/>
              <a:t>Визуализация на 2D/3D модели</a:t>
            </a:r>
          </a:p>
          <a:p>
            <a:pPr lvl="1"/>
            <a:r>
              <a:rPr lang="bg-BG" altLang="bg-BG" noProof="0" dirty="0" smtClean="0"/>
              <a:t>Реализиране на анимация</a:t>
            </a:r>
          </a:p>
          <a:p>
            <a:r>
              <a:rPr lang="bg-BG" altLang="bg-BG" noProof="0" dirty="0" smtClean="0"/>
              <a:t>Практически</a:t>
            </a:r>
          </a:p>
          <a:p>
            <a:pPr lvl="1"/>
            <a:r>
              <a:rPr lang="bg-BG" altLang="bg-BG" noProof="0" dirty="0" smtClean="0"/>
              <a:t>Програмиране на интерактивен </a:t>
            </a:r>
            <a:r>
              <a:rPr lang="bg-BG" altLang="bg-BG" noProof="0" dirty="0" err="1" smtClean="0"/>
              <a:t>многоплатформен</a:t>
            </a:r>
            <a:r>
              <a:rPr lang="bg-BG" altLang="bg-BG" noProof="0" dirty="0" smtClean="0"/>
              <a:t> софтуер</a:t>
            </a:r>
          </a:p>
          <a:p>
            <a:pPr lvl="1"/>
            <a:r>
              <a:rPr lang="bg-BG" altLang="bg-BG" noProof="0" dirty="0" smtClean="0"/>
              <a:t>Ефективно съчетаване на различни технологии</a:t>
            </a:r>
          </a:p>
          <a:p>
            <a:pPr lvl="1"/>
            <a:r>
              <a:rPr lang="bg-BG" altLang="bg-BG" noProof="0" dirty="0" smtClean="0"/>
              <a:t>Създаване на учебно съдържание</a:t>
            </a:r>
          </a:p>
          <a:p>
            <a:pPr lvl="1"/>
            <a:endParaRPr lang="bg-BG" altLang="bg-BG" noProof="0" dirty="0" smtClean="0"/>
          </a:p>
          <a:p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6657311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smtClean="0"/>
              <a:t>Технологии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Използвани технологии</a:t>
            </a:r>
          </a:p>
          <a:p>
            <a:pPr lvl="1"/>
            <a:r>
              <a:rPr lang="en-US" b="1" dirty="0" smtClean="0"/>
              <a:t>HTML5</a:t>
            </a:r>
            <a:r>
              <a:rPr lang="bg-BG" dirty="0" smtClean="0"/>
              <a:t> за създаване на съдържание</a:t>
            </a:r>
          </a:p>
          <a:p>
            <a:pPr lvl="1"/>
            <a:r>
              <a:rPr lang="en-US" b="1" dirty="0" err="1" smtClean="0"/>
              <a:t>C</a:t>
            </a:r>
            <a:r>
              <a:rPr lang="en-US" b="1" dirty="0" err="1"/>
              <a:t>S</a:t>
            </a:r>
            <a:r>
              <a:rPr lang="en-US" b="1" dirty="0" err="1" smtClean="0"/>
              <a:t>S</a:t>
            </a:r>
            <a:r>
              <a:rPr lang="bg-BG" dirty="0" smtClean="0"/>
              <a:t> </a:t>
            </a:r>
            <a:r>
              <a:rPr lang="bg-BG" dirty="0" smtClean="0"/>
              <a:t>за форматиране</a:t>
            </a:r>
          </a:p>
          <a:p>
            <a:pPr lvl="1"/>
            <a:r>
              <a:rPr lang="en-US" b="1" dirty="0" smtClean="0"/>
              <a:t>JavaScript</a:t>
            </a:r>
            <a:r>
              <a:rPr lang="bg-BG" dirty="0" smtClean="0"/>
              <a:t> за програмиране на динамичност</a:t>
            </a:r>
          </a:p>
          <a:p>
            <a:pPr lvl="1"/>
            <a:r>
              <a:rPr lang="en-US" b="1" dirty="0" smtClean="0"/>
              <a:t>DOM</a:t>
            </a:r>
            <a:r>
              <a:rPr lang="bg-BG" dirty="0" smtClean="0"/>
              <a:t> за програмен достъп до съдържанието</a:t>
            </a:r>
          </a:p>
          <a:p>
            <a:pPr lvl="1"/>
            <a:r>
              <a:rPr lang="en-US" b="1" dirty="0" err="1" smtClean="0"/>
              <a:t>WebGL</a:t>
            </a:r>
            <a:r>
              <a:rPr lang="en-US" dirty="0" smtClean="0"/>
              <a:t> </a:t>
            </a:r>
            <a:r>
              <a:rPr lang="bg-BG" dirty="0" smtClean="0"/>
              <a:t>+ </a:t>
            </a:r>
            <a:r>
              <a:rPr lang="en-US" b="1" dirty="0" err="1" smtClean="0"/>
              <a:t>SUICA</a:t>
            </a:r>
            <a:r>
              <a:rPr lang="bg-BG" dirty="0" smtClean="0"/>
              <a:t> за графика</a:t>
            </a:r>
          </a:p>
          <a:p>
            <a:pPr lvl="1"/>
            <a:r>
              <a:rPr lang="bg-BG" dirty="0" smtClean="0"/>
              <a:t>Познаването на тези технологии е препоръчително, но не е задължително за курса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4096328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Изисквания към студентите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altLang="bg-BG" noProof="0" dirty="0" smtClean="0"/>
              <a:t>Да не се плашат</a:t>
            </a:r>
          </a:p>
          <a:p>
            <a:pPr lvl="1"/>
            <a:r>
              <a:rPr lang="bg-BG" altLang="bg-BG" dirty="0"/>
              <a:t>О</a:t>
            </a:r>
            <a:r>
              <a:rPr lang="bg-BG" altLang="bg-BG" noProof="0" dirty="0" smtClean="0"/>
              <a:t>т аналитична геометрия</a:t>
            </a:r>
          </a:p>
          <a:p>
            <a:pPr lvl="1"/>
            <a:r>
              <a:rPr lang="bg-BG" altLang="bg-BG" noProof="0" dirty="0" smtClean="0"/>
              <a:t>От програмиране и програмен код</a:t>
            </a:r>
          </a:p>
          <a:p>
            <a:r>
              <a:rPr lang="bg-BG" dirty="0"/>
              <a:t>Да </a:t>
            </a:r>
            <a:r>
              <a:rPr lang="bg-BG" dirty="0" smtClean="0"/>
              <a:t>умеят</a:t>
            </a:r>
            <a:endParaRPr lang="bg-BG" noProof="0" dirty="0" smtClean="0"/>
          </a:p>
          <a:p>
            <a:pPr lvl="1"/>
            <a:r>
              <a:rPr lang="bg-BG" noProof="0" dirty="0" smtClean="0"/>
              <a:t>Да търсят и пресяват нужна информация</a:t>
            </a:r>
          </a:p>
          <a:p>
            <a:pPr lvl="1"/>
            <a:r>
              <a:rPr lang="bg-BG" noProof="0" dirty="0" smtClean="0"/>
              <a:t>Да представят идеи и понятия по свой начин</a:t>
            </a:r>
          </a:p>
        </p:txBody>
      </p:sp>
    </p:spTree>
    <p:extLst>
      <p:ext uri="{BB962C8B-B14F-4D97-AF65-F5344CB8AC3E}">
        <p14:creationId xmlns:p14="http://schemas.microsoft.com/office/powerpoint/2010/main" val="2284215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Провеждане на курса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Лекции</a:t>
            </a:r>
          </a:p>
          <a:p>
            <a:pPr lvl="1"/>
            <a:r>
              <a:rPr lang="bg-BG" noProof="0" dirty="0" smtClean="0"/>
              <a:t>Седмично по 2 часа в блок (без почивка)</a:t>
            </a:r>
          </a:p>
          <a:p>
            <a:r>
              <a:rPr lang="bg-BG" noProof="0" dirty="0" smtClean="0"/>
              <a:t>Упражнения</a:t>
            </a:r>
          </a:p>
          <a:p>
            <a:pPr lvl="1"/>
            <a:r>
              <a:rPr lang="bg-BG" noProof="0" dirty="0" smtClean="0"/>
              <a:t>Седмично 2х2 часа</a:t>
            </a:r>
          </a:p>
          <a:p>
            <a:pPr lvl="1"/>
            <a:r>
              <a:rPr lang="bg-BG" noProof="0" dirty="0" smtClean="0"/>
              <a:t>Програмиране в компютърна зала</a:t>
            </a:r>
          </a:p>
          <a:p>
            <a:pPr lvl="1"/>
            <a:r>
              <a:rPr lang="bg-BG" dirty="0" smtClean="0"/>
              <a:t>Тестовете се провеждат по времето на упражненията</a:t>
            </a:r>
            <a:endParaRPr lang="bg-BG" noProof="0" dirty="0" smtClean="0"/>
          </a:p>
        </p:txBody>
      </p:sp>
    </p:spTree>
    <p:extLst>
      <p:ext uri="{BB962C8B-B14F-4D97-AF65-F5344CB8AC3E}">
        <p14:creationId xmlns:p14="http://schemas.microsoft.com/office/powerpoint/2010/main" val="14656727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Материали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Лекции и упражнения</a:t>
            </a:r>
          </a:p>
          <a:p>
            <a:pPr lvl="1"/>
            <a:r>
              <a:rPr lang="bg-BG" noProof="0" dirty="0" smtClean="0"/>
              <a:t>Налични в </a:t>
            </a:r>
            <a:r>
              <a:rPr lang="bg-BG" noProof="0" dirty="0" err="1" smtClean="0"/>
              <a:t>Мудъл</a:t>
            </a:r>
            <a:r>
              <a:rPr lang="bg-BG" noProof="0" dirty="0" smtClean="0"/>
              <a:t> [</a:t>
            </a:r>
            <a:r>
              <a:rPr lang="bg-BG" noProof="0" dirty="0" err="1" smtClean="0"/>
              <a:t>moodle</a:t>
            </a:r>
            <a:r>
              <a:rPr lang="bg-BG" noProof="0" dirty="0" smtClean="0"/>
              <a:t>.</a:t>
            </a:r>
            <a:r>
              <a:rPr lang="bg-BG" noProof="0" dirty="0" err="1" smtClean="0"/>
              <a:t>openfmi</a:t>
            </a:r>
            <a:r>
              <a:rPr lang="bg-BG" noProof="0" dirty="0" smtClean="0"/>
              <a:t>.</a:t>
            </a:r>
            <a:r>
              <a:rPr lang="bg-BG" noProof="0" dirty="0" err="1" smtClean="0"/>
              <a:t>net</a:t>
            </a:r>
            <a:r>
              <a:rPr lang="bg-BG" noProof="0" dirty="0" smtClean="0"/>
              <a:t>]</a:t>
            </a:r>
          </a:p>
          <a:p>
            <a:pPr lvl="1"/>
            <a:r>
              <a:rPr lang="bg-BG" noProof="0" dirty="0" smtClean="0"/>
              <a:t>Презентации, примери, условия и решения на задачи</a:t>
            </a:r>
          </a:p>
          <a:p>
            <a:r>
              <a:rPr lang="bg-BG" noProof="0" dirty="0" smtClean="0"/>
              <a:t>Допълнителни онлайн материали</a:t>
            </a:r>
          </a:p>
          <a:p>
            <a:pPr lvl="1"/>
            <a:r>
              <a:rPr lang="bg-BG" noProof="0" dirty="0" smtClean="0"/>
              <a:t>Детайли за използваните в курса технологии са налични на много места из мрежата</a:t>
            </a:r>
          </a:p>
          <a:p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610220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Структура на курса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altLang="bg-BG" noProof="0" dirty="0"/>
              <a:t>Разпределение в </a:t>
            </a:r>
            <a:r>
              <a:rPr lang="bg-BG" altLang="bg-BG" noProof="0" dirty="0" smtClean="0"/>
              <a:t>пет модула</a:t>
            </a:r>
            <a:endParaRPr lang="bg-BG" altLang="bg-BG" noProof="0" dirty="0"/>
          </a:p>
          <a:p>
            <a:pPr lvl="1"/>
            <a:r>
              <a:rPr lang="bg-BG" altLang="bg-BG" noProof="0" dirty="0" smtClean="0"/>
              <a:t>Модул 1: Базови технологии</a:t>
            </a:r>
          </a:p>
          <a:p>
            <a:pPr lvl="1"/>
            <a:r>
              <a:rPr lang="bg-BG" altLang="bg-BG" noProof="0" dirty="0" smtClean="0"/>
              <a:t>Модул 2: Графични обекти</a:t>
            </a:r>
            <a:endParaRPr lang="bg-BG" altLang="bg-BG" noProof="0" dirty="0"/>
          </a:p>
          <a:p>
            <a:pPr lvl="1"/>
            <a:r>
              <a:rPr lang="bg-BG" altLang="bg-BG" noProof="0" dirty="0" smtClean="0"/>
              <a:t>Модул 3: Анимация и интерактивност</a:t>
            </a:r>
            <a:endParaRPr lang="bg-BG" altLang="bg-BG" noProof="0" dirty="0"/>
          </a:p>
          <a:p>
            <a:pPr lvl="1"/>
            <a:r>
              <a:rPr lang="bg-BG" altLang="bg-BG" noProof="0" dirty="0" smtClean="0"/>
              <a:t>Модул 4: Потребителски интерфейс</a:t>
            </a:r>
          </a:p>
          <a:p>
            <a:pPr lvl="1"/>
            <a:r>
              <a:rPr lang="bg-BG" altLang="bg-BG" noProof="0" dirty="0" smtClean="0"/>
              <a:t>Модул 5: Създаване на образователен софтуер</a:t>
            </a:r>
            <a:endParaRPr lang="bg-BG" altLang="bg-BG" noProof="0" dirty="0"/>
          </a:p>
          <a:p>
            <a:endParaRPr lang="bg-BG" noProof="0" dirty="0"/>
          </a:p>
        </p:txBody>
      </p:sp>
      <p:sp>
        <p:nvSpPr>
          <p:cNvPr id="4" name="Pentagon 3"/>
          <p:cNvSpPr/>
          <p:nvPr/>
        </p:nvSpPr>
        <p:spPr>
          <a:xfrm>
            <a:off x="1002138" y="3763518"/>
            <a:ext cx="1131461" cy="484632"/>
          </a:xfrm>
          <a:prstGeom prst="homePlate">
            <a:avLst/>
          </a:prstGeom>
          <a:solidFill>
            <a:schemeClr val="accent1">
              <a:lumMod val="75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/>
              <a:t>М1</a:t>
            </a:r>
            <a:endParaRPr lang="bg-BG" dirty="0"/>
          </a:p>
        </p:txBody>
      </p:sp>
      <p:sp>
        <p:nvSpPr>
          <p:cNvPr id="5" name="Chevron 4"/>
          <p:cNvSpPr/>
          <p:nvPr/>
        </p:nvSpPr>
        <p:spPr>
          <a:xfrm>
            <a:off x="1889760" y="3763518"/>
            <a:ext cx="1219200" cy="484632"/>
          </a:xfrm>
          <a:prstGeom prst="chevron">
            <a:avLst/>
          </a:prstGeom>
          <a:solidFill>
            <a:schemeClr val="accent1">
              <a:lumMod val="60000"/>
              <a:lumOff val="4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М2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6" name="Chevron 5"/>
          <p:cNvSpPr/>
          <p:nvPr/>
        </p:nvSpPr>
        <p:spPr>
          <a:xfrm>
            <a:off x="2865120" y="3763518"/>
            <a:ext cx="1219200" cy="484632"/>
          </a:xfrm>
          <a:prstGeom prst="chevron">
            <a:avLst/>
          </a:prstGeom>
          <a:solidFill>
            <a:schemeClr val="accent1">
              <a:lumMod val="40000"/>
              <a:lumOff val="6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М3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7" name="Chevron 6"/>
          <p:cNvSpPr/>
          <p:nvPr/>
        </p:nvSpPr>
        <p:spPr>
          <a:xfrm>
            <a:off x="3840480" y="3763518"/>
            <a:ext cx="1219200" cy="484632"/>
          </a:xfrm>
          <a:prstGeom prst="chevron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М4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8" name="Chevron 7"/>
          <p:cNvSpPr/>
          <p:nvPr/>
        </p:nvSpPr>
        <p:spPr>
          <a:xfrm>
            <a:off x="4815840" y="3763518"/>
            <a:ext cx="1219200" cy="484632"/>
          </a:xfrm>
          <a:prstGeom prst="chevron">
            <a:avLst/>
          </a:prstGeom>
          <a:solidFill>
            <a:schemeClr val="bg1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М5</a:t>
            </a:r>
            <a:endParaRPr lang="bg-BG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5310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Origi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245</TotalTime>
  <Words>736</Words>
  <Application>Microsoft Office PowerPoint</Application>
  <PresentationFormat>On-screen Show (16:9)</PresentationFormat>
  <Paragraphs>153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Origin</vt:lpstr>
      <vt:lpstr>Въведение в курса СУИКА</vt:lpstr>
      <vt:lpstr>Преподавателски екип</vt:lpstr>
      <vt:lpstr>Име на курса</vt:lpstr>
      <vt:lpstr>Цели на курса</vt:lpstr>
      <vt:lpstr>Технологии</vt:lpstr>
      <vt:lpstr>Изисквания към студентите</vt:lpstr>
      <vt:lpstr>Провеждане на курса</vt:lpstr>
      <vt:lpstr>Материали</vt:lpstr>
      <vt:lpstr>Структура на курса</vt:lpstr>
      <vt:lpstr>Изпитване</vt:lpstr>
      <vt:lpstr>Оценяване</vt:lpstr>
      <vt:lpstr>Проект</vt:lpstr>
      <vt:lpstr>Тема на проект</vt:lpstr>
      <vt:lpstr>Изпит</vt:lpstr>
      <vt:lpstr>Бонуси и наказания</vt:lpstr>
      <vt:lpstr>Мудъл</vt:lpstr>
      <vt:lpstr>Поправителен изпит</vt:lpstr>
      <vt:lpstr>Стипендии и препоръки</vt:lpstr>
      <vt:lpstr>Често задавани въпроси</vt:lpstr>
      <vt:lpstr>PowerPoint Presentation</vt:lpstr>
      <vt:lpstr>Край</vt:lpstr>
    </vt:vector>
  </TitlesOfParts>
  <Company>FMI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SUICA-01</dc:title>
  <dc:creator>Pavel Boytchev</dc:creator>
  <cp:lastModifiedBy>Pavel Boytchev</cp:lastModifiedBy>
  <cp:revision>24</cp:revision>
  <dcterms:created xsi:type="dcterms:W3CDTF">2015-02-10T15:00:35Z</dcterms:created>
  <dcterms:modified xsi:type="dcterms:W3CDTF">2015-09-14T08:13:20Z</dcterms:modified>
</cp:coreProperties>
</file>

<file path=docProps/thumbnail.jpeg>
</file>