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66FFFF"/>
    <a:srgbClr val="3399FF"/>
    <a:srgbClr val="6585CF"/>
    <a:srgbClr val="617DCD"/>
    <a:srgbClr val="7E6BC9"/>
    <a:srgbClr val="9CB084"/>
    <a:srgbClr val="0033FF"/>
    <a:srgbClr val="6699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A48-6C39-410F-A8D4-DEDBC36FDD1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D53D-EBF5-47E4-B08F-E264EB1353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6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50D8-F3C7-4D57-B602-6587EAA93D9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6ACC9-8640-4BA9-ADB9-B87F9901D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1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70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9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E29B-04AB-4C1B-8510-0E277166FF7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08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E29B-04AB-4C1B-8510-0E277166FF7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0550-8741-42E5-A1A2-6DFC1B1B6D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4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2" r:id="rId3"/>
    <p:sldLayoutId id="2147484133" r:id="rId4"/>
    <p:sldLayoutId id="214748413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100000">
              <a:srgbClr val="0033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/>
          <a:p>
            <a:r>
              <a:rPr lang="bg-BG" dirty="0" smtClean="0"/>
              <a:t>Мрежови слой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914400"/>
          </a:xfrm>
        </p:spPr>
        <p:txBody>
          <a:bodyPr/>
          <a:lstStyle/>
          <a:p>
            <a:r>
              <a:rPr lang="bg-BG" dirty="0" smtClean="0"/>
              <a:t>Въведение в компютърните мрежи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072"/>
          <a:stretch>
            <a:fillRect/>
          </a:stretch>
        </p:blipFill>
        <p:spPr bwMode="auto">
          <a:xfrm>
            <a:off x="152400" y="52387"/>
            <a:ext cx="87725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3584575"/>
            <a:ext cx="8229600" cy="0"/>
          </a:xfrm>
          <a:prstGeom prst="line">
            <a:avLst/>
          </a:prstGeom>
          <a:ln w="28575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bg-BG" sz="1600" b="1" dirty="0" smtClean="0">
                <a:solidFill>
                  <a:schemeClr val="bg1"/>
                </a:solidFill>
              </a:rPr>
              <a:t>Договор </a:t>
            </a:r>
            <a:r>
              <a:rPr lang="en-US" sz="1600" b="1" dirty="0">
                <a:solidFill>
                  <a:schemeClr val="bg1"/>
                </a:solidFill>
              </a:rPr>
              <a:t>BG051PO001-4.3.04-0018</a:t>
            </a:r>
            <a:endParaRPr lang="bg-BG" sz="1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bg-BG" sz="2000" b="1" dirty="0">
                <a:solidFill>
                  <a:srgbClr val="FFFF00"/>
                </a:solidFill>
                <a:cs typeface="Times New Roman" pitchFamily="18" charset="0"/>
              </a:rPr>
              <a:t>Разработване на програми за електронни форми на дистанционно обучение във Факултет по математика и </a:t>
            </a:r>
            <a:r>
              <a:rPr lang="bg-BG" sz="2000" b="1" dirty="0" smtClean="0">
                <a:solidFill>
                  <a:srgbClr val="FFFF00"/>
                </a:solidFill>
                <a:cs typeface="Times New Roman" pitchFamily="18" charset="0"/>
              </a:rPr>
              <a:t>информатика</a:t>
            </a:r>
            <a:endParaRPr lang="bg-BG" sz="20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Въведение в </a:t>
            </a:r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Увеличава се адресното пространство</a:t>
            </a:r>
          </a:p>
          <a:p>
            <a:r>
              <a:rPr lang="bg-BG" dirty="0" smtClean="0"/>
              <a:t>Подобрява  обработката на пакета</a:t>
            </a:r>
            <a:br>
              <a:rPr lang="bg-BG" dirty="0" smtClean="0"/>
            </a:br>
            <a:r>
              <a:rPr lang="bg-BG" dirty="0" smtClean="0"/>
              <a:t>има по-малко служебна информация</a:t>
            </a:r>
          </a:p>
          <a:p>
            <a:r>
              <a:rPr lang="bg-BG" dirty="0" smtClean="0"/>
              <a:t>Премахва нуждата от </a:t>
            </a:r>
            <a:r>
              <a:rPr lang="en-US" dirty="0" smtClean="0"/>
              <a:t>NAT</a:t>
            </a:r>
          </a:p>
          <a:p>
            <a:r>
              <a:rPr lang="bg-BG" dirty="0" smtClean="0"/>
              <a:t>Интегрирана сигурност</a:t>
            </a:r>
            <a:br>
              <a:rPr lang="bg-BG" dirty="0" smtClean="0"/>
            </a:br>
            <a:r>
              <a:rPr lang="bg-BG" dirty="0" smtClean="0"/>
              <a:t>вградена отентикация и частност (</a:t>
            </a:r>
            <a:r>
              <a:rPr lang="en-US" dirty="0" smtClean="0"/>
              <a:t>privacy)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990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410200"/>
            <a:ext cx="2971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4,000,000,000 (10^9)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55268"/>
            <a:ext cx="990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955268"/>
            <a:ext cx="7162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340,000,000,000,000,000,000,000,000,000,000,000,000 (10^36)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Сравнение на </a:t>
            </a:r>
            <a:r>
              <a:rPr lang="en-US" dirty="0" smtClean="0"/>
              <a:t>IPv4 </a:t>
            </a:r>
            <a:r>
              <a:rPr lang="bg-BG" dirty="0" smtClean="0"/>
              <a:t>и </a:t>
            </a:r>
            <a:r>
              <a:rPr lang="en-US" dirty="0" smtClean="0"/>
              <a:t>IPv6</a:t>
            </a:r>
            <a:r>
              <a:rPr lang="bg-BG" dirty="0" smtClean="0"/>
              <a:t> хедър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39454"/>
            <a:ext cx="5029200" cy="22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896" y="4267200"/>
            <a:ext cx="5029200" cy="229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183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2209800" cy="369332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Липсват в </a:t>
            </a:r>
            <a:r>
              <a:rPr lang="en-US" b="1" dirty="0" smtClean="0"/>
              <a:t>IPv6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355068"/>
            <a:ext cx="2209800" cy="36933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Променени полета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581400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Запазени полета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736068"/>
            <a:ext cx="2209800" cy="369332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bg-BG" b="1" dirty="0" smtClean="0"/>
              <a:t>Нови полета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057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 smtClean="0"/>
              <a:t>20 октета, без опционалните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 smtClean="0"/>
              <a:t>4</a:t>
            </a:r>
            <a:r>
              <a:rPr lang="bg-BG" dirty="0" smtClean="0"/>
              <a:t>0 октета при 128 битов </a:t>
            </a:r>
            <a:r>
              <a:rPr lang="en-US" dirty="0" smtClean="0"/>
              <a:t>IP</a:t>
            </a:r>
            <a:r>
              <a:rPr lang="bg-BG" dirty="0" smtClean="0"/>
              <a:t> адрес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Хедър на</a:t>
            </a:r>
            <a:r>
              <a:rPr lang="en-US" dirty="0" smtClean="0"/>
              <a:t> IPv6 </a:t>
            </a:r>
            <a:r>
              <a:rPr lang="bg-BG" dirty="0" smtClean="0"/>
              <a:t>пакета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914400" y="1828800"/>
            <a:ext cx="17373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 байт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2743200" y="1828800"/>
            <a:ext cx="17373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 байт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6400800" y="1828800"/>
            <a:ext cx="17373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 байт</a:t>
            </a: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4572000" y="1828800"/>
            <a:ext cx="17373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 байт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67000"/>
            <a:ext cx="7343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4114800" cy="18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Маршрутизиране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44196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Хост може да изпраща пакети до: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Себе си (127.0.0.0 /8)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Локален адрес 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Отдалечен адрес</a:t>
            </a:r>
            <a:br>
              <a:rPr lang="bg-BG" dirty="0" smtClean="0"/>
            </a:br>
            <a:r>
              <a:rPr lang="en-US" dirty="0" smtClean="0"/>
              <a:t>             </a:t>
            </a:r>
            <a:r>
              <a:rPr lang="bg-BG" dirty="0" smtClean="0"/>
              <a:t>изисква шлюз (</a:t>
            </a:r>
            <a:r>
              <a:rPr lang="en-US" dirty="0" smtClean="0"/>
              <a:t>default gateway)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907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Отдалечен хост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516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Локален хост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Рутираща таблица на хост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Локалната таблица на РС съдържа:</a:t>
            </a:r>
          </a:p>
          <a:p>
            <a:pPr lvl="1"/>
            <a:r>
              <a:rPr lang="bg-BG" dirty="0" smtClean="0"/>
              <a:t>Директно свързани (</a:t>
            </a:r>
            <a:r>
              <a:rPr lang="en-US" dirty="0" smtClean="0"/>
              <a:t>loopback: </a:t>
            </a:r>
            <a:r>
              <a:rPr lang="bg-BG" dirty="0" smtClean="0"/>
              <a:t>127.0.0.1</a:t>
            </a:r>
            <a:r>
              <a:rPr lang="en-US" dirty="0" smtClean="0"/>
              <a:t>)</a:t>
            </a:r>
          </a:p>
          <a:p>
            <a:pPr lvl="1"/>
            <a:r>
              <a:rPr lang="bg-BG" dirty="0" smtClean="0"/>
              <a:t>Локалните пътища</a:t>
            </a:r>
          </a:p>
          <a:p>
            <a:pPr lvl="1"/>
            <a:r>
              <a:rPr lang="bg-BG" dirty="0" smtClean="0"/>
              <a:t>Локален път по подразбирате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(до шлюз: </a:t>
            </a:r>
            <a:r>
              <a:rPr lang="en-US" dirty="0" smtClean="0"/>
              <a:t>default gateway)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bg-BG" dirty="0" smtClean="0"/>
              <a:t>Съхранява се в РАМ паметта на хоста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Рутираща таблица на хост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err="1" smtClean="0"/>
              <a:t>netstat</a:t>
            </a:r>
            <a:r>
              <a:rPr lang="en-US" dirty="0" smtClean="0"/>
              <a:t> –r  </a:t>
            </a:r>
            <a:r>
              <a:rPr lang="bg-BG" dirty="0" smtClean="0"/>
              <a:t>или </a:t>
            </a:r>
            <a:r>
              <a:rPr lang="en-US" dirty="0" smtClean="0"/>
              <a:t>route print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3960812" cy="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209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Първа секция: физическите адреси на всички мрежови интерфейси </a:t>
            </a:r>
            <a:br>
              <a:rPr lang="bg-BG" dirty="0" smtClean="0"/>
            </a:br>
            <a:r>
              <a:rPr lang="en-US" dirty="0" smtClean="0"/>
              <a:t>Ethernet,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BlueTooth</a:t>
            </a:r>
            <a:r>
              <a:rPr lang="bg-BG" dirty="0" smtClean="0"/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Втора секция: </a:t>
            </a:r>
            <a:r>
              <a:rPr lang="en-US" dirty="0" smtClean="0"/>
              <a:t>IPv4 </a:t>
            </a:r>
            <a:r>
              <a:rPr lang="bg-BG" dirty="0" smtClean="0"/>
              <a:t>рутираща таблица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382" y="4470323"/>
            <a:ext cx="4419818" cy="196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4038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Трета секция: </a:t>
            </a:r>
            <a:r>
              <a:rPr lang="en-US" dirty="0" err="1" smtClean="0"/>
              <a:t>IPv</a:t>
            </a:r>
            <a:r>
              <a:rPr lang="bg-BG" dirty="0" smtClean="0"/>
              <a:t>6</a:t>
            </a:r>
            <a:r>
              <a:rPr lang="en-US" dirty="0" smtClean="0"/>
              <a:t> </a:t>
            </a:r>
            <a:r>
              <a:rPr lang="bg-BG" dirty="0" smtClean="0"/>
              <a:t>рутираща таблица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924" y="4419600"/>
            <a:ext cx="3620276" cy="214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Типове адреси в рутиращата таблица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54" y="1619966"/>
            <a:ext cx="4673546" cy="25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6482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0.0.0.0 – път по подразбиране, изпраща се на </a:t>
            </a:r>
            <a:r>
              <a:rPr lang="en-US" dirty="0" smtClean="0"/>
              <a:t>Gateway</a:t>
            </a:r>
          </a:p>
          <a:p>
            <a:r>
              <a:rPr lang="en-US" dirty="0" smtClean="0"/>
              <a:t>127.0.0.</a:t>
            </a:r>
            <a:r>
              <a:rPr lang="bg-BG" dirty="0" smtClean="0"/>
              <a:t>*</a:t>
            </a:r>
            <a:r>
              <a:rPr lang="en-US" dirty="0" smtClean="0"/>
              <a:t>	 - loopback</a:t>
            </a:r>
            <a:r>
              <a:rPr lang="bg-BG" dirty="0" smtClean="0"/>
              <a:t> адреси, осигуряват сървиси на локалния хост</a:t>
            </a:r>
          </a:p>
          <a:p>
            <a:r>
              <a:rPr lang="bg-BG" dirty="0" smtClean="0"/>
              <a:t>192.168.10.* - локалната мрежа, всички излизат през текущия интерфейс</a:t>
            </a:r>
          </a:p>
          <a:p>
            <a:r>
              <a:rPr lang="bg-BG" dirty="0" smtClean="0"/>
              <a:t>224.0.0.0 – мултикаст, пренасочва се или към текущия интерфейс, или към </a:t>
            </a:r>
            <a:r>
              <a:rPr lang="en-US" dirty="0" smtClean="0"/>
              <a:t>loopback</a:t>
            </a:r>
          </a:p>
          <a:p>
            <a:r>
              <a:rPr lang="en-US" dirty="0" smtClean="0"/>
              <a:t>255.255.255.255 – </a:t>
            </a:r>
            <a:r>
              <a:rPr lang="bg-BG" dirty="0" smtClean="0"/>
              <a:t>лимитиран бродкаст, към текущия интерфейс </a:t>
            </a:r>
            <a:r>
              <a:rPr lang="bg-BG" dirty="0" smtClean="0"/>
              <a:t>или </a:t>
            </a:r>
            <a:r>
              <a:rPr lang="en-US" dirty="0" smtClean="0"/>
              <a:t>loopback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Рутиране на пакет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941864" cy="13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429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 локалната мрежа:</a:t>
            </a:r>
          </a:p>
          <a:p>
            <a:r>
              <a:rPr lang="bg-BG" dirty="0" smtClean="0"/>
              <a:t>РС1 иска да изпрати пакет на 192.168.10.20</a:t>
            </a:r>
            <a:endParaRPr lang="bg-BG" dirty="0" smtClean="0"/>
          </a:p>
          <a:p>
            <a:endParaRPr lang="bg-BG" dirty="0" smtClean="0"/>
          </a:p>
          <a:p>
            <a:pPr marL="342900" indent="-342900">
              <a:buAutoNum type="arabicPeriod"/>
            </a:pPr>
            <a:r>
              <a:rPr lang="bg-BG" dirty="0" smtClean="0"/>
              <a:t>Проверява дали адресът е от същата мрежа</a:t>
            </a:r>
          </a:p>
          <a:p>
            <a:pPr marL="342900" indent="-342900">
              <a:buAutoNum type="arabicPeriod"/>
            </a:pPr>
            <a:r>
              <a:rPr lang="bg-BG" dirty="0" smtClean="0"/>
              <a:t>Търси в рутиращата таблица през кой интерфейс да предаде пакета</a:t>
            </a:r>
          </a:p>
          <a:p>
            <a:pPr marL="342900" indent="-342900">
              <a:buAutoNum type="arabicPeriod"/>
            </a:pPr>
            <a:r>
              <a:rPr lang="bg-BG" dirty="0" smtClean="0"/>
              <a:t>Ще използва адрес 192.168.10.10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914178" cy="6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3429000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 отдалечена мрежа:</a:t>
            </a:r>
          </a:p>
          <a:p>
            <a:r>
              <a:rPr lang="bg-BG" dirty="0" smtClean="0"/>
              <a:t>РС1 иска да изпрати пакет на 10.10.10.10</a:t>
            </a:r>
            <a:endParaRPr lang="bg-BG" dirty="0" smtClean="0"/>
          </a:p>
          <a:p>
            <a:endParaRPr lang="bg-BG" dirty="0" smtClean="0"/>
          </a:p>
          <a:p>
            <a:pPr marL="342900" indent="-342900">
              <a:buAutoNum type="arabicPeriod"/>
            </a:pPr>
            <a:r>
              <a:rPr lang="bg-BG" dirty="0" smtClean="0"/>
              <a:t>Проверява дали адресът е от същата мрежа</a:t>
            </a:r>
          </a:p>
          <a:p>
            <a:pPr marL="342900" indent="-342900">
              <a:buAutoNum type="arabicPeriod"/>
            </a:pPr>
            <a:r>
              <a:rPr lang="bg-BG" dirty="0" smtClean="0"/>
              <a:t>Търси в рутиращата таблица през кой интерфейс да предаде пакета</a:t>
            </a:r>
          </a:p>
          <a:p>
            <a:pPr marL="342900" indent="-342900">
              <a:buAutoNum type="arabicPeriod"/>
            </a:pPr>
            <a:r>
              <a:rPr lang="bg-BG" dirty="0" smtClean="0"/>
              <a:t>Не намира съответствие и подава на пътя по подразбиране, който праща на </a:t>
            </a:r>
            <a:r>
              <a:rPr lang="en-US" dirty="0" smtClean="0"/>
              <a:t>default gateway</a:t>
            </a:r>
          </a:p>
          <a:p>
            <a:pPr marL="342900" indent="-342900">
              <a:buAutoNum type="arabicPeriod"/>
            </a:pPr>
            <a:r>
              <a:rPr lang="bg-BG" dirty="0" smtClean="0"/>
              <a:t>Подава пакета през </a:t>
            </a:r>
            <a:r>
              <a:rPr lang="en-US" dirty="0" smtClean="0"/>
              <a:t>IP</a:t>
            </a:r>
            <a:r>
              <a:rPr lang="bg-BG" dirty="0" smtClean="0"/>
              <a:t> интерфеса си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Рутираща таблица на </a:t>
            </a:r>
            <a:r>
              <a:rPr lang="en-US" dirty="0" smtClean="0"/>
              <a:t>IPv6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291" y="2103438"/>
            <a:ext cx="336821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702475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</a:t>
            </a:r>
            <a:r>
              <a:rPr lang="en-US" dirty="0" smtClean="0"/>
              <a:t> –</a:t>
            </a:r>
            <a:r>
              <a:rPr lang="bg-BG" dirty="0" smtClean="0"/>
              <a:t>номер на интерфейса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bg-BG" dirty="0" smtClean="0"/>
              <a:t>(</a:t>
            </a:r>
            <a:r>
              <a:rPr lang="en-US" dirty="0" err="1" smtClean="0"/>
              <a:t>Etherner</a:t>
            </a:r>
            <a:r>
              <a:rPr lang="en-US" dirty="0" smtClean="0"/>
              <a:t>,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BlueTooth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/>
              <a:t>Metric</a:t>
            </a:r>
            <a:r>
              <a:rPr lang="en-US" dirty="0" smtClean="0"/>
              <a:t> – </a:t>
            </a:r>
            <a:r>
              <a:rPr lang="bg-BG" dirty="0" smtClean="0"/>
              <a:t>цената на всяка връзка</a:t>
            </a:r>
          </a:p>
          <a:p>
            <a:r>
              <a:rPr lang="en-US" b="1" dirty="0" smtClean="0"/>
              <a:t>Destination</a:t>
            </a:r>
            <a:r>
              <a:rPr lang="en-US" dirty="0" smtClean="0"/>
              <a:t> – </a:t>
            </a:r>
            <a:r>
              <a:rPr lang="bg-BG" dirty="0" smtClean="0"/>
              <a:t>списък на достижимите мрежи</a:t>
            </a:r>
          </a:p>
          <a:p>
            <a:r>
              <a:rPr lang="en-US" b="1" dirty="0" smtClean="0"/>
              <a:t>Gateway</a:t>
            </a:r>
            <a:r>
              <a:rPr lang="en-US" dirty="0" smtClean="0"/>
              <a:t> – </a:t>
            </a:r>
            <a:r>
              <a:rPr lang="bg-BG" dirty="0" smtClean="0"/>
              <a:t>през кой локален интерфейс ще се подаде</a:t>
            </a:r>
            <a:br>
              <a:rPr lang="bg-BG" dirty="0" smtClean="0"/>
            </a:br>
            <a:r>
              <a:rPr lang="bg-BG" dirty="0" smtClean="0"/>
              <a:t>  </a:t>
            </a:r>
            <a:r>
              <a:rPr lang="en-US" i="1" dirty="0" smtClean="0"/>
              <a:t>on-link</a:t>
            </a:r>
            <a:r>
              <a:rPr lang="en-US" dirty="0" smtClean="0"/>
              <a:t> </a:t>
            </a:r>
            <a:r>
              <a:rPr lang="bg-BG" dirty="0" smtClean="0"/>
              <a:t>означава, че е свързано директно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2672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::/</a:t>
            </a:r>
            <a:r>
              <a:rPr lang="en-US" b="1" dirty="0" smtClean="0"/>
              <a:t>0</a:t>
            </a:r>
            <a:r>
              <a:rPr lang="bg-BG" b="1" dirty="0" smtClean="0"/>
              <a:t> </a:t>
            </a:r>
            <a:r>
              <a:rPr lang="bg-BG" dirty="0" smtClean="0"/>
              <a:t>–</a:t>
            </a:r>
            <a:r>
              <a:rPr lang="bg-BG" b="1" dirty="0" smtClean="0"/>
              <a:t> </a:t>
            </a:r>
            <a:r>
              <a:rPr lang="bg-BG" dirty="0" smtClean="0"/>
              <a:t>локален път по подразбиране</a:t>
            </a:r>
          </a:p>
          <a:p>
            <a:r>
              <a:rPr lang="en-US" b="1" dirty="0" smtClean="0"/>
              <a:t>::</a:t>
            </a:r>
            <a:r>
              <a:rPr lang="en-US" b="1" dirty="0" smtClean="0"/>
              <a:t>1/128</a:t>
            </a:r>
            <a:r>
              <a:rPr lang="bg-BG" b="1" dirty="0" smtClean="0"/>
              <a:t> </a:t>
            </a:r>
            <a:r>
              <a:rPr lang="bg-BG" dirty="0" smtClean="0"/>
              <a:t>– </a:t>
            </a:r>
            <a:r>
              <a:rPr lang="en-US" dirty="0" err="1" smtClean="0"/>
              <a:t>loopbak</a:t>
            </a:r>
            <a:endParaRPr lang="en-US" dirty="0" smtClean="0"/>
          </a:p>
          <a:p>
            <a:r>
              <a:rPr lang="en-US" b="1" dirty="0" smtClean="0"/>
              <a:t>2001:0:9d38:953c:2c30:3071:e718:a926/128 </a:t>
            </a:r>
            <a:r>
              <a:rPr lang="en-US" b="1" dirty="0" smtClean="0"/>
              <a:t> - </a:t>
            </a:r>
            <a:r>
              <a:rPr lang="bg-BG" b="1" dirty="0" smtClean="0"/>
              <a:t>               </a:t>
            </a:r>
            <a:br>
              <a:rPr lang="bg-BG" b="1" dirty="0" smtClean="0"/>
            </a:br>
            <a:r>
              <a:rPr lang="bg-BG" b="1" dirty="0" smtClean="0"/>
              <a:t>                  </a:t>
            </a:r>
            <a:r>
              <a:rPr lang="bg-BG" dirty="0" smtClean="0"/>
              <a:t>глобален уникастен адрес на хоста</a:t>
            </a:r>
          </a:p>
          <a:p>
            <a:r>
              <a:rPr lang="en-US" b="1" dirty="0" smtClean="0"/>
              <a:t>fe80::/</a:t>
            </a:r>
            <a:r>
              <a:rPr lang="en-US" b="1" dirty="0" smtClean="0"/>
              <a:t>64</a:t>
            </a:r>
            <a:r>
              <a:rPr lang="bg-BG" b="1" dirty="0" smtClean="0"/>
              <a:t> –</a:t>
            </a:r>
            <a:r>
              <a:rPr lang="bg-BG" dirty="0" smtClean="0"/>
              <a:t> локалната мрежа</a:t>
            </a:r>
          </a:p>
          <a:p>
            <a:r>
              <a:rPr lang="en-US" b="1" dirty="0" smtClean="0"/>
              <a:t>fe80::</a:t>
            </a:r>
            <a:r>
              <a:rPr lang="en-US" b="1" dirty="0" smtClean="0"/>
              <a:t>2c30:3071:e718:a926/128</a:t>
            </a:r>
            <a:r>
              <a:rPr lang="bg-BG" dirty="0" smtClean="0"/>
              <a:t> – </a:t>
            </a:r>
            <a:br>
              <a:rPr lang="bg-BG" dirty="0" smtClean="0"/>
            </a:br>
            <a:r>
              <a:rPr lang="bg-BG" dirty="0" smtClean="0"/>
              <a:t>                 локален адрес на хоста</a:t>
            </a:r>
          </a:p>
          <a:p>
            <a:r>
              <a:rPr lang="en-US" b="1" dirty="0" smtClean="0"/>
              <a:t>ff00::/</a:t>
            </a:r>
            <a:r>
              <a:rPr lang="en-US" b="1" dirty="0" smtClean="0"/>
              <a:t>8</a:t>
            </a:r>
            <a:r>
              <a:rPr lang="bg-BG" b="1" dirty="0" smtClean="0"/>
              <a:t> – </a:t>
            </a:r>
            <a:r>
              <a:rPr lang="bg-BG" dirty="0" smtClean="0"/>
              <a:t>мултикастни адреси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dirty="0" smtClean="0"/>
              <a:t>Рурираща таблица на маршрутизатор</a:t>
            </a:r>
            <a:endParaRPr lang="en-US" sz="3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200400"/>
            <a:ext cx="7543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R1#</a:t>
            </a:r>
            <a:r>
              <a:rPr lang="en-CA" sz="1100" b="1" dirty="0">
                <a:latin typeface="Courier New" charset="0"/>
                <a:cs typeface="Courier New" charset="0"/>
              </a:rPr>
              <a:t>show </a:t>
            </a:r>
            <a:r>
              <a:rPr lang="en-CA" sz="1100" b="1" dirty="0" err="1">
                <a:latin typeface="Courier New" charset="0"/>
                <a:cs typeface="Courier New" charset="0"/>
              </a:rPr>
              <a:t>ip</a:t>
            </a:r>
            <a:r>
              <a:rPr lang="en-CA" sz="1100" b="1" dirty="0">
                <a:latin typeface="Courier New" charset="0"/>
                <a:cs typeface="Courier New" charset="0"/>
              </a:rPr>
              <a:t> route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Codes: L - local, C - connected, S - static, R - RIP, M - mobile, B - BGP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D - EIGRP, EX - EIGRP external, O - OSPF, IA - OSPF inter area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N1 - OSPF NSSA external type 1, N2 - OSPF NSSA external type 2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E1 - OSPF external type 1, E2 - OSPF external type 2, E - EGP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</a:t>
            </a:r>
            <a:r>
              <a:rPr lang="en-CA" sz="1100" dirty="0" err="1">
                <a:latin typeface="Courier New" charset="0"/>
                <a:cs typeface="Courier New" charset="0"/>
              </a:rPr>
              <a:t>i</a:t>
            </a:r>
            <a:r>
              <a:rPr lang="en-CA" sz="1100" dirty="0">
                <a:latin typeface="Courier New" charset="0"/>
                <a:cs typeface="Courier New" charset="0"/>
              </a:rPr>
              <a:t> - IS-IS, L1 - IS-IS level-1, L2 - IS-IS level-2, </a:t>
            </a:r>
            <a:r>
              <a:rPr lang="en-CA" sz="1100" dirty="0" err="1">
                <a:latin typeface="Courier New" charset="0"/>
                <a:cs typeface="Courier New" charset="0"/>
              </a:rPr>
              <a:t>ia</a:t>
            </a:r>
            <a:r>
              <a:rPr lang="en-CA" sz="1100" dirty="0">
                <a:latin typeface="Courier New" charset="0"/>
                <a:cs typeface="Courier New" charset="0"/>
              </a:rPr>
              <a:t> - IS-IS inter area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* - candidate default, U - per-user static route, o - ODR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 P - periodic downloaded static route</a:t>
            </a:r>
          </a:p>
          <a:p>
            <a:pPr algn="l"/>
            <a:endParaRPr lang="en-CA" sz="1050" dirty="0">
              <a:latin typeface="Courier New" charset="0"/>
              <a:cs typeface="Courier New" charset="0"/>
            </a:endParaRPr>
          </a:p>
          <a:p>
            <a:pPr algn="l"/>
            <a:r>
              <a:rPr lang="en-CA" sz="1050" dirty="0">
                <a:latin typeface="Courier New" charset="0"/>
                <a:cs typeface="Courier New" charset="0"/>
              </a:rPr>
              <a:t>Gateway of last resort is not set</a:t>
            </a:r>
          </a:p>
          <a:p>
            <a:pPr algn="l"/>
            <a:endParaRPr lang="en-CA" sz="1050" dirty="0">
              <a:latin typeface="Courier New" charset="0"/>
              <a:cs typeface="Courier New" charset="0"/>
            </a:endParaRPr>
          </a:p>
          <a:p>
            <a:pPr algn="l"/>
            <a:r>
              <a:rPr lang="en-CA" sz="1000" dirty="0">
                <a:latin typeface="Courier New" charset="0"/>
                <a:cs typeface="Courier New" charset="0"/>
              </a:rPr>
              <a:t>     10.0.0.0/8 is variably </a:t>
            </a:r>
            <a:r>
              <a:rPr lang="en-CA" sz="1000" dirty="0" err="1">
                <a:latin typeface="Courier New" charset="0"/>
                <a:cs typeface="Courier New" charset="0"/>
              </a:rPr>
              <a:t>subnetted</a:t>
            </a:r>
            <a:r>
              <a:rPr lang="en-CA" sz="1000" dirty="0">
                <a:latin typeface="Courier New" charset="0"/>
                <a:cs typeface="Courier New" charset="0"/>
              </a:rPr>
              <a:t>, 2 subnets, 2 masks</a:t>
            </a:r>
          </a:p>
          <a:p>
            <a:pPr algn="l"/>
            <a:r>
              <a:rPr lang="en-CA" sz="1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D</a:t>
            </a:r>
            <a:r>
              <a:rPr lang="en-CA" sz="1000" dirty="0">
                <a:latin typeface="Courier New" charset="0"/>
                <a:cs typeface="Courier New" charset="0"/>
              </a:rPr>
              <a:t>       10.1.1.0/24 [</a:t>
            </a:r>
            <a:r>
              <a:rPr lang="en-CA" sz="1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90/2170112</a:t>
            </a:r>
            <a:r>
              <a:rPr lang="en-CA" sz="1000" dirty="0">
                <a:latin typeface="Courier New" charset="0"/>
                <a:cs typeface="Courier New" charset="0"/>
              </a:rPr>
              <a:t>] via </a:t>
            </a:r>
            <a:r>
              <a:rPr lang="en-CA" sz="1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209.165.200.226</a:t>
            </a:r>
            <a:r>
              <a:rPr lang="en-CA" sz="1000" dirty="0">
                <a:latin typeface="Courier New" charset="0"/>
                <a:cs typeface="Courier New" charset="0"/>
              </a:rPr>
              <a:t>, 00:00:05, </a:t>
            </a:r>
            <a:r>
              <a:rPr lang="en-CA" sz="1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Serial0/0/0</a:t>
            </a:r>
          </a:p>
          <a:p>
            <a:pPr algn="l"/>
            <a:r>
              <a:rPr lang="en-CA" sz="1000" dirty="0">
                <a:latin typeface="Courier New" charset="0"/>
                <a:cs typeface="Courier New" charset="0"/>
              </a:rPr>
              <a:t>D       10.1.2.0/24 [90/2170112] via 209.165.200.226, 00:00:05, Serial0/0/0</a:t>
            </a:r>
          </a:p>
          <a:p>
            <a:pPr algn="l"/>
            <a:r>
              <a:rPr lang="en-CA" sz="1000" dirty="0">
                <a:latin typeface="Courier New" charset="0"/>
                <a:cs typeface="Courier New" charset="0"/>
              </a:rPr>
              <a:t>     192.168.10.0/24 is variably </a:t>
            </a:r>
            <a:r>
              <a:rPr lang="en-CA" sz="1000" dirty="0" err="1">
                <a:latin typeface="Courier New" charset="0"/>
                <a:cs typeface="Courier New" charset="0"/>
              </a:rPr>
              <a:t>subnetted</a:t>
            </a:r>
            <a:r>
              <a:rPr lang="en-CA" sz="1000" dirty="0">
                <a:latin typeface="Courier New" charset="0"/>
                <a:cs typeface="Courier New" charset="0"/>
              </a:rPr>
              <a:t>, 2 subnets, 3 masks</a:t>
            </a:r>
          </a:p>
          <a:p>
            <a:pPr algn="l"/>
            <a:r>
              <a:rPr lang="en-CA" sz="1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C</a:t>
            </a:r>
            <a:r>
              <a:rPr lang="en-CA" sz="1000" dirty="0">
                <a:latin typeface="Courier New" charset="0"/>
                <a:cs typeface="Courier New" charset="0"/>
              </a:rPr>
              <a:t>       192.168.10.0/24 is directly connected, GigabitEthernet0/0</a:t>
            </a:r>
          </a:p>
          <a:p>
            <a:pPr algn="l"/>
            <a:r>
              <a:rPr lang="en-CA" sz="100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L</a:t>
            </a:r>
            <a:r>
              <a:rPr lang="en-CA" sz="1000" dirty="0">
                <a:latin typeface="Courier New" charset="0"/>
                <a:cs typeface="Courier New" charset="0"/>
              </a:rPr>
              <a:t>       192.168.10.1/32 is directly connected, GigabitEthernet0/0</a:t>
            </a:r>
          </a:p>
          <a:p>
            <a:pPr algn="l"/>
            <a:r>
              <a:rPr lang="en-CA" sz="1000" dirty="0">
                <a:latin typeface="Courier New" charset="0"/>
                <a:cs typeface="Courier New" charset="0"/>
              </a:rPr>
              <a:t>     192.168.11.0/24 is variably </a:t>
            </a:r>
            <a:r>
              <a:rPr lang="en-CA" sz="1000" dirty="0" err="1">
                <a:latin typeface="Courier New" charset="0"/>
                <a:cs typeface="Courier New" charset="0"/>
              </a:rPr>
              <a:t>subnetted</a:t>
            </a:r>
            <a:r>
              <a:rPr lang="en-CA" sz="1000" dirty="0">
                <a:latin typeface="Courier New" charset="0"/>
                <a:cs typeface="Courier New" charset="0"/>
              </a:rPr>
              <a:t>, 2 subnets, 3 masks</a:t>
            </a:r>
          </a:p>
          <a:p>
            <a:pPr algn="l"/>
            <a:r>
              <a:rPr lang="en-CA" sz="1000" dirty="0">
                <a:latin typeface="Courier New" charset="0"/>
                <a:cs typeface="Courier New" charset="0"/>
              </a:rPr>
              <a:t>C       192.168.11.0/24 is directly connected, GigabitEthernet0/1</a:t>
            </a:r>
          </a:p>
          <a:p>
            <a:pPr algn="l"/>
            <a:r>
              <a:rPr lang="en-CA" sz="1000" dirty="0" smtClean="0">
                <a:latin typeface="Courier New" charset="0"/>
                <a:cs typeface="Courier New" charset="0"/>
              </a:rPr>
              <a:t>R1</a:t>
            </a:r>
            <a:r>
              <a:rPr lang="en-CA" sz="1000" dirty="0">
                <a:latin typeface="Courier New" charset="0"/>
                <a:cs typeface="Courier New" charset="0"/>
              </a:rPr>
              <a:t>#</a:t>
            </a:r>
          </a:p>
        </p:txBody>
      </p:sp>
      <p:cxnSp>
        <p:nvCxnSpPr>
          <p:cNvPr id="7" name="Straight Connector 6"/>
          <p:cNvCxnSpPr>
            <a:stCxn id="20" idx="3"/>
            <a:endCxn id="35" idx="1"/>
          </p:cNvCxnSpPr>
          <p:nvPr/>
        </p:nvCxnSpPr>
        <p:spPr bwMode="auto">
          <a:xfrm>
            <a:off x="7255009" y="2692882"/>
            <a:ext cx="457305" cy="111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7" idx="3"/>
            <a:endCxn id="33" idx="3"/>
          </p:cNvCxnSpPr>
          <p:nvPr/>
        </p:nvCxnSpPr>
        <p:spPr bwMode="auto">
          <a:xfrm flipV="1">
            <a:off x="7251834" y="1959457"/>
            <a:ext cx="906091" cy="19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eform 9"/>
          <p:cNvSpPr>
            <a:spLocks/>
          </p:cNvSpPr>
          <p:nvPr/>
        </p:nvSpPr>
        <p:spPr bwMode="auto">
          <a:xfrm>
            <a:off x="3681236" y="2171514"/>
            <a:ext cx="1471966" cy="145798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>
            <a:stCxn id="14" idx="1"/>
            <a:endCxn id="43" idx="0"/>
          </p:cNvCxnSpPr>
          <p:nvPr/>
        </p:nvCxnSpPr>
        <p:spPr bwMode="auto">
          <a:xfrm flipV="1">
            <a:off x="1658804" y="2239962"/>
            <a:ext cx="1719396" cy="4576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2" idx="0"/>
            <a:endCxn id="43" idx="0"/>
          </p:cNvCxnSpPr>
          <p:nvPr/>
        </p:nvCxnSpPr>
        <p:spPr bwMode="auto">
          <a:xfrm>
            <a:off x="1997869" y="1811282"/>
            <a:ext cx="1380331" cy="4286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804" y="1811282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7166" y="1524000"/>
            <a:ext cx="1192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192.168.10.0/24</a:t>
            </a:r>
          </a:p>
        </p:txBody>
      </p: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804" y="2552645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stCxn id="20" idx="1"/>
            <a:endCxn id="19" idx="0"/>
          </p:cNvCxnSpPr>
          <p:nvPr/>
        </p:nvCxnSpPr>
        <p:spPr bwMode="auto">
          <a:xfrm flipH="1" flipV="1">
            <a:off x="5519738" y="2239962"/>
            <a:ext cx="1057141" cy="452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1"/>
          </p:cNvCxnSpPr>
          <p:nvPr/>
        </p:nvCxnSpPr>
        <p:spPr bwMode="auto">
          <a:xfrm flipH="1">
            <a:off x="5384801" y="1978507"/>
            <a:ext cx="1188903" cy="365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704" y="1833507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982" y="2075958"/>
            <a:ext cx="640050" cy="3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43981" y="2239962"/>
            <a:ext cx="351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000" b="1" dirty="0">
                <a:solidFill>
                  <a:schemeClr val="bg1"/>
                </a:solidFill>
              </a:rPr>
              <a:t>R2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879" y="2547882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85090" y="2860800"/>
            <a:ext cx="13581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192.168.11.0/24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61470" y="1547937"/>
            <a:ext cx="10061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10.1.1.0/24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70994" y="2846387"/>
            <a:ext cx="107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10.1.2.0/24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52489" y="1779712"/>
            <a:ext cx="14675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209.165.200.224 /30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72316" y="2107075"/>
            <a:ext cx="4854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dirty="0"/>
              <a:t>.226</a:t>
            </a:r>
            <a:endParaRPr lang="en-CA" sz="20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110118" y="1697375"/>
            <a:ext cx="41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27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89" y="1769145"/>
            <a:ext cx="459898" cy="3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>
            <a:stCxn id="12" idx="1"/>
            <a:endCxn id="27" idx="3"/>
          </p:cNvCxnSpPr>
          <p:nvPr/>
        </p:nvCxnSpPr>
        <p:spPr bwMode="auto">
          <a:xfrm flipH="1">
            <a:off x="1177687" y="1956282"/>
            <a:ext cx="481117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110118" y="2440450"/>
            <a:ext cx="4900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30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89" y="2512220"/>
            <a:ext cx="459898" cy="3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stCxn id="14" idx="1"/>
            <a:endCxn id="30" idx="3"/>
          </p:cNvCxnSpPr>
          <p:nvPr/>
        </p:nvCxnSpPr>
        <p:spPr bwMode="auto">
          <a:xfrm flipH="1">
            <a:off x="1177687" y="2697645"/>
            <a:ext cx="481117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409318" y="1705437"/>
            <a:ext cx="439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33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027" y="1770857"/>
            <a:ext cx="459898" cy="3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423606" y="2443625"/>
            <a:ext cx="5011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35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314" y="2515395"/>
            <a:ext cx="459898" cy="3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15000" y="1871990"/>
            <a:ext cx="4058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dirty="0"/>
              <a:t>.1</a:t>
            </a:r>
            <a:endParaRPr lang="en-CA" sz="2000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15000" y="2405390"/>
            <a:ext cx="3994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dirty="0"/>
              <a:t>.1</a:t>
            </a:r>
            <a:endParaRPr lang="en-CA" sz="2000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46232" y="2385433"/>
            <a:ext cx="630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000" dirty="0"/>
              <a:t>.1</a:t>
            </a:r>
          </a:p>
          <a:p>
            <a:pPr algn="r"/>
            <a:r>
              <a:rPr lang="en-CA" sz="1000" dirty="0"/>
              <a:t>G0/1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688450" y="2153782"/>
            <a:ext cx="731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000" dirty="0"/>
              <a:t>.225</a:t>
            </a:r>
          </a:p>
          <a:p>
            <a:r>
              <a:rPr lang="en-CA" sz="1000" dirty="0"/>
              <a:t>S0/0/0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14600" y="1721982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000" dirty="0"/>
              <a:t>G0/0</a:t>
            </a:r>
          </a:p>
          <a:p>
            <a:pPr algn="r"/>
            <a:r>
              <a:rPr lang="en-CA" sz="1000" dirty="0"/>
              <a:t>.1</a:t>
            </a:r>
          </a:p>
        </p:txBody>
      </p:sp>
      <p:sp>
        <p:nvSpPr>
          <p:cNvPr id="41" name="Oval 40"/>
          <p:cNvSpPr/>
          <p:nvPr/>
        </p:nvSpPr>
        <p:spPr>
          <a:xfrm>
            <a:off x="2964240" y="2004817"/>
            <a:ext cx="766008" cy="485542"/>
          </a:xfrm>
          <a:prstGeom prst="ellipse">
            <a:avLst/>
          </a:prstGeom>
          <a:solidFill>
            <a:srgbClr val="FFC000">
              <a:alpha val="28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9444" y="2075958"/>
            <a:ext cx="640050" cy="3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02443" y="2239962"/>
            <a:ext cx="351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000" b="1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1664" y="1795925"/>
            <a:ext cx="42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/>
              <a:t>PC1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41664" y="2542050"/>
            <a:ext cx="42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/>
              <a:t>PC2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функции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976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7. </a:t>
            </a:r>
            <a:r>
              <a:rPr lang="bg-BG" dirty="0" smtClean="0"/>
              <a:t>Приложен слой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7548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bg-BG" dirty="0" smtClean="0"/>
              <a:t>Представителен слой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2120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bg-BG" dirty="0" smtClean="0"/>
              <a:t>Сесиен слой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6692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bg-BG" dirty="0" smtClean="0"/>
              <a:t>Транспортен слой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264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bg-BG" dirty="0" smtClean="0"/>
              <a:t>Мрежов слой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5836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bg-BG" dirty="0" smtClean="0"/>
              <a:t>Каналенслой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0408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bg-BG" dirty="0" smtClean="0"/>
              <a:t>Физически слой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2976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7. </a:t>
            </a:r>
            <a:r>
              <a:rPr lang="bg-BG" dirty="0" smtClean="0"/>
              <a:t>Приложен слой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27548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bg-BG" dirty="0" smtClean="0"/>
              <a:t>Представителен слой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2120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bg-BG" dirty="0" smtClean="0"/>
              <a:t>Сесиен слой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6692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bg-BG" dirty="0" smtClean="0"/>
              <a:t>Транспортен слой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41264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bg-BG" dirty="0" smtClean="0"/>
              <a:t>Мрежов слой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45836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bg-BG" dirty="0" smtClean="0"/>
              <a:t>Каналенслой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040868"/>
            <a:ext cx="2667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bg-BG" dirty="0" smtClean="0"/>
              <a:t>Физически слой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1676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Подател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1676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Получател</a:t>
            </a:r>
            <a:endParaRPr lang="en-US" sz="20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52600" y="5410200"/>
            <a:ext cx="0" cy="685800"/>
          </a:xfrm>
          <a:prstGeom prst="line">
            <a:avLst/>
          </a:prstGeom>
          <a:ln w="38100">
            <a:solidFill>
              <a:srgbClr val="617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0" y="6096000"/>
            <a:ext cx="5486400" cy="0"/>
          </a:xfrm>
          <a:prstGeom prst="line">
            <a:avLst/>
          </a:prstGeom>
          <a:ln w="38100">
            <a:solidFill>
              <a:srgbClr val="617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239000" y="5410200"/>
            <a:ext cx="0" cy="685800"/>
          </a:xfrm>
          <a:prstGeom prst="line">
            <a:avLst/>
          </a:prstGeom>
          <a:ln w="38100">
            <a:solidFill>
              <a:srgbClr val="617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2800" y="4114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sz="2400" b="1" dirty="0" smtClean="0"/>
              <a:t>Адресиране</a:t>
            </a:r>
          </a:p>
          <a:p>
            <a:pPr>
              <a:buFont typeface="Arial" pitchFamily="34" charset="0"/>
              <a:buChar char="•"/>
            </a:pPr>
            <a:r>
              <a:rPr lang="bg-BG" sz="2400" b="1" dirty="0" smtClean="0"/>
              <a:t>Капсулация</a:t>
            </a:r>
          </a:p>
          <a:p>
            <a:pPr>
              <a:buFont typeface="Arial" pitchFamily="34" charset="0"/>
              <a:buChar char="•"/>
            </a:pPr>
            <a:r>
              <a:rPr lang="bg-BG" sz="2400" b="1" dirty="0" smtClean="0"/>
              <a:t>Рутиране</a:t>
            </a:r>
          </a:p>
          <a:p>
            <a:pPr>
              <a:buFont typeface="Arial" pitchFamily="34" charset="0"/>
              <a:buChar char="•"/>
            </a:pPr>
            <a:r>
              <a:rPr lang="bg-BG" sz="2400" b="1" dirty="0" smtClean="0"/>
              <a:t>Декапсулация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2819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Най-добрият път!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6029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Примерни сценарии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133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dirty="0" smtClean="0"/>
              <a:t>При маршрутизиращата таблица от предходния слайд:</a:t>
            </a:r>
          </a:p>
          <a:p>
            <a:r>
              <a:rPr lang="bg-BG" sz="2400" dirty="0" smtClean="0"/>
              <a:t>РС1 тества свързаността си с </a:t>
            </a:r>
            <a:r>
              <a:rPr lang="en-US" sz="2400" dirty="0" smtClean="0"/>
              <a:t>default gateway (192.168.10.1)</a:t>
            </a:r>
          </a:p>
          <a:p>
            <a:r>
              <a:rPr lang="en-US" sz="2400" dirty="0" smtClean="0"/>
              <a:t>PC</a:t>
            </a:r>
            <a:r>
              <a:rPr lang="bg-BG" sz="2400" dirty="0" smtClean="0"/>
              <a:t>1</a:t>
            </a:r>
            <a:r>
              <a:rPr lang="en-US" sz="2400" dirty="0" smtClean="0"/>
              <a:t> </a:t>
            </a:r>
            <a:r>
              <a:rPr lang="bg-BG" sz="2400" dirty="0" smtClean="0"/>
              <a:t>изпраща пакет до РС2</a:t>
            </a:r>
          </a:p>
          <a:p>
            <a:r>
              <a:rPr lang="bg-BG" sz="2400" dirty="0" smtClean="0"/>
              <a:t>РС1 изпраща пакет до 209.165.200.226 (</a:t>
            </a:r>
            <a:r>
              <a:rPr lang="en-US" sz="2400" dirty="0" smtClean="0"/>
              <a:t>R2)</a:t>
            </a:r>
          </a:p>
          <a:p>
            <a:r>
              <a:rPr lang="bg-BG" sz="2400" dirty="0" smtClean="0"/>
              <a:t>РС1 изпраща пакет до 10.1.1.10 (РС3)</a:t>
            </a:r>
            <a:endParaRPr lang="en-US" sz="2400" dirty="0"/>
          </a:p>
        </p:txBody>
      </p:sp>
      <p:cxnSp>
        <p:nvCxnSpPr>
          <p:cNvPr id="4" name="Straight Connector 3"/>
          <p:cNvCxnSpPr>
            <a:stCxn id="17" idx="3"/>
            <a:endCxn id="32" idx="1"/>
          </p:cNvCxnSpPr>
          <p:nvPr/>
        </p:nvCxnSpPr>
        <p:spPr bwMode="auto">
          <a:xfrm>
            <a:off x="7255009" y="2999472"/>
            <a:ext cx="457305" cy="111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4" idx="3"/>
            <a:endCxn id="30" idx="3"/>
          </p:cNvCxnSpPr>
          <p:nvPr/>
        </p:nvCxnSpPr>
        <p:spPr bwMode="auto">
          <a:xfrm flipV="1">
            <a:off x="7251834" y="2266047"/>
            <a:ext cx="906091" cy="19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Freeform 9"/>
          <p:cNvSpPr>
            <a:spLocks/>
          </p:cNvSpPr>
          <p:nvPr/>
        </p:nvSpPr>
        <p:spPr bwMode="auto">
          <a:xfrm>
            <a:off x="3681236" y="2478104"/>
            <a:ext cx="1471966" cy="145798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>
            <a:stCxn id="11" idx="1"/>
            <a:endCxn id="40" idx="0"/>
          </p:cNvCxnSpPr>
          <p:nvPr/>
        </p:nvCxnSpPr>
        <p:spPr bwMode="auto">
          <a:xfrm flipV="1">
            <a:off x="1658804" y="2546552"/>
            <a:ext cx="1719396" cy="4576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" idx="0"/>
            <a:endCxn id="40" idx="0"/>
          </p:cNvCxnSpPr>
          <p:nvPr/>
        </p:nvCxnSpPr>
        <p:spPr bwMode="auto">
          <a:xfrm>
            <a:off x="1997869" y="2117872"/>
            <a:ext cx="1380331" cy="4286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804" y="2117872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77166" y="1795790"/>
            <a:ext cx="1192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192.168.10.0/24</a:t>
            </a:r>
          </a:p>
        </p:txBody>
      </p:sp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804" y="2859235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17" idx="1"/>
            <a:endCxn id="16" idx="0"/>
          </p:cNvCxnSpPr>
          <p:nvPr/>
        </p:nvCxnSpPr>
        <p:spPr bwMode="auto">
          <a:xfrm flipH="1" flipV="1">
            <a:off x="5519738" y="2546552"/>
            <a:ext cx="1057141" cy="452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4" idx="1"/>
          </p:cNvCxnSpPr>
          <p:nvPr/>
        </p:nvCxnSpPr>
        <p:spPr bwMode="auto">
          <a:xfrm flipH="1">
            <a:off x="5384801" y="2285097"/>
            <a:ext cx="1188903" cy="365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704" y="2140097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982" y="2382548"/>
            <a:ext cx="640050" cy="3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43981" y="2546552"/>
            <a:ext cx="351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000" b="1" dirty="0">
                <a:solidFill>
                  <a:schemeClr val="bg1"/>
                </a:solidFill>
              </a:rPr>
              <a:t>R2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879" y="2854472"/>
            <a:ext cx="678130" cy="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85090" y="3167390"/>
            <a:ext cx="13581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192.168.11.0/24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61470" y="1854527"/>
            <a:ext cx="100613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10.1.1.0/24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70994" y="3152977"/>
            <a:ext cx="107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10.1.2.0/24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52489" y="2086302"/>
            <a:ext cx="14675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209.165.200.224 /30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72316" y="2413665"/>
            <a:ext cx="4854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dirty="0"/>
              <a:t>.226</a:t>
            </a:r>
            <a:endParaRPr lang="en-CA" sz="20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10118" y="2003965"/>
            <a:ext cx="413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24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89" y="2075735"/>
            <a:ext cx="459898" cy="3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>
            <a:stCxn id="9" idx="1"/>
            <a:endCxn id="24" idx="3"/>
          </p:cNvCxnSpPr>
          <p:nvPr/>
        </p:nvCxnSpPr>
        <p:spPr bwMode="auto">
          <a:xfrm flipH="1">
            <a:off x="1177687" y="2262872"/>
            <a:ext cx="481117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110118" y="2747040"/>
            <a:ext cx="4900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27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89" y="2818810"/>
            <a:ext cx="459898" cy="3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>
            <a:stCxn id="11" idx="1"/>
            <a:endCxn id="27" idx="3"/>
          </p:cNvCxnSpPr>
          <p:nvPr/>
        </p:nvCxnSpPr>
        <p:spPr bwMode="auto">
          <a:xfrm flipH="1">
            <a:off x="1177687" y="3004235"/>
            <a:ext cx="481117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409318" y="2012027"/>
            <a:ext cx="4392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30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027" y="2077447"/>
            <a:ext cx="459898" cy="3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423606" y="2750215"/>
            <a:ext cx="5011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.10</a:t>
            </a:r>
          </a:p>
        </p:txBody>
      </p:sp>
      <p:pic>
        <p:nvPicPr>
          <p:cNvPr id="32" name="Picture 3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2314" y="2821985"/>
            <a:ext cx="459898" cy="3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15000" y="2178580"/>
            <a:ext cx="4058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dirty="0"/>
              <a:t>.1</a:t>
            </a:r>
            <a:endParaRPr lang="en-CA" sz="2000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15000" y="2711980"/>
            <a:ext cx="3994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dirty="0"/>
              <a:t>.1</a:t>
            </a:r>
            <a:endParaRPr lang="en-CA" sz="2000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646232" y="2692023"/>
            <a:ext cx="630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000" dirty="0"/>
              <a:t>.1</a:t>
            </a:r>
          </a:p>
          <a:p>
            <a:pPr algn="r"/>
            <a:r>
              <a:rPr lang="en-CA" sz="1000" dirty="0"/>
              <a:t>G0/1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88450" y="2460372"/>
            <a:ext cx="731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000" dirty="0"/>
              <a:t>.225</a:t>
            </a:r>
          </a:p>
          <a:p>
            <a:r>
              <a:rPr lang="en-CA" sz="1000" dirty="0"/>
              <a:t>S0/0/0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14600" y="2028572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000" dirty="0"/>
              <a:t>G0/0</a:t>
            </a:r>
          </a:p>
          <a:p>
            <a:pPr algn="r"/>
            <a:r>
              <a:rPr lang="en-CA" sz="1000" dirty="0"/>
              <a:t>.1</a:t>
            </a:r>
          </a:p>
        </p:txBody>
      </p:sp>
      <p:sp>
        <p:nvSpPr>
          <p:cNvPr id="38" name="Oval 37"/>
          <p:cNvSpPr/>
          <p:nvPr/>
        </p:nvSpPr>
        <p:spPr>
          <a:xfrm>
            <a:off x="2964240" y="2311407"/>
            <a:ext cx="766008" cy="485542"/>
          </a:xfrm>
          <a:prstGeom prst="ellipse">
            <a:avLst/>
          </a:prstGeom>
          <a:solidFill>
            <a:srgbClr val="FFC000">
              <a:alpha val="28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/>
          </a:p>
        </p:txBody>
      </p:sp>
      <p:pic>
        <p:nvPicPr>
          <p:cNvPr id="39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9444" y="2382548"/>
            <a:ext cx="640050" cy="3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02443" y="2546552"/>
            <a:ext cx="3515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000" b="1" dirty="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41664" y="2102515"/>
            <a:ext cx="42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/>
              <a:t>PC1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41664" y="2848640"/>
            <a:ext cx="42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/>
              <a:t>PC2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229600" y="2102380"/>
            <a:ext cx="42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 smtClean="0"/>
              <a:t>PC</a:t>
            </a:r>
            <a:r>
              <a:rPr lang="bg-BG" sz="1100" dirty="0" smtClean="0"/>
              <a:t>3</a:t>
            </a:r>
            <a:endParaRPr lang="en-CA" sz="1100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229600" y="2940580"/>
            <a:ext cx="42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1100" dirty="0" smtClean="0"/>
              <a:t>PC</a:t>
            </a:r>
            <a:r>
              <a:rPr lang="bg-BG" sz="1100" dirty="0" smtClean="0"/>
              <a:t>4</a:t>
            </a:r>
            <a:endParaRPr lang="en-CA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Анатомия на маршрутизатор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590800" cy="84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17526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Сиско маршрутизатори:</a:t>
            </a:r>
          </a:p>
          <a:p>
            <a:r>
              <a:rPr lang="en-US" dirty="0" smtClean="0"/>
              <a:t>Branch – </a:t>
            </a:r>
            <a:r>
              <a:rPr lang="bg-BG" dirty="0" smtClean="0"/>
              <a:t>за малък и среден бизнес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	</a:t>
            </a:r>
            <a:r>
              <a:rPr lang="en-US" dirty="0" smtClean="0"/>
              <a:t> Cisco 800, 1900, 2900, and </a:t>
            </a:r>
            <a:r>
              <a:rPr lang="en-US" dirty="0" smtClean="0"/>
              <a:t>3900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	</a:t>
            </a:r>
            <a:r>
              <a:rPr lang="en-US" dirty="0" smtClean="0"/>
              <a:t> Integrated Series Routers (ISR) </a:t>
            </a:r>
            <a:r>
              <a:rPr lang="en-US" dirty="0" smtClean="0"/>
              <a:t>G2</a:t>
            </a:r>
            <a:endParaRPr lang="bg-BG" dirty="0" smtClean="0"/>
          </a:p>
          <a:p>
            <a:r>
              <a:rPr lang="en-US" dirty="0" smtClean="0"/>
              <a:t>WAN – </a:t>
            </a:r>
            <a:r>
              <a:rPr lang="bg-BG" dirty="0" smtClean="0"/>
              <a:t>за големи бизнес организации</a:t>
            </a:r>
            <a:br>
              <a:rPr lang="bg-BG" dirty="0" smtClean="0"/>
            </a:br>
            <a:r>
              <a:rPr lang="bg-BG" dirty="0" smtClean="0"/>
              <a:t>	</a:t>
            </a:r>
            <a:r>
              <a:rPr lang="en-US" dirty="0" smtClean="0"/>
              <a:t> Cisco Catalyst 6500 Series </a:t>
            </a:r>
            <a:r>
              <a:rPr lang="en-US" dirty="0" smtClean="0"/>
              <a:t>Switches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	</a:t>
            </a:r>
            <a:r>
              <a:rPr lang="en-US" dirty="0" smtClean="0"/>
              <a:t> Cisco Aggregation Service Router (ASR) </a:t>
            </a:r>
            <a:r>
              <a:rPr lang="en-US" dirty="0" smtClean="0"/>
              <a:t>1000</a:t>
            </a:r>
            <a:endParaRPr lang="bg-BG" dirty="0" smtClean="0"/>
          </a:p>
          <a:p>
            <a:r>
              <a:rPr lang="en-US" dirty="0" smtClean="0"/>
              <a:t>Service </a:t>
            </a:r>
            <a:r>
              <a:rPr lang="en-US" dirty="0" smtClean="0"/>
              <a:t>Provider</a:t>
            </a:r>
            <a:r>
              <a:rPr lang="bg-BG" dirty="0" smtClean="0"/>
              <a:t> (Интернет доставчици)</a:t>
            </a:r>
          </a:p>
          <a:p>
            <a:r>
              <a:rPr lang="bg-BG" dirty="0" smtClean="0"/>
              <a:t>	</a:t>
            </a:r>
            <a:r>
              <a:rPr lang="en-US" dirty="0" smtClean="0"/>
              <a:t> Cisco ASR 1000, Cisco ASR 9000, </a:t>
            </a:r>
            <a:r>
              <a:rPr lang="en-US" dirty="0" smtClean="0"/>
              <a:t>Cisco </a:t>
            </a:r>
            <a:r>
              <a:rPr lang="en-US" dirty="0" smtClean="0"/>
              <a:t>XR 12000</a:t>
            </a:r>
            <a:r>
              <a:rPr lang="en-US" dirty="0" smtClean="0"/>
              <a:t>,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	</a:t>
            </a:r>
            <a:r>
              <a:rPr lang="en-US" dirty="0" smtClean="0"/>
              <a:t> </a:t>
            </a:r>
            <a:r>
              <a:rPr lang="en-US" dirty="0" smtClean="0"/>
              <a:t>Cisco CRS-3 Carrier Routing </a:t>
            </a:r>
            <a:r>
              <a:rPr lang="en-US" dirty="0" smtClean="0"/>
              <a:t>System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	серия </a:t>
            </a:r>
            <a:r>
              <a:rPr lang="en-US" dirty="0" smtClean="0"/>
              <a:t>7600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53000"/>
            <a:ext cx="441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Компоненти: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Операционна система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Централен процесор (</a:t>
            </a:r>
            <a:r>
              <a:rPr lang="en-US" dirty="0" smtClean="0"/>
              <a:t>CPU)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Памет с произволен достъп (</a:t>
            </a:r>
            <a:r>
              <a:rPr lang="en-US" dirty="0" smtClean="0"/>
              <a:t>RAM)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Памет за еднократен запис (</a:t>
            </a:r>
            <a:r>
              <a:rPr lang="en-US" dirty="0" smtClean="0"/>
              <a:t>ROM)</a:t>
            </a:r>
            <a:endParaRPr lang="bg-BG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памет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11350" y="2009775"/>
          <a:ext cx="6242050" cy="350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852"/>
                <a:gridCol w="1971173"/>
                <a:gridCol w="3121025"/>
              </a:tblGrid>
              <a:tr h="579179">
                <a:tc>
                  <a:txBody>
                    <a:bodyPr/>
                    <a:lstStyle/>
                    <a:p>
                      <a:pPr algn="ctr"/>
                      <a:r>
                        <a:rPr lang="bg-BG" sz="1600" baseline="0" dirty="0" smtClean="0"/>
                        <a:t>Памет</a:t>
                      </a:r>
                      <a:endParaRPr lang="en-CA" sz="1600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Променлива</a:t>
                      </a:r>
                      <a:r>
                        <a:rPr lang="en-CA" sz="1600" baseline="0" dirty="0" smtClean="0"/>
                        <a:t>/ </a:t>
                      </a:r>
                      <a:endParaRPr lang="en-CA" sz="1600" baseline="0" dirty="0" smtClean="0"/>
                    </a:p>
                    <a:p>
                      <a:pPr algn="ctr"/>
                      <a:r>
                        <a:rPr lang="bg-BG" sz="1600" baseline="0" dirty="0" smtClean="0"/>
                        <a:t>Непроменлива</a:t>
                      </a:r>
                      <a:endParaRPr lang="en-CA" sz="1600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Съхранява</a:t>
                      </a:r>
                      <a:endParaRPr lang="en-CA" sz="1600" dirty="0"/>
                    </a:p>
                  </a:txBody>
                  <a:tcPr marL="91439" marR="91439" marT="45725" marB="45725" anchor="ctr"/>
                </a:tc>
              </a:tr>
              <a:tr h="944976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RAM</a:t>
                      </a:r>
                      <a:endParaRPr lang="en-CA" sz="1400" b="1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Изменяема</a:t>
                      </a:r>
                    </a:p>
                    <a:p>
                      <a:pPr algn="ctr"/>
                      <a:r>
                        <a:rPr lang="bg-BG" sz="1400" dirty="0" smtClean="0"/>
                        <a:t>(</a:t>
                      </a:r>
                      <a:r>
                        <a:rPr lang="en-US" sz="1400" dirty="0" smtClean="0"/>
                        <a:t>Volatile)</a:t>
                      </a:r>
                      <a:endParaRPr lang="en-CA" sz="1400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sz="1400" dirty="0" smtClean="0"/>
                        <a:t>Стартираната ОС</a:t>
                      </a:r>
                      <a:endParaRPr lang="en-CA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sz="1400" dirty="0" smtClean="0"/>
                        <a:t>Текущия</a:t>
                      </a:r>
                      <a:r>
                        <a:rPr lang="bg-BG" sz="1400" baseline="0" dirty="0" smtClean="0"/>
                        <a:t> конфигурационен файл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sz="1400" baseline="0" dirty="0" smtClean="0"/>
                        <a:t>Маршрутизираща таблица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ARP</a:t>
                      </a:r>
                      <a:r>
                        <a:rPr lang="bg-BG" sz="1400" baseline="0" dirty="0" smtClean="0"/>
                        <a:t> таблица</a:t>
                      </a:r>
                      <a:endParaRPr lang="en-CA" sz="1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bg-BG" sz="1400" dirty="0" smtClean="0"/>
                        <a:t>Пакетен буфер</a:t>
                      </a:r>
                      <a:endParaRPr lang="en-CA" sz="1400" dirty="0"/>
                    </a:p>
                  </a:txBody>
                  <a:tcPr marL="91439" marR="91439" marT="45725" marB="45725" anchor="ctr"/>
                </a:tc>
              </a:tr>
              <a:tr h="731594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ROM</a:t>
                      </a:r>
                      <a:endParaRPr lang="en-CA" sz="1400" b="1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Неизменяема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(Non-volatile)</a:t>
                      </a:r>
                      <a:endParaRPr lang="en-CA" sz="1400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Инструкции за стартиране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boot)</a:t>
                      </a:r>
                      <a:endParaRPr lang="bg-BG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Диагностичен софтуер</a:t>
                      </a:r>
                      <a:endParaRPr lang="en-C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Ограничена ОС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5" marB="45725" anchor="ctr"/>
                </a:tc>
              </a:tr>
              <a:tr h="370878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NVRAM</a:t>
                      </a:r>
                      <a:endParaRPr lang="en-CA" sz="1400" b="1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Неизменяема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(Non-volatile)</a:t>
                      </a:r>
                      <a:endParaRPr lang="en-CA" sz="1400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Началния конфигурационен файл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5" marB="45725" anchor="ctr"/>
                </a:tc>
              </a:tr>
              <a:tr h="518212"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/>
                        <a:t>Flash</a:t>
                      </a:r>
                      <a:endParaRPr lang="en-CA" sz="1400" b="1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Неизменяема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(Non-volatile)</a:t>
                      </a:r>
                      <a:endParaRPr lang="en-CA" sz="1400" dirty="0"/>
                    </a:p>
                  </a:txBody>
                  <a:tcPr marL="91439" marR="91439" marT="45725" marB="45725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Операционната система</a:t>
                      </a:r>
                      <a:endParaRPr lang="en-C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bg-BG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Системни файлове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Интерфейси на маршрутизатора</a:t>
            </a:r>
            <a:endParaRPr lang="en-US" dirty="0"/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2863850"/>
            <a:ext cx="796925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100138" y="3917950"/>
            <a:ext cx="3616325" cy="5207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1979613" y="5772150"/>
            <a:ext cx="2216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/>
              <a:t>Two 4 GB flash card slots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1152845" y="1941513"/>
            <a:ext cx="37302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600" dirty="0"/>
              <a:t>Double-wide </a:t>
            </a:r>
            <a:r>
              <a:rPr lang="en-CA" sz="1600" dirty="0" err="1"/>
              <a:t>eHWIC</a:t>
            </a:r>
            <a:r>
              <a:rPr lang="en-CA" sz="1600" dirty="0"/>
              <a:t> </a:t>
            </a:r>
            <a:r>
              <a:rPr lang="en-CA" sz="1600" dirty="0" smtClean="0"/>
              <a:t>slots</a:t>
            </a:r>
            <a:r>
              <a:rPr lang="bg-BG" sz="1600" dirty="0" smtClean="0"/>
              <a:t/>
            </a:r>
            <a:br>
              <a:rPr lang="bg-BG" sz="1600" dirty="0" smtClean="0"/>
            </a:br>
            <a:r>
              <a:rPr lang="en-US" sz="1400" dirty="0" smtClean="0"/>
              <a:t> </a:t>
            </a:r>
            <a:r>
              <a:rPr lang="bg-BG" sz="1400" dirty="0" smtClean="0"/>
              <a:t>(</a:t>
            </a:r>
            <a:r>
              <a:rPr lang="en-US" sz="1400" dirty="0" smtClean="0"/>
              <a:t>Enhanced </a:t>
            </a:r>
            <a:r>
              <a:rPr lang="en-US" sz="1400" dirty="0" smtClean="0"/>
              <a:t>high-speed WAN interface </a:t>
            </a:r>
            <a:r>
              <a:rPr lang="en-US" sz="1400" dirty="0" smtClean="0"/>
              <a:t>card</a:t>
            </a:r>
            <a:r>
              <a:rPr lang="bg-BG" sz="1400" dirty="0" smtClean="0"/>
              <a:t>)</a:t>
            </a:r>
            <a:endParaRPr lang="en-CA" sz="1400" dirty="0"/>
          </a:p>
        </p:txBody>
      </p:sp>
      <p:cxnSp>
        <p:nvCxnSpPr>
          <p:cNvPr id="38" name="Straight Arrow Connector 37"/>
          <p:cNvCxnSpPr>
            <a:stCxn id="37" idx="2"/>
            <a:endCxn id="35" idx="0"/>
          </p:cNvCxnSpPr>
          <p:nvPr/>
        </p:nvCxnSpPr>
        <p:spPr>
          <a:xfrm flipH="1">
            <a:off x="2908301" y="2495511"/>
            <a:ext cx="109670" cy="142243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59338" y="3910013"/>
            <a:ext cx="1714500" cy="573087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5191125" y="1938338"/>
            <a:ext cx="1039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600"/>
              <a:t>eHWIC 0</a:t>
            </a:r>
          </a:p>
        </p:txBody>
      </p:sp>
      <p:cxnSp>
        <p:nvCxnSpPr>
          <p:cNvPr id="41" name="Straight Arrow Connector 40"/>
          <p:cNvCxnSpPr>
            <a:stCxn id="40" idx="2"/>
            <a:endCxn id="39" idx="0"/>
          </p:cNvCxnSpPr>
          <p:nvPr/>
        </p:nvCxnSpPr>
        <p:spPr>
          <a:xfrm>
            <a:off x="5711825" y="2276475"/>
            <a:ext cx="4763" cy="163353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51625" y="3956050"/>
            <a:ext cx="447675" cy="37941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6532563" y="1938338"/>
            <a:ext cx="661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600"/>
              <a:t>AUX </a:t>
            </a:r>
          </a:p>
          <a:p>
            <a:r>
              <a:rPr lang="en-CA" sz="1600"/>
              <a:t>port</a:t>
            </a:r>
          </a:p>
        </p:txBody>
      </p:sp>
      <p:cxnSp>
        <p:nvCxnSpPr>
          <p:cNvPr id="44" name="Straight Arrow Connector 43"/>
          <p:cNvCxnSpPr>
            <a:stCxn id="43" idx="2"/>
            <a:endCxn id="42" idx="0"/>
          </p:cNvCxnSpPr>
          <p:nvPr/>
        </p:nvCxnSpPr>
        <p:spPr>
          <a:xfrm>
            <a:off x="6862763" y="2522538"/>
            <a:ext cx="12700" cy="14335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740650" y="3956050"/>
            <a:ext cx="425450" cy="363538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7423150" y="1914525"/>
            <a:ext cx="1074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600"/>
              <a:t>LAN</a:t>
            </a:r>
          </a:p>
          <a:p>
            <a:r>
              <a:rPr lang="en-CA" sz="1600"/>
              <a:t>interfaces</a:t>
            </a:r>
          </a:p>
        </p:txBody>
      </p:sp>
      <p:cxnSp>
        <p:nvCxnSpPr>
          <p:cNvPr id="47" name="Straight Arrow Connector 46"/>
          <p:cNvCxnSpPr>
            <a:stCxn id="46" idx="2"/>
          </p:cNvCxnSpPr>
          <p:nvPr/>
        </p:nvCxnSpPr>
        <p:spPr>
          <a:xfrm flipH="1">
            <a:off x="7423150" y="2500313"/>
            <a:ext cx="536575" cy="17700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  <a:endCxn id="45" idx="0"/>
          </p:cNvCxnSpPr>
          <p:nvPr/>
        </p:nvCxnSpPr>
        <p:spPr>
          <a:xfrm flipH="1">
            <a:off x="7953375" y="2500313"/>
            <a:ext cx="6350" cy="14557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154863" y="4373563"/>
            <a:ext cx="393700" cy="34607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50" name="Rectangle 49"/>
          <p:cNvSpPr/>
          <p:nvPr/>
        </p:nvSpPr>
        <p:spPr>
          <a:xfrm>
            <a:off x="7740650" y="4338638"/>
            <a:ext cx="439738" cy="363537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51" name="TextBox 38"/>
          <p:cNvSpPr txBox="1">
            <a:spLocks noChangeArrowheads="1"/>
          </p:cNvSpPr>
          <p:nvPr/>
        </p:nvSpPr>
        <p:spPr bwMode="auto">
          <a:xfrm>
            <a:off x="7661275" y="5407025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/>
              <a:t>USB </a:t>
            </a:r>
          </a:p>
          <a:p>
            <a:r>
              <a:rPr lang="en-CA" sz="1400"/>
              <a:t>Ports</a:t>
            </a:r>
          </a:p>
        </p:txBody>
      </p:sp>
      <p:cxnSp>
        <p:nvCxnSpPr>
          <p:cNvPr id="52" name="Straight Arrow Connector 51"/>
          <p:cNvCxnSpPr>
            <a:stCxn id="51" idx="0"/>
            <a:endCxn id="50" idx="2"/>
          </p:cNvCxnSpPr>
          <p:nvPr/>
        </p:nvCxnSpPr>
        <p:spPr>
          <a:xfrm flipH="1" flipV="1">
            <a:off x="7961313" y="4702175"/>
            <a:ext cx="3175" cy="7048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35663" y="4486275"/>
            <a:ext cx="549275" cy="363538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54" name="TextBox 41"/>
          <p:cNvSpPr txBox="1">
            <a:spLocks noChangeArrowheads="1"/>
          </p:cNvSpPr>
          <p:nvPr/>
        </p:nvSpPr>
        <p:spPr bwMode="auto">
          <a:xfrm>
            <a:off x="5588000" y="5772150"/>
            <a:ext cx="1258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/>
              <a:t>Console </a:t>
            </a:r>
          </a:p>
          <a:p>
            <a:r>
              <a:rPr lang="en-CA" sz="1400"/>
              <a:t>USB Type B</a:t>
            </a:r>
          </a:p>
        </p:txBody>
      </p:sp>
      <p:cxnSp>
        <p:nvCxnSpPr>
          <p:cNvPr id="55" name="Straight Arrow Connector 54"/>
          <p:cNvCxnSpPr>
            <a:stCxn id="54" idx="0"/>
            <a:endCxn id="53" idx="2"/>
          </p:cNvCxnSpPr>
          <p:nvPr/>
        </p:nvCxnSpPr>
        <p:spPr>
          <a:xfrm flipH="1" flipV="1">
            <a:off x="6210300" y="4849813"/>
            <a:ext cx="7938" cy="9223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45275" y="4373563"/>
            <a:ext cx="455613" cy="43497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6365875" y="5167313"/>
            <a:ext cx="101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/>
              <a:t>Console RJ45</a:t>
            </a:r>
          </a:p>
        </p:txBody>
      </p:sp>
      <p:cxnSp>
        <p:nvCxnSpPr>
          <p:cNvPr id="58" name="Straight Arrow Connector 57"/>
          <p:cNvCxnSpPr>
            <a:stCxn id="57" idx="0"/>
            <a:endCxn id="56" idx="2"/>
          </p:cNvCxnSpPr>
          <p:nvPr/>
        </p:nvCxnSpPr>
        <p:spPr>
          <a:xfrm flipV="1">
            <a:off x="6873875" y="4808538"/>
            <a:ext cx="0" cy="3587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252538" y="4483100"/>
            <a:ext cx="1590675" cy="29051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60" name="Rectangle 59"/>
          <p:cNvSpPr/>
          <p:nvPr/>
        </p:nvSpPr>
        <p:spPr>
          <a:xfrm>
            <a:off x="3059113" y="4486275"/>
            <a:ext cx="1590675" cy="290513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cxnSp>
        <p:nvCxnSpPr>
          <p:cNvPr id="61" name="Straight Arrow Connector 60"/>
          <p:cNvCxnSpPr>
            <a:stCxn id="36" idx="0"/>
            <a:endCxn id="60" idx="2"/>
          </p:cNvCxnSpPr>
          <p:nvPr/>
        </p:nvCxnSpPr>
        <p:spPr>
          <a:xfrm flipV="1">
            <a:off x="3087688" y="4776788"/>
            <a:ext cx="766762" cy="9953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6" idx="0"/>
            <a:endCxn id="59" idx="2"/>
          </p:cNvCxnSpPr>
          <p:nvPr/>
        </p:nvCxnSpPr>
        <p:spPr>
          <a:xfrm flipH="1" flipV="1">
            <a:off x="2047875" y="4773613"/>
            <a:ext cx="1039813" cy="99853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8600" y="6096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Cisco </a:t>
            </a:r>
            <a:r>
              <a:rPr lang="en-US" sz="2000" b="1" dirty="0" smtClean="0"/>
              <a:t>194</a:t>
            </a:r>
            <a:r>
              <a:rPr lang="bg-BG" sz="2000" b="1" dirty="0" smtClean="0"/>
              <a:t>1</a:t>
            </a:r>
            <a:endParaRPr lang="en-US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Свързване към маршрутизатор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Портове за управление (</a:t>
            </a:r>
            <a:r>
              <a:rPr lang="en-US" sz="2400" b="1" dirty="0" smtClean="0"/>
              <a:t>Management </a:t>
            </a:r>
            <a:r>
              <a:rPr lang="en-US" sz="2400" b="1" dirty="0" smtClean="0"/>
              <a:t>ports</a:t>
            </a:r>
            <a:r>
              <a:rPr lang="bg-BG" sz="2400" b="1" dirty="0" smtClean="0"/>
              <a:t>)</a:t>
            </a:r>
          </a:p>
          <a:p>
            <a:r>
              <a:rPr lang="bg-BG" sz="2400" dirty="0" smtClean="0"/>
              <a:t>Портове за изпращане и получване на пакети </a:t>
            </a:r>
            <a:r>
              <a:rPr lang="bg-BG" sz="2400" b="1" dirty="0" smtClean="0"/>
              <a:t>(</a:t>
            </a:r>
            <a:r>
              <a:rPr lang="en-US" sz="2400" b="1" dirty="0" smtClean="0"/>
              <a:t>Inbound)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051550" cy="15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4724400"/>
            <a:ext cx="1371600" cy="381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4572000" y="2932883"/>
            <a:ext cx="1676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600" b="1" dirty="0"/>
              <a:t>WAN </a:t>
            </a:r>
          </a:p>
          <a:p>
            <a:r>
              <a:rPr lang="bg-BG" sz="1600" b="1" dirty="0" smtClean="0"/>
              <a:t>интерфейси</a:t>
            </a:r>
            <a:endParaRPr lang="en-CA" sz="1600" b="1" dirty="0"/>
          </a:p>
        </p:txBody>
      </p:sp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>
            <a:off x="5410200" y="3517658"/>
            <a:ext cx="0" cy="120674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84008" y="4699586"/>
            <a:ext cx="292992" cy="17721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6019800" y="2985959"/>
            <a:ext cx="1066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600" b="1" dirty="0"/>
              <a:t>AUX </a:t>
            </a:r>
          </a:p>
          <a:p>
            <a:r>
              <a:rPr lang="en-CA" sz="1600" b="1" dirty="0"/>
              <a:t>port</a:t>
            </a:r>
          </a:p>
        </p:txBody>
      </p:sp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 flipH="1">
            <a:off x="6330504" y="3570734"/>
            <a:ext cx="222697" cy="112885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10400" y="4724400"/>
            <a:ext cx="278448" cy="16909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6705600" y="28956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 b="1" dirty="0"/>
              <a:t>LAN</a:t>
            </a:r>
          </a:p>
          <a:p>
            <a:r>
              <a:rPr lang="en-CA" sz="1400" b="1" dirty="0"/>
              <a:t>interfaces</a:t>
            </a:r>
          </a:p>
        </p:txBody>
      </p:sp>
      <p:cxnSp>
        <p:nvCxnSpPr>
          <p:cNvPr id="13" name="Straight Arrow Connector 12"/>
          <p:cNvCxnSpPr>
            <a:stCxn id="12" idx="2"/>
            <a:endCxn id="15" idx="0"/>
          </p:cNvCxnSpPr>
          <p:nvPr/>
        </p:nvCxnSpPr>
        <p:spPr>
          <a:xfrm flipH="1">
            <a:off x="6682034" y="3418820"/>
            <a:ext cx="633166" cy="16018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  <a:endCxn id="11" idx="0"/>
          </p:cNvCxnSpPr>
          <p:nvPr/>
        </p:nvCxnSpPr>
        <p:spPr>
          <a:xfrm flipH="1">
            <a:off x="7149624" y="3418820"/>
            <a:ext cx="165576" cy="13055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53200" y="5020630"/>
            <a:ext cx="257668" cy="23717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16" name="Rectangle 15"/>
          <p:cNvSpPr/>
          <p:nvPr/>
        </p:nvSpPr>
        <p:spPr>
          <a:xfrm>
            <a:off x="5562600" y="5088706"/>
            <a:ext cx="457200" cy="16909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4967288" y="5725180"/>
            <a:ext cx="1433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 b="1" dirty="0"/>
              <a:t>Console </a:t>
            </a:r>
          </a:p>
          <a:p>
            <a:r>
              <a:rPr lang="en-CA" sz="1400" b="1" dirty="0"/>
              <a:t>USB Type B</a:t>
            </a:r>
          </a:p>
        </p:txBody>
      </p:sp>
      <p:cxnSp>
        <p:nvCxnSpPr>
          <p:cNvPr id="18" name="Straight Arrow Connector 17"/>
          <p:cNvCxnSpPr>
            <a:stCxn id="17" idx="0"/>
            <a:endCxn id="16" idx="2"/>
          </p:cNvCxnSpPr>
          <p:nvPr/>
        </p:nvCxnSpPr>
        <p:spPr>
          <a:xfrm flipV="1">
            <a:off x="5684044" y="5257800"/>
            <a:ext cx="107156" cy="4673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78812" y="5029200"/>
            <a:ext cx="298188" cy="20232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sz="1200"/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6204851" y="5715000"/>
            <a:ext cx="1186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 b="1" dirty="0"/>
              <a:t>Console RJ45</a:t>
            </a:r>
          </a:p>
        </p:txBody>
      </p:sp>
      <p:cxnSp>
        <p:nvCxnSpPr>
          <p:cNvPr id="21" name="Straight Arrow Connector 20"/>
          <p:cNvCxnSpPr>
            <a:stCxn id="20" idx="0"/>
            <a:endCxn id="19" idx="2"/>
          </p:cNvCxnSpPr>
          <p:nvPr/>
        </p:nvCxnSpPr>
        <p:spPr>
          <a:xfrm flipH="1" flipV="1">
            <a:off x="6327906" y="5231522"/>
            <a:ext cx="470220" cy="48347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 на маршрутизатора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ОС отговаря за</a:t>
            </a:r>
          </a:p>
          <a:p>
            <a:pPr lvl="1"/>
            <a:r>
              <a:rPr lang="bg-BG" sz="2400" dirty="0" smtClean="0"/>
              <a:t>Адресиране</a:t>
            </a:r>
          </a:p>
          <a:p>
            <a:pPr lvl="1"/>
            <a:r>
              <a:rPr lang="bg-BG" sz="2400" dirty="0" smtClean="0"/>
              <a:t>Интерфейси</a:t>
            </a:r>
          </a:p>
          <a:p>
            <a:pPr lvl="1"/>
            <a:r>
              <a:rPr lang="bg-BG" sz="2400" dirty="0" smtClean="0"/>
              <a:t>Маршрутизиране</a:t>
            </a:r>
          </a:p>
          <a:p>
            <a:pPr lvl="1"/>
            <a:r>
              <a:rPr lang="bg-BG" sz="2400" dirty="0" smtClean="0"/>
              <a:t>Сигурност</a:t>
            </a:r>
          </a:p>
          <a:p>
            <a:pPr lvl="1"/>
            <a:r>
              <a:rPr lang="bg-BG" sz="2400" dirty="0" smtClean="0"/>
              <a:t>Осигуряване на качество</a:t>
            </a:r>
          </a:p>
          <a:p>
            <a:pPr lvl="1"/>
            <a:r>
              <a:rPr lang="bg-BG" sz="2400" dirty="0" smtClean="0"/>
              <a:t>Управление на ресурсите</a:t>
            </a:r>
          </a:p>
          <a:p>
            <a:pPr lvl="1"/>
            <a:endParaRPr lang="bg-BG" sz="2400" dirty="0" smtClean="0"/>
          </a:p>
          <a:p>
            <a:pPr lvl="1">
              <a:buNone/>
            </a:pPr>
            <a:r>
              <a:rPr lang="bg-BG" dirty="0" smtClean="0"/>
              <a:t>Операционната система е от порядъка на няколко мегабайта. При зареждане, се пехвърля в </a:t>
            </a:r>
            <a:r>
              <a:rPr lang="en-US" dirty="0" smtClean="0"/>
              <a:t>RAM</a:t>
            </a:r>
            <a:r>
              <a:rPr lang="bg-BG" dirty="0" smtClean="0"/>
              <a:t> паметта за повече бързодействие и ефективност.</a:t>
            </a: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0" r="-8420"/>
          <a:stretch>
            <a:fillRect/>
          </a:stretch>
        </p:blipFill>
        <p:spPr>
          <a:xfrm>
            <a:off x="4815974" y="1905000"/>
            <a:ext cx="4328026" cy="25203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Зареждане на маршрутизатора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88" y="1786080"/>
            <a:ext cx="7516812" cy="469092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Командата </a:t>
            </a:r>
            <a:r>
              <a:rPr lang="en-US" dirty="0" smtClean="0"/>
              <a:t>“show version”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200" dirty="0" err="1" smtClean="0"/>
              <a:t>Router#show</a:t>
            </a:r>
            <a:r>
              <a:rPr lang="en-US" sz="1200" dirty="0" smtClean="0"/>
              <a:t> </a:t>
            </a:r>
            <a:r>
              <a:rPr lang="en-US" sz="1200" dirty="0" smtClean="0"/>
              <a:t>version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Cisco IOS Software, C1900 Software (C1900-UNIVERSALK9-M), Version 15.1(4)M4, RELEASE SOFTWARE (fc2)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Technical Support: http://www.cisco.com/techsupport</a:t>
            </a:r>
          </a:p>
          <a:p>
            <a:pPr>
              <a:buNone/>
            </a:pPr>
            <a:r>
              <a:rPr lang="en-US" sz="1200" dirty="0" smtClean="0"/>
              <a:t>Copyright (c) 1986-2007 by Cisco Systems, Inc.</a:t>
            </a:r>
          </a:p>
          <a:p>
            <a:pPr>
              <a:buNone/>
            </a:pPr>
            <a:r>
              <a:rPr lang="en-US" sz="1200" dirty="0" smtClean="0"/>
              <a:t>Compiled Wed 23-Feb-11 14:19 by </a:t>
            </a:r>
            <a:r>
              <a:rPr lang="en-US" sz="1200" dirty="0" err="1" smtClean="0"/>
              <a:t>pt_team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ROM: System Bootstrap, Version 15.1(4)M4, RELEASE SOFTWARE (fc1)</a:t>
            </a:r>
          </a:p>
          <a:p>
            <a:pPr>
              <a:buNone/>
            </a:pPr>
            <a:r>
              <a:rPr lang="en-US" sz="1200" dirty="0" smtClean="0"/>
              <a:t>cisco1941 uptime is 42 seconds</a:t>
            </a:r>
          </a:p>
          <a:p>
            <a:pPr>
              <a:buNone/>
            </a:pPr>
            <a:r>
              <a:rPr lang="en-US" sz="1200" dirty="0" smtClean="0"/>
              <a:t>System returned to ROM by power-on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System image file is "flash0:c1900-universalk9-mz.SPA.151-1.M4.bin"</a:t>
            </a:r>
          </a:p>
          <a:p>
            <a:pPr>
              <a:buNone/>
            </a:pPr>
            <a:r>
              <a:rPr lang="en-US" sz="1200" dirty="0" smtClean="0"/>
              <a:t>Last reload type: Normal Reload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 smtClean="0"/>
              <a:t>……………………..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Cisco </a:t>
            </a:r>
            <a:r>
              <a:rPr lang="en-US" sz="1200" dirty="0" smtClean="0">
                <a:solidFill>
                  <a:srgbClr val="FF0000"/>
                </a:solidFill>
              </a:rPr>
              <a:t>CISCO1941/K9 (revision 1.0) with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491520K/32768K bytes of memory</a:t>
            </a:r>
            <a:r>
              <a:rPr lang="en-US" sz="1200" dirty="0" smtClean="0"/>
              <a:t>.</a:t>
            </a:r>
          </a:p>
          <a:p>
            <a:pPr>
              <a:buNone/>
            </a:pPr>
            <a:r>
              <a:rPr lang="en-US" sz="1200" dirty="0" smtClean="0"/>
              <a:t>Processor board ID FTX152400KS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2 Gigabit Ethernet interfaces</a:t>
            </a:r>
          </a:p>
          <a:p>
            <a:pPr>
              <a:buNone/>
            </a:pPr>
            <a:r>
              <a:rPr lang="en-US" sz="1200" dirty="0" smtClean="0"/>
              <a:t>DRAM </a:t>
            </a:r>
            <a:r>
              <a:rPr lang="en-US" sz="1200" dirty="0" smtClean="0"/>
              <a:t>configuration is 64 bits wide with parity disabled.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255K bytes of non-volatile configuration memory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249856K bytes of ATA System </a:t>
            </a:r>
            <a:r>
              <a:rPr lang="en-US" sz="1200" dirty="0" err="1" smtClean="0">
                <a:solidFill>
                  <a:srgbClr val="FF0000"/>
                </a:solidFill>
              </a:rPr>
              <a:t>CompactFlash</a:t>
            </a:r>
            <a:r>
              <a:rPr lang="en-US" sz="1200" dirty="0" smtClean="0">
                <a:solidFill>
                  <a:srgbClr val="FF0000"/>
                </a:solidFill>
              </a:rPr>
              <a:t> 0 (Read/Write)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 smtClean="0"/>
              <a:t>………………………..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Configuration </a:t>
            </a:r>
            <a:r>
              <a:rPr lang="en-US" sz="1200" dirty="0" smtClean="0"/>
              <a:t>register is 0x2102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Начална конфигурация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2913" y="3100387"/>
            <a:ext cx="3803650" cy="1166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Router&gt; </a:t>
            </a:r>
            <a:r>
              <a:rPr lang="en-CA" sz="1100" b="1" dirty="0">
                <a:latin typeface="Courier New" charset="0"/>
                <a:cs typeface="Courier New" charset="0"/>
              </a:rPr>
              <a:t>enable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Router# </a:t>
            </a:r>
            <a:r>
              <a:rPr lang="en-CA" sz="1100" b="1" dirty="0">
                <a:latin typeface="Courier New" charset="0"/>
                <a:cs typeface="Courier New" charset="0"/>
              </a:rPr>
              <a:t>configure terminal 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Enter configuration commands, one per line.  End with CNTL/Z.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Router(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hostname R1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</a:t>
            </a:r>
          </a:p>
        </p:txBody>
      </p:sp>
      <p:sp>
        <p:nvSpPr>
          <p:cNvPr id="5" name="TextBox 43"/>
          <p:cNvSpPr txBox="1">
            <a:spLocks noChangeArrowheads="1"/>
          </p:cNvSpPr>
          <p:nvPr/>
        </p:nvSpPr>
        <p:spPr bwMode="auto">
          <a:xfrm>
            <a:off x="4646613" y="3100388"/>
            <a:ext cx="3803650" cy="116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Router&gt; </a:t>
            </a:r>
            <a:r>
              <a:rPr lang="en-CA" sz="1100" b="1" dirty="0">
                <a:latin typeface="Courier New" charset="0"/>
                <a:cs typeface="Courier New" charset="0"/>
              </a:rPr>
              <a:t>en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Router# </a:t>
            </a:r>
            <a:r>
              <a:rPr lang="en-CA" sz="1100" b="1" dirty="0">
                <a:latin typeface="Courier New" charset="0"/>
                <a:cs typeface="Courier New" charset="0"/>
              </a:rPr>
              <a:t>conf t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Enter configuration commands, one per line.  End with CNTL/Z.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Router(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ho R1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R2(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</a:t>
            </a:r>
          </a:p>
        </p:txBody>
      </p:sp>
      <p:sp>
        <p:nvSpPr>
          <p:cNvPr id="6" name="TextBox 45"/>
          <p:cNvSpPr txBox="1">
            <a:spLocks noChangeArrowheads="1"/>
          </p:cNvSpPr>
          <p:nvPr/>
        </p:nvSpPr>
        <p:spPr bwMode="auto">
          <a:xfrm>
            <a:off x="4200525" y="3454400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OR</a:t>
            </a:r>
          </a:p>
        </p:txBody>
      </p:sp>
      <p:sp>
        <p:nvSpPr>
          <p:cNvPr id="7" name="TextBox 132"/>
          <p:cNvSpPr txBox="1">
            <a:spLocks noChangeArrowheads="1"/>
          </p:cNvSpPr>
          <p:nvPr/>
        </p:nvSpPr>
        <p:spPr bwMode="auto">
          <a:xfrm>
            <a:off x="446088" y="4286250"/>
            <a:ext cx="3586162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enable secret class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line console 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-line)# </a:t>
            </a:r>
            <a:r>
              <a:rPr lang="en-CA" sz="1100" b="1" dirty="0">
                <a:latin typeface="Courier New" charset="0"/>
                <a:cs typeface="Courier New" charset="0"/>
              </a:rPr>
              <a:t>password </a:t>
            </a:r>
            <a:r>
              <a:rPr lang="en-CA" sz="1100" b="1" dirty="0" err="1">
                <a:latin typeface="Courier New" charset="0"/>
                <a:cs typeface="Courier New" charset="0"/>
              </a:rPr>
              <a:t>cisco</a:t>
            </a:r>
            <a:endParaRPr lang="en-CA" sz="1100" b="1" dirty="0">
              <a:latin typeface="Courier New" charset="0"/>
              <a:cs typeface="Courier New" charset="0"/>
            </a:endParaRP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-line)# </a:t>
            </a:r>
            <a:r>
              <a:rPr lang="en-CA" sz="1100" b="1" dirty="0">
                <a:latin typeface="Courier New" charset="0"/>
                <a:cs typeface="Courier New" charset="0"/>
              </a:rPr>
              <a:t>login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-line)# </a:t>
            </a:r>
            <a:r>
              <a:rPr lang="en-CA" sz="1100" b="1" dirty="0">
                <a:latin typeface="Courier New" charset="0"/>
                <a:cs typeface="Courier New" charset="0"/>
              </a:rPr>
              <a:t>exit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line </a:t>
            </a:r>
            <a:r>
              <a:rPr lang="en-CA" sz="1100" b="1" dirty="0" err="1">
                <a:latin typeface="Courier New" charset="0"/>
                <a:cs typeface="Courier New" charset="0"/>
              </a:rPr>
              <a:t>vty</a:t>
            </a:r>
            <a:r>
              <a:rPr lang="en-CA" sz="1100" b="1" dirty="0">
                <a:latin typeface="Courier New" charset="0"/>
                <a:cs typeface="Courier New" charset="0"/>
              </a:rPr>
              <a:t> 0 4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-line)# </a:t>
            </a:r>
            <a:r>
              <a:rPr lang="en-CA" sz="1100" b="1" dirty="0">
                <a:latin typeface="Courier New" charset="0"/>
                <a:cs typeface="Courier New" charset="0"/>
              </a:rPr>
              <a:t>password </a:t>
            </a:r>
            <a:r>
              <a:rPr lang="en-CA" sz="1100" b="1" dirty="0" err="1">
                <a:latin typeface="Courier New" charset="0"/>
                <a:cs typeface="Courier New" charset="0"/>
              </a:rPr>
              <a:t>cisco</a:t>
            </a:r>
            <a:endParaRPr lang="en-CA" sz="1100" b="1" dirty="0">
              <a:latin typeface="Courier New" charset="0"/>
              <a:cs typeface="Courier New" charset="0"/>
            </a:endParaRP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-line)# </a:t>
            </a:r>
            <a:r>
              <a:rPr lang="en-CA" sz="1100" b="1" dirty="0">
                <a:latin typeface="Courier New" charset="0"/>
                <a:cs typeface="Courier New" charset="0"/>
              </a:rPr>
              <a:t>login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-line)# </a:t>
            </a:r>
            <a:r>
              <a:rPr lang="en-CA" sz="1100" b="1" dirty="0">
                <a:latin typeface="Courier New" charset="0"/>
                <a:cs typeface="Courier New" charset="0"/>
              </a:rPr>
              <a:t>exit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service password-encryption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</a:t>
            </a:r>
            <a:r>
              <a:rPr lang="en-CA" sz="1100" b="1" dirty="0">
                <a:latin typeface="Courier New" charset="0"/>
                <a:cs typeface="Courier New" charset="0"/>
              </a:rPr>
              <a:t> </a:t>
            </a:r>
          </a:p>
        </p:txBody>
      </p:sp>
      <p:sp>
        <p:nvSpPr>
          <p:cNvPr id="8" name="TextBox 133"/>
          <p:cNvSpPr txBox="1">
            <a:spLocks noChangeArrowheads="1"/>
          </p:cNvSpPr>
          <p:nvPr/>
        </p:nvSpPr>
        <p:spPr bwMode="auto">
          <a:xfrm>
            <a:off x="4230688" y="4283075"/>
            <a:ext cx="4754562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banner </a:t>
            </a:r>
            <a:r>
              <a:rPr lang="en-CA" sz="1100" b="1" dirty="0" err="1">
                <a:latin typeface="Courier New" charset="0"/>
                <a:cs typeface="Courier New" charset="0"/>
              </a:rPr>
              <a:t>motd</a:t>
            </a:r>
            <a:r>
              <a:rPr lang="en-CA" sz="1100" b="1" dirty="0">
                <a:latin typeface="Courier New" charset="0"/>
                <a:cs typeface="Courier New" charset="0"/>
              </a:rPr>
              <a:t> #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Enter TEXT message.  End with the character '#'.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***********************************************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  WARNING: Unauthorized access is prohibited!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    ***********************************************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#</a:t>
            </a:r>
          </a:p>
          <a:p>
            <a:pPr algn="l"/>
            <a:endParaRPr lang="en-CA" sz="1100" dirty="0">
              <a:latin typeface="Courier New" charset="0"/>
              <a:cs typeface="Courier New" charset="0"/>
            </a:endParaRP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</a:t>
            </a:r>
            <a:endParaRPr lang="en-CA" sz="1100" b="1" dirty="0">
              <a:latin typeface="Courier New" charset="0"/>
              <a:cs typeface="Courier New" charset="0"/>
            </a:endParaRPr>
          </a:p>
        </p:txBody>
      </p:sp>
      <p:sp>
        <p:nvSpPr>
          <p:cNvPr id="9" name="TextBox 134"/>
          <p:cNvSpPr txBox="1">
            <a:spLocks noChangeArrowheads="1"/>
          </p:cNvSpPr>
          <p:nvPr/>
        </p:nvSpPr>
        <p:spPr bwMode="auto">
          <a:xfrm>
            <a:off x="4213225" y="5883275"/>
            <a:ext cx="4770438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R1# </a:t>
            </a:r>
            <a:r>
              <a:rPr lang="en-CA" sz="1100" b="1" dirty="0">
                <a:latin typeface="Courier New" charset="0"/>
                <a:cs typeface="Courier New" charset="0"/>
              </a:rPr>
              <a:t>copy running-</a:t>
            </a:r>
            <a:r>
              <a:rPr lang="en-CA" sz="1100" b="1" dirty="0" err="1">
                <a:latin typeface="Courier New" charset="0"/>
                <a:cs typeface="Courier New" charset="0"/>
              </a:rPr>
              <a:t>config</a:t>
            </a:r>
            <a:r>
              <a:rPr lang="en-CA" sz="1100" b="1" dirty="0">
                <a:latin typeface="Courier New" charset="0"/>
                <a:cs typeface="Courier New" charset="0"/>
              </a:rPr>
              <a:t> </a:t>
            </a:r>
            <a:r>
              <a:rPr lang="en-CA" sz="1100" b="1" dirty="0" err="1">
                <a:latin typeface="Courier New" charset="0"/>
                <a:cs typeface="Courier New" charset="0"/>
              </a:rPr>
              <a:t>startup-config</a:t>
            </a:r>
            <a:r>
              <a:rPr lang="en-CA" sz="1100" b="1" dirty="0">
                <a:latin typeface="Courier New" charset="0"/>
                <a:cs typeface="Courier New" charset="0"/>
              </a:rPr>
              <a:t> 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Destination filename [</a:t>
            </a:r>
            <a:r>
              <a:rPr lang="en-CA" sz="1100" dirty="0" err="1">
                <a:latin typeface="Courier New" charset="0"/>
                <a:cs typeface="Courier New" charset="0"/>
              </a:rPr>
              <a:t>startup-config</a:t>
            </a:r>
            <a:r>
              <a:rPr lang="en-CA" sz="1100" dirty="0">
                <a:latin typeface="Courier New" charset="0"/>
                <a:cs typeface="Courier New" charset="0"/>
              </a:rPr>
              <a:t>]? 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Building configuration...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[OK]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R1#</a:t>
            </a:r>
            <a:endParaRPr lang="en-CA" sz="1100" b="1" dirty="0">
              <a:latin typeface="Courier New" charset="0"/>
              <a:cs typeface="Courier New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5384800" y="1985962"/>
            <a:ext cx="1160463" cy="3667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3" idx="3"/>
            <a:endCxn id="38" idx="1"/>
          </p:cNvCxnSpPr>
          <p:nvPr/>
        </p:nvCxnSpPr>
        <p:spPr bwMode="auto">
          <a:xfrm>
            <a:off x="7283450" y="2700337"/>
            <a:ext cx="409575" cy="111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0" idx="3"/>
            <a:endCxn id="36" idx="3"/>
          </p:cNvCxnSpPr>
          <p:nvPr/>
        </p:nvCxnSpPr>
        <p:spPr bwMode="auto">
          <a:xfrm flipV="1">
            <a:off x="7280275" y="1966912"/>
            <a:ext cx="896938" cy="19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reeform 9"/>
          <p:cNvSpPr>
            <a:spLocks/>
          </p:cNvSpPr>
          <p:nvPr/>
        </p:nvSpPr>
        <p:spPr bwMode="auto">
          <a:xfrm>
            <a:off x="3619500" y="2165350"/>
            <a:ext cx="1595438" cy="173037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>
            <a:stCxn id="17" idx="1"/>
            <a:endCxn id="45" idx="0"/>
          </p:cNvCxnSpPr>
          <p:nvPr/>
        </p:nvCxnSpPr>
        <p:spPr bwMode="auto">
          <a:xfrm flipV="1">
            <a:off x="1630363" y="2225675"/>
            <a:ext cx="1747837" cy="4810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0"/>
            <a:endCxn id="45" idx="0"/>
          </p:cNvCxnSpPr>
          <p:nvPr/>
        </p:nvCxnSpPr>
        <p:spPr bwMode="auto">
          <a:xfrm>
            <a:off x="1998663" y="1806575"/>
            <a:ext cx="1379537" cy="419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806575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549525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stCxn id="23" idx="1"/>
            <a:endCxn id="22" idx="0"/>
          </p:cNvCxnSpPr>
          <p:nvPr/>
        </p:nvCxnSpPr>
        <p:spPr bwMode="auto">
          <a:xfrm flipH="1" flipV="1">
            <a:off x="5519738" y="2225675"/>
            <a:ext cx="1028700" cy="4746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1"/>
          </p:cNvCxnSpPr>
          <p:nvPr/>
        </p:nvCxnSpPr>
        <p:spPr bwMode="auto">
          <a:xfrm flipH="1">
            <a:off x="5384800" y="1985962"/>
            <a:ext cx="1160463" cy="3667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82880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051050"/>
            <a:ext cx="6937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329238" y="22256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R2</a:t>
            </a:r>
            <a:endParaRPr lang="en-CA" b="1">
              <a:solidFill>
                <a:schemeClr val="bg1"/>
              </a:solidFill>
            </a:endParaRPr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543175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335088" y="2847975"/>
            <a:ext cx="12025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192.168.11.0/24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24613" y="1550988"/>
            <a:ext cx="952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 dirty="0"/>
              <a:t>10.1.1.0/24</a:t>
            </a:r>
            <a:endParaRPr lang="en-CA" b="1" dirty="0"/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6434138" y="2832100"/>
            <a:ext cx="88838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 b="1" dirty="0"/>
              <a:t>10.1.2.0/24</a:t>
            </a: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3690938" y="1765300"/>
            <a:ext cx="1590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 dirty="0"/>
              <a:t>209.165.200.224 /30</a:t>
            </a:r>
            <a:endParaRPr lang="en-CA" b="1" dirty="0"/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4754563" y="2095500"/>
            <a:ext cx="4587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.226</a:t>
            </a:r>
            <a:endParaRPr lang="en-CA" sz="2000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095375" y="1684337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0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" y="1741487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stCxn id="16" idx="1"/>
            <a:endCxn id="30" idx="3"/>
          </p:cNvCxnSpPr>
          <p:nvPr/>
        </p:nvCxnSpPr>
        <p:spPr bwMode="auto">
          <a:xfrm flipH="1">
            <a:off x="1196975" y="1963737"/>
            <a:ext cx="4333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095375" y="2428875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3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" y="2486025"/>
            <a:ext cx="498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>
            <a:stCxn id="17" idx="1"/>
            <a:endCxn id="33" idx="3"/>
          </p:cNvCxnSpPr>
          <p:nvPr/>
        </p:nvCxnSpPr>
        <p:spPr bwMode="auto">
          <a:xfrm flipH="1">
            <a:off x="1196975" y="2706687"/>
            <a:ext cx="43338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7394575" y="1692275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6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744662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7408863" y="2432050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8" name="Picture 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489200"/>
            <a:ext cx="498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5754688" y="1900237"/>
            <a:ext cx="301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40" name="TextBox 35"/>
          <p:cNvSpPr txBox="1">
            <a:spLocks noChangeArrowheads="1"/>
          </p:cNvSpPr>
          <p:nvPr/>
        </p:nvSpPr>
        <p:spPr bwMode="auto">
          <a:xfrm>
            <a:off x="5761038" y="2416175"/>
            <a:ext cx="303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2627313" y="2359025"/>
            <a:ext cx="488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.1</a:t>
            </a:r>
          </a:p>
          <a:p>
            <a:pPr algn="r"/>
            <a:r>
              <a:rPr lang="en-CA" sz="1100"/>
              <a:t>G0/1</a:t>
            </a:r>
            <a:endParaRPr lang="en-CA" sz="2000"/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3665538" y="2128837"/>
            <a:ext cx="592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.225</a:t>
            </a:r>
          </a:p>
          <a:p>
            <a:r>
              <a:rPr lang="en-CA" sz="1100"/>
              <a:t>S0/0/0</a:t>
            </a:r>
            <a:endParaRPr lang="en-CA" sz="2000"/>
          </a:p>
        </p:txBody>
      </p:sp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2640012" y="1695450"/>
            <a:ext cx="560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 dirty="0"/>
              <a:t>G0/0</a:t>
            </a:r>
          </a:p>
          <a:p>
            <a:pPr algn="r"/>
            <a:r>
              <a:rPr lang="en-CA" sz="1100" dirty="0"/>
              <a:t>.1</a:t>
            </a:r>
            <a:endParaRPr lang="en-CA" sz="2000" dirty="0"/>
          </a:p>
        </p:txBody>
      </p:sp>
      <p:pic>
        <p:nvPicPr>
          <p:cNvPr id="44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51050"/>
            <a:ext cx="6937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3187700" y="22256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R1</a:t>
            </a:r>
            <a:endParaRPr lang="en-CA" b="1">
              <a:solidFill>
                <a:schemeClr val="bg1"/>
              </a:solidFill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323850" y="1782762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PC1</a:t>
            </a: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323850" y="2528887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Конфигуриране на ЛАН интерфейси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384800" y="2076450"/>
            <a:ext cx="1160463" cy="3667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3"/>
            <a:endCxn id="33" idx="1"/>
          </p:cNvCxnSpPr>
          <p:nvPr/>
        </p:nvCxnSpPr>
        <p:spPr bwMode="auto">
          <a:xfrm>
            <a:off x="7283450" y="2792412"/>
            <a:ext cx="409575" cy="111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5" idx="3"/>
            <a:endCxn id="31" idx="3"/>
          </p:cNvCxnSpPr>
          <p:nvPr/>
        </p:nvCxnSpPr>
        <p:spPr bwMode="auto">
          <a:xfrm flipV="1">
            <a:off x="7280275" y="2058987"/>
            <a:ext cx="896938" cy="174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9"/>
          <p:cNvSpPr>
            <a:spLocks/>
          </p:cNvSpPr>
          <p:nvPr/>
        </p:nvSpPr>
        <p:spPr bwMode="auto">
          <a:xfrm>
            <a:off x="3619500" y="2255837"/>
            <a:ext cx="1595438" cy="173038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>
            <a:stCxn id="12" idx="1"/>
            <a:endCxn id="40" idx="0"/>
          </p:cNvCxnSpPr>
          <p:nvPr/>
        </p:nvCxnSpPr>
        <p:spPr bwMode="auto">
          <a:xfrm flipV="1">
            <a:off x="1630363" y="2316162"/>
            <a:ext cx="1747837" cy="4810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0" idx="0"/>
            <a:endCxn id="40" idx="0"/>
          </p:cNvCxnSpPr>
          <p:nvPr/>
        </p:nvCxnSpPr>
        <p:spPr bwMode="auto">
          <a:xfrm>
            <a:off x="1998663" y="1897062"/>
            <a:ext cx="1379537" cy="419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897062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7163" y="1600200"/>
            <a:ext cx="1292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192.168.10.0/24</a:t>
            </a:r>
            <a:endParaRPr lang="en-CA" b="1"/>
          </a:p>
        </p:txBody>
      </p: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640012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stCxn id="18" idx="1"/>
            <a:endCxn id="17" idx="0"/>
          </p:cNvCxnSpPr>
          <p:nvPr/>
        </p:nvCxnSpPr>
        <p:spPr bwMode="auto">
          <a:xfrm flipH="1" flipV="1">
            <a:off x="5519738" y="2316162"/>
            <a:ext cx="1028700" cy="476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1"/>
          </p:cNvCxnSpPr>
          <p:nvPr/>
        </p:nvCxnSpPr>
        <p:spPr bwMode="auto">
          <a:xfrm flipH="1">
            <a:off x="5384800" y="2076450"/>
            <a:ext cx="1160463" cy="3667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919287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143125"/>
            <a:ext cx="6937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29238" y="2316162"/>
            <a:ext cx="38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R2</a:t>
            </a:r>
            <a:endParaRPr lang="en-CA" b="1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635250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35088" y="2938462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192.168.11.0/24</a:t>
            </a:r>
            <a:endParaRPr lang="en-CA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24613" y="1625600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10.1.1.0/24</a:t>
            </a:r>
            <a:endParaRPr lang="en-CA" b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34138" y="2922587"/>
            <a:ext cx="952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10.1.2.0/24</a:t>
            </a:r>
            <a:endParaRPr lang="en-CA" b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0938" y="1857375"/>
            <a:ext cx="159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209.165.200.224 /30</a:t>
            </a:r>
            <a:endParaRPr lang="en-CA" b="1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54563" y="2185987"/>
            <a:ext cx="458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.226</a:t>
            </a:r>
            <a:endParaRPr lang="en-CA" sz="200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95375" y="1774825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" y="1831975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>
            <a:stCxn id="10" idx="1"/>
            <a:endCxn id="25" idx="3"/>
          </p:cNvCxnSpPr>
          <p:nvPr/>
        </p:nvCxnSpPr>
        <p:spPr bwMode="auto">
          <a:xfrm flipH="1">
            <a:off x="1196975" y="2054225"/>
            <a:ext cx="433388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95375" y="2519362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28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" y="2576512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stCxn id="12" idx="1"/>
            <a:endCxn id="28" idx="3"/>
          </p:cNvCxnSpPr>
          <p:nvPr/>
        </p:nvCxnSpPr>
        <p:spPr bwMode="auto">
          <a:xfrm flipH="1">
            <a:off x="1196975" y="2797175"/>
            <a:ext cx="433388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394575" y="1784350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1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835150"/>
            <a:ext cx="4984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408863" y="2522537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3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579687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54688" y="1990725"/>
            <a:ext cx="301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761038" y="2506662"/>
            <a:ext cx="3032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7313" y="2449512"/>
            <a:ext cx="488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.1</a:t>
            </a:r>
          </a:p>
          <a:p>
            <a:pPr algn="r"/>
            <a:r>
              <a:rPr lang="en-CA" sz="1100"/>
              <a:t>G0/1</a:t>
            </a:r>
            <a:endParaRPr lang="en-CA" sz="20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65538" y="2219325"/>
            <a:ext cx="592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.225</a:t>
            </a:r>
          </a:p>
          <a:p>
            <a:r>
              <a:rPr lang="en-CA" sz="1100"/>
              <a:t>S0/0/0</a:t>
            </a:r>
            <a:endParaRPr lang="en-CA" sz="20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40013" y="1787525"/>
            <a:ext cx="4889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G0/0</a:t>
            </a:r>
          </a:p>
          <a:p>
            <a:pPr algn="r"/>
            <a:r>
              <a:rPr lang="en-CA" sz="1100"/>
              <a:t>.1</a:t>
            </a:r>
            <a:endParaRPr lang="en-CA" sz="2000"/>
          </a:p>
        </p:txBody>
      </p:sp>
      <p:pic>
        <p:nvPicPr>
          <p:cNvPr id="39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143125"/>
            <a:ext cx="6937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87700" y="2316162"/>
            <a:ext cx="38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R1</a:t>
            </a:r>
            <a:endParaRPr lang="en-CA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23850" y="1874837"/>
            <a:ext cx="460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PC1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3850" y="2620962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PC2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63600" y="3246438"/>
            <a:ext cx="7823200" cy="338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R1# </a:t>
            </a:r>
            <a:r>
              <a:rPr lang="en-CA" sz="1100" b="1" dirty="0">
                <a:latin typeface="Courier New" charset="0"/>
                <a:cs typeface="Courier New" charset="0"/>
              </a:rPr>
              <a:t>conf t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Enter configuration commands, one per line.  End with CNTL/Z.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>
                <a:latin typeface="Courier New" charset="0"/>
                <a:cs typeface="Courier New" charset="0"/>
              </a:rPr>
              <a:t>interface </a:t>
            </a:r>
            <a:r>
              <a:rPr lang="en-CA" sz="1100" b="1" dirty="0" err="1">
                <a:latin typeface="Courier New" charset="0"/>
                <a:cs typeface="Courier New" charset="0"/>
              </a:rPr>
              <a:t>gigabitethernet</a:t>
            </a:r>
            <a:r>
              <a:rPr lang="en-CA" sz="1100" b="1" dirty="0">
                <a:latin typeface="Courier New" charset="0"/>
                <a:cs typeface="Courier New" charset="0"/>
              </a:rPr>
              <a:t> 0/0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</a:t>
            </a:r>
            <a:r>
              <a:rPr lang="en-CA" sz="1100" b="1" dirty="0" err="1">
                <a:latin typeface="Courier New" charset="0"/>
                <a:cs typeface="Courier New" charset="0"/>
              </a:rPr>
              <a:t>ip</a:t>
            </a:r>
            <a:r>
              <a:rPr lang="en-CA" sz="1100" b="1" dirty="0">
                <a:latin typeface="Courier New" charset="0"/>
                <a:cs typeface="Courier New" charset="0"/>
              </a:rPr>
              <a:t> address 192.168.10.1 255.255.255.0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description Link to LAN-10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</a:t>
            </a:r>
            <a:r>
              <a:rPr lang="en-CA" sz="1100" b="1" dirty="0">
                <a:latin typeface="Courier New" charset="0"/>
                <a:cs typeface="Courier New" charset="0"/>
              </a:rPr>
              <a:t>no shutdown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%LINK-5-CHANGED: Interface GigabitEthernet0/0, changed state to up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%LINEPROTO-5-UPDOWN: Line protocol on Interface GigabitEthernet0/0, changed state to up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</a:t>
            </a:r>
            <a:r>
              <a:rPr lang="en-CA" sz="1100" b="1" dirty="0">
                <a:latin typeface="Courier New" charset="0"/>
                <a:cs typeface="Courier New" charset="0"/>
              </a:rPr>
              <a:t>exit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)# </a:t>
            </a:r>
            <a:r>
              <a:rPr lang="en-CA" sz="1100" b="1" dirty="0" err="1">
                <a:latin typeface="Courier New" charset="0"/>
                <a:cs typeface="Courier New" charset="0"/>
              </a:rPr>
              <a:t>int</a:t>
            </a:r>
            <a:r>
              <a:rPr lang="en-CA" sz="1100" b="1" dirty="0">
                <a:latin typeface="Courier New" charset="0"/>
                <a:cs typeface="Courier New" charset="0"/>
              </a:rPr>
              <a:t> g0/1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</a:t>
            </a:r>
            <a:r>
              <a:rPr lang="en-CA" sz="1100" b="1" dirty="0" err="1">
                <a:latin typeface="Courier New" charset="0"/>
                <a:cs typeface="Courier New" charset="0"/>
              </a:rPr>
              <a:t>ip</a:t>
            </a:r>
            <a:r>
              <a:rPr lang="en-CA" sz="1100" b="1" dirty="0">
                <a:latin typeface="Courier New" charset="0"/>
                <a:cs typeface="Courier New" charset="0"/>
              </a:rPr>
              <a:t> add 192.168.11.1 255.255.255.0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des Link to LAN-11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</a:t>
            </a:r>
            <a:r>
              <a:rPr lang="en-CA" sz="1100" b="1" dirty="0">
                <a:latin typeface="Courier New" charset="0"/>
                <a:cs typeface="Courier New" charset="0"/>
              </a:rPr>
              <a:t>no shut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%LINK-5-CHANGED: Interface GigabitEthernet0/1, changed state to up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%LINEPROTO-5-UPDOWN: Line protocol on Interface GigabitEthernet0/1, changed state to up</a:t>
            </a:r>
          </a:p>
          <a:p>
            <a:pPr algn="l"/>
            <a:r>
              <a:rPr lang="en-CA" sz="1100" dirty="0">
                <a:latin typeface="Courier New" charset="0"/>
                <a:cs typeface="Courier New" charset="0"/>
              </a:rPr>
              <a:t>R1(</a:t>
            </a:r>
            <a:r>
              <a:rPr lang="en-CA" sz="1100" dirty="0" err="1">
                <a:latin typeface="Courier New" charset="0"/>
                <a:cs typeface="Courier New" charset="0"/>
              </a:rPr>
              <a:t>config</a:t>
            </a:r>
            <a:r>
              <a:rPr lang="en-CA" sz="1100" dirty="0">
                <a:latin typeface="Courier New" charset="0"/>
                <a:cs typeface="Courier New" charset="0"/>
              </a:rPr>
              <a:t>-if)# </a:t>
            </a:r>
            <a:r>
              <a:rPr lang="en-CA" sz="1100" b="1" dirty="0" smtClean="0">
                <a:latin typeface="Courier New" charset="0"/>
                <a:cs typeface="Courier New" charset="0"/>
              </a:rPr>
              <a:t>exit</a:t>
            </a:r>
            <a:endParaRPr lang="en-CA" sz="1100" b="1" dirty="0">
              <a:latin typeface="Courier New" charset="0"/>
              <a:cs typeface="Courier New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346450" y="2590800"/>
            <a:ext cx="0" cy="6095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Протоколи на мрежовия слой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Най-често използваните протоколи</a:t>
            </a:r>
          </a:p>
          <a:p>
            <a:pPr lvl="1"/>
            <a:r>
              <a:rPr lang="en-US" dirty="0" smtClean="0"/>
              <a:t>IPv4</a:t>
            </a:r>
          </a:p>
          <a:p>
            <a:pPr lvl="1"/>
            <a:r>
              <a:rPr lang="en-US" dirty="0" smtClean="0"/>
              <a:t>IPv6</a:t>
            </a:r>
          </a:p>
          <a:p>
            <a:endParaRPr lang="en-US" dirty="0" smtClean="0"/>
          </a:p>
          <a:p>
            <a:r>
              <a:rPr lang="bg-BG" dirty="0" smtClean="0"/>
              <a:t>По-рядко срещани</a:t>
            </a:r>
          </a:p>
          <a:p>
            <a:pPr lvl="1">
              <a:defRPr/>
            </a:pPr>
            <a:r>
              <a:rPr lang="en-US" dirty="0" smtClean="0"/>
              <a:t>Novell Internetwork Packet Exchange (IPX)</a:t>
            </a:r>
          </a:p>
          <a:p>
            <a:pPr lvl="1">
              <a:defRPr/>
            </a:pPr>
            <a:r>
              <a:rPr lang="en-US" dirty="0" smtClean="0"/>
              <a:t>AppleTalk</a:t>
            </a:r>
          </a:p>
          <a:p>
            <a:pPr lvl="1">
              <a:defRPr/>
            </a:pPr>
            <a:r>
              <a:rPr lang="en-US" dirty="0" smtClean="0"/>
              <a:t>Connectionless Network Service (CLNS/</a:t>
            </a:r>
            <a:r>
              <a:rPr lang="en-US" dirty="0" err="1" smtClean="0"/>
              <a:t>DECNet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Верифициране на конфигурацията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384800" y="2152650"/>
            <a:ext cx="1160463" cy="365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8" idx="3"/>
            <a:endCxn id="33" idx="1"/>
          </p:cNvCxnSpPr>
          <p:nvPr/>
        </p:nvCxnSpPr>
        <p:spPr bwMode="auto">
          <a:xfrm>
            <a:off x="7283450" y="2867025"/>
            <a:ext cx="409575" cy="111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5" idx="3"/>
            <a:endCxn id="31" idx="3"/>
          </p:cNvCxnSpPr>
          <p:nvPr/>
        </p:nvCxnSpPr>
        <p:spPr bwMode="auto">
          <a:xfrm flipV="1">
            <a:off x="7280275" y="2133600"/>
            <a:ext cx="896938" cy="190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9"/>
          <p:cNvSpPr>
            <a:spLocks/>
          </p:cNvSpPr>
          <p:nvPr/>
        </p:nvSpPr>
        <p:spPr bwMode="auto">
          <a:xfrm>
            <a:off x="3619500" y="2332038"/>
            <a:ext cx="1595438" cy="173037"/>
          </a:xfrm>
          <a:custGeom>
            <a:avLst/>
            <a:gdLst>
              <a:gd name="T0" fmla="*/ 0 w 2017"/>
              <a:gd name="T1" fmla="*/ 0 h 97"/>
              <a:gd name="T2" fmla="*/ 2147483647 w 2017"/>
              <a:gd name="T3" fmla="*/ 0 h 97"/>
              <a:gd name="T4" fmla="*/ 2147483647 w 2017"/>
              <a:gd name="T5" fmla="*/ 2147483647 h 97"/>
              <a:gd name="T6" fmla="*/ 2147483647 w 2017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>
            <a:stCxn id="12" idx="1"/>
            <a:endCxn id="40" idx="0"/>
          </p:cNvCxnSpPr>
          <p:nvPr/>
        </p:nvCxnSpPr>
        <p:spPr bwMode="auto">
          <a:xfrm flipV="1">
            <a:off x="1630363" y="2392363"/>
            <a:ext cx="1747837" cy="4794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0" idx="0"/>
            <a:endCxn id="40" idx="0"/>
          </p:cNvCxnSpPr>
          <p:nvPr/>
        </p:nvCxnSpPr>
        <p:spPr bwMode="auto">
          <a:xfrm>
            <a:off x="1998663" y="1973263"/>
            <a:ext cx="1379537" cy="419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973263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27163" y="1676400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192.168.10.0/24</a:t>
            </a:r>
            <a:endParaRPr lang="en-CA" b="1"/>
          </a:p>
        </p:txBody>
      </p: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714625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stCxn id="18" idx="1"/>
            <a:endCxn id="17" idx="0"/>
          </p:cNvCxnSpPr>
          <p:nvPr/>
        </p:nvCxnSpPr>
        <p:spPr bwMode="auto">
          <a:xfrm flipH="1" flipV="1">
            <a:off x="5519738" y="2392363"/>
            <a:ext cx="1028700" cy="4746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5" idx="1"/>
          </p:cNvCxnSpPr>
          <p:nvPr/>
        </p:nvCxnSpPr>
        <p:spPr bwMode="auto">
          <a:xfrm flipH="1">
            <a:off x="5384800" y="2152650"/>
            <a:ext cx="1160463" cy="3651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995488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217738"/>
            <a:ext cx="6937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29238" y="23923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R2</a:t>
            </a:r>
            <a:endParaRPr lang="en-CA" b="1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709863"/>
            <a:ext cx="7350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35088" y="3013075"/>
            <a:ext cx="129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192.168.11.0/24</a:t>
            </a:r>
            <a:endParaRPr lang="en-CA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24613" y="1700213"/>
            <a:ext cx="952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10.1.1.0/24</a:t>
            </a:r>
            <a:endParaRPr lang="en-CA" b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34138" y="2998788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10.1.2.0/24</a:t>
            </a:r>
            <a:endParaRPr lang="en-CA" b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0938" y="1931988"/>
            <a:ext cx="159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/>
              <a:t>209.165.200.224 /30</a:t>
            </a:r>
            <a:endParaRPr lang="en-CA" b="1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54563" y="2260600"/>
            <a:ext cx="458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.226</a:t>
            </a:r>
            <a:endParaRPr lang="en-CA" sz="200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95375" y="1851025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25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06588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>
            <a:stCxn id="10" idx="1"/>
            <a:endCxn id="25" idx="3"/>
          </p:cNvCxnSpPr>
          <p:nvPr/>
        </p:nvCxnSpPr>
        <p:spPr bwMode="auto">
          <a:xfrm flipH="1">
            <a:off x="1196975" y="2130425"/>
            <a:ext cx="4333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95375" y="2593975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28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" y="2651125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stCxn id="12" idx="1"/>
            <a:endCxn id="28" idx="3"/>
          </p:cNvCxnSpPr>
          <p:nvPr/>
        </p:nvCxnSpPr>
        <p:spPr bwMode="auto">
          <a:xfrm flipH="1">
            <a:off x="1196975" y="2871788"/>
            <a:ext cx="433388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394575" y="1858963"/>
            <a:ext cx="381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1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909763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408863" y="2597150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.10</a:t>
            </a:r>
          </a:p>
        </p:txBody>
      </p:sp>
      <p:pic>
        <p:nvPicPr>
          <p:cNvPr id="33" name="Picture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654300"/>
            <a:ext cx="498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54688" y="2066925"/>
            <a:ext cx="301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761038" y="2581275"/>
            <a:ext cx="3032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.1</a:t>
            </a:r>
            <a:endParaRPr lang="en-CA" sz="20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7313" y="2525713"/>
            <a:ext cx="4889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.1</a:t>
            </a:r>
          </a:p>
          <a:p>
            <a:pPr algn="r"/>
            <a:r>
              <a:rPr lang="en-CA" sz="1100"/>
              <a:t>G0/1</a:t>
            </a:r>
            <a:endParaRPr lang="en-CA" sz="20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65538" y="2293938"/>
            <a:ext cx="592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100"/>
              <a:t>.225</a:t>
            </a:r>
          </a:p>
          <a:p>
            <a:r>
              <a:rPr lang="en-CA" sz="1100"/>
              <a:t>S0/0/0</a:t>
            </a:r>
            <a:endParaRPr lang="en-CA" sz="20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40013" y="1862138"/>
            <a:ext cx="488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CA" sz="1100"/>
              <a:t>G0/0</a:t>
            </a:r>
          </a:p>
          <a:p>
            <a:pPr algn="r"/>
            <a:r>
              <a:rPr lang="en-CA" sz="1100"/>
              <a:t>.1</a:t>
            </a:r>
            <a:endParaRPr lang="en-CA" sz="2000"/>
          </a:p>
        </p:txBody>
      </p:sp>
      <p:pic>
        <p:nvPicPr>
          <p:cNvPr id="39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17738"/>
            <a:ext cx="6937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187700" y="23923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R1</a:t>
            </a:r>
            <a:endParaRPr lang="en-CA" b="1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23850" y="1949450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PC1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3850" y="2695575"/>
            <a:ext cx="460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100"/>
              <a:t>PC2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63600" y="3533775"/>
            <a:ext cx="7078663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CA" sz="1100">
                <a:latin typeface="Courier New" charset="0"/>
                <a:cs typeface="Courier New" charset="0"/>
              </a:rPr>
              <a:t>R1# </a:t>
            </a:r>
            <a:r>
              <a:rPr lang="en-CA" sz="1100" b="1">
                <a:latin typeface="Courier New" charset="0"/>
                <a:cs typeface="Courier New" charset="0"/>
              </a:rPr>
              <a:t>show ip interface brief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Interface              IP-Address      OK? Method Status                Protocol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 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GigabitEthernet0/0     192.168.10.1    YES manual up                    up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GigabitEthernet0/1     192.168.11.1    YES manual up                    up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Serial0/0/0            209.165.200.225 YES manual up                    up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Serial0/0/1            unassigned      YES NVRAM  administratively down down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Vlan1                  unassigned      YES NVRAM  administratively down down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R1#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R1# </a:t>
            </a:r>
            <a:r>
              <a:rPr lang="en-CA" sz="1100" b="1">
                <a:latin typeface="Courier New" charset="0"/>
                <a:cs typeface="Courier New" charset="0"/>
              </a:rPr>
              <a:t>ping 209.165.200.226</a:t>
            </a:r>
          </a:p>
          <a:p>
            <a:pPr algn="l"/>
            <a:endParaRPr lang="en-CA" sz="1100">
              <a:latin typeface="Courier New" charset="0"/>
              <a:cs typeface="Courier New" charset="0"/>
            </a:endParaRP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Type escape sequence to abort.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Sending 5, 100-byte ICMP Echos to 209.165.200.226, timeout is 2 seconds: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!!!!!</a:t>
            </a: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Success rate is 100 percent (5/5), round-trip min/avg/max = 1/2/9 ms</a:t>
            </a:r>
          </a:p>
          <a:p>
            <a:pPr algn="l"/>
            <a:endParaRPr lang="en-CA" sz="1100">
              <a:latin typeface="Courier New" charset="0"/>
              <a:cs typeface="Courier New" charset="0"/>
            </a:endParaRPr>
          </a:p>
          <a:p>
            <a:pPr algn="l"/>
            <a:r>
              <a:rPr lang="en-CA" sz="1100">
                <a:latin typeface="Courier New" charset="0"/>
                <a:cs typeface="Courier New" charset="0"/>
              </a:rPr>
              <a:t>R1#</a:t>
            </a:r>
          </a:p>
          <a:p>
            <a:endParaRPr lang="en-CA" sz="1100">
              <a:latin typeface="Courier New" charset="0"/>
              <a:cs typeface="Courier New" charset="0"/>
            </a:endParaRPr>
          </a:p>
          <a:p>
            <a:endParaRPr lang="en-CA" sz="1100" b="1">
              <a:latin typeface="Courier New" charset="0"/>
              <a:cs typeface="Courier New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346450" y="2709863"/>
            <a:ext cx="0" cy="8239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Конфигуриране на шлюз на хост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287" y="2163762"/>
            <a:ext cx="3087426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Конфигуриране шлюз на комутатор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626546"/>
            <a:ext cx="6419850" cy="49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характеристики на </a:t>
            </a:r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Не изисква предварително установяване на канал</a:t>
            </a:r>
          </a:p>
          <a:p>
            <a:r>
              <a:rPr lang="bg-BG" sz="2800" dirty="0" smtClean="0"/>
              <a:t>Няма собствен механизъм за проверка дали е доставен пакетът</a:t>
            </a:r>
          </a:p>
          <a:p>
            <a:r>
              <a:rPr lang="bg-BG" sz="2800" dirty="0" smtClean="0"/>
              <a:t>Независим от медийната среда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790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Без установен канал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4724400" cy="9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590" y="4876800"/>
            <a:ext cx="50428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98073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Подателят не знае дали:</a:t>
            </a:r>
          </a:p>
          <a:p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Получателят живее все още на този адрес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Писмото ще пристигне</a:t>
            </a:r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Плучателят ще успее да прочете писмото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971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Получателят не знае:</a:t>
            </a:r>
          </a:p>
          <a:p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Кога ще простигне писмо за него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Механизъм за проверка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1905000"/>
            <a:ext cx="4876802" cy="28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Протоколът</a:t>
            </a:r>
            <a:r>
              <a:rPr lang="en-US" dirty="0" smtClean="0"/>
              <a:t> IP</a:t>
            </a:r>
            <a:r>
              <a:rPr lang="bg-BG" dirty="0" smtClean="0"/>
              <a:t> няма собствен механизъм за проверка дали даден пакет е стигнал до получателя и в този смисъл е “ненадежден”</a:t>
            </a:r>
          </a:p>
          <a:p>
            <a:r>
              <a:rPr lang="bg-BG" dirty="0" smtClean="0"/>
              <a:t>Той работи в протоколен стек с </a:t>
            </a:r>
            <a:r>
              <a:rPr lang="en-US" dirty="0" smtClean="0"/>
              <a:t>TCP (TCP/IP), </a:t>
            </a:r>
            <a:r>
              <a:rPr lang="bg-BG" dirty="0" smtClean="0"/>
              <a:t>който осъществява тези проверки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Медийна независимост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277910" cy="29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r>
              <a:rPr lang="bg-BG" dirty="0" smtClean="0"/>
              <a:t> пакетът може да преминава от един тип медия към друг</a:t>
            </a:r>
          </a:p>
          <a:p>
            <a:r>
              <a:rPr lang="bg-BG" dirty="0" smtClean="0"/>
              <a:t>Единствено ограничение: максимален размер на пренасяната единица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Хедър </a:t>
            </a:r>
            <a:r>
              <a:rPr lang="bg-BG" dirty="0" smtClean="0"/>
              <a:t>на</a:t>
            </a:r>
            <a:r>
              <a:rPr lang="en-US" dirty="0" smtClean="0"/>
              <a:t> </a:t>
            </a:r>
            <a:r>
              <a:rPr lang="en-US" dirty="0" smtClean="0"/>
              <a:t>IPv4</a:t>
            </a:r>
            <a:r>
              <a:rPr lang="bg-BG" dirty="0" smtClean="0"/>
              <a:t> </a:t>
            </a:r>
            <a:r>
              <a:rPr lang="bg-BG" dirty="0" smtClean="0"/>
              <a:t>пакета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752600"/>
            <a:ext cx="6248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6585CF"/>
                </a:solidFill>
              </a:rPr>
              <a:t>Хедър на пакета</a:t>
            </a:r>
            <a:endParaRPr lang="en-US" dirty="0">
              <a:solidFill>
                <a:srgbClr val="6585C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752600"/>
            <a:ext cx="4343400" cy="365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7E6BC9"/>
                </a:solidFill>
              </a:rPr>
              <a:t>Хедър на сегмента</a:t>
            </a:r>
            <a:endParaRPr lang="en-US" dirty="0">
              <a:solidFill>
                <a:srgbClr val="7E6BC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752600"/>
            <a:ext cx="20116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rgbClr val="9CB084"/>
                </a:solidFill>
              </a:rPr>
              <a:t>Данни</a:t>
            </a:r>
            <a:endParaRPr lang="en-US" dirty="0">
              <a:solidFill>
                <a:srgbClr val="9CB08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54" y="2286000"/>
            <a:ext cx="7808346" cy="41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Ограничения на </a:t>
            </a:r>
            <a:r>
              <a:rPr lang="en-US" dirty="0" smtClean="0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Изчерпване на </a:t>
            </a:r>
            <a:r>
              <a:rPr lang="en-US" dirty="0" smtClean="0"/>
              <a:t>IPv4 </a:t>
            </a:r>
            <a:r>
              <a:rPr lang="bg-BG" dirty="0" smtClean="0"/>
              <a:t>адресите</a:t>
            </a:r>
            <a:endParaRPr lang="en-US" dirty="0" smtClean="0"/>
          </a:p>
          <a:p>
            <a:r>
              <a:rPr lang="bg-BG" dirty="0" smtClean="0"/>
              <a:t>Прекалено големи маршрутизиращи таблици на рутерите</a:t>
            </a:r>
          </a:p>
          <a:p>
            <a:r>
              <a:rPr lang="bg-BG" dirty="0" smtClean="0"/>
              <a:t>Връзка от точка до точка</a:t>
            </a:r>
            <a:br>
              <a:rPr lang="bg-BG" dirty="0" smtClean="0"/>
            </a:br>
            <a:r>
              <a:rPr lang="bg-BG" dirty="0" smtClean="0"/>
              <a:t>Използването на </a:t>
            </a:r>
            <a:r>
              <a:rPr lang="en-US" dirty="0" smtClean="0"/>
              <a:t>NAT</a:t>
            </a:r>
            <a:r>
              <a:rPr lang="bg-BG" dirty="0" smtClean="0"/>
              <a:t> скрива вътрешния адрес на хоста, което може да е проблем при някои комуникации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3021</TotalTime>
  <Words>1645</Words>
  <Application>Microsoft Office PowerPoint</Application>
  <PresentationFormat>On-screen Show (4:3)</PresentationFormat>
  <Paragraphs>449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Мрежови слой</vt:lpstr>
      <vt:lpstr>Основни функции</vt:lpstr>
      <vt:lpstr>Протоколи на мрежовия слой</vt:lpstr>
      <vt:lpstr>Основни характеристики на IP</vt:lpstr>
      <vt:lpstr>Без установен канал</vt:lpstr>
      <vt:lpstr>Механизъм за проверка</vt:lpstr>
      <vt:lpstr>Медийна независимост</vt:lpstr>
      <vt:lpstr>Хедър на IPv4 пакета</vt:lpstr>
      <vt:lpstr>Ограничения на IPv4</vt:lpstr>
      <vt:lpstr>Въведение в IPv6</vt:lpstr>
      <vt:lpstr>Сравнение на IPv4 и IPv6 хедър</vt:lpstr>
      <vt:lpstr>Хедър на IPv6 пакета</vt:lpstr>
      <vt:lpstr>Маршрутизиране</vt:lpstr>
      <vt:lpstr>Рутираща таблица на хост</vt:lpstr>
      <vt:lpstr>Рутираща таблица на хост</vt:lpstr>
      <vt:lpstr>Типове адреси в рутиращата таблица</vt:lpstr>
      <vt:lpstr>Рутиране на пакет</vt:lpstr>
      <vt:lpstr>Рутираща таблица на IPv6</vt:lpstr>
      <vt:lpstr>Рурираща таблица на маршрутизатор</vt:lpstr>
      <vt:lpstr>Примерни сценарии</vt:lpstr>
      <vt:lpstr>Анатомия на маршрутизатор</vt:lpstr>
      <vt:lpstr>Видове памет</vt:lpstr>
      <vt:lpstr>Интерфейси на маршрутизатора</vt:lpstr>
      <vt:lpstr>Свързване към маршрутизатор</vt:lpstr>
      <vt:lpstr>ОС на маршрутизатора</vt:lpstr>
      <vt:lpstr>Зареждане на маршрутизатора</vt:lpstr>
      <vt:lpstr>Командата “show version”</vt:lpstr>
      <vt:lpstr>Начална конфигурация</vt:lpstr>
      <vt:lpstr>Конфигуриране на ЛАН интерфейси</vt:lpstr>
      <vt:lpstr>Верифициране на конфигурацията</vt:lpstr>
      <vt:lpstr>Конфигуриране на шлюз на хост</vt:lpstr>
      <vt:lpstr>Конфигуриране шлюз на комутатор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 се изписва името на темата</dc:title>
  <dc:creator>BIRD</dc:creator>
  <cp:lastModifiedBy>dafinca</cp:lastModifiedBy>
  <cp:revision>50</cp:revision>
  <dcterms:created xsi:type="dcterms:W3CDTF">2013-08-22T10:56:40Z</dcterms:created>
  <dcterms:modified xsi:type="dcterms:W3CDTF">2013-10-31T14:12:07Z</dcterms:modified>
</cp:coreProperties>
</file>