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  <p:sldMasterId id="2147484582" r:id="rId3"/>
  </p:sldMasterIdLst>
  <p:notesMasterIdLst>
    <p:notesMasterId r:id="rId58"/>
  </p:notesMasterIdLst>
  <p:handoutMasterIdLst>
    <p:handoutMasterId r:id="rId59"/>
  </p:handoutMasterIdLst>
  <p:sldIdLst>
    <p:sldId id="831" r:id="rId4"/>
    <p:sldId id="541" r:id="rId5"/>
    <p:sldId id="828" r:id="rId6"/>
    <p:sldId id="829" r:id="rId7"/>
    <p:sldId id="781" r:id="rId8"/>
    <p:sldId id="782" r:id="rId9"/>
    <p:sldId id="783" r:id="rId10"/>
    <p:sldId id="784" r:id="rId11"/>
    <p:sldId id="785" r:id="rId12"/>
    <p:sldId id="786" r:id="rId13"/>
    <p:sldId id="787" r:id="rId14"/>
    <p:sldId id="710" r:id="rId15"/>
    <p:sldId id="788" r:id="rId16"/>
    <p:sldId id="789" r:id="rId17"/>
    <p:sldId id="792" r:id="rId18"/>
    <p:sldId id="793" r:id="rId19"/>
    <p:sldId id="794" r:id="rId20"/>
    <p:sldId id="795" r:id="rId21"/>
    <p:sldId id="797" r:id="rId22"/>
    <p:sldId id="798" r:id="rId23"/>
    <p:sldId id="821" r:id="rId24"/>
    <p:sldId id="796" r:id="rId25"/>
    <p:sldId id="799" r:id="rId26"/>
    <p:sldId id="800" r:id="rId27"/>
    <p:sldId id="801" r:id="rId28"/>
    <p:sldId id="791" r:id="rId29"/>
    <p:sldId id="802" r:id="rId30"/>
    <p:sldId id="803" r:id="rId31"/>
    <p:sldId id="804" r:id="rId32"/>
    <p:sldId id="790" r:id="rId33"/>
    <p:sldId id="805" r:id="rId34"/>
    <p:sldId id="806" r:id="rId35"/>
    <p:sldId id="807" r:id="rId36"/>
    <p:sldId id="808" r:id="rId37"/>
    <p:sldId id="809" r:id="rId38"/>
    <p:sldId id="810" r:id="rId39"/>
    <p:sldId id="811" r:id="rId40"/>
    <p:sldId id="812" r:id="rId41"/>
    <p:sldId id="813" r:id="rId42"/>
    <p:sldId id="814" r:id="rId43"/>
    <p:sldId id="815" r:id="rId44"/>
    <p:sldId id="816" r:id="rId45"/>
    <p:sldId id="817" r:id="rId46"/>
    <p:sldId id="818" r:id="rId47"/>
    <p:sldId id="819" r:id="rId48"/>
    <p:sldId id="820" r:id="rId49"/>
    <p:sldId id="822" r:id="rId50"/>
    <p:sldId id="823" r:id="rId51"/>
    <p:sldId id="824" r:id="rId52"/>
    <p:sldId id="825" r:id="rId53"/>
    <p:sldId id="826" r:id="rId54"/>
    <p:sldId id="827" r:id="rId55"/>
    <p:sldId id="830" r:id="rId56"/>
    <p:sldId id="681" r:id="rId57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4"/>
    <a:srgbClr val="678DC5"/>
    <a:srgbClr val="3E67A4"/>
    <a:srgbClr val="3E8DC5"/>
    <a:srgbClr val="5F5F6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6" autoAdjust="0"/>
    <p:restoredTop sz="84254" autoAdjust="0"/>
  </p:normalViewPr>
  <p:slideViewPr>
    <p:cSldViewPr snapToGrid="0">
      <p:cViewPr>
        <p:scale>
          <a:sx n="66" d="100"/>
          <a:sy n="66" d="100"/>
        </p:scale>
        <p:origin x="-2610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7.xml"/><Relationship Id="rId18" Type="http://schemas.openxmlformats.org/officeDocument/2006/relationships/slide" Target="slides/slide23.xml"/><Relationship Id="rId26" Type="http://schemas.openxmlformats.org/officeDocument/2006/relationships/slide" Target="slides/slide31.xml"/><Relationship Id="rId39" Type="http://schemas.openxmlformats.org/officeDocument/2006/relationships/slide" Target="slides/slide44.xml"/><Relationship Id="rId3" Type="http://schemas.openxmlformats.org/officeDocument/2006/relationships/slide" Target="slides/slide7.xml"/><Relationship Id="rId21" Type="http://schemas.openxmlformats.org/officeDocument/2006/relationships/slide" Target="slides/slide26.xml"/><Relationship Id="rId34" Type="http://schemas.openxmlformats.org/officeDocument/2006/relationships/slide" Target="slides/slide39.xml"/><Relationship Id="rId42" Type="http://schemas.openxmlformats.org/officeDocument/2006/relationships/slide" Target="slides/slide47.xml"/><Relationship Id="rId47" Type="http://schemas.openxmlformats.org/officeDocument/2006/relationships/slide" Target="slides/slide52.xml"/><Relationship Id="rId7" Type="http://schemas.openxmlformats.org/officeDocument/2006/relationships/slide" Target="slides/slide11.xml"/><Relationship Id="rId12" Type="http://schemas.openxmlformats.org/officeDocument/2006/relationships/slide" Target="slides/slide16.xml"/><Relationship Id="rId17" Type="http://schemas.openxmlformats.org/officeDocument/2006/relationships/slide" Target="slides/slide22.xml"/><Relationship Id="rId25" Type="http://schemas.openxmlformats.org/officeDocument/2006/relationships/slide" Target="slides/slide30.xml"/><Relationship Id="rId33" Type="http://schemas.openxmlformats.org/officeDocument/2006/relationships/slide" Target="slides/slide38.xml"/><Relationship Id="rId38" Type="http://schemas.openxmlformats.org/officeDocument/2006/relationships/slide" Target="slides/slide43.xml"/><Relationship Id="rId46" Type="http://schemas.openxmlformats.org/officeDocument/2006/relationships/slide" Target="slides/slide51.xml"/><Relationship Id="rId2" Type="http://schemas.openxmlformats.org/officeDocument/2006/relationships/slide" Target="slides/slide6.xml"/><Relationship Id="rId16" Type="http://schemas.openxmlformats.org/officeDocument/2006/relationships/slide" Target="slides/slide20.xml"/><Relationship Id="rId20" Type="http://schemas.openxmlformats.org/officeDocument/2006/relationships/slide" Target="slides/slide25.xml"/><Relationship Id="rId29" Type="http://schemas.openxmlformats.org/officeDocument/2006/relationships/slide" Target="slides/slide34.xml"/><Relationship Id="rId41" Type="http://schemas.openxmlformats.org/officeDocument/2006/relationships/slide" Target="slides/slide46.xml"/><Relationship Id="rId1" Type="http://schemas.openxmlformats.org/officeDocument/2006/relationships/slide" Target="slides/slide5.xml"/><Relationship Id="rId6" Type="http://schemas.openxmlformats.org/officeDocument/2006/relationships/slide" Target="slides/slide10.xml"/><Relationship Id="rId11" Type="http://schemas.openxmlformats.org/officeDocument/2006/relationships/slide" Target="slides/slide15.xml"/><Relationship Id="rId24" Type="http://schemas.openxmlformats.org/officeDocument/2006/relationships/slide" Target="slides/slide29.xml"/><Relationship Id="rId32" Type="http://schemas.openxmlformats.org/officeDocument/2006/relationships/slide" Target="slides/slide37.xml"/><Relationship Id="rId37" Type="http://schemas.openxmlformats.org/officeDocument/2006/relationships/slide" Target="slides/slide42.xml"/><Relationship Id="rId40" Type="http://schemas.openxmlformats.org/officeDocument/2006/relationships/slide" Target="slides/slide45.xml"/><Relationship Id="rId45" Type="http://schemas.openxmlformats.org/officeDocument/2006/relationships/slide" Target="slides/slide50.xml"/><Relationship Id="rId5" Type="http://schemas.openxmlformats.org/officeDocument/2006/relationships/slide" Target="slides/slide9.xml"/><Relationship Id="rId15" Type="http://schemas.openxmlformats.org/officeDocument/2006/relationships/slide" Target="slides/slide19.xml"/><Relationship Id="rId23" Type="http://schemas.openxmlformats.org/officeDocument/2006/relationships/slide" Target="slides/slide28.xml"/><Relationship Id="rId28" Type="http://schemas.openxmlformats.org/officeDocument/2006/relationships/slide" Target="slides/slide33.xml"/><Relationship Id="rId36" Type="http://schemas.openxmlformats.org/officeDocument/2006/relationships/slide" Target="slides/slide41.xml"/><Relationship Id="rId10" Type="http://schemas.openxmlformats.org/officeDocument/2006/relationships/slide" Target="slides/slide14.xml"/><Relationship Id="rId19" Type="http://schemas.openxmlformats.org/officeDocument/2006/relationships/slide" Target="slides/slide24.xml"/><Relationship Id="rId31" Type="http://schemas.openxmlformats.org/officeDocument/2006/relationships/slide" Target="slides/slide36.xml"/><Relationship Id="rId44" Type="http://schemas.openxmlformats.org/officeDocument/2006/relationships/slide" Target="slides/slide49.xml"/><Relationship Id="rId4" Type="http://schemas.openxmlformats.org/officeDocument/2006/relationships/slide" Target="slides/slide8.xml"/><Relationship Id="rId9" Type="http://schemas.openxmlformats.org/officeDocument/2006/relationships/slide" Target="slides/slide13.xml"/><Relationship Id="rId14" Type="http://schemas.openxmlformats.org/officeDocument/2006/relationships/slide" Target="slides/slide18.xml"/><Relationship Id="rId22" Type="http://schemas.openxmlformats.org/officeDocument/2006/relationships/slide" Target="slides/slide27.xml"/><Relationship Id="rId27" Type="http://schemas.openxmlformats.org/officeDocument/2006/relationships/slide" Target="slides/slide32.xml"/><Relationship Id="rId30" Type="http://schemas.openxmlformats.org/officeDocument/2006/relationships/slide" Target="slides/slide35.xml"/><Relationship Id="rId35" Type="http://schemas.openxmlformats.org/officeDocument/2006/relationships/slide" Target="slides/slide40.xml"/><Relationship Id="rId43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0612C2EF-1362-4B75-A028-365C593DF7FB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45229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51D167F2-76B4-4F2E-BA60-10CFE5C1C5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446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8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0AB72-9DE6-469D-B780-5AE0380CA8F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Chapter 11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C5366F-583E-4702-9C51-02C02AFA134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11.1.3.2 Protocol Analysis of a Small Network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D2C48-67AF-4E13-AB1E-BE62FA67909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11.1.3.3 Evolving Protocol Requirements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3A58A-F902-4086-830D-3EB334204EB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 Keeping the Network Safe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11.2.1 Network Device Security Measures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11.2.1.1 Categories of Threats to Network Security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6F3A5-39F7-43D6-8061-64AB54A9A4C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11.2.1.2 Physical Security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7BEE8-EF15-41EB-8C6C-71055AB2C88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11.2.1.3 Types of Security Vulnerabilities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53CC0-5430-4942-9A7E-7CF2FB87030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11.2.2 Vulnerabilities and Network Attacks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11.2.2.1 Viruses, Worms and Trojan Horses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609B1-424C-48D8-85CC-670E5EEA4E4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11.2.2.2 Reconnaissance, Access and DoS Attacks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66419-B204-48C4-B106-0E65EFBCDF0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11.2.2.3 Access Attacks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11.2.2.4 DoS Attacks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A54C6-AD29-4004-8A95-2977E61C750A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743AA-3DAE-4B28-85C8-B2C2691787D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11.2.3 Mitigating Network Attacks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11.2.3.1 Backup, Upgrade, Update, and Patch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56053-B47C-4BF7-931D-4FAB2D114E3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 Devices in a small network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11.1.1 Small Network Topologies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74656F-8CF1-4265-A302-818262CB5FD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11.2.3.2 Authentication, Authorization, and Accounting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AA7A8-EE34-416C-8BD3-574EF68EBBF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11.2.3.3 Firewalls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2BB1B-861A-47CE-B156-182F165E1EA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11.2.3.4 Endpoint Security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A2FDD-E1BA-476C-8CAD-846F12CCF79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11.2.4 Securing Devices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11.2.4.1 Introduction to Securing Devices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F9135-A52A-49D2-B300-0E8015C1596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11.2.4 Securing Devices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11.2.4.2 Passwords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DF056-7AC1-4ADF-A353-1FB277263B0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11.2.4 Securing Devices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11.2.4.3 Basic Security Practices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51C32-FF41-4F95-B5B9-A471506B102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11.2.4 Securing Devices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11.2.4.4 Enable SSH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A2FC54-E3A9-472E-BDBF-933F9EBD07A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 Basic Network Performance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11.3.1 Ping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11.3.1.1 Interpreting ICMP Messages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7AF0E-1EFE-4F39-AE52-9BA438C7858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11.3.1.2 Leveraging Extended Ping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2BB92-F31E-4ACF-9C12-7ABA2161BD0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11.3.1. 3 Network Baseline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56302F-9FB2-4A06-A5F7-D33885E31F7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11.1.1.3 Addressing for a Small Network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ABE2D-C435-471F-AE8D-E7393AE67E5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11.3.2 Tracert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11.3.2.1 Interpreting Tracert Messages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8EC4CD-993B-4904-BAC8-CE5B531CCF1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11.3.3 Show Commands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11.3.3.1 Common Show Commands Revisited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7A172-2B02-48C4-B4F6-1AB35B94AC5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11.3.3.2 Viewing Router Settings with the Show Version Command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E2251-1304-4FDD-9122-AEFCABB8C6F2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11.3.3.3 Viewing Switch Settings with Show Version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36573-5515-4F0D-8195-3A341BC72C2D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11.3.4 Host and IOS Commands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11.3.3.1 ipconfig Command Options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C34D4-4E2D-4FB5-94C6-2F7537133860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11.3.4.2 arp Command Options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65120-74D1-4A72-A47C-528F94A5713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11.3.4.3 Show cdp neighbors Command Options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0691B-56FB-4196-A13B-C68615868C9B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11.3.4.4 Using the show ip interface brief Command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E65466-3BC8-40DA-8C2D-FE1E90A59BC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11.4 Managing IOS Configuration Files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11.4.1 Router and Switch File Systems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11.4.1.1 Router File Systems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3CC60C-1333-4C2B-8A4F-B8170B475C99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11.4.1.2 Switch  File Systems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49842-477F-4428-B8EA-280E9B0608E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11.1.1.4 Redundancy in a Small Network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C4CAA-F674-4FBE-A1AA-8F3B5E1310C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11.4.2 Backup and Restore Configuration Files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11.4.2.1 Backing up and Restore using Text Files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16F0-DD14-4BAE-B563-43C462C8C31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11.4.2 Backup and Restore Configuration Files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11.4.2.2 Backing up and Restore using TFTP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01391-1ADE-4759-8C03-B3816951FB19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11.4.2.3 Using USB Interfaces on a Cisco Router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783EE-5880-4533-B092-DA0AC59974B4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11.4.2.4 Backup and Restore Using USB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6C0CB-3179-4784-946A-7D9754D50BD6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11.5 Integrated Routing Services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11.5.1 Integrated Router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11.5.1.1 Multi-function device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11.5.1.2 Types of Integrated Routers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EEDF4-EA7C-4442-8BF4-EC7D52B85145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11.5.1.3 Wireless Capability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FC78B-448C-44F9-83B6-D3C733BD72EA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11.5.1.4 Basic Security of Wireless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17A8CE-2D4A-4B6B-8C7F-1864B92A833C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11.5.2 Configuring the Integrated Router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11.5.2.1 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0BE7E-8177-4DE1-8F71-F2FF61B46CBF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11.5.2.2 Enabling Wireless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C1AA7-5B7C-4D79-A03B-715951BD554F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11.5.2.3 Configure a Wireless Client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88C39-4971-4815-AC20-85A1C743925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11.1.1.5 Design Considerations for a Small Network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11.6 Summary</a:t>
            </a: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5C9C8-C526-4FFA-A1C8-355BB3E39B3D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3B73F-75E0-45BB-B951-CCCC7EEFD49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11.1.2 Protocols in a Small Network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11.1.2.1 Common Applications in a Small Network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67098-D547-469E-9DFD-50E3F17C867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 .1.2.2 Common Protocols in a Small Network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DBFFE-83E4-4025-8E37-9D82F9B0578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11.1.2.3 Real-Time Applications for a Small Network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91964-5D69-411D-B5D4-25A7375462C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11.1.3 Growing to Larger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11.1.3.1 Scaling a Small Network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B8E456A3-BC59-407B-A5EE-CF1F1B96748E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F8EEAEB0-124D-441D-9760-3FE866F77385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70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8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0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25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B56BC5A2-162F-4EED-AC66-7326ABEC6690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  <p:sldLayoutId id="2147484569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F20EE74E-0362-4009-91DB-547ED8553A69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81" r:id="rId1"/>
    <p:sldLayoutId id="2147484570" r:id="rId2"/>
    <p:sldLayoutId id="2147484571" r:id="rId3"/>
    <p:sldLayoutId id="2147484572" r:id="rId4"/>
    <p:sldLayoutId id="2147484573" r:id="rId5"/>
    <p:sldLayoutId id="2147484574" r:id="rId6"/>
    <p:sldLayoutId id="2147484575" r:id="rId7"/>
    <p:sldLayoutId id="2147484576" r:id="rId8"/>
    <p:sldLayoutId id="2147484577" r:id="rId9"/>
    <p:sldLayoutId id="2147484578" r:id="rId10"/>
    <p:sldLayoutId id="2147484579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6354E29B-04AB-4C1B-8510-0E277166FF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B7600550-8741-42E5-A1A2-6DFC1B1B6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2857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57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bg1"/>
            </a:gs>
            <a:gs pos="100000">
              <a:srgbClr val="0033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/>
          <a:p>
            <a:r>
              <a:rPr lang="bg-BG" dirty="0" smtClean="0"/>
              <a:t>Мрежа 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6975"/>
            <a:ext cx="6400800" cy="914400"/>
          </a:xfrm>
        </p:spPr>
        <p:txBody>
          <a:bodyPr/>
          <a:lstStyle/>
          <a:p>
            <a:r>
              <a:rPr lang="bg-BG" dirty="0" smtClean="0"/>
              <a:t>Въведение в компютърните мрежи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1072"/>
          <a:stretch>
            <a:fillRect/>
          </a:stretch>
        </p:blipFill>
        <p:spPr bwMode="auto">
          <a:xfrm>
            <a:off x="152400" y="52387"/>
            <a:ext cx="87725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457200" y="3584575"/>
            <a:ext cx="8229600" cy="0"/>
          </a:xfrm>
          <a:prstGeom prst="line">
            <a:avLst/>
          </a:prstGeom>
          <a:ln w="2857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5791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600" b="1" dirty="0" smtClean="0">
                <a:solidFill>
                  <a:prstClr val="white"/>
                </a:solidFill>
                <a:latin typeface="Calibri"/>
              </a:rPr>
              <a:t>Договор </a:t>
            </a:r>
            <a:r>
              <a:rPr lang="en-US" sz="1600" b="1" dirty="0">
                <a:solidFill>
                  <a:prstClr val="white"/>
                </a:solidFill>
                <a:latin typeface="Calibri"/>
              </a:rPr>
              <a:t>BG051PO001-4.3.04-0018</a:t>
            </a:r>
            <a:endParaRPr lang="bg-BG" sz="1600" b="1" dirty="0">
              <a:solidFill>
                <a:prstClr val="white"/>
              </a:solidFill>
              <a:latin typeface="Calibri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000" b="1" dirty="0">
                <a:solidFill>
                  <a:srgbClr val="FFFF00"/>
                </a:solidFill>
                <a:latin typeface="Calibri"/>
                <a:cs typeface="Times New Roman" pitchFamily="18" charset="0"/>
              </a:rPr>
              <a:t>Разработване на програми за електронни форми на дистанционно обучение във Факултет по математика и </a:t>
            </a:r>
            <a:r>
              <a:rPr lang="bg-BG" sz="2000" b="1" dirty="0" smtClean="0">
                <a:solidFill>
                  <a:srgbClr val="FFFF00"/>
                </a:solidFill>
                <a:latin typeface="Calibri"/>
                <a:cs typeface="Times New Roman" pitchFamily="18" charset="0"/>
              </a:rPr>
              <a:t>информатика</a:t>
            </a:r>
            <a:endParaRPr lang="bg-BG" sz="2000" dirty="0">
              <a:solidFill>
                <a:srgbClr val="FFFF00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r="13409" b="13153"/>
          <a:stretch>
            <a:fillRect/>
          </a:stretch>
        </p:blipFill>
        <p:spPr bwMode="auto">
          <a:xfrm>
            <a:off x="3527425" y="3565525"/>
            <a:ext cx="5151438" cy="3097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/>
              <a:t>Протоколи в малка мрежа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/>
              <a:t>Популярни </a:t>
            </a:r>
            <a:r>
              <a:rPr lang="bg-BG" dirty="0" smtClean="0"/>
              <a:t>протоколи </a:t>
            </a:r>
            <a:r>
              <a:rPr lang="bg-BG" dirty="0"/>
              <a:t>в малка мрежа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8325" y="1390650"/>
            <a:ext cx="7940675" cy="3571875"/>
          </a:xfrm>
        </p:spPr>
        <p:txBody>
          <a:bodyPr/>
          <a:lstStyle/>
          <a:p>
            <a:pPr>
              <a:defRPr/>
            </a:pPr>
            <a:r>
              <a:rPr lang="bg-BG" dirty="0" smtClean="0"/>
              <a:t>Мрежовите протоколи дефинират</a:t>
            </a:r>
            <a:r>
              <a:rPr lang="en-US" dirty="0" smtClean="0"/>
              <a:t>:</a:t>
            </a:r>
            <a:endParaRPr lang="en-US" dirty="0" smtClean="0"/>
          </a:p>
          <a:p>
            <a:pPr lvl="1">
              <a:defRPr/>
            </a:pPr>
            <a:r>
              <a:rPr lang="bg-BG" dirty="0" smtClean="0">
                <a:ea typeface="+mn-ea"/>
                <a:cs typeface="+mn-cs"/>
              </a:rPr>
              <a:t>Процеси в двата края на комуникационната сесия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bg-BG" dirty="0" smtClean="0">
                <a:ea typeface="+mn-ea"/>
                <a:cs typeface="+mn-cs"/>
              </a:rPr>
              <a:t>Типове съобщения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bg-BG" dirty="0" smtClean="0">
                <a:ea typeface="+mn-ea"/>
                <a:cs typeface="+mn-cs"/>
              </a:rPr>
              <a:t>Синтаксис на съобщенията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bg-BG" dirty="0" smtClean="0">
                <a:ea typeface="+mn-ea"/>
                <a:cs typeface="+mn-cs"/>
              </a:rPr>
              <a:t>Значението на информационните полета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bg-BG" dirty="0" smtClean="0">
                <a:ea typeface="+mn-ea"/>
                <a:cs typeface="+mn-cs"/>
              </a:rPr>
              <a:t>Как се изпращат съобщенията и какви отговори се чакат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bg-BG" dirty="0" smtClean="0">
                <a:ea typeface="+mn-ea"/>
                <a:cs typeface="+mn-cs"/>
              </a:rPr>
              <a:t>Взаимодействие със следващия слой</a:t>
            </a:r>
            <a:endParaRPr lang="en-US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572500" cy="838200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 smtClean="0"/>
              <a:t>Протоколи в </a:t>
            </a:r>
            <a:r>
              <a:rPr lang="bg-BG" sz="1800" dirty="0"/>
              <a:t>малка мрежа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Real-Time </a:t>
            </a:r>
            <a:r>
              <a:rPr lang="bg-BG" dirty="0" smtClean="0"/>
              <a:t>приложения в малка мрежа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554038" y="1433513"/>
            <a:ext cx="7940675" cy="4575175"/>
          </a:xfrm>
        </p:spPr>
        <p:txBody>
          <a:bodyPr/>
          <a:lstStyle/>
          <a:p>
            <a:r>
              <a:rPr lang="en-US" b="1" dirty="0" smtClean="0"/>
              <a:t>Infrastructure </a:t>
            </a:r>
            <a:r>
              <a:rPr lang="en-US" dirty="0" smtClean="0"/>
              <a:t>– </a:t>
            </a:r>
            <a:r>
              <a:rPr lang="bg-BG" dirty="0" smtClean="0"/>
              <a:t>трябва да бъде оценена възможността и да поддържа желаните </a:t>
            </a:r>
            <a:r>
              <a:rPr lang="en-US" dirty="0" smtClean="0"/>
              <a:t>real-time </a:t>
            </a:r>
            <a:r>
              <a:rPr lang="bg-BG" dirty="0" smtClean="0"/>
              <a:t>приложения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VoIP </a:t>
            </a:r>
            <a:r>
              <a:rPr lang="bg-BG" dirty="0" smtClean="0"/>
              <a:t>може да се имплементира в организации, които все още ползват стандартни телефони</a:t>
            </a:r>
            <a:endParaRPr lang="en-US" dirty="0" smtClean="0"/>
          </a:p>
          <a:p>
            <a:r>
              <a:rPr lang="en-US" dirty="0" smtClean="0"/>
              <a:t>IP telephony -  </a:t>
            </a:r>
            <a:r>
              <a:rPr lang="bg-BG" dirty="0" smtClean="0"/>
              <a:t>самият телефон пренася глас през </a:t>
            </a:r>
            <a:r>
              <a:rPr lang="en-US" dirty="0" smtClean="0"/>
              <a:t>IP</a:t>
            </a:r>
            <a:r>
              <a:rPr lang="bg-BG" dirty="0" smtClean="0"/>
              <a:t> мрежа</a:t>
            </a:r>
            <a:endParaRPr lang="en-US" b="1" dirty="0" smtClean="0"/>
          </a:p>
          <a:p>
            <a:r>
              <a:rPr lang="en-US" dirty="0" smtClean="0"/>
              <a:t>Real-time Video Protocols   - </a:t>
            </a:r>
            <a:r>
              <a:rPr lang="bg-BG" dirty="0" smtClean="0"/>
              <a:t>Използват</a:t>
            </a:r>
            <a:r>
              <a:rPr lang="en-US" dirty="0" smtClean="0"/>
              <a:t> </a:t>
            </a:r>
            <a:r>
              <a:rPr lang="en-US" dirty="0" err="1" smtClean="0"/>
              <a:t>Realtime</a:t>
            </a:r>
            <a:r>
              <a:rPr lang="en-US" dirty="0" smtClean="0"/>
              <a:t> </a:t>
            </a:r>
            <a:r>
              <a:rPr lang="en-US" dirty="0" smtClean="0"/>
              <a:t>Transport Protocol (RTP) </a:t>
            </a:r>
            <a:r>
              <a:rPr lang="bg-BG" dirty="0"/>
              <a:t>и</a:t>
            </a:r>
            <a:r>
              <a:rPr lang="en-US" dirty="0" smtClean="0"/>
              <a:t> </a:t>
            </a:r>
            <a:r>
              <a:rPr lang="en-US" dirty="0" smtClean="0"/>
              <a:t>Real-Time Transport Control Protocol (RTCP)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82600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 smtClean="0"/>
              <a:t>Разрастване към по-големи мрежи</a:t>
            </a: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r>
              <a:rPr lang="bg-BG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Разрастване на малка мрежа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>
          <a:xfrm>
            <a:off x="550863" y="1474788"/>
            <a:ext cx="8191500" cy="494823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bg-BG" altLang="ja-JP" dirty="0" smtClean="0">
                <a:ea typeface="ＭＳ Ｐゴシック" pitchFamily="34" charset="-128"/>
                <a:cs typeface="Arial" charset="0"/>
              </a:rPr>
              <a:t>Важни съображения при разрастване на мрежата</a:t>
            </a:r>
            <a:r>
              <a:rPr lang="en-US" dirty="0" smtClean="0"/>
              <a:t>:</a:t>
            </a:r>
            <a:endParaRPr lang="en-US" dirty="0" smtClean="0"/>
          </a:p>
          <a:p>
            <a:pPr>
              <a:defRPr/>
            </a:pPr>
            <a:r>
              <a:rPr lang="bg-BG" dirty="0" smtClean="0"/>
              <a:t>Документация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bg-BG" dirty="0" smtClean="0"/>
              <a:t>физическа и логическа топология</a:t>
            </a:r>
            <a:endParaRPr lang="en-US" dirty="0" smtClean="0"/>
          </a:p>
          <a:p>
            <a:pPr>
              <a:defRPr/>
            </a:pPr>
            <a:r>
              <a:rPr lang="bg-BG" dirty="0" smtClean="0"/>
              <a:t>Инвентар на устройствата </a:t>
            </a:r>
            <a:r>
              <a:rPr lang="en-US" dirty="0" smtClean="0"/>
              <a:t>– </a:t>
            </a:r>
            <a:r>
              <a:rPr lang="bg-BG" dirty="0" smtClean="0"/>
              <a:t>списък на устройствата, които използват или съставят мрежата</a:t>
            </a:r>
            <a:endParaRPr lang="en-US" dirty="0" smtClean="0"/>
          </a:p>
          <a:p>
            <a:pPr>
              <a:defRPr/>
            </a:pPr>
            <a:r>
              <a:rPr lang="bg-BG" dirty="0" smtClean="0"/>
              <a:t>Бюджет </a:t>
            </a:r>
            <a:r>
              <a:rPr lang="en-US" dirty="0" smtClean="0"/>
              <a:t>– </a:t>
            </a:r>
            <a:r>
              <a:rPr lang="bg-BG" dirty="0" smtClean="0"/>
              <a:t>разбит по точки</a:t>
            </a:r>
            <a:endParaRPr lang="en-US" dirty="0" smtClean="0"/>
          </a:p>
          <a:p>
            <a:pPr>
              <a:defRPr/>
            </a:pPr>
            <a:r>
              <a:rPr lang="bg-BG" dirty="0" smtClean="0"/>
              <a:t>Анализ на трафика </a:t>
            </a:r>
            <a:r>
              <a:rPr lang="en-US" dirty="0" smtClean="0"/>
              <a:t>– </a:t>
            </a:r>
            <a:r>
              <a:rPr lang="bg-BG" dirty="0" smtClean="0"/>
              <a:t>протоколи, приложения и услуги както и техните специфични нужди трябва да бъдат документирани</a:t>
            </a:r>
            <a:endParaRPr lang="en-US" dirty="0" smtClean="0"/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82600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/>
              <a:t>Разрастване към по-големи мрежи</a:t>
            </a:r>
            <a:r>
              <a:rPr lang="en-US" sz="1800" dirty="0">
                <a:cs typeface="Arial" pitchFamily="34" charset="0"/>
              </a:rPr>
              <a:t/>
            </a:r>
            <a:br>
              <a:rPr lang="en-US" sz="1800" dirty="0">
                <a:cs typeface="Arial" pitchFamily="34" charset="0"/>
              </a:rPr>
            </a:br>
            <a:r>
              <a:rPr lang="bg-BG" dirty="0" smtClean="0"/>
              <a:t>Протоколен анализ на малка мрежа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idx="1"/>
          </p:nvPr>
        </p:nvSpPr>
        <p:spPr>
          <a:xfrm>
            <a:off x="550863" y="1474788"/>
            <a:ext cx="8191500" cy="4948237"/>
          </a:xfrm>
        </p:spPr>
        <p:txBody>
          <a:bodyPr/>
          <a:lstStyle/>
          <a:p>
            <a:pPr marL="0" indent="0" eaLnBrk="1" hangingPunct="1">
              <a:lnSpc>
                <a:spcPts val="2875"/>
              </a:lnSpc>
            </a:pPr>
            <a:r>
              <a:rPr lang="en-US" smtClean="0"/>
              <a:t>Information gathered by protocol analysis can be used to  make decisions on how to manage traffic more efficiently. </a:t>
            </a:r>
            <a:endParaRPr lang="en-US" altLang="ja-JP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 l="47411" t="50198" r="17229" b="9029"/>
          <a:stretch>
            <a:fillRect/>
          </a:stretch>
        </p:blipFill>
        <p:spPr bwMode="auto">
          <a:xfrm>
            <a:off x="1450975" y="2406650"/>
            <a:ext cx="6229350" cy="4037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572500" cy="838200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/>
              <a:t>Разрастване към по-големи мрежи</a:t>
            </a:r>
            <a:r>
              <a:rPr lang="en-US" sz="1800" dirty="0">
                <a:cs typeface="Arial" pitchFamily="34" charset="0"/>
              </a:rPr>
              <a:t/>
            </a:r>
            <a:br>
              <a:rPr lang="en-US" sz="1800" dirty="0">
                <a:cs typeface="Arial" pitchFamily="34" charset="0"/>
              </a:rPr>
            </a:br>
            <a:r>
              <a:rPr lang="bg-BG" dirty="0" smtClean="0"/>
              <a:t>Еволюиращи изисквания на протоколите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9459" name="Content Placeholder 5"/>
          <p:cNvSpPr>
            <a:spLocks noGrp="1"/>
          </p:cNvSpPr>
          <p:nvPr>
            <p:ph idx="1"/>
          </p:nvPr>
        </p:nvSpPr>
        <p:spPr>
          <a:xfrm>
            <a:off x="554038" y="1433513"/>
            <a:ext cx="7940675" cy="1701800"/>
          </a:xfrm>
        </p:spPr>
        <p:txBody>
          <a:bodyPr/>
          <a:lstStyle/>
          <a:p>
            <a:r>
              <a:rPr lang="en-US" smtClean="0"/>
              <a:t>Network administrator can obtain IT “snapshots” of employee application utilization.</a:t>
            </a:r>
          </a:p>
          <a:p>
            <a:r>
              <a:rPr lang="en-US" smtClean="0"/>
              <a:t> Snapshots track network utilization and traffic flow requirements.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576263" y="3284538"/>
            <a:ext cx="4038600" cy="226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/>
          <a:lstStyle/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+mn-lt"/>
              </a:rPr>
              <a:t>Snapshots help inform network modifications needed.</a:t>
            </a: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 cstate="print"/>
          <a:srcRect l="48749" t="41071" r="15889" b="18452"/>
          <a:stretch>
            <a:fillRect/>
          </a:stretch>
        </p:blipFill>
        <p:spPr bwMode="auto">
          <a:xfrm>
            <a:off x="4354513" y="2997200"/>
            <a:ext cx="4600575" cy="318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 smtClean="0"/>
              <a:t>Защитни мерки за мрежови устройства</a:t>
            </a:r>
            <a:br>
              <a:rPr lang="bg-BG" sz="1800" dirty="0" smtClean="0"/>
            </a:br>
            <a:r>
              <a:rPr lang="bg-BG" dirty="0" smtClean="0"/>
              <a:t>Заплахи за мрежовата сигурност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0483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3571875"/>
          </a:xfrm>
        </p:spPr>
        <p:txBody>
          <a:bodyPr/>
          <a:lstStyle/>
          <a:p>
            <a:r>
              <a:rPr lang="bg-BG" dirty="0" smtClean="0"/>
              <a:t>Категории заплахи за мрежовата сигурност</a:t>
            </a:r>
            <a:endParaRPr lang="en-US" dirty="0" smtClean="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 l="48972" t="35120" r="15555" b="29961"/>
          <a:stretch>
            <a:fillRect/>
          </a:stretch>
        </p:blipFill>
        <p:spPr bwMode="auto">
          <a:xfrm>
            <a:off x="1320800" y="2263775"/>
            <a:ext cx="6897688" cy="3817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/>
              <a:t>Защитни мерки за мрежови устройства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Физическа сигурност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1507" name="Content Placeholder 5"/>
          <p:cNvSpPr>
            <a:spLocks noGrp="1"/>
          </p:cNvSpPr>
          <p:nvPr>
            <p:ph idx="1"/>
          </p:nvPr>
        </p:nvSpPr>
        <p:spPr>
          <a:xfrm>
            <a:off x="568325" y="1463675"/>
            <a:ext cx="7940675" cy="4965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Four classes of physical threats are:</a:t>
            </a:r>
          </a:p>
          <a:p>
            <a:r>
              <a:rPr lang="en-US" smtClean="0"/>
              <a:t>Hardware threats - physical damage to servers, routers, switches, cabling plant, and workstations.</a:t>
            </a:r>
          </a:p>
          <a:p>
            <a:r>
              <a:rPr lang="en-US" smtClean="0"/>
              <a:t>Environmental threats</a:t>
            </a:r>
            <a:r>
              <a:rPr lang="en-US" b="1" smtClean="0"/>
              <a:t> </a:t>
            </a:r>
            <a:r>
              <a:rPr lang="en-US" smtClean="0"/>
              <a:t>- temperature extremes (too hot or too cold) or humidity extremes (too wet or too dry)</a:t>
            </a:r>
          </a:p>
          <a:p>
            <a:r>
              <a:rPr lang="en-US" smtClean="0"/>
              <a:t>Electrical threats</a:t>
            </a:r>
            <a:r>
              <a:rPr lang="en-US" b="1" smtClean="0"/>
              <a:t> </a:t>
            </a:r>
            <a:r>
              <a:rPr lang="en-US" smtClean="0"/>
              <a:t>- voltage spikes, insufficient supply voltage (brownouts), unconditioned power (noise), and total power loss</a:t>
            </a:r>
          </a:p>
          <a:p>
            <a:r>
              <a:rPr lang="en-US" smtClean="0"/>
              <a:t>Maintenance threats - poor handling of key electrical components (electrostatic discharge), lack of critical spare parts, poor cabling, and poor labeling</a:t>
            </a:r>
          </a:p>
          <a:p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/>
              <a:t>Защитни мерки за мрежови устройства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Типове уязвимости в сигурността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>
          <a:xfrm>
            <a:off x="568325" y="1463675"/>
            <a:ext cx="7940675" cy="4965700"/>
          </a:xfrm>
        </p:spPr>
        <p:txBody>
          <a:bodyPr/>
          <a:lstStyle/>
          <a:p>
            <a:r>
              <a:rPr lang="bg-BG" dirty="0" smtClean="0"/>
              <a:t>Технологични</a:t>
            </a:r>
            <a:endParaRPr lang="en-US" dirty="0" smtClean="0"/>
          </a:p>
          <a:p>
            <a:r>
              <a:rPr lang="bg-BG" dirty="0" smtClean="0"/>
              <a:t>Конфигурационни</a:t>
            </a:r>
            <a:endParaRPr lang="en-US" dirty="0" smtClean="0"/>
          </a:p>
          <a:p>
            <a:r>
              <a:rPr lang="bg-BG" dirty="0" smtClean="0"/>
              <a:t>В политиката за сигурност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/>
          <a:srcRect l="48415" t="35516" r="16670" b="24008"/>
          <a:stretch>
            <a:fillRect/>
          </a:stretch>
        </p:blipFill>
        <p:spPr bwMode="auto">
          <a:xfrm>
            <a:off x="2074863" y="3048000"/>
            <a:ext cx="4676775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 smtClean="0"/>
              <a:t>Уязвимости и мрежови атаки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Viruses, Worms </a:t>
            </a:r>
            <a:r>
              <a:rPr lang="bg-BG" dirty="0" smtClean="0"/>
              <a:t>и</a:t>
            </a:r>
            <a:r>
              <a:rPr lang="en-US" dirty="0" smtClean="0"/>
              <a:t> </a:t>
            </a:r>
            <a:r>
              <a:rPr lang="en-US" dirty="0" smtClean="0"/>
              <a:t>Trojan Horses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>
          <a:xfrm>
            <a:off x="568325" y="1463675"/>
            <a:ext cx="7940675" cy="4965700"/>
          </a:xfrm>
        </p:spPr>
        <p:txBody>
          <a:bodyPr/>
          <a:lstStyle/>
          <a:p>
            <a:r>
              <a:rPr lang="en-US" smtClean="0"/>
              <a:t>A virus  -  malicious software that is attached to another program to execute a particular unwanted function on a workstation.</a:t>
            </a:r>
          </a:p>
          <a:p>
            <a:r>
              <a:rPr lang="en-US" smtClean="0"/>
              <a:t>A Trojan horse - the entire application was written to look like something else, when in fact it is an attack tool.</a:t>
            </a:r>
          </a:p>
          <a:p>
            <a:r>
              <a:rPr lang="en-US" smtClean="0"/>
              <a:t>Worms - self-contained programs that attack a system and try to exploit a specific vulnerability in the target. The worm copies its program from the attacking host to the newly exploited system to begin the cycle again.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/>
              <a:t>Уязвимости и мрежови атаки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3000" dirty="0" smtClean="0"/>
              <a:t>Reconnaissance Attacks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4579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5959" t="35913" r="11316" b="16666"/>
          <a:stretch>
            <a:fillRect/>
          </a:stretch>
        </p:blipFill>
        <p:spPr>
          <a:xfrm>
            <a:off x="1117600" y="1611313"/>
            <a:ext cx="6288088" cy="3924300"/>
          </a:xfr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bg-BG" dirty="0" smtClean="0">
                <a:ea typeface="ＭＳ Ｐゴシック" pitchFamily="34" charset="-128"/>
              </a:rPr>
              <a:t>Модул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11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601788"/>
            <a:ext cx="8131175" cy="44370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11.1 </a:t>
            </a:r>
            <a:r>
              <a:rPr lang="bg-BG" dirty="0" smtClean="0">
                <a:cs typeface="Arial" charset="0"/>
              </a:rPr>
              <a:t>Създай и развивай</a:t>
            </a:r>
            <a:endParaRPr lang="en-US" dirty="0" smtClean="0"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11.2 </a:t>
            </a:r>
            <a:r>
              <a:rPr lang="bg-BG" dirty="0" smtClean="0">
                <a:cs typeface="Arial" charset="0"/>
              </a:rPr>
              <a:t>Защита на мрежата</a:t>
            </a:r>
            <a:endParaRPr lang="en-US" dirty="0" smtClean="0"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11.3 </a:t>
            </a:r>
            <a:r>
              <a:rPr lang="bg-BG" dirty="0" smtClean="0">
                <a:cs typeface="Arial" charset="0"/>
              </a:rPr>
              <a:t>Основна производителност на мрежата</a:t>
            </a:r>
            <a:endParaRPr lang="en-US" dirty="0" smtClean="0"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11.4 </a:t>
            </a:r>
            <a:r>
              <a:rPr lang="bg-BG" dirty="0" smtClean="0">
                <a:cs typeface="Arial" charset="0"/>
              </a:rPr>
              <a:t>Мениджмънт на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IOS </a:t>
            </a:r>
            <a:r>
              <a:rPr lang="bg-BG" dirty="0" smtClean="0">
                <a:cs typeface="Arial" charset="0"/>
              </a:rPr>
              <a:t>конфигурационни файлове</a:t>
            </a:r>
            <a:endParaRPr lang="en-US" dirty="0" smtClean="0"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11.5 </a:t>
            </a:r>
            <a:r>
              <a:rPr lang="bg-BG" dirty="0" smtClean="0">
                <a:cs typeface="Arial" charset="0"/>
              </a:rPr>
              <a:t>Интегрирани </a:t>
            </a:r>
            <a:r>
              <a:rPr lang="bg-BG" dirty="0" err="1" smtClean="0">
                <a:cs typeface="Arial" charset="0"/>
              </a:rPr>
              <a:t>маршрутизиращи</a:t>
            </a:r>
            <a:r>
              <a:rPr lang="bg-BG" dirty="0" smtClean="0">
                <a:cs typeface="Arial" charset="0"/>
              </a:rPr>
              <a:t> услуги</a:t>
            </a:r>
            <a:endParaRPr lang="en-US" dirty="0" smtClean="0"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11.6 </a:t>
            </a:r>
            <a:r>
              <a:rPr lang="bg-BG" dirty="0" smtClean="0">
                <a:cs typeface="Arial" charset="0"/>
              </a:rPr>
              <a:t>Обобщение</a:t>
            </a: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/>
              <a:t>Уязвимости и мрежови атаки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bg-BG" sz="3000" dirty="0" smtClean="0"/>
              <a:t>Атаки за достъп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3" cstate="print"/>
          <a:srcRect l="46082" t="38988" r="19852" b="9821"/>
          <a:stretch>
            <a:fillRect/>
          </a:stretch>
        </p:blipFill>
        <p:spPr bwMode="auto">
          <a:xfrm>
            <a:off x="522288" y="1481138"/>
            <a:ext cx="3498850" cy="3743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4" cstate="print"/>
          <a:srcRect l="47211" t="38840" r="19992" b="7391"/>
          <a:stretch>
            <a:fillRect/>
          </a:stretch>
        </p:blipFill>
        <p:spPr bwMode="auto">
          <a:xfrm>
            <a:off x="4224338" y="1524000"/>
            <a:ext cx="4267200" cy="393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1800" dirty="0"/>
              <a:t>Уязвимости и мрежови атаки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Denial of Service Attacks (</a:t>
            </a:r>
            <a:r>
              <a:rPr lang="en-US" dirty="0" err="1" smtClean="0"/>
              <a:t>DoS</a:t>
            </a:r>
            <a:r>
              <a:rPr lang="en-US" dirty="0" smtClean="0"/>
              <a:t>)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 l="36143" t="31944" r="29723" b="14285"/>
          <a:stretch>
            <a:fillRect/>
          </a:stretch>
        </p:blipFill>
        <p:spPr bwMode="auto">
          <a:xfrm>
            <a:off x="1684338" y="1770063"/>
            <a:ext cx="5283200" cy="467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 smtClean="0"/>
              <a:t>Намаляване на възможността за атака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Backup, Upgrade, Update, and Patch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7651" name="Content Placeholder 5"/>
          <p:cNvSpPr>
            <a:spLocks noGrp="1"/>
          </p:cNvSpPr>
          <p:nvPr>
            <p:ph idx="1"/>
          </p:nvPr>
        </p:nvSpPr>
        <p:spPr>
          <a:xfrm>
            <a:off x="539750" y="1477963"/>
            <a:ext cx="7940675" cy="4965700"/>
          </a:xfrm>
        </p:spPr>
        <p:txBody>
          <a:bodyPr/>
          <a:lstStyle/>
          <a:p>
            <a:r>
              <a:rPr lang="bg-BG" dirty="0" smtClean="0"/>
              <a:t>Поддържайте най-актуалната версия на антивирусна защита</a:t>
            </a:r>
            <a:endParaRPr lang="en-US" dirty="0" smtClean="0"/>
          </a:p>
          <a:p>
            <a:r>
              <a:rPr lang="bg-BG" dirty="0" smtClean="0"/>
              <a:t>Инсталирайте ъпдейти и </a:t>
            </a:r>
            <a:r>
              <a:rPr lang="bg-BG" dirty="0" err="1" smtClean="0"/>
              <a:t>пачове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 t="5783"/>
          <a:stretch>
            <a:fillRect/>
          </a:stretch>
        </p:blipFill>
        <p:spPr bwMode="auto">
          <a:xfrm>
            <a:off x="2482850" y="2946400"/>
            <a:ext cx="4383088" cy="3303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615363" cy="842963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/>
              <a:t>Намаляване на възможността за атака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Authentication, Authorization, and Accounting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>
          <a:xfrm>
            <a:off x="539750" y="1477963"/>
            <a:ext cx="7940675" cy="4965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Authentication, Authorization, and Accounting (AAA, or “triple A”) </a:t>
            </a:r>
          </a:p>
          <a:p>
            <a:r>
              <a:rPr lang="en-US" b="1" smtClean="0"/>
              <a:t>Authentication</a:t>
            </a:r>
            <a:r>
              <a:rPr lang="en-US" smtClean="0"/>
              <a:t> - Users and administrators must prove their identity. Authentication can be established using username and password combinations, challenge and response questions, token cards, and other methods.</a:t>
            </a:r>
          </a:p>
          <a:p>
            <a:r>
              <a:rPr lang="en-US" b="1" smtClean="0"/>
              <a:t>Authorization</a:t>
            </a:r>
            <a:r>
              <a:rPr lang="en-US" smtClean="0"/>
              <a:t> - which resources the user can access and which operations the user is allowed to perform.</a:t>
            </a:r>
          </a:p>
          <a:p>
            <a:r>
              <a:rPr lang="en-US" b="1" smtClean="0"/>
              <a:t>Accounting</a:t>
            </a:r>
            <a:r>
              <a:rPr lang="en-US" smtClean="0"/>
              <a:t> -  records what the user accessed, the amount of time the resource is accessed, and any changes made. </a:t>
            </a:r>
          </a:p>
          <a:p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615363" cy="842963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/>
              <a:t>Намаляване на възможността за атака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Firewalls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>
          <a:xfrm>
            <a:off x="539750" y="1477963"/>
            <a:ext cx="7940675" cy="1120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A firewall resides between two or more networks.  It controls traffic and helps prevent unauthorized access. Methods used are: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508000" y="2690813"/>
            <a:ext cx="4238625" cy="3608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/>
          <a:lstStyle/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r>
              <a:rPr lang="en-US" dirty="0"/>
              <a:t>Packet Filtering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r>
              <a:rPr lang="en-US" dirty="0"/>
              <a:t>Application Filtering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r>
              <a:rPr lang="en-US" dirty="0"/>
              <a:t>URL Filtering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r>
              <a:rPr lang="en-US" dirty="0"/>
              <a:t>Stateful Packet Inspection (SPI) - Incoming packets must be legitimate responses to requests from internal hosts.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endParaRPr lang="en-US" dirty="0"/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endParaRPr lang="en-US" dirty="0"/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endParaRPr lang="en-US" kern="0" dirty="0">
              <a:latin typeface="+mn-lt"/>
            </a:endParaRP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 cstate="print"/>
          <a:srcRect l="10332" t="40475" r="59840" b="23016"/>
          <a:stretch>
            <a:fillRect/>
          </a:stretch>
        </p:blipFill>
        <p:spPr bwMode="auto">
          <a:xfrm>
            <a:off x="4572000" y="2641600"/>
            <a:ext cx="4281488" cy="294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615363" cy="842963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/>
              <a:t>Намаляване на възможността за атака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Endpoint Security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0723" name="Content Placeholder 5"/>
          <p:cNvSpPr>
            <a:spLocks noGrp="1"/>
          </p:cNvSpPr>
          <p:nvPr>
            <p:ph idx="1"/>
          </p:nvPr>
        </p:nvSpPr>
        <p:spPr>
          <a:xfrm>
            <a:off x="539750" y="1477963"/>
            <a:ext cx="7940675" cy="4516437"/>
          </a:xfrm>
        </p:spPr>
        <p:txBody>
          <a:bodyPr/>
          <a:lstStyle/>
          <a:p>
            <a:r>
              <a:rPr lang="en-US" smtClean="0"/>
              <a:t>Common endpoints are laptops, desktops, servers, smart phones, and tablets.</a:t>
            </a:r>
          </a:p>
          <a:p>
            <a:r>
              <a:rPr lang="en-US" smtClean="0"/>
              <a:t>Employees must follow the companies documented security policies to secure their devices.</a:t>
            </a:r>
          </a:p>
          <a:p>
            <a:r>
              <a:rPr lang="en-US" smtClean="0"/>
              <a:t>Policies often include the use of anti-virus software and host intrusion prevention.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863" y="3860800"/>
            <a:ext cx="4340225" cy="274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 smtClean="0"/>
              <a:t>Защита на устройствата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Въведение в защитата на устройствата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1747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4719638"/>
          </a:xfrm>
        </p:spPr>
        <p:txBody>
          <a:bodyPr/>
          <a:lstStyle/>
          <a:p>
            <a:r>
              <a:rPr lang="en-US" smtClean="0"/>
              <a:t>Part of network security is securing devices, including end devices and intermediate devices. </a:t>
            </a:r>
          </a:p>
          <a:p>
            <a:r>
              <a:rPr lang="en-US" smtClean="0"/>
              <a:t>Default usernames and passwords should be changed immediately.</a:t>
            </a:r>
          </a:p>
          <a:p>
            <a:r>
              <a:rPr lang="en-US" smtClean="0"/>
              <a:t>Access to system resources should be restricted to only the individuals that are authorized to use those resources.</a:t>
            </a:r>
          </a:p>
          <a:p>
            <a:r>
              <a:rPr lang="en-US" smtClean="0"/>
              <a:t>Any unnecessary services and applications should be turned off and uninstalled, when possible.</a:t>
            </a:r>
          </a:p>
          <a:p>
            <a:r>
              <a:rPr lang="en-US" smtClean="0"/>
              <a:t>Update with security patches as they become available.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/>
              <a:t>Защита на устройствата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Пароли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 cstate="print"/>
          <a:srcRect l="49753" t="42957" r="19905" b="24306"/>
          <a:stretch>
            <a:fillRect/>
          </a:stretch>
        </p:blipFill>
        <p:spPr bwMode="auto">
          <a:xfrm>
            <a:off x="1176338" y="1638300"/>
            <a:ext cx="6654800" cy="4037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/>
              <a:t>Защита на устройствата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Добри практики за сигурността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4719638"/>
          </a:xfrm>
        </p:spPr>
        <p:txBody>
          <a:bodyPr/>
          <a:lstStyle/>
          <a:p>
            <a:r>
              <a:rPr lang="bg-BG" dirty="0" smtClean="0"/>
              <a:t>Криптиране на паролите</a:t>
            </a:r>
            <a:endParaRPr lang="en-US" dirty="0" smtClean="0"/>
          </a:p>
          <a:p>
            <a:r>
              <a:rPr lang="bg-BG" dirty="0" smtClean="0"/>
              <a:t>Налагане на минимална дължина на паролите</a:t>
            </a:r>
            <a:endParaRPr lang="en-US" dirty="0" smtClean="0"/>
          </a:p>
          <a:p>
            <a:r>
              <a:rPr lang="bg-BG" dirty="0" smtClean="0"/>
              <a:t>Блокиране на </a:t>
            </a:r>
            <a:r>
              <a:rPr lang="en-US" dirty="0" err="1" smtClean="0"/>
              <a:t>bruteforce</a:t>
            </a:r>
            <a:r>
              <a:rPr lang="en-US" dirty="0" smtClean="0"/>
              <a:t> </a:t>
            </a:r>
            <a:r>
              <a:rPr lang="bg-BG" dirty="0" smtClean="0"/>
              <a:t>атаки</a:t>
            </a:r>
            <a:endParaRPr lang="en-US" dirty="0" smtClean="0"/>
          </a:p>
          <a:p>
            <a:r>
              <a:rPr lang="bg-BG" dirty="0" smtClean="0"/>
              <a:t>Употреба на банер съобщение</a:t>
            </a:r>
            <a:r>
              <a:rPr lang="en-US" dirty="0" smtClean="0"/>
              <a:t> </a:t>
            </a:r>
            <a:r>
              <a:rPr lang="en-US" dirty="0" smtClean="0"/>
              <a:t> </a:t>
            </a:r>
          </a:p>
          <a:p>
            <a:r>
              <a:rPr lang="bg-BG" dirty="0" smtClean="0"/>
              <a:t>Настройка на </a:t>
            </a:r>
            <a:r>
              <a:rPr lang="en-US" dirty="0" smtClean="0"/>
              <a:t>EXEC </a:t>
            </a:r>
            <a:r>
              <a:rPr lang="en-US" dirty="0" smtClean="0"/>
              <a:t>timeout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 cstate="print"/>
          <a:srcRect l="38597" t="46626" r="27602" b="21033"/>
          <a:stretch>
            <a:fillRect/>
          </a:stretch>
        </p:blipFill>
        <p:spPr bwMode="auto">
          <a:xfrm>
            <a:off x="3875087" y="4159250"/>
            <a:ext cx="5018087" cy="269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/>
              <a:t>Защита на устройствата</a:t>
            </a:r>
            <a:r>
              <a:rPr lang="en-US" sz="1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Включване на </a:t>
            </a:r>
            <a:r>
              <a:rPr lang="en-US" dirty="0" smtClean="0"/>
              <a:t>SSH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 cstate="print"/>
          <a:srcRect l="40269" t="33333" r="24480" b="12103"/>
          <a:stretch>
            <a:fillRect/>
          </a:stretch>
        </p:blipFill>
        <p:spPr bwMode="auto">
          <a:xfrm>
            <a:off x="1741488" y="1611313"/>
            <a:ext cx="5454650" cy="4746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82613" y="522288"/>
            <a:ext cx="8145462" cy="838200"/>
          </a:xfrm>
        </p:spPr>
        <p:txBody>
          <a:bodyPr/>
          <a:lstStyle/>
          <a:p>
            <a:r>
              <a:rPr lang="bg-BG" dirty="0" smtClean="0"/>
              <a:t>Модул 11</a:t>
            </a:r>
            <a:r>
              <a:rPr lang="en-US" dirty="0" smtClean="0"/>
              <a:t>: </a:t>
            </a:r>
            <a:r>
              <a:rPr lang="bg-BG" dirty="0" smtClean="0"/>
              <a:t>Цели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55638" y="1565275"/>
            <a:ext cx="7940675" cy="3571875"/>
          </a:xfrm>
        </p:spPr>
        <p:txBody>
          <a:bodyPr/>
          <a:lstStyle/>
          <a:p>
            <a:r>
              <a:rPr lang="bg-BG" dirty="0" smtClean="0"/>
              <a:t>Да идентифицираме протоколите и устройствата, използвани в малките мрежи.</a:t>
            </a:r>
            <a:endParaRPr lang="en-CA" dirty="0" smtClean="0"/>
          </a:p>
          <a:p>
            <a:r>
              <a:rPr lang="bg-BG" dirty="0" smtClean="0"/>
              <a:t>Да разгледаме как една малка мрежа може да се използва и да се надгради до по-голяма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bg-BG" dirty="0" smtClean="0"/>
              <a:t>Да обясним нуждата от базови мерки за защита на мрежовите устройства</a:t>
            </a:r>
            <a:r>
              <a:rPr lang="en-CA" dirty="0" smtClean="0"/>
              <a:t>.</a:t>
            </a:r>
            <a:endParaRPr lang="en-CA" dirty="0" smtClean="0"/>
          </a:p>
          <a:p>
            <a:r>
              <a:rPr lang="bg-BG" dirty="0" smtClean="0"/>
              <a:t>Да определим уязвимостите в сигурността и как да ги намалим.</a:t>
            </a:r>
            <a:r>
              <a:rPr lang="en-CA" dirty="0" smtClean="0"/>
              <a:t> 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Ping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Interpreting ICMP Messages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5843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3571875"/>
          </a:xfrm>
        </p:spPr>
        <p:txBody>
          <a:bodyPr/>
          <a:lstStyle/>
          <a:p>
            <a:r>
              <a:rPr lang="en-US" b="1" smtClean="0"/>
              <a:t>!</a:t>
            </a:r>
            <a:r>
              <a:rPr lang="en-US" smtClean="0"/>
              <a:t> - indicates receipt of an ICMP echo reply message</a:t>
            </a:r>
          </a:p>
          <a:p>
            <a:r>
              <a:rPr lang="en-US" b="1" smtClean="0"/>
              <a:t>.</a:t>
            </a:r>
            <a:r>
              <a:rPr lang="en-US" smtClean="0"/>
              <a:t> - indicates a time expired while waiting for an ICMP echo reply message</a:t>
            </a:r>
          </a:p>
          <a:p>
            <a:r>
              <a:rPr lang="en-US" b="1" smtClean="0"/>
              <a:t>U</a:t>
            </a:r>
            <a:r>
              <a:rPr lang="en-US" smtClean="0"/>
              <a:t> - an ICMP unreachable message was received</a:t>
            </a:r>
          </a:p>
          <a:p>
            <a:endParaRPr lang="en-US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738" y="3490913"/>
            <a:ext cx="4470400" cy="3090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Ping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Употреба на</a:t>
            </a:r>
            <a:r>
              <a:rPr lang="en-US" dirty="0" smtClean="0"/>
              <a:t> </a:t>
            </a:r>
            <a:r>
              <a:rPr lang="en-US" dirty="0" smtClean="0"/>
              <a:t>Extended Ping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6867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4386263"/>
          </a:xfrm>
        </p:spPr>
        <p:txBody>
          <a:bodyPr/>
          <a:lstStyle/>
          <a:p>
            <a:r>
              <a:rPr lang="en-US" smtClean="0"/>
              <a:t>The Cisco IOS offers an "extended" mode of the ping command</a:t>
            </a:r>
          </a:p>
          <a:p>
            <a:pPr lvl="1"/>
            <a:r>
              <a:rPr lang="en-US" smtClean="0"/>
              <a:t>R2# </a:t>
            </a:r>
            <a:r>
              <a:rPr lang="en-US" b="1" smtClean="0"/>
              <a:t>ping</a:t>
            </a:r>
            <a:endParaRPr lang="en-US" smtClean="0"/>
          </a:p>
          <a:p>
            <a:pPr lvl="1"/>
            <a:r>
              <a:rPr lang="en-US" smtClean="0"/>
              <a:t>Protocol [ip]:</a:t>
            </a:r>
          </a:p>
          <a:p>
            <a:pPr lvl="1"/>
            <a:r>
              <a:rPr lang="en-US" smtClean="0"/>
              <a:t>Target IP address: </a:t>
            </a:r>
            <a:r>
              <a:rPr lang="en-US" b="1" smtClean="0"/>
              <a:t>192.168.10.1</a:t>
            </a:r>
            <a:endParaRPr lang="en-US" smtClean="0"/>
          </a:p>
          <a:p>
            <a:pPr lvl="1"/>
            <a:r>
              <a:rPr lang="en-US" smtClean="0"/>
              <a:t>Repeat count [5]:</a:t>
            </a:r>
          </a:p>
          <a:p>
            <a:pPr lvl="1"/>
            <a:r>
              <a:rPr lang="en-US" smtClean="0"/>
              <a:t>Datagram size [100]:</a:t>
            </a:r>
          </a:p>
          <a:p>
            <a:pPr lvl="1"/>
            <a:r>
              <a:rPr lang="en-US" smtClean="0"/>
              <a:t>Timeout in seconds [2]:</a:t>
            </a:r>
          </a:p>
          <a:p>
            <a:pPr lvl="1"/>
            <a:r>
              <a:rPr lang="en-US" smtClean="0"/>
              <a:t>Extended commands [n]: </a:t>
            </a:r>
            <a:r>
              <a:rPr lang="en-US" b="1" smtClean="0"/>
              <a:t>y</a:t>
            </a:r>
            <a:endParaRPr lang="en-US" smtClean="0"/>
          </a:p>
          <a:p>
            <a:pPr lvl="1"/>
            <a:r>
              <a:rPr lang="en-US" smtClean="0"/>
              <a:t>Source address or interface: </a:t>
            </a:r>
            <a:r>
              <a:rPr lang="en-US" b="1" smtClean="0"/>
              <a:t>10.1.1.1</a:t>
            </a:r>
            <a:endParaRPr lang="en-US" smtClean="0"/>
          </a:p>
          <a:p>
            <a:pPr lvl="1"/>
            <a:r>
              <a:rPr lang="en-US" smtClean="0"/>
              <a:t>Type of service [0]: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Ping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 Baseline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" y="1566863"/>
            <a:ext cx="3646488" cy="307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676400"/>
            <a:ext cx="5008563" cy="289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Tracert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Интерпретиране на</a:t>
            </a:r>
            <a:r>
              <a:rPr lang="en-US" dirty="0" smtClean="0"/>
              <a:t> </a:t>
            </a:r>
            <a:r>
              <a:rPr lang="en-US" dirty="0" smtClean="0"/>
              <a:t>Tracert Messages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713" y="1524000"/>
            <a:ext cx="6929437" cy="452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Show Commands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 Show Commands Revisited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9939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4386263"/>
          </a:xfrm>
        </p:spPr>
        <p:txBody>
          <a:bodyPr/>
          <a:lstStyle/>
          <a:p>
            <a:r>
              <a:rPr lang="en-US" smtClean="0"/>
              <a:t>The status of nearly every process or function of the router can be displayed using a </a:t>
            </a:r>
            <a:r>
              <a:rPr lang="en-US" b="1" smtClean="0"/>
              <a:t>show</a:t>
            </a:r>
            <a:r>
              <a:rPr lang="en-US" smtClean="0"/>
              <a:t> command.</a:t>
            </a:r>
          </a:p>
          <a:p>
            <a:r>
              <a:rPr lang="en-US" smtClean="0"/>
              <a:t>Frequently used show commands:</a:t>
            </a:r>
          </a:p>
          <a:p>
            <a:pPr lvl="1"/>
            <a:r>
              <a:rPr lang="en-US" b="1" smtClean="0"/>
              <a:t>show running-config </a:t>
            </a:r>
            <a:endParaRPr lang="en-US" smtClean="0"/>
          </a:p>
          <a:p>
            <a:pPr lvl="1"/>
            <a:r>
              <a:rPr lang="en-US" b="1" smtClean="0"/>
              <a:t>show interfaces </a:t>
            </a:r>
            <a:endParaRPr lang="en-US" smtClean="0"/>
          </a:p>
          <a:p>
            <a:pPr lvl="1"/>
            <a:r>
              <a:rPr lang="en-US" b="1" smtClean="0"/>
              <a:t>show arp </a:t>
            </a:r>
            <a:endParaRPr lang="en-US" smtClean="0"/>
          </a:p>
          <a:p>
            <a:pPr lvl="1"/>
            <a:r>
              <a:rPr lang="en-US" b="1" smtClean="0"/>
              <a:t>show ip route </a:t>
            </a:r>
            <a:endParaRPr lang="en-US" smtClean="0"/>
          </a:p>
          <a:p>
            <a:pPr lvl="1"/>
            <a:r>
              <a:rPr lang="en-US" b="1" smtClean="0"/>
              <a:t>show protocols </a:t>
            </a:r>
            <a:endParaRPr lang="en-US" smtClean="0"/>
          </a:p>
          <a:p>
            <a:pPr lvl="1"/>
            <a:r>
              <a:rPr lang="en-US" b="1" smtClean="0"/>
              <a:t>show version </a:t>
            </a:r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5425" y="1727200"/>
            <a:ext cx="4840288" cy="4325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Show Commands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Viewing Router Settings with Show Version 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395663" y="1954213"/>
            <a:ext cx="3179762" cy="2667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965" name="TextBox 8"/>
          <p:cNvSpPr txBox="1">
            <a:spLocks noChangeArrowheads="1"/>
          </p:cNvSpPr>
          <p:nvPr/>
        </p:nvSpPr>
        <p:spPr bwMode="auto">
          <a:xfrm>
            <a:off x="638175" y="1712913"/>
            <a:ext cx="277336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Cisco IOS version</a:t>
            </a:r>
          </a:p>
        </p:txBody>
      </p:sp>
      <p:sp>
        <p:nvSpPr>
          <p:cNvPr id="40966" name="TextBox 19"/>
          <p:cNvSpPr txBox="1">
            <a:spLocks noChangeArrowheads="1"/>
          </p:cNvSpPr>
          <p:nvPr/>
        </p:nvSpPr>
        <p:spPr bwMode="auto">
          <a:xfrm>
            <a:off x="652463" y="2162175"/>
            <a:ext cx="28749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System bootstrap </a:t>
            </a:r>
          </a:p>
        </p:txBody>
      </p:sp>
      <p:sp>
        <p:nvSpPr>
          <p:cNvPr id="40967" name="TextBox 20"/>
          <p:cNvSpPr txBox="1">
            <a:spLocks noChangeArrowheads="1"/>
          </p:cNvSpPr>
          <p:nvPr/>
        </p:nvSpPr>
        <p:spPr bwMode="auto">
          <a:xfrm>
            <a:off x="652463" y="2670175"/>
            <a:ext cx="31210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Cisco IOS image</a:t>
            </a:r>
          </a:p>
        </p:txBody>
      </p:sp>
      <p:sp>
        <p:nvSpPr>
          <p:cNvPr id="40968" name="TextBox 21"/>
          <p:cNvSpPr txBox="1">
            <a:spLocks noChangeArrowheads="1"/>
          </p:cNvSpPr>
          <p:nvPr/>
        </p:nvSpPr>
        <p:spPr bwMode="auto">
          <a:xfrm>
            <a:off x="682625" y="3236913"/>
            <a:ext cx="2814638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CPU and RAM</a:t>
            </a:r>
          </a:p>
        </p:txBody>
      </p:sp>
      <p:sp>
        <p:nvSpPr>
          <p:cNvPr id="40969" name="Content Placeholder 22"/>
          <p:cNvSpPr>
            <a:spLocks noGrp="1"/>
          </p:cNvSpPr>
          <p:nvPr>
            <p:ph idx="1"/>
          </p:nvPr>
        </p:nvSpPr>
        <p:spPr>
          <a:xfrm>
            <a:off x="714375" y="5688013"/>
            <a:ext cx="3363913" cy="433387"/>
          </a:xfr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mtClean="0"/>
              <a:t>Config. register</a:t>
            </a:r>
          </a:p>
        </p:txBody>
      </p:sp>
      <p:sp>
        <p:nvSpPr>
          <p:cNvPr id="40970" name="TextBox 23"/>
          <p:cNvSpPr txBox="1">
            <a:spLocks noChangeArrowheads="1"/>
          </p:cNvSpPr>
          <p:nvPr/>
        </p:nvSpPr>
        <p:spPr bwMode="auto">
          <a:xfrm>
            <a:off x="682625" y="3787775"/>
            <a:ext cx="29749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Number and type of physical interfaces </a:t>
            </a:r>
          </a:p>
        </p:txBody>
      </p:sp>
      <p:sp>
        <p:nvSpPr>
          <p:cNvPr id="40971" name="Rectangle 25"/>
          <p:cNvSpPr>
            <a:spLocks noChangeArrowheads="1"/>
          </p:cNvSpPr>
          <p:nvPr/>
        </p:nvSpPr>
        <p:spPr bwMode="auto">
          <a:xfrm>
            <a:off x="696913" y="4683125"/>
            <a:ext cx="278606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Amount of NVRAM</a:t>
            </a:r>
          </a:p>
        </p:txBody>
      </p:sp>
      <p:sp>
        <p:nvSpPr>
          <p:cNvPr id="40972" name="TextBox 27"/>
          <p:cNvSpPr txBox="1">
            <a:spLocks noChangeArrowheads="1"/>
          </p:cNvSpPr>
          <p:nvPr/>
        </p:nvSpPr>
        <p:spPr bwMode="auto">
          <a:xfrm>
            <a:off x="434975" y="5213350"/>
            <a:ext cx="29908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Amount of Flash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3440113" y="2409825"/>
            <a:ext cx="1625600" cy="5651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>
            <a:off x="3192463" y="2932113"/>
            <a:ext cx="2657475" cy="5651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>
            <a:off x="3048000" y="3411538"/>
            <a:ext cx="1219200" cy="2603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>
            <a:off x="3468688" y="4354513"/>
            <a:ext cx="812800" cy="1889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971" idx="3"/>
          </p:cNvCxnSpPr>
          <p:nvPr/>
        </p:nvCxnSpPr>
        <p:spPr bwMode="auto">
          <a:xfrm>
            <a:off x="3482975" y="4894263"/>
            <a:ext cx="769938" cy="698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 flipV="1">
            <a:off x="3265488" y="5326063"/>
            <a:ext cx="942975" cy="873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 bwMode="auto">
          <a:xfrm flipV="1">
            <a:off x="3222625" y="5646738"/>
            <a:ext cx="1016000" cy="2460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Show Commands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Viewing Switch Settings with Show Version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3" y="1712913"/>
            <a:ext cx="8072437" cy="3903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Host and IOS Commands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ipconfig Command Options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4386263"/>
          </a:xfrm>
        </p:spPr>
        <p:txBody>
          <a:bodyPr/>
          <a:lstStyle/>
          <a:p>
            <a:r>
              <a:rPr lang="en-US" smtClean="0"/>
              <a:t>ipconfig - displays ip address, subnet mask, default gateway.</a:t>
            </a:r>
          </a:p>
          <a:p>
            <a:r>
              <a:rPr lang="en-US" smtClean="0"/>
              <a:t>ipconfig  /all – also displays MAC address.</a:t>
            </a:r>
          </a:p>
          <a:p>
            <a:r>
              <a:rPr lang="en-US" smtClean="0"/>
              <a:t>Ipconfig  /displaydns - displays all cached dns entries in a Windows system .</a:t>
            </a: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 cstate="print"/>
          <a:srcRect l="49976" t="39682" r="16559" b="20039"/>
          <a:stretch>
            <a:fillRect/>
          </a:stretch>
        </p:blipFill>
        <p:spPr bwMode="auto">
          <a:xfrm>
            <a:off x="4194175" y="3541713"/>
            <a:ext cx="4354513" cy="294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Host and IOS Commands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arp Command Options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4175" y="1568450"/>
            <a:ext cx="6115050" cy="4295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Host and IOS Commands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 cdp neighbors Command Options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8" y="1828800"/>
            <a:ext cx="7934325" cy="3497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82613" y="522288"/>
            <a:ext cx="8145462" cy="838200"/>
          </a:xfrm>
        </p:spPr>
        <p:txBody>
          <a:bodyPr/>
          <a:lstStyle/>
          <a:p>
            <a:r>
              <a:rPr lang="bg-BG" dirty="0"/>
              <a:t>Модул 11</a:t>
            </a:r>
            <a:r>
              <a:rPr lang="en-US" dirty="0"/>
              <a:t>: </a:t>
            </a:r>
            <a:r>
              <a:rPr lang="bg-BG" dirty="0" smtClean="0"/>
              <a:t>Цели (продължение)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55638" y="1565275"/>
            <a:ext cx="7940675" cy="3571875"/>
          </a:xfrm>
        </p:spPr>
        <p:txBody>
          <a:bodyPr/>
          <a:lstStyle/>
          <a:p>
            <a:r>
              <a:rPr lang="bg-BG" dirty="0" smtClean="0"/>
              <a:t>Да използваме резултата от</a:t>
            </a:r>
            <a:r>
              <a:rPr lang="en-CA" dirty="0" smtClean="0"/>
              <a:t> </a:t>
            </a:r>
            <a:r>
              <a:rPr lang="bg-BG" dirty="0" smtClean="0"/>
              <a:t>командите </a:t>
            </a:r>
            <a:r>
              <a:rPr lang="en-CA" dirty="0" smtClean="0"/>
              <a:t>ping </a:t>
            </a:r>
            <a:r>
              <a:rPr lang="bg-BG" dirty="0" smtClean="0"/>
              <a:t>и </a:t>
            </a:r>
            <a:r>
              <a:rPr lang="en-CA" dirty="0" err="1" smtClean="0"/>
              <a:t>tracert</a:t>
            </a:r>
            <a:r>
              <a:rPr lang="en-CA" dirty="0" smtClean="0"/>
              <a:t> </a:t>
            </a:r>
            <a:r>
              <a:rPr lang="bg-BG" dirty="0" smtClean="0"/>
              <a:t>за да определим относителната производителност на мрежата</a:t>
            </a:r>
            <a:r>
              <a:rPr lang="en-CA" dirty="0" smtClean="0"/>
              <a:t>.</a:t>
            </a:r>
            <a:endParaRPr lang="en-CA" dirty="0" smtClean="0"/>
          </a:p>
          <a:p>
            <a:r>
              <a:rPr lang="bg-BG" dirty="0" smtClean="0"/>
              <a:t>Да използваме базови </a:t>
            </a:r>
            <a:r>
              <a:rPr lang="en-US" dirty="0" smtClean="0"/>
              <a:t>show </a:t>
            </a:r>
            <a:r>
              <a:rPr lang="bg-BG" dirty="0" smtClean="0"/>
              <a:t>команди за да определим състоянието на мрежовите интерфейси</a:t>
            </a:r>
            <a:r>
              <a:rPr lang="en-CA" dirty="0" smtClean="0"/>
              <a:t>.</a:t>
            </a:r>
            <a:endParaRPr lang="en-CA" dirty="0" smtClean="0"/>
          </a:p>
          <a:p>
            <a:r>
              <a:rPr lang="en-US" dirty="0" smtClean="0"/>
              <a:t> </a:t>
            </a:r>
            <a:r>
              <a:rPr lang="bg-BG" dirty="0" smtClean="0"/>
              <a:t>Да разгледаме файловите системи на маршрутизаторите и комутаторите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bg-BG" dirty="0" smtClean="0"/>
              <a:t>Да приложим командите необходими за запазване и възстановяване на конфигурационните файлове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Host and IOS Commands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Using show ip interface brief Command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6083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4386263"/>
          </a:xfrm>
        </p:spPr>
        <p:txBody>
          <a:bodyPr/>
          <a:lstStyle/>
          <a:p>
            <a:r>
              <a:rPr lang="en-US" smtClean="0"/>
              <a:t> Can be used to verify the status of all network interfaces on a router or a switch.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" y="2511425"/>
            <a:ext cx="82407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Router and Switch File Systems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Router File Systems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7107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4386263"/>
          </a:xfrm>
        </p:spPr>
        <p:txBody>
          <a:bodyPr/>
          <a:lstStyle/>
          <a:p>
            <a:r>
              <a:rPr lang="en-US" b="1" smtClean="0"/>
              <a:t>show file systems </a:t>
            </a:r>
            <a:r>
              <a:rPr lang="en-US" smtClean="0"/>
              <a:t>command -  lists all of the available file systems on a Cisco 1941 route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* Asterisk indicates this is the current default file system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75" y="2336800"/>
            <a:ext cx="4713288" cy="3271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Router and Switch File Systems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Switch File Systems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8131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4386263"/>
          </a:xfrm>
        </p:spPr>
        <p:txBody>
          <a:bodyPr/>
          <a:lstStyle/>
          <a:p>
            <a:r>
              <a:rPr lang="en-US" b="1" smtClean="0"/>
              <a:t>show file systems </a:t>
            </a:r>
            <a:r>
              <a:rPr lang="en-US" smtClean="0"/>
              <a:t>command -  lists all of the available file systems on a Catalyst 2960 switch.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 cstate="print"/>
          <a:srcRect l="50533" t="35715" r="17004" b="17262"/>
          <a:stretch>
            <a:fillRect/>
          </a:stretch>
        </p:blipFill>
        <p:spPr bwMode="auto">
          <a:xfrm>
            <a:off x="1958975" y="2466975"/>
            <a:ext cx="5008563" cy="407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Backup and Restore Configuration Files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Backup and Restore using Text Files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9155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43862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 cstate="print"/>
          <a:srcRect t="10571" r="4095" b="9937"/>
          <a:stretch>
            <a:fillRect/>
          </a:stretch>
        </p:blipFill>
        <p:spPr bwMode="auto">
          <a:xfrm>
            <a:off x="652463" y="1409700"/>
            <a:ext cx="7845425" cy="4875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Backup and Restore Configuration Files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Backup and Restore using TFTP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0179" name="Content Placeholder 5"/>
          <p:cNvSpPr>
            <a:spLocks noGrp="1"/>
          </p:cNvSpPr>
          <p:nvPr>
            <p:ph idx="1"/>
          </p:nvPr>
        </p:nvSpPr>
        <p:spPr>
          <a:xfrm>
            <a:off x="596900" y="1622425"/>
            <a:ext cx="7940675" cy="3571875"/>
          </a:xfrm>
        </p:spPr>
        <p:txBody>
          <a:bodyPr/>
          <a:lstStyle/>
          <a:p>
            <a:r>
              <a:rPr lang="en-US" smtClean="0"/>
              <a:t>Configuration files can be stored on a Trivial File Transfer Protocol (TFTP) server.</a:t>
            </a:r>
          </a:p>
          <a:p>
            <a:r>
              <a:rPr lang="en-US" smtClean="0"/>
              <a:t>copy running-config tftp – save running configuration to a tftp server</a:t>
            </a:r>
          </a:p>
          <a:p>
            <a:r>
              <a:rPr lang="en-US" b="1" smtClean="0"/>
              <a:t>copy startup-config tftp -  </a:t>
            </a:r>
            <a:r>
              <a:rPr lang="en-US" smtClean="0"/>
              <a:t>save startup configuration to a tftp server </a:t>
            </a:r>
            <a:r>
              <a:rPr lang="en-US" b="1" smtClean="0"/>
              <a:t> </a:t>
            </a:r>
            <a:endParaRPr lang="en-US" smtClean="0"/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 cstate="print"/>
          <a:srcRect l="48860" t="46428" r="14662" b="37897"/>
          <a:stretch>
            <a:fillRect/>
          </a:stretch>
        </p:blipFill>
        <p:spPr bwMode="auto">
          <a:xfrm>
            <a:off x="1905000" y="4340225"/>
            <a:ext cx="5888038" cy="142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Backup and Restore Configuration Files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Using USB Interfaces on a Cisco Router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1203" name="Content Placeholder 5"/>
          <p:cNvSpPr>
            <a:spLocks noGrp="1"/>
          </p:cNvSpPr>
          <p:nvPr>
            <p:ph idx="1"/>
          </p:nvPr>
        </p:nvSpPr>
        <p:spPr>
          <a:xfrm>
            <a:off x="596900" y="1622425"/>
            <a:ext cx="7940675" cy="3571875"/>
          </a:xfrm>
        </p:spPr>
        <p:txBody>
          <a:bodyPr/>
          <a:lstStyle/>
          <a:p>
            <a:r>
              <a:rPr lang="en-US" smtClean="0"/>
              <a:t>USB flash drive must be formatted in a FAT16 format.</a:t>
            </a:r>
          </a:p>
          <a:p>
            <a:r>
              <a:rPr lang="en-US" smtClean="0"/>
              <a:t> Can hold multiple copies of the Cisco IOS and multiple router configurations.</a:t>
            </a:r>
          </a:p>
          <a:p>
            <a:r>
              <a:rPr lang="en-US" smtClean="0"/>
              <a:t>Allows administrator to easily move configurations from router to router.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 cstate="print"/>
          <a:srcRect l="11523" t="37238" b="18571"/>
          <a:stretch>
            <a:fillRect/>
          </a:stretch>
        </p:blipFill>
        <p:spPr bwMode="auto">
          <a:xfrm>
            <a:off x="1408113" y="4049713"/>
            <a:ext cx="6742112" cy="2525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Backup and Restore Configuration Files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Backup and Restore Using USB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611313"/>
            <a:ext cx="6299200" cy="4600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Integrated Router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Multi-function Device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3251" name="Content Placeholder 5"/>
          <p:cNvSpPr>
            <a:spLocks noGrp="1"/>
          </p:cNvSpPr>
          <p:nvPr>
            <p:ph idx="1"/>
          </p:nvPr>
        </p:nvSpPr>
        <p:spPr>
          <a:xfrm>
            <a:off x="495300" y="1506538"/>
            <a:ext cx="8140700" cy="5351462"/>
          </a:xfrm>
        </p:spPr>
        <p:txBody>
          <a:bodyPr/>
          <a:lstStyle/>
          <a:p>
            <a:r>
              <a:rPr lang="en-US" smtClean="0"/>
              <a:t>Incorporates a switch, router, and wireless access point.</a:t>
            </a:r>
          </a:p>
          <a:p>
            <a:r>
              <a:rPr lang="en-US" smtClean="0"/>
              <a:t>Provides routing, switching and wireless connectivity.  </a:t>
            </a:r>
          </a:p>
          <a:p>
            <a:r>
              <a:rPr lang="en-US" smtClean="0"/>
              <a:t>Linksys wireless routers, are simple in design and used in home networks</a:t>
            </a:r>
          </a:p>
          <a:p>
            <a:r>
              <a:rPr lang="en-US" smtClean="0"/>
              <a:t>Cisco Integrated Services Router (ISR) product family offers a wide range of products, designed for small office to larger networks. </a:t>
            </a:r>
          </a:p>
          <a:p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3" cstate="print"/>
          <a:srcRect l="52901" t="31100" r="16423" b="40923"/>
          <a:stretch>
            <a:fillRect/>
          </a:stretch>
        </p:blipFill>
        <p:spPr bwMode="auto">
          <a:xfrm>
            <a:off x="4340225" y="4757738"/>
            <a:ext cx="3613150" cy="185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Integrated Router</a:t>
            </a:r>
            <a:br>
              <a:rPr lang="en-US" sz="1800" dirty="0" smtClean="0"/>
            </a:br>
            <a:r>
              <a:rPr lang="en-US" dirty="0" smtClean="0"/>
              <a:t>Wireless Capability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4275" name="Content Placeholder 5"/>
          <p:cNvSpPr>
            <a:spLocks noGrp="1"/>
          </p:cNvSpPr>
          <p:nvPr>
            <p:ph idx="1"/>
          </p:nvPr>
        </p:nvSpPr>
        <p:spPr>
          <a:xfrm>
            <a:off x="422275" y="1535113"/>
            <a:ext cx="5005388" cy="4357687"/>
          </a:xfrm>
        </p:spPr>
        <p:txBody>
          <a:bodyPr/>
          <a:lstStyle/>
          <a:p>
            <a:r>
              <a:rPr lang="en-US" b="1" smtClean="0"/>
              <a:t>Wireless Mode </a:t>
            </a:r>
            <a:r>
              <a:rPr lang="en-US" smtClean="0"/>
              <a:t>-Most integrated wireless routers support 802.11b, 802.11g and 802.11n</a:t>
            </a:r>
          </a:p>
          <a:p>
            <a:r>
              <a:rPr lang="en-US" b="1" smtClean="0"/>
              <a:t>Service Set Identifier (SSID) - </a:t>
            </a:r>
            <a:r>
              <a:rPr lang="en-US" smtClean="0"/>
              <a:t>Case-sensitive, alpha-numeric name for your home wireless network.</a:t>
            </a:r>
          </a:p>
          <a:p>
            <a:r>
              <a:rPr lang="en-US" b="1" smtClean="0"/>
              <a:t>Wireless Channel – </a:t>
            </a:r>
            <a:r>
              <a:rPr lang="en-US" smtClean="0"/>
              <a:t>RF spectrum divided up into channels.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3" cstate="print"/>
          <a:srcRect l="46407" t="30556" r="17674" b="17262"/>
          <a:stretch>
            <a:fillRect/>
          </a:stretch>
        </p:blipFill>
        <p:spPr bwMode="auto">
          <a:xfrm>
            <a:off x="5065713" y="2568575"/>
            <a:ext cx="3875087" cy="316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Integrated Router</a:t>
            </a:r>
            <a:br>
              <a:rPr lang="en-US" sz="1800" dirty="0" smtClean="0"/>
            </a:br>
            <a:r>
              <a:rPr lang="en-US" dirty="0" smtClean="0"/>
              <a:t>Basic Security of Wireless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5299" name="Content Placeholder 5"/>
          <p:cNvSpPr>
            <a:spLocks noGrp="1"/>
          </p:cNvSpPr>
          <p:nvPr>
            <p:ph idx="1"/>
          </p:nvPr>
        </p:nvSpPr>
        <p:spPr>
          <a:xfrm>
            <a:off x="827088" y="1520825"/>
            <a:ext cx="7069137" cy="4357688"/>
          </a:xfrm>
        </p:spPr>
        <p:txBody>
          <a:bodyPr/>
          <a:lstStyle/>
          <a:p>
            <a:r>
              <a:rPr lang="en-US" smtClean="0"/>
              <a:t>Change default values</a:t>
            </a:r>
          </a:p>
          <a:p>
            <a:r>
              <a:rPr lang="en-US" smtClean="0"/>
              <a:t>Disable SSID broadcasting</a:t>
            </a:r>
          </a:p>
          <a:p>
            <a:r>
              <a:rPr lang="en-US" smtClean="0"/>
              <a:t>Configure Encryption using WEP or WPA</a:t>
            </a:r>
          </a:p>
          <a:p>
            <a:r>
              <a:rPr lang="en-US" b="1" smtClean="0"/>
              <a:t>Wired Equivalency Protocol (WEP)</a:t>
            </a:r>
            <a:r>
              <a:rPr lang="en-US" smtClean="0"/>
              <a:t> - uses pre-configured keys to encrypt and decrypt data. Every wireless device allowed to access the network must have the same WEP key entered.</a:t>
            </a:r>
          </a:p>
          <a:p>
            <a:r>
              <a:rPr lang="en-US" b="1" smtClean="0"/>
              <a:t>Wi-Fi Protected Access (WPA) – </a:t>
            </a:r>
            <a:r>
              <a:rPr lang="en-US" smtClean="0"/>
              <a:t>also</a:t>
            </a:r>
            <a:r>
              <a:rPr lang="en-US" b="1" smtClean="0"/>
              <a:t> </a:t>
            </a:r>
            <a:r>
              <a:rPr lang="en-US" smtClean="0"/>
              <a:t>uses encryption keys from 64 bits up to 256 bits. New keys are generated each time a connection is established with the AP. Therefore more secure.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 smtClean="0"/>
              <a:t>Устройства в малка мрежа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Топология в малка мрежа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288" y="2235200"/>
            <a:ext cx="6415087" cy="404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0" name="Content Placeholder 4"/>
          <p:cNvSpPr>
            <a:spLocks noGrp="1"/>
          </p:cNvSpPr>
          <p:nvPr>
            <p:ph idx="1"/>
          </p:nvPr>
        </p:nvSpPr>
        <p:spPr>
          <a:xfrm>
            <a:off x="671513" y="1636713"/>
            <a:ext cx="8080375" cy="4459287"/>
          </a:xfrm>
        </p:spPr>
        <p:txBody>
          <a:bodyPr/>
          <a:lstStyle/>
          <a:p>
            <a:r>
              <a:rPr lang="bg-BG" dirty="0" smtClean="0"/>
              <a:t>Типична топология в малка мрежа</a:t>
            </a:r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Integrated Router</a:t>
            </a:r>
            <a:br>
              <a:rPr lang="en-US" sz="1800" dirty="0" smtClean="0"/>
            </a:br>
            <a:r>
              <a:rPr lang="en-US" dirty="0" smtClean="0"/>
              <a:t>Configuring the Integrated Router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6323" name="Content Placeholder 5"/>
          <p:cNvSpPr>
            <a:spLocks noGrp="1"/>
          </p:cNvSpPr>
          <p:nvPr>
            <p:ph idx="1"/>
          </p:nvPr>
        </p:nvSpPr>
        <p:spPr>
          <a:xfrm>
            <a:off x="827088" y="1520825"/>
            <a:ext cx="4413250" cy="4922838"/>
          </a:xfrm>
        </p:spPr>
        <p:txBody>
          <a:bodyPr/>
          <a:lstStyle/>
          <a:p>
            <a:r>
              <a:rPr lang="en-US" smtClean="0"/>
              <a:t>Access the router by cabling a computer to one of the router’s LAN Ethernet ports.</a:t>
            </a:r>
          </a:p>
          <a:p>
            <a:r>
              <a:rPr lang="en-US" smtClean="0"/>
              <a:t>The connecting device will automatically obtain IP addressing information from Integrated Router</a:t>
            </a:r>
          </a:p>
          <a:p>
            <a:r>
              <a:rPr lang="en-US" smtClean="0"/>
              <a:t>Change default username and password and the default Linksys IP address for security purposes.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 l="52702" t="43651" r="17737" b="26587"/>
          <a:stretch>
            <a:fillRect/>
          </a:stretch>
        </p:blipFill>
        <p:spPr bwMode="auto">
          <a:xfrm>
            <a:off x="5051425" y="2162175"/>
            <a:ext cx="3846513" cy="217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Integrated Router</a:t>
            </a:r>
            <a:br>
              <a:rPr lang="en-US" sz="1800" dirty="0" smtClean="0"/>
            </a:br>
            <a:r>
              <a:rPr lang="en-US" dirty="0" smtClean="0"/>
              <a:t>Enabling Wireless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7347" name="Content Placeholder 5"/>
          <p:cNvSpPr>
            <a:spLocks noGrp="1"/>
          </p:cNvSpPr>
          <p:nvPr>
            <p:ph idx="1"/>
          </p:nvPr>
        </p:nvSpPr>
        <p:spPr>
          <a:xfrm>
            <a:off x="827088" y="1520825"/>
            <a:ext cx="7069137" cy="4357688"/>
          </a:xfrm>
        </p:spPr>
        <p:txBody>
          <a:bodyPr/>
          <a:lstStyle/>
          <a:p>
            <a:r>
              <a:rPr lang="en-US" smtClean="0"/>
              <a:t>Configure the wireless mode</a:t>
            </a:r>
          </a:p>
          <a:p>
            <a:r>
              <a:rPr lang="en-US" smtClean="0"/>
              <a:t>Configure the SSID </a:t>
            </a:r>
          </a:p>
          <a:p>
            <a:r>
              <a:rPr lang="en-US" smtClean="0"/>
              <a:t>Configure RF channel</a:t>
            </a:r>
          </a:p>
          <a:p>
            <a:r>
              <a:rPr lang="en-US" smtClean="0"/>
              <a:t>Configure any desired security encryption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 cstate="print"/>
          <a:srcRect l="48302" t="39285" r="13770" b="23413"/>
          <a:stretch>
            <a:fillRect/>
          </a:stretch>
        </p:blipFill>
        <p:spPr bwMode="auto">
          <a:xfrm>
            <a:off x="2220913" y="3671888"/>
            <a:ext cx="4933950" cy="2728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Integrated Router</a:t>
            </a:r>
            <a:br>
              <a:rPr lang="en-US" sz="1800" dirty="0" smtClean="0"/>
            </a:br>
            <a:r>
              <a:rPr lang="en-US" dirty="0" smtClean="0"/>
              <a:t>Configure a Wireless Client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3251" name="Content Placeholder 5"/>
          <p:cNvSpPr>
            <a:spLocks noGrp="1"/>
          </p:cNvSpPr>
          <p:nvPr>
            <p:ph idx="1"/>
          </p:nvPr>
        </p:nvSpPr>
        <p:spPr>
          <a:xfrm>
            <a:off x="827088" y="1520825"/>
            <a:ext cx="7069137" cy="4357688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The wireless client configuration settings must match that of the wireless router. 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SSID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Security Settings 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Channel</a:t>
            </a:r>
          </a:p>
          <a:p>
            <a:pPr>
              <a:defRPr/>
            </a:pPr>
            <a:r>
              <a:rPr lang="en-US" sz="2000" dirty="0" smtClean="0"/>
              <a:t>Wireless client software can be integrated into the device operating system or stand alone, downloadable, wireless utility software.</a:t>
            </a: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 cstate="print"/>
          <a:srcRect l="48773" t="33879" r="14861" b="17908"/>
          <a:stretch>
            <a:fillRect/>
          </a:stretch>
        </p:blipFill>
        <p:spPr bwMode="auto">
          <a:xfrm>
            <a:off x="3875088" y="4151313"/>
            <a:ext cx="3454400" cy="2574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568325" y="434975"/>
            <a:ext cx="8145463" cy="838200"/>
          </a:xfrm>
        </p:spPr>
        <p:txBody>
          <a:bodyPr/>
          <a:lstStyle/>
          <a:p>
            <a:r>
              <a:rPr lang="en-US" smtClean="0"/>
              <a:t>Chapter 11: Summary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655638" y="1463675"/>
            <a:ext cx="7940675" cy="3571875"/>
          </a:xfrm>
        </p:spPr>
        <p:txBody>
          <a:bodyPr/>
          <a:lstStyle/>
          <a:p>
            <a:r>
              <a:rPr lang="en-US" sz="2200" smtClean="0"/>
              <a:t>Good network design incorporates reliability, scalability,  and availability. </a:t>
            </a:r>
          </a:p>
          <a:p>
            <a:r>
              <a:rPr lang="en-US" sz="2200" smtClean="0"/>
              <a:t>Networks must be secured from viruses, Trojan horses, worms and network attacks.</a:t>
            </a:r>
          </a:p>
          <a:p>
            <a:r>
              <a:rPr lang="en-US" sz="2200" smtClean="0"/>
              <a:t>Document Basic Network Performance.</a:t>
            </a:r>
          </a:p>
          <a:p>
            <a:r>
              <a:rPr lang="en-US" sz="2200" smtClean="0"/>
              <a:t>Test network connectivity using ping and traceroute.</a:t>
            </a:r>
          </a:p>
          <a:p>
            <a:r>
              <a:rPr lang="en-US" sz="2200" smtClean="0"/>
              <a:t>Use IOS commands to monitor and view information about the network and network devices.</a:t>
            </a:r>
          </a:p>
          <a:p>
            <a:r>
              <a:rPr lang="en-US" sz="2200" smtClean="0"/>
              <a:t>Backup configuration files using TFTP or USB.</a:t>
            </a:r>
          </a:p>
          <a:p>
            <a:r>
              <a:rPr lang="en-US" sz="2200" smtClean="0"/>
              <a:t>Home networks and small business often use integrated routers, which provide the functions of a switch, router and wireless access point.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/>
          </a:p>
        </p:txBody>
      </p:sp>
      <p:pic>
        <p:nvPicPr>
          <p:cNvPr id="60419" name="Picture 3" descr="CNA_largo-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/>
              <a:t>Устройства в малка мрежа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Адресиране в малка мрежа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5463" y="1579563"/>
            <a:ext cx="7994650" cy="4457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 IP </a:t>
            </a:r>
            <a:r>
              <a:rPr lang="bg-BG" dirty="0" smtClean="0"/>
              <a:t>адресната схема трябва да бъде планирана, документирана и поддържана, на базата на устройствата, които получават достъп.</a:t>
            </a:r>
            <a:endParaRPr lang="en-US" dirty="0" smtClean="0"/>
          </a:p>
          <a:p>
            <a:pPr>
              <a:defRPr/>
            </a:pPr>
            <a:r>
              <a:rPr lang="bg-BG" dirty="0" smtClean="0"/>
              <a:t>Примери за устройства, част от дизайна на </a:t>
            </a:r>
            <a:r>
              <a:rPr lang="en-US" dirty="0" smtClean="0"/>
              <a:t>IP </a:t>
            </a:r>
            <a:r>
              <a:rPr lang="bg-BG" dirty="0" smtClean="0"/>
              <a:t>адресната схема:</a:t>
            </a:r>
            <a:endParaRPr lang="en-US" dirty="0" smtClean="0"/>
          </a:p>
          <a:p>
            <a:pPr lvl="1">
              <a:defRPr/>
            </a:pPr>
            <a:r>
              <a:rPr lang="bg-BG" dirty="0" smtClean="0">
                <a:ea typeface="+mn-ea"/>
                <a:cs typeface="+mn-cs"/>
              </a:rPr>
              <a:t>Крайни устройства за потребителите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bg-BG" dirty="0" smtClean="0">
                <a:ea typeface="+mn-ea"/>
                <a:cs typeface="+mn-cs"/>
              </a:rPr>
              <a:t>Сървъри и периферни устройства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bg-BG" dirty="0" smtClean="0">
                <a:ea typeface="+mn-ea"/>
                <a:cs typeface="+mn-cs"/>
              </a:rPr>
              <a:t>Устройства, дости</a:t>
            </a:r>
            <a:r>
              <a:rPr lang="bg-BG" dirty="0" smtClean="0">
                <a:ea typeface="+mn-ea"/>
                <a:cs typeface="+mn-cs"/>
              </a:rPr>
              <a:t>жими от Интернет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bg-BG" dirty="0" smtClean="0">
                <a:ea typeface="+mn-ea"/>
                <a:cs typeface="+mn-cs"/>
              </a:rPr>
              <a:t>Междинни устройства</a:t>
            </a: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bg-BG" dirty="0" err="1" smtClean="0"/>
              <a:t>Планирените</a:t>
            </a:r>
            <a:r>
              <a:rPr lang="bg-BG" dirty="0" smtClean="0"/>
              <a:t> </a:t>
            </a:r>
            <a:r>
              <a:rPr lang="en-US" dirty="0" smtClean="0"/>
              <a:t>IP </a:t>
            </a:r>
            <a:r>
              <a:rPr lang="bg-BG" dirty="0" smtClean="0"/>
              <a:t>схеми помагат на администратора</a:t>
            </a:r>
            <a:r>
              <a:rPr lang="en-US" dirty="0" smtClean="0"/>
              <a:t>: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bg-BG" dirty="0" smtClean="0"/>
              <a:t>Проследяване на устройствата и отстраняване на проблеми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bg-BG" dirty="0" smtClean="0"/>
              <a:t>Контролиране на достъпа до ресурсите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/>
              <a:t>Устройства в малка мрежа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Резервираност в малка мрежа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582613" y="1566863"/>
            <a:ext cx="7940675" cy="4005262"/>
          </a:xfrm>
        </p:spPr>
        <p:txBody>
          <a:bodyPr/>
          <a:lstStyle/>
          <a:p>
            <a:r>
              <a:rPr lang="bg-BG" dirty="0" smtClean="0"/>
              <a:t>Резервираността помага да са елиминира единствена точка не грешка</a:t>
            </a:r>
            <a:endParaRPr lang="en-US" dirty="0" smtClean="0"/>
          </a:p>
          <a:p>
            <a:r>
              <a:rPr lang="bg-BG" dirty="0" smtClean="0"/>
              <a:t>Подобрява надеждността на мрежата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/>
          <a:srcRect l="37927" t="37698" r="27602" b="15279"/>
          <a:stretch>
            <a:fillRect/>
          </a:stretch>
        </p:blipFill>
        <p:spPr bwMode="auto">
          <a:xfrm>
            <a:off x="1712913" y="2864273"/>
            <a:ext cx="4194401" cy="3217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 cstate="print"/>
          <a:srcRect l="36143" t="35001" r="27715" b="14880"/>
          <a:stretch>
            <a:fillRect/>
          </a:stretch>
        </p:blipFill>
        <p:spPr bwMode="auto">
          <a:xfrm>
            <a:off x="4919663" y="3367088"/>
            <a:ext cx="3910012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/>
              <a:t>Устройства в малка мрежа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sz="2800" dirty="0" smtClean="0"/>
              <a:t>Съображения при дизайна на малка мрежа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750" y="1450975"/>
            <a:ext cx="7704138" cy="2366963"/>
          </a:xfrm>
        </p:spPr>
        <p:txBody>
          <a:bodyPr/>
          <a:lstStyle/>
          <a:p>
            <a:pPr>
              <a:defRPr/>
            </a:pPr>
            <a:r>
              <a:rPr lang="bg-BG" dirty="0" smtClean="0"/>
              <a:t>Следните неща трябва да бъдат взети под внимание</a:t>
            </a:r>
            <a:r>
              <a:rPr lang="en-US" dirty="0" smtClean="0"/>
              <a:t>:</a:t>
            </a:r>
            <a:endParaRPr lang="en-US" dirty="0" smtClean="0"/>
          </a:p>
          <a:p>
            <a:pPr lvl="1">
              <a:defRPr/>
            </a:pPr>
            <a:r>
              <a:rPr lang="bg-BG" dirty="0" smtClean="0"/>
              <a:t>Подсигурени файлови и пощенски сървъри на централно място</a:t>
            </a:r>
            <a:r>
              <a:rPr lang="en-US" dirty="0" smtClean="0"/>
              <a:t>.</a:t>
            </a:r>
            <a:endParaRPr lang="en-US" dirty="0" smtClean="0"/>
          </a:p>
          <a:p>
            <a:pPr lvl="1">
              <a:defRPr/>
            </a:pPr>
            <a:r>
              <a:rPr lang="bg-BG" dirty="0" smtClean="0"/>
              <a:t>Защита на локациите чрез логически и физически мерки</a:t>
            </a:r>
            <a:endParaRPr lang="en-US" dirty="0" smtClean="0"/>
          </a:p>
          <a:p>
            <a:pPr lvl="1">
              <a:defRPr/>
            </a:pPr>
            <a:r>
              <a:rPr lang="bg-BG" dirty="0" smtClean="0"/>
              <a:t>Резервираност на сървърните ферми</a:t>
            </a:r>
            <a:r>
              <a:rPr lang="en-US" dirty="0" smtClean="0"/>
              <a:t>.</a:t>
            </a:r>
            <a:endParaRPr lang="en-US" dirty="0" smtClean="0"/>
          </a:p>
          <a:p>
            <a:pPr lvl="1">
              <a:defRPr/>
            </a:pPr>
            <a:r>
              <a:rPr lang="bg-BG" dirty="0" smtClean="0"/>
              <a:t>Резервирани пътища до сървърите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bg-BG" sz="1800" dirty="0" smtClean="0"/>
              <a:t>Протоколи в малка мрежа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Популярни приложения в малка мрежа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3571875"/>
          </a:xfrm>
        </p:spPr>
        <p:txBody>
          <a:bodyPr/>
          <a:lstStyle/>
          <a:p>
            <a:r>
              <a:rPr lang="en-US" b="1" dirty="0" smtClean="0"/>
              <a:t>Network-Aware Applications </a:t>
            </a:r>
            <a:r>
              <a:rPr lang="en-US" b="1" dirty="0" smtClean="0"/>
              <a:t>– </a:t>
            </a:r>
            <a:r>
              <a:rPr lang="bg-BG" dirty="0" smtClean="0"/>
              <a:t>програми използвани за комуникация през мрежата</a:t>
            </a:r>
            <a:r>
              <a:rPr lang="en-US" dirty="0" smtClean="0"/>
              <a:t>.</a:t>
            </a:r>
            <a:r>
              <a:rPr lang="en-US" dirty="0" smtClean="0"/>
              <a:t> </a:t>
            </a:r>
          </a:p>
          <a:p>
            <a:r>
              <a:rPr lang="en-US" b="1" dirty="0" smtClean="0"/>
              <a:t>Application Layer Services - </a:t>
            </a:r>
            <a:r>
              <a:rPr lang="en-US" dirty="0" smtClean="0"/>
              <a:t> </a:t>
            </a:r>
            <a:r>
              <a:rPr lang="bg-BG" dirty="0" smtClean="0"/>
              <a:t>програми, взаимодействащи си с мрежата и приготвящи данните за трансфер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12772</TotalTime>
  <Pages>28</Pages>
  <Words>1708</Words>
  <Application>Microsoft Office PowerPoint</Application>
  <PresentationFormat>On-screen Show (4:3)</PresentationFormat>
  <Paragraphs>364</Paragraphs>
  <Slides>54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PPT-TMPLT-WHT_C</vt:lpstr>
      <vt:lpstr>NetAcad-4F_PPT-WHT_060408</vt:lpstr>
      <vt:lpstr>Office Theme</vt:lpstr>
      <vt:lpstr>Мрежа е!</vt:lpstr>
      <vt:lpstr>Модул 11</vt:lpstr>
      <vt:lpstr>Модул 11: Цели</vt:lpstr>
      <vt:lpstr>Модул 11: Цели (продължение)</vt:lpstr>
      <vt:lpstr>Устройства в малка мрежа Топология в малка мрежа</vt:lpstr>
      <vt:lpstr>Устройства в малка мрежа Адресиране в малка мрежа</vt:lpstr>
      <vt:lpstr>Устройства в малка мрежа Резервираност в малка мрежа</vt:lpstr>
      <vt:lpstr>Устройства в малка мрежа Съображения при дизайна на малка мрежа</vt:lpstr>
      <vt:lpstr>Протоколи в малка мрежа Популярни приложения в малка мрежа</vt:lpstr>
      <vt:lpstr>Протоколи в малка мрежа Популярни протоколи в малка мрежа</vt:lpstr>
      <vt:lpstr>Протоколи в малка мрежа Real-Time приложения в малка мрежа</vt:lpstr>
      <vt:lpstr>Разрастване към по-големи мрежи Разрастване на малка мрежа</vt:lpstr>
      <vt:lpstr>Разрастване към по-големи мрежи Протоколен анализ на малка мрежа</vt:lpstr>
      <vt:lpstr>Разрастване към по-големи мрежи Еволюиращи изисквания на протоколите</vt:lpstr>
      <vt:lpstr>Защитни мерки за мрежови устройства Заплахи за мрежовата сигурност</vt:lpstr>
      <vt:lpstr>Защитни мерки за мрежови устройства Физическа сигурност</vt:lpstr>
      <vt:lpstr>Защитни мерки за мрежови устройства Типове уязвимости в сигурността</vt:lpstr>
      <vt:lpstr>Уязвимости и мрежови атаки Viruses, Worms и Trojan Horses</vt:lpstr>
      <vt:lpstr>Уязвимости и мрежови атаки Reconnaissance Attacks</vt:lpstr>
      <vt:lpstr>Уязвимости и мрежови атаки Атаки за достъп</vt:lpstr>
      <vt:lpstr>Уязвимости и мрежови атаки Denial of Service Attacks (DoS)</vt:lpstr>
      <vt:lpstr>Намаляване на възможността за атака Backup, Upgrade, Update, and Patch</vt:lpstr>
      <vt:lpstr>Намаляване на възможността за атака Authentication, Authorization, and Accounting</vt:lpstr>
      <vt:lpstr>Намаляване на възможността за атака Firewalls</vt:lpstr>
      <vt:lpstr>Намаляване на възможността за атака Endpoint Security</vt:lpstr>
      <vt:lpstr>Защита на устройствата Въведение в защитата на устройствата</vt:lpstr>
      <vt:lpstr>Защита на устройствата Пароли</vt:lpstr>
      <vt:lpstr>Защита на устройствата Добри практики за сигурността</vt:lpstr>
      <vt:lpstr>Защита на устройствата  Включване на SSH</vt:lpstr>
      <vt:lpstr>Ping Interpreting ICMP Messages</vt:lpstr>
      <vt:lpstr>Ping Употреба на Extended Ping</vt:lpstr>
      <vt:lpstr>Ping Network Baseline</vt:lpstr>
      <vt:lpstr>Tracert Интерпретиране на Tracert Messages</vt:lpstr>
      <vt:lpstr>Show Commands Common Show Commands Revisited</vt:lpstr>
      <vt:lpstr>Show Commands Viewing Router Settings with Show Version </vt:lpstr>
      <vt:lpstr>Show Commands Viewing Switch Settings with Show Version</vt:lpstr>
      <vt:lpstr>Host and IOS Commands ipconfig Command Options</vt:lpstr>
      <vt:lpstr>Host and IOS Commands arp Command Options</vt:lpstr>
      <vt:lpstr>Host and IOS Commands show cdp neighbors Command Options</vt:lpstr>
      <vt:lpstr>Host and IOS Commands Using show ip interface brief Command</vt:lpstr>
      <vt:lpstr>Router and Switch File Systems Router File Systems</vt:lpstr>
      <vt:lpstr>Router and Switch File Systems Switch File Systems</vt:lpstr>
      <vt:lpstr>Backup and Restore Configuration Files  Backup and Restore using Text Files</vt:lpstr>
      <vt:lpstr>Backup and Restore Configuration Files  Backup and Restore using TFTP</vt:lpstr>
      <vt:lpstr>Backup and Restore Configuration Files  Using USB Interfaces on a Cisco Router</vt:lpstr>
      <vt:lpstr>Backup and Restore Configuration Files  Backup and Restore Using USB</vt:lpstr>
      <vt:lpstr>Integrated Router Multi-function Device</vt:lpstr>
      <vt:lpstr>Integrated Router Wireless Capability</vt:lpstr>
      <vt:lpstr>Integrated Router Basic Security of Wireless</vt:lpstr>
      <vt:lpstr>Integrated Router Configuring the Integrated Router</vt:lpstr>
      <vt:lpstr>Integrated Router Enabling Wireless</vt:lpstr>
      <vt:lpstr>Integrated Router Configure a Wireless Client</vt:lpstr>
      <vt:lpstr>Chapter 11: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Kristiyan Mladenov</cp:lastModifiedBy>
  <cp:revision>1044</cp:revision>
  <cp:lastPrinted>1999-01-27T00:54:54Z</cp:lastPrinted>
  <dcterms:created xsi:type="dcterms:W3CDTF">2006-10-23T15:07:30Z</dcterms:created>
  <dcterms:modified xsi:type="dcterms:W3CDTF">2013-12-01T15:37:57Z</dcterms:modified>
</cp:coreProperties>
</file>