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FA4E-9857-4E99-A638-A3F97D41B7B7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A9BF-0B23-4587-A015-9124C2AA3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B298-A453-4845-AB44-CBDE4D0A4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7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E7AC-7CE8-459F-98FB-6EC3010EE4E5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6429-8977-42B5-9652-00F4EA459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E9EB-1C38-4D17-B192-3358F3DABD1C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6AA7-EED9-4D88-B188-F24708DF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7ECD-595C-413D-93B5-E7C0035E26A5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CCCB-9CCC-4463-9F52-34B65ED5D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82E8A5-A52F-44F2-843D-70D5C12D1337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3E14D-0290-4BF6-8E48-70675E0B6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9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100000">
              <a:srgbClr val="00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ru-RU" b="1" dirty="0" smtClean="0"/>
              <a:t>Архитектура за </a:t>
            </a:r>
            <a:r>
              <a:rPr lang="ru-RU" b="1" dirty="0" err="1" smtClean="0"/>
              <a:t>изграждане</a:t>
            </a:r>
            <a:r>
              <a:rPr lang="ru-RU" b="1" dirty="0" smtClean="0"/>
              <a:t> на </a:t>
            </a:r>
            <a:r>
              <a:rPr lang="ru-RU" b="1" dirty="0" err="1" smtClean="0"/>
              <a:t>локална</a:t>
            </a:r>
            <a:r>
              <a:rPr lang="ru-RU" b="1" dirty="0" smtClean="0"/>
              <a:t> мрежа </a:t>
            </a:r>
            <a:r>
              <a:rPr lang="ru-RU" b="1" dirty="0" err="1" smtClean="0"/>
              <a:t>Етернет</a:t>
            </a:r>
            <a:endParaRPr lang="ru-R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6975"/>
            <a:ext cx="6400800" cy="9144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b="1" dirty="0" smtClean="0">
                <a:solidFill>
                  <a:schemeClr val="tx2"/>
                </a:solidFill>
              </a:rPr>
              <a:t>Въведение в компютърните мрежи</a:t>
            </a:r>
            <a:endParaRPr lang="en-US" dirty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2"/>
          <a:stretch>
            <a:fillRect/>
          </a:stretch>
        </p:blipFill>
        <p:spPr bwMode="auto">
          <a:xfrm>
            <a:off x="152400" y="52388"/>
            <a:ext cx="87725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7200" y="3584575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228600" y="57912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sz="1600" b="1">
                <a:solidFill>
                  <a:srgbClr val="FFFFFF"/>
                </a:solidFill>
                <a:cs typeface="Arial" charset="0"/>
              </a:rPr>
              <a:t>Договор </a:t>
            </a:r>
            <a:r>
              <a:rPr lang="en-US" altLang="bg-BG" sz="1600" b="1">
                <a:solidFill>
                  <a:srgbClr val="FFFFFF"/>
                </a:solidFill>
                <a:cs typeface="Arial" charset="0"/>
              </a:rPr>
              <a:t>BG051PO001-4.3.04-0018</a:t>
            </a:r>
            <a:endParaRPr lang="bg-BG" altLang="bg-BG" sz="1600" b="1">
              <a:solidFill>
                <a:srgbClr val="FFFFFF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sz="2000" b="1">
                <a:solidFill>
                  <a:srgbClr val="FFFF00"/>
                </a:solidFill>
                <a:cs typeface="Times New Roman" pitchFamily="18" charset="0"/>
              </a:rPr>
              <a:t>Разработване на програми за електронни форми на дистанционно обучение във Факултет по математика и информатика</a:t>
            </a:r>
            <a:endParaRPr lang="bg-BG" altLang="bg-BG" sz="200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</a:t>
            </a:r>
            <a:r>
              <a:rPr lang="bg-BG" dirty="0" smtClean="0"/>
              <a:t>проблеми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 </a:t>
            </a:r>
            <a:r>
              <a:rPr lang="bg-BG" dirty="0" smtClean="0"/>
              <a:t>трафикът може да натовари мрежата значително</a:t>
            </a:r>
          </a:p>
          <a:p>
            <a:r>
              <a:rPr lang="en-US" dirty="0" smtClean="0"/>
              <a:t>Gratuitous ARP (GARP)</a:t>
            </a:r>
          </a:p>
          <a:p>
            <a:r>
              <a:rPr lang="en-US" dirty="0" smtClean="0"/>
              <a:t>ARP spoofing</a:t>
            </a:r>
          </a:p>
          <a:p>
            <a:endParaRPr lang="bg-BG" dirty="0" smtClean="0"/>
          </a:p>
          <a:p>
            <a:endParaRPr lang="bg-BG" dirty="0"/>
          </a:p>
          <a:p>
            <a:r>
              <a:rPr lang="bg-BG" dirty="0" err="1" smtClean="0"/>
              <a:t>Демо</a:t>
            </a: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903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(</a:t>
            </a:r>
            <a:r>
              <a:rPr lang="bg-BG" dirty="0" smtClean="0"/>
              <a:t>комутиране)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000" dirty="0" smtClean="0"/>
              <a:t>Комутаторите пренасочват трафика на база своята </a:t>
            </a:r>
            <a:r>
              <a:rPr lang="en-US" sz="2000" dirty="0" smtClean="0"/>
              <a:t>MAC</a:t>
            </a:r>
            <a:r>
              <a:rPr lang="bg-BG" sz="2000" dirty="0" smtClean="0"/>
              <a:t> адресна таблица, в която пазят съответствие между </a:t>
            </a:r>
            <a:r>
              <a:rPr lang="en-US" sz="2000" dirty="0" smtClean="0"/>
              <a:t>MAC</a:t>
            </a:r>
            <a:r>
              <a:rPr lang="bg-BG" sz="2000" dirty="0" smtClean="0"/>
              <a:t> адрес и порт, на който той се намира</a:t>
            </a:r>
          </a:p>
          <a:p>
            <a:r>
              <a:rPr lang="bg-BG" sz="2000" dirty="0" smtClean="0"/>
              <a:t>Основни принципи при работата им са: </a:t>
            </a:r>
            <a:r>
              <a:rPr lang="en-US" sz="2000" dirty="0" smtClean="0"/>
              <a:t>learning, aging, selective forwarding, flooding.</a:t>
            </a:r>
            <a:endParaRPr lang="bg-BG" sz="2000" dirty="0" smtClean="0"/>
          </a:p>
          <a:p>
            <a:r>
              <a:rPr lang="bg-BG" sz="2000" dirty="0" smtClean="0"/>
              <a:t>Когато постъпи нов кадър в комутатора се проверява дали източникът на кадъра вече присъства в таблицата – ако не присъства, попълва се адресът му срещу порта, от който кадърът е получен</a:t>
            </a:r>
          </a:p>
          <a:p>
            <a:r>
              <a:rPr lang="bg-BG" sz="2000" dirty="0" smtClean="0"/>
              <a:t>Проверява се адресът на направлението – ако присъства в </a:t>
            </a:r>
            <a:r>
              <a:rPr lang="en-US" sz="2000" dirty="0" smtClean="0"/>
              <a:t>MAC</a:t>
            </a:r>
            <a:r>
              <a:rPr lang="bg-BG" sz="2000" dirty="0" smtClean="0"/>
              <a:t> адресната таблица, кадърът се изпраща на порта, на който е асоцииран </a:t>
            </a:r>
            <a:r>
              <a:rPr lang="en-US" sz="2000" dirty="0" smtClean="0"/>
              <a:t>MAC</a:t>
            </a:r>
            <a:r>
              <a:rPr lang="bg-BG" sz="2000" dirty="0" smtClean="0"/>
              <a:t> адресът; ако не присъства – кадърът се изпраща на всички активни портове, освен на този, от който е постъпил.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5860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methods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Store &amp; forward</a:t>
            </a:r>
          </a:p>
          <a:p>
            <a:r>
              <a:rPr lang="en-US" sz="2800" dirty="0" smtClean="0"/>
              <a:t>Cut-through</a:t>
            </a:r>
          </a:p>
          <a:p>
            <a:pPr lvl="1"/>
            <a:r>
              <a:rPr lang="en-US" dirty="0" smtClean="0"/>
              <a:t>Fast-forward</a:t>
            </a:r>
          </a:p>
          <a:p>
            <a:pPr lvl="1"/>
            <a:r>
              <a:rPr lang="en-US" dirty="0" smtClean="0"/>
              <a:t>Fragment-free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Adaptive cut-through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987142" cy="148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20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Буфериране на кадри</a:t>
            </a:r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547938"/>
            <a:ext cx="72485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10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g-BG" dirty="0" smtClean="0"/>
              <a:t>Избор на комутатор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Forwarding rate (</a:t>
            </a:r>
            <a:r>
              <a:rPr lang="en-US" dirty="0" err="1" smtClean="0"/>
              <a:t>Gbps</a:t>
            </a:r>
            <a:r>
              <a:rPr lang="en-US" dirty="0" smtClean="0"/>
              <a:t>/</a:t>
            </a:r>
            <a:r>
              <a:rPr lang="en-US" dirty="0" err="1" smtClean="0"/>
              <a:t>pps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Wire speed</a:t>
            </a:r>
          </a:p>
          <a:p>
            <a:r>
              <a:rPr lang="en-US" dirty="0" err="1" smtClean="0"/>
              <a:t>PoE</a:t>
            </a:r>
            <a:endParaRPr lang="en-US" dirty="0" smtClean="0"/>
          </a:p>
          <a:p>
            <a:r>
              <a:rPr lang="en-US" dirty="0" smtClean="0"/>
              <a:t>Port density</a:t>
            </a:r>
          </a:p>
          <a:p>
            <a:r>
              <a:rPr lang="en-US" dirty="0" smtClean="0"/>
              <a:t>Modularity</a:t>
            </a:r>
          </a:p>
          <a:p>
            <a:r>
              <a:rPr lang="en-US" dirty="0" smtClean="0"/>
              <a:t>Cost</a:t>
            </a:r>
          </a:p>
          <a:p>
            <a:endParaRPr lang="bg-BG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57" y="2564904"/>
            <a:ext cx="4834111" cy="41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8" y="44624"/>
            <a:ext cx="3168358" cy="263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6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3 </a:t>
            </a:r>
            <a:r>
              <a:rPr lang="bg-BG" dirty="0" smtClean="0"/>
              <a:t>комутатори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Cisco Express Forwarding</a:t>
            </a:r>
          </a:p>
          <a:p>
            <a:r>
              <a:rPr lang="en-US" sz="2800" dirty="0" smtClean="0"/>
              <a:t>Layer 3 interfaces: SVI, Routed port, L3 </a:t>
            </a:r>
            <a:r>
              <a:rPr lang="en-US" sz="2800" dirty="0" err="1" smtClean="0"/>
              <a:t>Etherchannel</a:t>
            </a:r>
            <a:endParaRPr lang="en-US" sz="2800" dirty="0" smtClean="0"/>
          </a:p>
          <a:p>
            <a:endParaRPr lang="en-US" sz="2800" dirty="0"/>
          </a:p>
          <a:p>
            <a:r>
              <a:rPr lang="bg-BG" sz="2800" dirty="0" err="1" smtClean="0"/>
              <a:t>Демо</a:t>
            </a:r>
            <a:r>
              <a:rPr lang="bg-BG" sz="2800" dirty="0" smtClean="0"/>
              <a:t> – как </a:t>
            </a:r>
            <a:r>
              <a:rPr lang="bg-BG" sz="2800" smtClean="0"/>
              <a:t>се конфигурират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9292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 </a:t>
            </a:r>
            <a:r>
              <a:rPr lang="bg-BG" dirty="0" smtClean="0"/>
              <a:t>протокол – структура на кадъра, правила, адресация, обработка на кадри</a:t>
            </a:r>
          </a:p>
          <a:p>
            <a:r>
              <a:rPr lang="en-US" dirty="0" smtClean="0"/>
              <a:t>ARP – Address Resolution Protocol</a:t>
            </a:r>
          </a:p>
          <a:p>
            <a:r>
              <a:rPr lang="bg-BG" dirty="0" smtClean="0"/>
              <a:t>Комутатори – принцип на действие и конфигурация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0333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Data-Link </a:t>
            </a:r>
            <a:r>
              <a:rPr lang="en-US" dirty="0" err="1" smtClean="0"/>
              <a:t>Sublayers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LLC – </a:t>
            </a:r>
            <a:r>
              <a:rPr lang="bg-BG" dirty="0" smtClean="0"/>
              <a:t>интерфейс към протоколите от горните слоеве</a:t>
            </a:r>
          </a:p>
          <a:p>
            <a:r>
              <a:rPr lang="en-US" dirty="0" smtClean="0"/>
              <a:t>MAC –</a:t>
            </a:r>
            <a:r>
              <a:rPr lang="bg-BG" dirty="0" smtClean="0"/>
              <a:t> контролира достъпа до преносната среда (</a:t>
            </a:r>
            <a:r>
              <a:rPr lang="en-US" dirty="0" smtClean="0"/>
              <a:t>CSMA/CD </a:t>
            </a:r>
            <a:r>
              <a:rPr lang="bg-BG" dirty="0" smtClean="0"/>
              <a:t>или </a:t>
            </a:r>
            <a:r>
              <a:rPr lang="en-US" dirty="0" smtClean="0"/>
              <a:t>CSMA/CA)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7182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16-тична бройна система и </a:t>
            </a:r>
            <a:r>
              <a:rPr lang="en-US" dirty="0" smtClean="0"/>
              <a:t>MAC </a:t>
            </a:r>
            <a:r>
              <a:rPr lang="bg-BG" dirty="0" smtClean="0"/>
              <a:t>адреси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5819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87" y="4634356"/>
            <a:ext cx="3883893" cy="174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09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</a:t>
            </a:r>
            <a:r>
              <a:rPr lang="en-US" dirty="0" smtClean="0"/>
              <a:t>MAC</a:t>
            </a:r>
            <a:r>
              <a:rPr lang="bg-BG" dirty="0" smtClean="0"/>
              <a:t> адреса</a:t>
            </a:r>
            <a:endParaRPr lang="bg-B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1"/>
            <a:ext cx="6120680" cy="47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98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</a:t>
            </a:r>
            <a:r>
              <a:rPr lang="en-US" dirty="0" smtClean="0"/>
              <a:t>Ethernet </a:t>
            </a:r>
            <a:r>
              <a:rPr lang="bg-BG" dirty="0" smtClean="0"/>
              <a:t>кадъра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88" y="3373710"/>
            <a:ext cx="6096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6264696" cy="1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82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Форми на разпращане на кадрите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Unicast MAC </a:t>
            </a:r>
            <a:r>
              <a:rPr lang="bg-BG" dirty="0" smtClean="0"/>
              <a:t>адреси</a:t>
            </a:r>
          </a:p>
          <a:p>
            <a:r>
              <a:rPr lang="en-US" dirty="0" smtClean="0"/>
              <a:t>Broadcast MAC </a:t>
            </a:r>
            <a:r>
              <a:rPr lang="bg-BG" dirty="0" smtClean="0"/>
              <a:t>адреси – </a:t>
            </a:r>
            <a:r>
              <a:rPr lang="en-US" dirty="0" smtClean="0"/>
              <a:t>FF:FF:FF:FF:FF:FF</a:t>
            </a:r>
          </a:p>
          <a:p>
            <a:r>
              <a:rPr lang="en-US" dirty="0" smtClean="0"/>
              <a:t>Multicast MAC </a:t>
            </a:r>
            <a:r>
              <a:rPr lang="bg-BG" dirty="0" smtClean="0"/>
              <a:t>адреси – </a:t>
            </a:r>
            <a:r>
              <a:rPr lang="en-US" dirty="0" smtClean="0"/>
              <a:t>01:00:5E:xx:xx:xx</a:t>
            </a:r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6" y="3309636"/>
            <a:ext cx="5807546" cy="343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6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Независимост от преносната среда</a:t>
            </a:r>
            <a:endParaRPr lang="bg-B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0" y="1591113"/>
            <a:ext cx="5625058" cy="392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2060848"/>
            <a:ext cx="21775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Устройства, седящи</a:t>
            </a:r>
          </a:p>
          <a:p>
            <a:r>
              <a:rPr lang="bg-BG" dirty="0"/>
              <a:t>н</a:t>
            </a:r>
            <a:r>
              <a:rPr lang="bg-BG" dirty="0" smtClean="0"/>
              <a:t>а границата между</a:t>
            </a:r>
          </a:p>
          <a:p>
            <a:r>
              <a:rPr lang="bg-BG" dirty="0" smtClean="0"/>
              <a:t>преносните среди: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Media Convertor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Router</a:t>
            </a:r>
            <a:endParaRPr lang="bg-B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Wireless bridge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6846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Resolution Protocol (ARP)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Основните му задачи са да намира </a:t>
            </a:r>
            <a:r>
              <a:rPr lang="en-US" dirty="0" smtClean="0"/>
              <a:t>Layer </a:t>
            </a:r>
            <a:r>
              <a:rPr lang="bg-BG" dirty="0" smtClean="0"/>
              <a:t>2 адресите (</a:t>
            </a:r>
            <a:r>
              <a:rPr lang="en-US" dirty="0" smtClean="0"/>
              <a:t>MAC) </a:t>
            </a:r>
            <a:r>
              <a:rPr lang="bg-BG" dirty="0" smtClean="0"/>
              <a:t>на устройства, за които е известен само </a:t>
            </a:r>
            <a:r>
              <a:rPr lang="en-US" dirty="0" smtClean="0"/>
              <a:t>Layer 3 </a:t>
            </a:r>
            <a:r>
              <a:rPr lang="bg-BG" dirty="0" smtClean="0"/>
              <a:t>адреса (</a:t>
            </a:r>
            <a:r>
              <a:rPr lang="en-US" dirty="0" smtClean="0"/>
              <a:t>IP)</a:t>
            </a:r>
          </a:p>
          <a:p>
            <a:r>
              <a:rPr lang="bg-BG" dirty="0" smtClean="0"/>
              <a:t>Поддържа кеш на съответствията</a:t>
            </a:r>
          </a:p>
          <a:p>
            <a:r>
              <a:rPr lang="bg-BG" dirty="0" smtClean="0"/>
              <a:t>Помага при неправилна конфигурация </a:t>
            </a:r>
            <a:r>
              <a:rPr lang="en-US" dirty="0" smtClean="0"/>
              <a:t>(Proxy ARP)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482561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363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Архитектура за изграждане на локална мрежа Етернет</vt:lpstr>
      <vt:lpstr>Цели</vt:lpstr>
      <vt:lpstr>Data-Link Sublayers</vt:lpstr>
      <vt:lpstr>16-тична бройна система и MAC адреси</vt:lpstr>
      <vt:lpstr>Структура на MAC адреса</vt:lpstr>
      <vt:lpstr>Структура на Ethernet кадъра</vt:lpstr>
      <vt:lpstr>Форми на разпращане на кадрите</vt:lpstr>
      <vt:lpstr>Независимост от преносната среда</vt:lpstr>
      <vt:lpstr>Address Resolution Protocol (ARP)</vt:lpstr>
      <vt:lpstr>ARP проблеми</vt:lpstr>
      <vt:lpstr>Switching (комутиране)</vt:lpstr>
      <vt:lpstr>Forwarding methods</vt:lpstr>
      <vt:lpstr>Буфериране на кадри</vt:lpstr>
      <vt:lpstr>Избор на комутатор</vt:lpstr>
      <vt:lpstr>Layer 3 комутатори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за изграждане на локална мрежа Етернет</dc:title>
  <dc:creator>Kristiyan Mladenov</dc:creator>
  <cp:lastModifiedBy>Kristiyan Mladenov</cp:lastModifiedBy>
  <cp:revision>8</cp:revision>
  <dcterms:created xsi:type="dcterms:W3CDTF">2013-11-03T14:32:57Z</dcterms:created>
  <dcterms:modified xsi:type="dcterms:W3CDTF">2013-11-03T15:34:54Z</dcterms:modified>
</cp:coreProperties>
</file>