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2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CC"/>
    <a:srgbClr val="FFFFCC"/>
    <a:srgbClr val="FBB3D2"/>
    <a:srgbClr val="66FFFF"/>
    <a:srgbClr val="FFDB69"/>
    <a:srgbClr val="C0C0C0"/>
    <a:srgbClr val="3399FF"/>
    <a:srgbClr val="6585CF"/>
    <a:srgbClr val="617DCD"/>
    <a:srgbClr val="7E6BC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61" autoAdjust="0"/>
    <p:restoredTop sz="94660"/>
  </p:normalViewPr>
  <p:slideViewPr>
    <p:cSldViewPr>
      <p:cViewPr varScale="1">
        <p:scale>
          <a:sx n="79" d="100"/>
          <a:sy n="79" d="100"/>
        </p:scale>
        <p:origin x="-84" y="-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2556" y="-96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B47A48-6C39-410F-A8D4-DEDBC36FDD17}" type="datetimeFigureOut">
              <a:rPr lang="en-US" smtClean="0"/>
              <a:pPr/>
              <a:t>11/20/2013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FCD53D-EBF5-47E4-B08F-E264EB1353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728672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4250D8-F3C7-4D57-B602-6587EAA93D94}" type="datetimeFigureOut">
              <a:rPr lang="en-US" smtClean="0"/>
              <a:pPr/>
              <a:t>11/20/2013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F6ACC9-8640-4BA9-ADB9-B87F9901D8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43180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4E29B-04AB-4C1B-8510-0E277166FF74}" type="datetimeFigureOut">
              <a:rPr lang="en-US" smtClean="0"/>
              <a:pPr/>
              <a:t>11/20/2013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00550-8741-42E5-A1A2-6DFC1B1B6D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51770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00550-8741-42E5-A1A2-6DFC1B1B6DC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75706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4E29B-04AB-4C1B-8510-0E277166FF74}" type="datetimeFigureOut">
              <a:rPr lang="en-US" smtClean="0"/>
              <a:pPr/>
              <a:t>11/20/2013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00550-8741-42E5-A1A2-6DFC1B1B6D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66925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4E29B-04AB-4C1B-8510-0E277166FF74}" type="datetimeFigureOut">
              <a:rPr lang="en-US" smtClean="0"/>
              <a:pPr/>
              <a:t>11/20/2013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00550-8741-42E5-A1A2-6DFC1B1B6D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336028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4E29B-04AB-4C1B-8510-0E277166FF74}" type="datetimeFigureOut">
              <a:rPr lang="en-US" smtClean="0"/>
              <a:pPr/>
              <a:t>11/20/2013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00550-8741-42E5-A1A2-6DFC1B1B6D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550871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54E29B-04AB-4C1B-8510-0E277166FF74}" type="datetimeFigureOut">
              <a:rPr lang="en-US" smtClean="0"/>
              <a:pPr/>
              <a:t>11/20/2013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600550-8741-42E5-A1A2-6DFC1B1B6DC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524000"/>
            <a:ext cx="8229600" cy="0"/>
          </a:xfrm>
          <a:prstGeom prst="line">
            <a:avLst/>
          </a:prstGeom>
          <a:ln w="28575" cmpd="thickThin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04403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9" r:id="rId1"/>
    <p:sldLayoutId id="2147484130" r:id="rId2"/>
    <p:sldLayoutId id="2147484132" r:id="rId3"/>
    <p:sldLayoutId id="2147484133" r:id="rId4"/>
    <p:sldLayoutId id="2147484134" r:id="rId5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74000">
              <a:schemeClr val="bg1"/>
            </a:gs>
            <a:gs pos="100000">
              <a:srgbClr val="0033F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81200"/>
            <a:ext cx="7772400" cy="1470025"/>
          </a:xfrm>
        </p:spPr>
        <p:txBody>
          <a:bodyPr>
            <a:normAutofit/>
          </a:bodyPr>
          <a:lstStyle/>
          <a:p>
            <a:r>
              <a:rPr lang="bg-BG" dirty="0" smtClean="0"/>
              <a:t>Основни протоколи на приложения слой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36975"/>
            <a:ext cx="6400800" cy="914400"/>
          </a:xfrm>
        </p:spPr>
        <p:txBody>
          <a:bodyPr/>
          <a:lstStyle/>
          <a:p>
            <a:r>
              <a:rPr lang="bg-BG" dirty="0" smtClean="0"/>
              <a:t>Въведение в компютърните мрежи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t="11072"/>
          <a:stretch>
            <a:fillRect/>
          </a:stretch>
        </p:blipFill>
        <p:spPr bwMode="auto">
          <a:xfrm>
            <a:off x="152400" y="52387"/>
            <a:ext cx="8772525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>
            <a:off x="457200" y="3584575"/>
            <a:ext cx="8229600" cy="0"/>
          </a:xfrm>
          <a:prstGeom prst="line">
            <a:avLst/>
          </a:prstGeom>
          <a:ln w="28575" cmpd="thickThin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28600" y="5791200"/>
            <a:ext cx="868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>
              <a:defRPr/>
            </a:pPr>
            <a:r>
              <a:rPr lang="bg-BG" sz="1600" b="1" dirty="0" smtClean="0">
                <a:solidFill>
                  <a:schemeClr val="bg1"/>
                </a:solidFill>
              </a:rPr>
              <a:t>Договор </a:t>
            </a:r>
            <a:r>
              <a:rPr lang="en-US" sz="1600" b="1" dirty="0">
                <a:solidFill>
                  <a:schemeClr val="bg1"/>
                </a:solidFill>
              </a:rPr>
              <a:t>BG051PO001-4.3.04-0018</a:t>
            </a:r>
            <a:endParaRPr lang="bg-BG" sz="1600" b="1" dirty="0">
              <a:solidFill>
                <a:schemeClr val="bg1"/>
              </a:solidFill>
            </a:endParaRPr>
          </a:p>
          <a:p>
            <a:pPr algn="ctr" eaLnBrk="0" hangingPunct="0">
              <a:defRPr/>
            </a:pPr>
            <a:r>
              <a:rPr lang="bg-BG" sz="2000" b="1" dirty="0">
                <a:solidFill>
                  <a:srgbClr val="FFFF00"/>
                </a:solidFill>
                <a:cs typeface="Times New Roman" pitchFamily="18" charset="0"/>
              </a:rPr>
              <a:t>Разработване на програми за електронни форми на дистанционно обучение във Факултет по математика и </a:t>
            </a:r>
            <a:r>
              <a:rPr lang="bg-BG" sz="2000" b="1" dirty="0" smtClean="0">
                <a:solidFill>
                  <a:srgbClr val="FFFF00"/>
                </a:solidFill>
                <a:cs typeface="Times New Roman" pitchFamily="18" charset="0"/>
              </a:rPr>
              <a:t>информатика</a:t>
            </a:r>
            <a:endParaRPr lang="bg-BG" sz="2000" dirty="0">
              <a:solidFill>
                <a:srgbClr val="FFFF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94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dirty="0" smtClean="0"/>
              <a:t>Протоколи на Приложно ниво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1"/>
            <a:ext cx="7696200" cy="198119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bg-BG" sz="4000" b="1" dirty="0" smtClean="0"/>
              <a:t>По-известни протоколи на Приложно ниво</a:t>
            </a:r>
            <a:endParaRPr lang="en-US" sz="40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HTTP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2437"/>
            <a:ext cx="8229600" cy="452596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smtClean="0"/>
              <a:t>URL: http//fmi.uni-sofia.bg/index.html</a:t>
            </a:r>
            <a:endParaRPr lang="bg-BG" dirty="0" smtClean="0"/>
          </a:p>
          <a:p>
            <a:pPr>
              <a:buNone/>
            </a:pPr>
            <a:endParaRPr lang="en-US" dirty="0" smtClean="0"/>
          </a:p>
          <a:p>
            <a:r>
              <a:rPr lang="bg-BG" sz="3400" dirty="0" smtClean="0"/>
              <a:t>Най-напред браузерът интерпретира трите части:</a:t>
            </a:r>
          </a:p>
          <a:p>
            <a:pPr lvl="1"/>
            <a:r>
              <a:rPr lang="en-US" dirty="0" smtClean="0"/>
              <a:t>http – </a:t>
            </a:r>
            <a:r>
              <a:rPr lang="bg-BG" dirty="0" smtClean="0"/>
              <a:t>протокол</a:t>
            </a:r>
          </a:p>
          <a:p>
            <a:pPr lvl="1"/>
            <a:r>
              <a:rPr lang="en-US" dirty="0" smtClean="0"/>
              <a:t>fmi.uni-sofia.bg – </a:t>
            </a:r>
            <a:r>
              <a:rPr lang="bg-BG" dirty="0" smtClean="0"/>
              <a:t>името на сървъра</a:t>
            </a:r>
          </a:p>
          <a:p>
            <a:pPr lvl="1"/>
            <a:r>
              <a:rPr lang="en-US" dirty="0" smtClean="0"/>
              <a:t>index.html – </a:t>
            </a:r>
            <a:r>
              <a:rPr lang="bg-BG" dirty="0" smtClean="0"/>
              <a:t>име на конкретен файл</a:t>
            </a:r>
          </a:p>
          <a:p>
            <a:pPr lvl="1"/>
            <a:endParaRPr lang="bg-BG" dirty="0" smtClean="0"/>
          </a:p>
          <a:p>
            <a:r>
              <a:rPr lang="bg-BG" sz="3400" dirty="0" smtClean="0"/>
              <a:t>Браузерът проверява кой </a:t>
            </a:r>
            <a:r>
              <a:rPr lang="en-US" sz="3400" dirty="0" smtClean="0"/>
              <a:t>IP</a:t>
            </a:r>
            <a:r>
              <a:rPr lang="bg-BG" sz="3400" dirty="0" smtClean="0"/>
              <a:t> адрес стои зад </a:t>
            </a:r>
            <a:r>
              <a:rPr lang="en-US" sz="3400" dirty="0" smtClean="0"/>
              <a:t>fmi.uni-sofia.bg </a:t>
            </a:r>
          </a:p>
          <a:p>
            <a:r>
              <a:rPr lang="bg-BG" sz="3400" dirty="0" smtClean="0"/>
              <a:t>Използвайки протокола </a:t>
            </a:r>
            <a:r>
              <a:rPr lang="en-US" sz="3400" dirty="0" smtClean="0"/>
              <a:t>http</a:t>
            </a:r>
            <a:r>
              <a:rPr lang="bg-BG" sz="3400" dirty="0" smtClean="0"/>
              <a:t> изпраща </a:t>
            </a:r>
            <a:r>
              <a:rPr lang="en-US" sz="3400" dirty="0" smtClean="0"/>
              <a:t>GET</a:t>
            </a:r>
            <a:r>
              <a:rPr lang="bg-BG" sz="3400" dirty="0" smtClean="0"/>
              <a:t> заявка до сървъра, търсейки файл </a:t>
            </a:r>
            <a:r>
              <a:rPr lang="en-US" sz="3400" dirty="0" smtClean="0"/>
              <a:t>index.html</a:t>
            </a:r>
          </a:p>
          <a:p>
            <a:r>
              <a:rPr lang="bg-BG" sz="3400" dirty="0" smtClean="0"/>
              <a:t>Браузерът визуализира </a:t>
            </a:r>
            <a:r>
              <a:rPr lang="en-US" sz="3400" dirty="0" smtClean="0"/>
              <a:t>HTML</a:t>
            </a:r>
            <a:r>
              <a:rPr lang="bg-BG" sz="3400" dirty="0" smtClean="0"/>
              <a:t> кода, който получава като отговор</a:t>
            </a:r>
            <a:endParaRPr lang="en-US" sz="3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HTTP </a:t>
            </a:r>
            <a:r>
              <a:rPr lang="bg-BG" b="1" dirty="0" smtClean="0"/>
              <a:t>и </a:t>
            </a:r>
            <a:r>
              <a:rPr lang="en-US" b="1" dirty="0" smtClean="0"/>
              <a:t>HTTPS</a:t>
            </a:r>
            <a:endParaRPr lang="en-US" b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1600200"/>
            <a:ext cx="4960486" cy="3429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04800" y="4343400"/>
            <a:ext cx="8305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bg-BG" sz="2400" dirty="0" smtClean="0"/>
              <a:t>Използват се за трансфер на данни</a:t>
            </a:r>
          </a:p>
          <a:p>
            <a:pPr>
              <a:buFont typeface="Arial" pitchFamily="34" charset="0"/>
              <a:buChar char="•"/>
            </a:pPr>
            <a:r>
              <a:rPr lang="bg-BG" sz="2400" dirty="0" smtClean="0"/>
              <a:t>Тип: заявка-отговор протокол</a:t>
            </a:r>
          </a:p>
          <a:p>
            <a:pPr>
              <a:buFont typeface="Arial" pitchFamily="34" charset="0"/>
              <a:buChar char="•"/>
            </a:pPr>
            <a:r>
              <a:rPr lang="bg-BG" sz="2400" dirty="0" smtClean="0"/>
              <a:t>Три типа съобщения:</a:t>
            </a:r>
          </a:p>
          <a:p>
            <a:r>
              <a:rPr lang="en-US" sz="2400" b="1" dirty="0" smtClean="0"/>
              <a:t>GET</a:t>
            </a:r>
            <a:r>
              <a:rPr lang="en-US" sz="2400" dirty="0" smtClean="0"/>
              <a:t> –</a:t>
            </a:r>
            <a:r>
              <a:rPr lang="bg-BG" sz="2400" dirty="0" smtClean="0"/>
              <a:t>клиентът отправя заявка за данни</a:t>
            </a:r>
          </a:p>
          <a:p>
            <a:r>
              <a:rPr lang="en-US" sz="2400" b="1" dirty="0" smtClean="0"/>
              <a:t>POST,PUT</a:t>
            </a:r>
            <a:r>
              <a:rPr lang="en-US" sz="2400" dirty="0" smtClean="0"/>
              <a:t> – </a:t>
            </a:r>
            <a:r>
              <a:rPr lang="bg-BG" sz="2400" dirty="0" smtClean="0"/>
              <a:t>съобщения за качване на данни на сървъра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HTTPS</a:t>
            </a:r>
            <a:r>
              <a:rPr lang="bg-BG" sz="2400" dirty="0" smtClean="0"/>
              <a:t> криптира данните със </a:t>
            </a:r>
            <a:r>
              <a:rPr lang="en-US" sz="2400" dirty="0" smtClean="0"/>
              <a:t>SSL (Secure Socket Layer)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SMPTP, POP, IMAP</a:t>
            </a:r>
            <a:endParaRPr lang="en-US" b="1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2488" y="1676400"/>
            <a:ext cx="3489112" cy="2985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6200" y="1828800"/>
            <a:ext cx="58674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bg-BG" sz="2000" dirty="0" smtClean="0"/>
              <a:t>Типично приложение: пощенски клиент</a:t>
            </a:r>
          </a:p>
          <a:p>
            <a:pPr>
              <a:buFont typeface="Arial" pitchFamily="34" charset="0"/>
              <a:buChar char="•"/>
            </a:pPr>
            <a:r>
              <a:rPr lang="bg-BG" sz="2000" dirty="0" smtClean="0"/>
              <a:t>Позволява съобщенията да бъдат изпратени</a:t>
            </a:r>
          </a:p>
          <a:p>
            <a:pPr>
              <a:buFont typeface="Arial" pitchFamily="34" charset="0"/>
              <a:buChar char="•"/>
            </a:pPr>
            <a:r>
              <a:rPr lang="bg-BG" sz="2000" dirty="0" smtClean="0"/>
              <a:t>Поставя получените съобщения в пощенската кутия</a:t>
            </a:r>
          </a:p>
          <a:p>
            <a:pPr>
              <a:buFont typeface="Arial" pitchFamily="34" charset="0"/>
              <a:buChar char="•"/>
            </a:pPr>
            <a:endParaRPr lang="bg-BG" sz="2000" dirty="0" smtClean="0"/>
          </a:p>
          <a:p>
            <a:r>
              <a:rPr lang="bg-BG" sz="2000" dirty="0" smtClean="0"/>
              <a:t>Съобщенията имат хедър и тяло.</a:t>
            </a:r>
          </a:p>
          <a:p>
            <a:endParaRPr lang="bg-BG" sz="2000" dirty="0" smtClean="0"/>
          </a:p>
          <a:p>
            <a:r>
              <a:rPr lang="en-US" sz="2000" b="1" dirty="0" smtClean="0"/>
              <a:t>SMTP</a:t>
            </a:r>
            <a:r>
              <a:rPr lang="bg-BG" sz="2000" dirty="0" smtClean="0"/>
              <a:t> (порт 25)– за изпращане на съобщенията до клиентския сървър</a:t>
            </a:r>
          </a:p>
          <a:p>
            <a:r>
              <a:rPr lang="en-US" sz="2000" b="1" dirty="0" smtClean="0"/>
              <a:t>POP/POP3</a:t>
            </a:r>
            <a:r>
              <a:rPr lang="bg-BG" sz="2000" b="1" dirty="0" smtClean="0"/>
              <a:t> </a:t>
            </a:r>
            <a:r>
              <a:rPr lang="bg-BG" sz="2000" dirty="0" smtClean="0"/>
              <a:t>(порт 110)</a:t>
            </a:r>
            <a:r>
              <a:rPr lang="en-US" sz="2000" dirty="0" smtClean="0"/>
              <a:t> – </a:t>
            </a:r>
            <a:r>
              <a:rPr lang="bg-BG" sz="2000" dirty="0" smtClean="0"/>
              <a:t>за изтегляне на съобщенията от клиента. Копия на съобщенията не се пазят на сървъра</a:t>
            </a:r>
          </a:p>
          <a:p>
            <a:r>
              <a:rPr lang="en-US" sz="2000" b="1" dirty="0" smtClean="0"/>
              <a:t>IMAP (</a:t>
            </a:r>
            <a:r>
              <a:rPr lang="en-US" sz="2000" dirty="0" smtClean="0"/>
              <a:t>Internet Message Access Protocol) – </a:t>
            </a:r>
            <a:r>
              <a:rPr lang="bg-BG" sz="2000" dirty="0" smtClean="0"/>
              <a:t>за изтегляне от клиента, като съобщенията се копират и остават на сървъра до ръчно изтриване.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DNS</a:t>
            </a:r>
            <a:endParaRPr lang="en-US" b="1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676400"/>
            <a:ext cx="4876800" cy="2202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2528" y="3950906"/>
            <a:ext cx="5027872" cy="1459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143000" y="5955268"/>
            <a:ext cx="7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Потрбителите помнят по-лесно имена, отколкото </a:t>
            </a:r>
            <a:r>
              <a:rPr lang="en-US" dirty="0" smtClean="0"/>
              <a:t>IP</a:t>
            </a:r>
            <a:r>
              <a:rPr lang="bg-BG" dirty="0" smtClean="0"/>
              <a:t> адреси.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dirty="0" smtClean="0"/>
              <a:t>Формат на </a:t>
            </a:r>
            <a:r>
              <a:rPr lang="en-US" b="1" dirty="0" smtClean="0"/>
              <a:t>DNS</a:t>
            </a:r>
            <a:r>
              <a:rPr lang="bg-BG" b="1" dirty="0" smtClean="0"/>
              <a:t> съобщенията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828800" y="1600200"/>
          <a:ext cx="42672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7200"/>
              </a:tblGrid>
              <a:tr h="370840">
                <a:tc>
                  <a:txBody>
                    <a:bodyPr/>
                    <a:lstStyle/>
                    <a:p>
                      <a:r>
                        <a:rPr lang="bg-BG" dirty="0" smtClean="0">
                          <a:solidFill>
                            <a:schemeClr val="tx1"/>
                          </a:solidFill>
                        </a:rPr>
                        <a:t>Хедър 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(12 </a:t>
                      </a:r>
                      <a:r>
                        <a:rPr lang="bg-BG" b="0" dirty="0" smtClean="0">
                          <a:solidFill>
                            <a:schemeClr val="tx1"/>
                          </a:solidFill>
                        </a:rPr>
                        <a:t>байта)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9FFCC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g-BG" b="1" dirty="0" smtClean="0">
                          <a:solidFill>
                            <a:schemeClr val="tx1"/>
                          </a:solidFill>
                        </a:rPr>
                        <a:t>Въпрос 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bg-BG" baseline="0" dirty="0" smtClean="0">
                          <a:solidFill>
                            <a:schemeClr val="tx1"/>
                          </a:solidFill>
                        </a:rPr>
                        <a:t>променлива дължина)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9FFCC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b="1" dirty="0" smtClean="0">
                          <a:solidFill>
                            <a:schemeClr val="tx1"/>
                          </a:solidFill>
                        </a:rPr>
                        <a:t>Отговор 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bg-BG" baseline="0" dirty="0" smtClean="0">
                          <a:solidFill>
                            <a:schemeClr val="tx1"/>
                          </a:solidFill>
                        </a:rPr>
                        <a:t>променлива дължина)</a:t>
                      </a: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9FFCC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Authority 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bg-BG" baseline="0" dirty="0" smtClean="0">
                          <a:solidFill>
                            <a:schemeClr val="tx1"/>
                          </a:solidFill>
                        </a:rPr>
                        <a:t>променлива дължина)</a:t>
                      </a: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9FFCC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b="1" dirty="0" smtClean="0">
                          <a:solidFill>
                            <a:schemeClr val="tx1"/>
                          </a:solidFill>
                        </a:rPr>
                        <a:t>Допълнителни 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bg-BG" baseline="0" dirty="0" smtClean="0">
                          <a:solidFill>
                            <a:schemeClr val="tx1"/>
                          </a:solidFill>
                        </a:rPr>
                        <a:t>променлива дължина)</a:t>
                      </a: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9FFCC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04800" y="3505200"/>
            <a:ext cx="85344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b="1" dirty="0" smtClean="0"/>
              <a:t>Типове записи в </a:t>
            </a:r>
            <a:r>
              <a:rPr lang="en-US" sz="2400" b="1" dirty="0" smtClean="0"/>
              <a:t>DNS:</a:t>
            </a:r>
          </a:p>
          <a:p>
            <a:r>
              <a:rPr lang="bg-BG" b="1" dirty="0" smtClean="0"/>
              <a:t>А</a:t>
            </a:r>
            <a:r>
              <a:rPr lang="bg-BG" dirty="0" smtClean="0"/>
              <a:t> – адрес на крайно устройство</a:t>
            </a:r>
          </a:p>
          <a:p>
            <a:r>
              <a:rPr lang="en-US" b="1" dirty="0" smtClean="0"/>
              <a:t>NS</a:t>
            </a:r>
            <a:r>
              <a:rPr lang="bg-BG" dirty="0" smtClean="0"/>
              <a:t> – кой </a:t>
            </a:r>
            <a:r>
              <a:rPr lang="en-US" dirty="0" smtClean="0"/>
              <a:t>DNS</a:t>
            </a:r>
            <a:r>
              <a:rPr lang="bg-BG" dirty="0" smtClean="0"/>
              <a:t> сървър е основен за домейна. Когато искаме да разделим домейна на поддомейни.</a:t>
            </a:r>
          </a:p>
          <a:p>
            <a:r>
              <a:rPr lang="en-US" b="1" dirty="0" smtClean="0"/>
              <a:t>CNAME</a:t>
            </a:r>
            <a:r>
              <a:rPr lang="en-US" dirty="0" smtClean="0"/>
              <a:t> – alias. </a:t>
            </a:r>
            <a:r>
              <a:rPr lang="bg-BG" dirty="0" smtClean="0"/>
              <a:t>Когато няколко услуги иазползват един мрежови  адрес, но всека от тях е описана в </a:t>
            </a:r>
            <a:r>
              <a:rPr lang="en-US" dirty="0" smtClean="0"/>
              <a:t>DNS</a:t>
            </a:r>
            <a:r>
              <a:rPr lang="bg-BG" dirty="0" smtClean="0"/>
              <a:t> сървъра</a:t>
            </a:r>
          </a:p>
          <a:p>
            <a:r>
              <a:rPr lang="en-US" b="1" dirty="0" smtClean="0"/>
              <a:t>MX</a:t>
            </a:r>
            <a:r>
              <a:rPr lang="en-US" dirty="0" smtClean="0"/>
              <a:t> – </a:t>
            </a:r>
            <a:r>
              <a:rPr lang="bg-BG" dirty="0" smtClean="0"/>
              <a:t>свързва име на домейн със списък от пощенски сървъри, които ще получават писма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5867400"/>
            <a:ext cx="853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bg-BG" dirty="0" smtClean="0"/>
              <a:t>Ако не намери съответствие за дадено име, сървърът се обръща към други сървъри</a:t>
            </a:r>
          </a:p>
          <a:p>
            <a:pPr>
              <a:buFont typeface="Arial" pitchFamily="34" charset="0"/>
              <a:buChar char="•"/>
            </a:pPr>
            <a:r>
              <a:rPr lang="bg-BG" dirty="0" smtClean="0"/>
              <a:t>Стрвърът временно съхранява намерените адреси в кеш-паметта</a:t>
            </a:r>
          </a:p>
          <a:p>
            <a:pPr>
              <a:buFont typeface="Arial" pitchFamily="34" charset="0"/>
              <a:buChar char="•"/>
            </a:pPr>
            <a:r>
              <a:rPr lang="bg-BG" dirty="0" smtClean="0"/>
              <a:t>Командата </a:t>
            </a:r>
            <a:r>
              <a:rPr lang="en-US" dirty="0" err="1" smtClean="0"/>
              <a:t>ipconfig</a:t>
            </a:r>
            <a:r>
              <a:rPr lang="en-US" dirty="0" smtClean="0"/>
              <a:t> /</a:t>
            </a:r>
            <a:r>
              <a:rPr lang="en-US" dirty="0" err="1" smtClean="0"/>
              <a:t>displaydns</a:t>
            </a:r>
            <a:r>
              <a:rPr lang="en-US" dirty="0" smtClean="0"/>
              <a:t> </a:t>
            </a:r>
            <a:r>
              <a:rPr lang="bg-BG" dirty="0" smtClean="0"/>
              <a:t>показва </a:t>
            </a:r>
            <a:r>
              <a:rPr lang="en-US" dirty="0" smtClean="0"/>
              <a:t>DNS</a:t>
            </a:r>
            <a:r>
              <a:rPr lang="bg-BG" dirty="0" smtClean="0"/>
              <a:t> кеша на компютъра в </a:t>
            </a:r>
            <a:r>
              <a:rPr lang="en-US" dirty="0" smtClean="0"/>
              <a:t>Windows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dirty="0" smtClean="0"/>
              <a:t>Йерархията на </a:t>
            </a:r>
            <a:r>
              <a:rPr lang="en-US" b="1" dirty="0" smtClean="0"/>
              <a:t>DNS</a:t>
            </a:r>
            <a:endParaRPr lang="en-US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36880" y="1600200"/>
            <a:ext cx="5468920" cy="3558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28600" y="5181600"/>
            <a:ext cx="7620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Top-level </a:t>
            </a:r>
            <a:r>
              <a:rPr lang="bg-BG" b="1" dirty="0" smtClean="0"/>
              <a:t>домейни:</a:t>
            </a:r>
          </a:p>
          <a:p>
            <a:r>
              <a:rPr lang="bg-BG" dirty="0" smtClean="0"/>
              <a:t>.</a:t>
            </a:r>
            <a:r>
              <a:rPr lang="en-US" dirty="0" smtClean="0"/>
              <a:t>com – </a:t>
            </a:r>
            <a:r>
              <a:rPr lang="bg-BG" dirty="0" smtClean="0"/>
              <a:t>комерсиални организации</a:t>
            </a:r>
            <a:endParaRPr lang="en-US" dirty="0" smtClean="0"/>
          </a:p>
          <a:p>
            <a:r>
              <a:rPr lang="en-US" dirty="0" smtClean="0"/>
              <a:t>.org</a:t>
            </a:r>
            <a:r>
              <a:rPr lang="bg-BG" dirty="0" smtClean="0"/>
              <a:t> – организации с нетърговка цел</a:t>
            </a:r>
            <a:endParaRPr lang="en-US" dirty="0" smtClean="0"/>
          </a:p>
          <a:p>
            <a:r>
              <a:rPr lang="en-US" dirty="0" smtClean="0"/>
              <a:t>.</a:t>
            </a:r>
            <a:r>
              <a:rPr lang="en-US" dirty="0" err="1" smtClean="0"/>
              <a:t>bg</a:t>
            </a:r>
            <a:r>
              <a:rPr lang="bg-BG" dirty="0" smtClean="0"/>
              <a:t> - България</a:t>
            </a:r>
            <a:endParaRPr lang="en-US" dirty="0" smtClean="0"/>
          </a:p>
          <a:p>
            <a:r>
              <a:rPr lang="en-US" dirty="0" smtClean="0"/>
              <a:t>.</a:t>
            </a:r>
            <a:r>
              <a:rPr lang="en-US" dirty="0" err="1" smtClean="0"/>
              <a:t>usa</a:t>
            </a:r>
            <a:r>
              <a:rPr lang="bg-BG" dirty="0" smtClean="0"/>
              <a:t> - САЩ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dirty="0" smtClean="0"/>
              <a:t>Командата </a:t>
            </a:r>
            <a:r>
              <a:rPr lang="en-US" b="1" i="1" dirty="0" err="1" smtClean="0"/>
              <a:t>nslookup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g-BG" sz="2400" dirty="0" smtClean="0"/>
              <a:t>Позволява ръчно да попитаме за дадено име</a:t>
            </a:r>
          </a:p>
          <a:p>
            <a:r>
              <a:rPr lang="bg-BG" sz="2400" dirty="0" smtClean="0"/>
              <a:t>Може да се използва при търсене на проблеми в транслирането на адресите или при проверка на текущия статус на  сървъра</a:t>
            </a:r>
            <a:endParaRPr lang="en-US" sz="24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352800"/>
            <a:ext cx="4043998" cy="320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DHCP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572000"/>
            <a:ext cx="8686800" cy="2133600"/>
          </a:xfrm>
        </p:spPr>
        <p:txBody>
          <a:bodyPr>
            <a:normAutofit/>
          </a:bodyPr>
          <a:lstStyle/>
          <a:p>
            <a:r>
              <a:rPr lang="bg-BG" sz="2400" dirty="0" smtClean="0"/>
              <a:t>Р</a:t>
            </a:r>
            <a:r>
              <a:rPr lang="bg-BG" sz="2400" dirty="0" smtClean="0"/>
              <a:t>аздава динамично мрежова конфигурация</a:t>
            </a:r>
          </a:p>
          <a:p>
            <a:r>
              <a:rPr lang="bg-BG" sz="2400" dirty="0" smtClean="0"/>
              <a:t>Избира адрес от предварително дефинирана област или фиксиран</a:t>
            </a:r>
          </a:p>
          <a:p>
            <a:r>
              <a:rPr lang="bg-BG" sz="2400" dirty="0" smtClean="0"/>
              <a:t>Използва се за потребителски крайни устройства</a:t>
            </a:r>
            <a:br>
              <a:rPr lang="bg-BG" sz="2400" dirty="0" smtClean="0"/>
            </a:br>
            <a:r>
              <a:rPr lang="bg-BG" sz="2400" dirty="0" smtClean="0"/>
              <a:t> (без сървъри, маршрутизатори, принтери)</a:t>
            </a:r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1600200"/>
            <a:ext cx="369549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DHCP</a:t>
            </a:r>
            <a:r>
              <a:rPr lang="bg-BG" b="1" dirty="0" smtClean="0"/>
              <a:t> процес</a:t>
            </a:r>
            <a:endParaRPr lang="en-US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1928020"/>
            <a:ext cx="6997698" cy="3634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dirty="0" smtClean="0"/>
              <a:t>Приложен слой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200400" y="4953000"/>
            <a:ext cx="2895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000" b="1" dirty="0" smtClean="0"/>
              <a:t>Транспортен слой  установява временна сесия между две приложения и предава данни между тях</a:t>
            </a:r>
            <a:endParaRPr lang="en-US" sz="2000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676400"/>
            <a:ext cx="6319837" cy="5016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itle 10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FTP</a:t>
            </a:r>
            <a:endParaRPr lang="en-US" b="1" dirty="0"/>
          </a:p>
        </p:txBody>
      </p:sp>
      <p:sp>
        <p:nvSpPr>
          <p:cNvPr id="107" name="TextBox 106"/>
          <p:cNvSpPr txBox="1"/>
          <p:nvPr/>
        </p:nvSpPr>
        <p:spPr>
          <a:xfrm>
            <a:off x="152400" y="5029200"/>
            <a:ext cx="8915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FTP</a:t>
            </a:r>
            <a:r>
              <a:rPr lang="bg-BG" sz="2400" dirty="0" smtClean="0"/>
              <a:t> позволява трансфер на данни между клиент и сървър</a:t>
            </a:r>
          </a:p>
          <a:p>
            <a:pPr>
              <a:buFont typeface="Arial" pitchFamily="34" charset="0"/>
              <a:buChar char="•"/>
            </a:pPr>
            <a:r>
              <a:rPr lang="bg-BG" sz="2400" dirty="0" smtClean="0"/>
              <a:t>Възможностите за теглене на данни от сървъра (</a:t>
            </a:r>
            <a:r>
              <a:rPr lang="en-US" sz="2400" dirty="0" smtClean="0"/>
              <a:t>get/pull) </a:t>
            </a:r>
            <a:r>
              <a:rPr lang="bg-BG" sz="2400" dirty="0" smtClean="0"/>
              <a:t>и за качване (</a:t>
            </a:r>
            <a:r>
              <a:rPr lang="en-US" sz="2400" dirty="0" smtClean="0"/>
              <a:t>put/push)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FTP</a:t>
            </a:r>
            <a:r>
              <a:rPr lang="bg-BG" sz="2400" dirty="0" smtClean="0"/>
              <a:t> изисква две конекции: за контрол: 21, за данните: 20</a:t>
            </a:r>
            <a:endParaRPr lang="en-US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600200"/>
            <a:ext cx="4918013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Server Message Block (SMB)</a:t>
            </a:r>
            <a:endParaRPr lang="en-US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438" y="1981200"/>
            <a:ext cx="3471362" cy="2889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1000" y="4999037"/>
            <a:ext cx="8229600" cy="1782763"/>
          </a:xfrm>
        </p:spPr>
        <p:txBody>
          <a:bodyPr>
            <a:normAutofit/>
          </a:bodyPr>
          <a:lstStyle/>
          <a:p>
            <a:r>
              <a:rPr lang="bg-BG" sz="2400" dirty="0" smtClean="0"/>
              <a:t>Осъществява се по-продължителна връзка със сървъра</a:t>
            </a:r>
          </a:p>
          <a:p>
            <a:r>
              <a:rPr lang="bg-BG" sz="2400" dirty="0" smtClean="0"/>
              <a:t>След осъществяване на връзката потребителят ползва файловете, все едно че са на неговата машина</a:t>
            </a:r>
          </a:p>
          <a:p>
            <a:r>
              <a:rPr lang="en-US" sz="2400" dirty="0" smtClean="0"/>
              <a:t>UNIX</a:t>
            </a:r>
            <a:r>
              <a:rPr lang="bg-BG" sz="2400" dirty="0" smtClean="0"/>
              <a:t> вариант: </a:t>
            </a:r>
            <a:r>
              <a:rPr lang="en-US" sz="2400" dirty="0" smtClean="0"/>
              <a:t>SAMBA</a:t>
            </a:r>
            <a:endParaRPr lang="en-US" sz="24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1905000"/>
            <a:ext cx="5004976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dirty="0" smtClean="0"/>
              <a:t>Потокът от данни</a:t>
            </a:r>
            <a:endParaRPr lang="en-US" b="1" dirty="0"/>
          </a:p>
        </p:txBody>
      </p:sp>
      <p:pic>
        <p:nvPicPr>
          <p:cNvPr id="4" name="Content Placeholder 3" descr="dataflow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1752600"/>
            <a:ext cx="6031984" cy="4770438"/>
          </a:xfrm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981200"/>
            <a:ext cx="4093236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dirty="0" smtClean="0"/>
              <a:t>Представителен слой</a:t>
            </a:r>
            <a:endParaRPr lang="en-US" b="1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600200"/>
            <a:ext cx="4248150" cy="3260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8600" y="4876800"/>
            <a:ext cx="8763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b="1" dirty="0" smtClean="0"/>
              <a:t>Функции</a:t>
            </a:r>
            <a:r>
              <a:rPr lang="bg-BG" sz="2400" dirty="0" smtClean="0"/>
              <a:t>:</a:t>
            </a:r>
          </a:p>
          <a:p>
            <a:pPr>
              <a:buFont typeface="Arial" pitchFamily="34" charset="0"/>
              <a:buChar char="•"/>
            </a:pPr>
            <a:r>
              <a:rPr lang="bg-BG" sz="2400" dirty="0" smtClean="0"/>
              <a:t>Представя данните в подходящ формат</a:t>
            </a:r>
          </a:p>
          <a:p>
            <a:pPr>
              <a:buFont typeface="Arial" pitchFamily="34" charset="0"/>
              <a:buChar char="•"/>
            </a:pPr>
            <a:r>
              <a:rPr lang="bg-BG" sz="2400" dirty="0" smtClean="0"/>
              <a:t>Компресира данните при подателя и декомпресира при получателя</a:t>
            </a:r>
          </a:p>
          <a:p>
            <a:pPr>
              <a:buFont typeface="Arial" pitchFamily="34" charset="0"/>
              <a:buChar char="•"/>
            </a:pPr>
            <a:r>
              <a:rPr lang="bg-BG" sz="2400" dirty="0" smtClean="0"/>
              <a:t>Криптира и декриптира данните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dirty="0" smtClean="0"/>
              <a:t>Сесиен слой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bg-BG" b="1" dirty="0" smtClean="0"/>
              <a:t>Функции</a:t>
            </a:r>
          </a:p>
          <a:p>
            <a:r>
              <a:rPr lang="bg-BG" dirty="0" smtClean="0"/>
              <a:t>Създава и поддържа диалог между приложенията на подателя и на получателя</a:t>
            </a:r>
          </a:p>
          <a:p>
            <a:r>
              <a:rPr lang="bg-BG" dirty="0" smtClean="0"/>
              <a:t>Управлява обмена на информация за иницииране и поддържане на активен диалог, рестартиране на сесията между подателя и получателя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dirty="0" smtClean="0"/>
              <a:t>Протоколи на приложно ниво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838200" y="2057400"/>
          <a:ext cx="7696200" cy="381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8953"/>
                <a:gridCol w="1190134"/>
                <a:gridCol w="3967113"/>
              </a:tblGrid>
              <a:tr h="332740">
                <a:tc gridSpan="3">
                  <a:txBody>
                    <a:bodyPr/>
                    <a:lstStyle/>
                    <a:p>
                      <a:pPr algn="ctr"/>
                      <a:r>
                        <a:rPr lang="bg-BG" sz="2800" dirty="0" smtClean="0"/>
                        <a:t>Приложно</a:t>
                      </a:r>
                      <a:r>
                        <a:rPr lang="bg-BG" sz="2800" baseline="0" dirty="0" smtClean="0"/>
                        <a:t> ниво</a:t>
                      </a:r>
                      <a:endParaRPr lang="en-US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32740">
                <a:tc>
                  <a:txBody>
                    <a:bodyPr/>
                    <a:lstStyle/>
                    <a:p>
                      <a:pPr algn="ctr"/>
                      <a:r>
                        <a:rPr lang="bg-BG" b="1" dirty="0" smtClean="0"/>
                        <a:t>Система за именуване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Транслира имена към </a:t>
                      </a:r>
                      <a:r>
                        <a:rPr lang="en-US" dirty="0" smtClean="0"/>
                        <a:t>IP</a:t>
                      </a:r>
                      <a:r>
                        <a:rPr lang="bg-BG" dirty="0" smtClean="0"/>
                        <a:t> адреси</a:t>
                      </a:r>
                      <a:endParaRPr lang="en-US" dirty="0"/>
                    </a:p>
                  </a:txBody>
                  <a:tcPr/>
                </a:tc>
              </a:tr>
              <a:tr h="332740">
                <a:tc rowSpan="2">
                  <a:txBody>
                    <a:bodyPr/>
                    <a:lstStyle/>
                    <a:p>
                      <a:pPr algn="ctr"/>
                      <a:r>
                        <a:rPr lang="bg-BG" b="1" dirty="0" smtClean="0"/>
                        <a:t>Хостова конфигурация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BOOTP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IP</a:t>
                      </a:r>
                      <a:r>
                        <a:rPr lang="bg-BG" baseline="0" dirty="0" smtClean="0"/>
                        <a:t> конфигурация</a:t>
                      </a:r>
                      <a:endParaRPr lang="en-US" dirty="0"/>
                    </a:p>
                  </a:txBody>
                  <a:tcPr/>
                </a:tc>
              </a:tr>
              <a:tr h="3327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DHCP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IP,</a:t>
                      </a:r>
                      <a:r>
                        <a:rPr lang="en-US" baseline="0" dirty="0" smtClean="0"/>
                        <a:t> </a:t>
                      </a:r>
                      <a:r>
                        <a:rPr lang="bg-BG" baseline="0" dirty="0" smtClean="0"/>
                        <a:t>маска, </a:t>
                      </a:r>
                      <a:r>
                        <a:rPr lang="en-US" baseline="0" dirty="0" smtClean="0"/>
                        <a:t>gateway, </a:t>
                      </a:r>
                      <a:r>
                        <a:rPr lang="en-US" baseline="0" dirty="0" err="1" smtClean="0"/>
                        <a:t>dns</a:t>
                      </a:r>
                      <a:r>
                        <a:rPr lang="en-US" baseline="0" dirty="0" smtClean="0"/>
                        <a:t> </a:t>
                      </a:r>
                      <a:r>
                        <a:rPr lang="bg-BG" baseline="0" dirty="0" smtClean="0"/>
                        <a:t>конфигурация</a:t>
                      </a:r>
                      <a:endParaRPr lang="en-US" dirty="0"/>
                    </a:p>
                  </a:txBody>
                  <a:tcPr/>
                </a:tc>
              </a:tr>
              <a:tr h="332740">
                <a:tc rowSpan="3"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E-mail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SMTP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трансфериране на е-мейл</a:t>
                      </a:r>
                      <a:endParaRPr lang="en-US" dirty="0"/>
                    </a:p>
                  </a:txBody>
                  <a:tcPr/>
                </a:tc>
              </a:tr>
              <a:tr h="3327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POP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доставка на е-маил</a:t>
                      </a:r>
                      <a:endParaRPr lang="en-US" dirty="0"/>
                    </a:p>
                  </a:txBody>
                  <a:tcPr/>
                </a:tc>
              </a:tr>
              <a:tr h="3327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IMAP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Достъп до</a:t>
                      </a:r>
                      <a:r>
                        <a:rPr lang="bg-BG" baseline="0" dirty="0" smtClean="0"/>
                        <a:t> е-мейл сървър</a:t>
                      </a:r>
                      <a:endParaRPr lang="en-US" dirty="0"/>
                    </a:p>
                  </a:txBody>
                  <a:tcPr/>
                </a:tc>
              </a:tr>
              <a:tr h="332740">
                <a:tc rowSpan="2">
                  <a:txBody>
                    <a:bodyPr/>
                    <a:lstStyle/>
                    <a:p>
                      <a:pPr algn="ctr"/>
                      <a:r>
                        <a:rPr lang="bg-BG" b="1" dirty="0" smtClean="0"/>
                        <a:t>Трансфериране</a:t>
                      </a:r>
                      <a:r>
                        <a:rPr lang="bg-BG" b="1" baseline="0" dirty="0" smtClean="0"/>
                        <a:t> файл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FTP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Файлов трансфер между</a:t>
                      </a:r>
                      <a:r>
                        <a:rPr lang="bg-BG" baseline="0" dirty="0" smtClean="0"/>
                        <a:t> системи</a:t>
                      </a:r>
                      <a:endParaRPr lang="en-US" dirty="0"/>
                    </a:p>
                  </a:txBody>
                  <a:tcPr/>
                </a:tc>
              </a:tr>
              <a:tr h="3327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TFTP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Файлов трансфер</a:t>
                      </a:r>
                      <a:endParaRPr lang="en-US" dirty="0"/>
                    </a:p>
                  </a:txBody>
                  <a:tcPr/>
                </a:tc>
              </a:tr>
              <a:tr h="3327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WEB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HTTP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Трансфер на файлове във </a:t>
                      </a:r>
                      <a:r>
                        <a:rPr lang="en-US" dirty="0" smtClean="0"/>
                        <a:t>WWW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b="1" dirty="0" smtClean="0"/>
              <a:t>Мрежи с равноправни участници</a:t>
            </a:r>
            <a:endParaRPr lang="en-US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514600"/>
            <a:ext cx="6705600" cy="83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477000" y="32004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b="1" dirty="0" smtClean="0"/>
              <a:t>Директно свързан принтер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1600200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Peer-to-Peer</a:t>
            </a:r>
            <a:r>
              <a:rPr lang="en-US" sz="2400" dirty="0" smtClean="0"/>
              <a:t> </a:t>
            </a:r>
            <a:r>
              <a:rPr lang="en-US" sz="2400" b="1" dirty="0" smtClean="0"/>
              <a:t>(P2P)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4694872"/>
            <a:ext cx="3733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dirty="0" smtClean="0"/>
              <a:t>Компютър 1:</a:t>
            </a:r>
          </a:p>
          <a:p>
            <a:pPr>
              <a:buFont typeface="Arial" pitchFamily="34" charset="0"/>
              <a:buChar char="•"/>
            </a:pPr>
            <a:r>
              <a:rPr lang="bg-BG" dirty="0" smtClean="0"/>
              <a:t>Имам файлове на диска си, които споделям с Компютър 2.</a:t>
            </a:r>
          </a:p>
          <a:p>
            <a:pPr>
              <a:buFont typeface="Arial" pitchFamily="34" charset="0"/>
              <a:buChar char="•"/>
            </a:pPr>
            <a:r>
              <a:rPr lang="bg-BG" dirty="0" smtClean="0"/>
              <a:t>Искам да разпечатвам на принтера, свързан към Компютър 2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38200" y="34290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dirty="0" smtClean="0"/>
              <a:t>Компютър 1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648200" y="3364468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dirty="0" smtClean="0"/>
              <a:t>Компютър 2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0" y="4694872"/>
            <a:ext cx="3733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dirty="0" smtClean="0"/>
              <a:t>Компютър 2</a:t>
            </a:r>
          </a:p>
          <a:p>
            <a:pPr>
              <a:buFont typeface="Arial" pitchFamily="34" charset="0"/>
              <a:buChar char="•"/>
            </a:pPr>
            <a:r>
              <a:rPr lang="bg-BG" dirty="0" smtClean="0"/>
              <a:t>Искам да достъпя файл от диска на Компютър 1.</a:t>
            </a:r>
          </a:p>
          <a:p>
            <a:pPr>
              <a:buFont typeface="Arial" pitchFamily="34" charset="0"/>
              <a:buChar char="•"/>
            </a:pPr>
            <a:r>
              <a:rPr lang="bg-BG" dirty="0" smtClean="0"/>
              <a:t>Искам да разпечатя файл, за който ми е подал заявка Компютър 1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" y="388620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bg-BG" b="1" dirty="0" smtClean="0"/>
              <a:t>Клиент за разпечатване</a:t>
            </a:r>
          </a:p>
          <a:p>
            <a:pPr>
              <a:buFont typeface="Arial" pitchFamily="34" charset="0"/>
              <a:buChar char="•"/>
            </a:pPr>
            <a:r>
              <a:rPr lang="bg-BG" b="1" dirty="0" smtClean="0"/>
              <a:t>Файлов сървър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495800" y="38862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bg-BG" b="1" dirty="0" smtClean="0"/>
              <a:t>Сървър за разпечатване</a:t>
            </a:r>
          </a:p>
          <a:p>
            <a:pPr>
              <a:buFont typeface="Arial" pitchFamily="34" charset="0"/>
              <a:buChar char="•"/>
            </a:pPr>
            <a:r>
              <a:rPr lang="bg-BG" b="1" dirty="0" smtClean="0"/>
              <a:t>Файлов клиент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371600" y="6336268"/>
            <a:ext cx="64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dirty="0" smtClean="0"/>
              <a:t>Ролята клиент или сървър се дава за конкретна заявка</a:t>
            </a:r>
            <a:endParaRPr lang="en-US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3600" b="1" dirty="0" smtClean="0"/>
              <a:t>Приложения с равноправни участници</a:t>
            </a:r>
            <a:endParaRPr lang="en-US" sz="3600" b="1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0" y="2057400"/>
            <a:ext cx="4914900" cy="295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00200" y="1600200"/>
            <a:ext cx="708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b="1" dirty="0" smtClean="0"/>
              <a:t>Клиент и сървър в една и съща комуникация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5117068"/>
            <a:ext cx="792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И двете могат да инициират комуникация и се приемат за равноправни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6096000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Някои </a:t>
            </a:r>
            <a:r>
              <a:rPr lang="en-US" dirty="0" smtClean="0"/>
              <a:t>peer-to-peer</a:t>
            </a:r>
            <a:r>
              <a:rPr lang="bg-BG" dirty="0" smtClean="0"/>
              <a:t> приложения ползват хибридна система, където споделянето на ресурсите е децентрализирано, но има централизиран индекс (списък).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6200" y="5638800"/>
            <a:ext cx="899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P2P</a:t>
            </a:r>
            <a:r>
              <a:rPr lang="bg-BG" dirty="0" smtClean="0"/>
              <a:t> приложенията зареждат потребителски интерфейс и фонови (</a:t>
            </a:r>
            <a:r>
              <a:rPr lang="en-US" dirty="0" smtClean="0"/>
              <a:t>background) </a:t>
            </a:r>
            <a:r>
              <a:rPr lang="bg-BG" dirty="0" smtClean="0"/>
              <a:t>сървиси.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dirty="0" smtClean="0"/>
              <a:t>По-известни </a:t>
            </a:r>
            <a:r>
              <a:rPr lang="en-US" b="1" dirty="0" smtClean="0"/>
              <a:t>P2P </a:t>
            </a:r>
            <a:r>
              <a:rPr lang="bg-BG" b="1" dirty="0" smtClean="0"/>
              <a:t>приложения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3200400" cy="3124200"/>
          </a:xfrm>
        </p:spPr>
        <p:txBody>
          <a:bodyPr>
            <a:normAutofit/>
          </a:bodyPr>
          <a:lstStyle/>
          <a:p>
            <a:pPr marL="400050"/>
            <a:r>
              <a:rPr lang="en-US" sz="2400" dirty="0" err="1" smtClean="0"/>
              <a:t>eDonkey</a:t>
            </a:r>
            <a:endParaRPr lang="en-US" sz="2400" dirty="0" smtClean="0"/>
          </a:p>
          <a:p>
            <a:pPr marL="400050"/>
            <a:r>
              <a:rPr lang="en-US" sz="2400" dirty="0" err="1" smtClean="0"/>
              <a:t>eMule</a:t>
            </a:r>
            <a:endParaRPr lang="en-US" sz="2400" dirty="0" smtClean="0"/>
          </a:p>
          <a:p>
            <a:pPr marL="400050"/>
            <a:r>
              <a:rPr lang="en-US" sz="2400" dirty="0" err="1" smtClean="0"/>
              <a:t>Shareaza</a:t>
            </a:r>
            <a:endParaRPr lang="en-US" sz="2400" dirty="0" smtClean="0"/>
          </a:p>
          <a:p>
            <a:pPr marL="400050"/>
            <a:r>
              <a:rPr lang="en-US" sz="2400" dirty="0" err="1" smtClean="0"/>
              <a:t>BitTorrent</a:t>
            </a:r>
            <a:endParaRPr lang="en-US" sz="2400" dirty="0" smtClean="0"/>
          </a:p>
          <a:p>
            <a:pPr marL="400050"/>
            <a:r>
              <a:rPr lang="en-US" sz="2400" dirty="0" err="1" smtClean="0"/>
              <a:t>Bitcoin</a:t>
            </a:r>
            <a:endParaRPr lang="en-US" sz="2400" dirty="0" smtClean="0"/>
          </a:p>
          <a:p>
            <a:pPr marL="400050"/>
            <a:r>
              <a:rPr lang="en-US" sz="2400" dirty="0" err="1" smtClean="0"/>
              <a:t>LionShare</a:t>
            </a:r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9586" y="1600200"/>
            <a:ext cx="4146998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04800" y="5029200"/>
            <a:ext cx="8382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Gnutella </a:t>
            </a:r>
            <a:r>
              <a:rPr lang="bg-BG" sz="2000" b="1" dirty="0" smtClean="0"/>
              <a:t>позволява </a:t>
            </a:r>
            <a:r>
              <a:rPr lang="en-US" sz="2000" b="1" dirty="0" smtClean="0"/>
              <a:t>P2P </a:t>
            </a:r>
            <a:r>
              <a:rPr lang="bg-BG" sz="2000" b="1" dirty="0" smtClean="0"/>
              <a:t>приложенията</a:t>
            </a:r>
            <a:r>
              <a:rPr lang="en-US" sz="2000" b="1" dirty="0" smtClean="0"/>
              <a:t> </a:t>
            </a:r>
            <a:r>
              <a:rPr lang="bg-BG" sz="2000" b="1" dirty="0" smtClean="0"/>
              <a:t>да търсят и споделят ресурси, разположени на самите участници.</a:t>
            </a:r>
          </a:p>
          <a:p>
            <a:r>
              <a:rPr lang="bg-BG" sz="2000" b="1" dirty="0" smtClean="0"/>
              <a:t>Много </a:t>
            </a:r>
            <a:r>
              <a:rPr lang="en-US" sz="2000" b="1" dirty="0" smtClean="0"/>
              <a:t>P2P</a:t>
            </a:r>
            <a:r>
              <a:rPr lang="bg-BG" sz="2000" b="1" dirty="0" smtClean="0"/>
              <a:t> приложения не използват централизирана база на ресурсите, а при всяко запитване, отговарят с какво разполагат и след това използват протокол за споделяне на файлове (</a:t>
            </a:r>
            <a:r>
              <a:rPr lang="en-US" sz="2000" b="1" dirty="0" smtClean="0"/>
              <a:t>file-sharing)</a:t>
            </a:r>
            <a:endParaRPr lang="en-US" sz="20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dirty="0" smtClean="0"/>
              <a:t>Модел клиент-сървър</a:t>
            </a:r>
            <a:endParaRPr lang="en-US" b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313748"/>
            <a:ext cx="6096000" cy="3098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33400" y="541020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dirty="0" smtClean="0"/>
              <a:t>Ресурсите се съхраняват на сървъра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124200" y="20574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От сървър към клинет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124200" y="4812268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От клинет към сървър  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14320</TotalTime>
  <Words>844</Words>
  <Application>Microsoft Office PowerPoint</Application>
  <PresentationFormat>On-screen Show (4:3)</PresentationFormat>
  <Paragraphs>143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Основни протоколи на приложения слой</vt:lpstr>
      <vt:lpstr>Приложен слой</vt:lpstr>
      <vt:lpstr>Представителен слой</vt:lpstr>
      <vt:lpstr>Сесиен слой</vt:lpstr>
      <vt:lpstr>Протоколи на приложно ниво</vt:lpstr>
      <vt:lpstr>Мрежи с равноправни участници</vt:lpstr>
      <vt:lpstr>Приложения с равноправни участници</vt:lpstr>
      <vt:lpstr>По-известни P2P приложения</vt:lpstr>
      <vt:lpstr>Модел клиент-сървър</vt:lpstr>
      <vt:lpstr>Протоколи на Приложно ниво</vt:lpstr>
      <vt:lpstr>HTTP</vt:lpstr>
      <vt:lpstr>HTTP и HTTPS</vt:lpstr>
      <vt:lpstr>SMPTP, POP, IMAP</vt:lpstr>
      <vt:lpstr>DNS</vt:lpstr>
      <vt:lpstr>Формат на DNS съобщенията</vt:lpstr>
      <vt:lpstr>Йерархията на DNS</vt:lpstr>
      <vt:lpstr>Командата nslookup</vt:lpstr>
      <vt:lpstr>DHCP</vt:lpstr>
      <vt:lpstr>DHCP процес</vt:lpstr>
      <vt:lpstr>FTP</vt:lpstr>
      <vt:lpstr>Server Message Block (SMB)</vt:lpstr>
      <vt:lpstr>Потокът от данни</vt:lpstr>
    </vt:vector>
  </TitlesOfParts>
  <Company>USER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Тук се изписва името на темата</dc:title>
  <dc:creator>BIRD</dc:creator>
  <cp:lastModifiedBy>dafinca</cp:lastModifiedBy>
  <cp:revision>119</cp:revision>
  <dcterms:created xsi:type="dcterms:W3CDTF">2013-08-22T10:56:40Z</dcterms:created>
  <dcterms:modified xsi:type="dcterms:W3CDTF">2013-11-22T08:34:19Z</dcterms:modified>
</cp:coreProperties>
</file>