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idgeclub-radkov.bg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rmAutofit/>
          </a:bodyPr>
          <a:lstStyle/>
          <a:p>
            <a:r>
              <a:rPr lang="bg-BG" sz="7200" u="sng" dirty="0" smtClean="0"/>
              <a:t>УРОК № </a:t>
            </a:r>
            <a:r>
              <a:rPr lang="en-US" sz="7200" u="sng" dirty="0" smtClean="0"/>
              <a:t>2</a:t>
            </a:r>
            <a:r>
              <a:rPr lang="bg-BG" sz="7200" u="sng" dirty="0" smtClean="0"/>
              <a:t>:</a:t>
            </a:r>
            <a:endParaRPr lang="bg-BG" sz="7200" u="sng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143000" y="3200400"/>
            <a:ext cx="6858000" cy="2057400"/>
          </a:xfrm>
        </p:spPr>
        <p:txBody>
          <a:bodyPr>
            <a:noAutofit/>
          </a:bodyPr>
          <a:lstStyle/>
          <a:p>
            <a:r>
              <a:rPr lang="bg-BG" sz="6600" dirty="0" smtClean="0">
                <a:solidFill>
                  <a:schemeClr val="tx1"/>
                </a:solidFill>
              </a:rPr>
              <a:t>Оценка на ръката и баланс</a:t>
            </a:r>
            <a:endParaRPr lang="bg-BG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60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Броене на допълнителни точки от разпределение при игра на </a:t>
            </a:r>
            <a:r>
              <a:rPr lang="bg-BG" dirty="0" smtClean="0"/>
              <a:t>коз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14600"/>
            <a:ext cx="8686800" cy="3048000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bg-BG" sz="2400" dirty="0" smtClean="0"/>
              <a:t>Това са ръце, съдържащи </a:t>
            </a:r>
            <a:r>
              <a:rPr lang="bg-BG" sz="2400" dirty="0" err="1" smtClean="0"/>
              <a:t>късини</a:t>
            </a:r>
            <a:r>
              <a:rPr lang="bg-BG" sz="2400" dirty="0" smtClean="0"/>
              <a:t> (</a:t>
            </a:r>
            <a:r>
              <a:rPr lang="bg-BG" sz="2400" dirty="0" err="1" smtClean="0"/>
              <a:t>секове</a:t>
            </a:r>
            <a:r>
              <a:rPr lang="bg-BG" sz="2400" dirty="0" smtClean="0"/>
              <a:t>, </a:t>
            </a:r>
            <a:r>
              <a:rPr lang="bg-BG" sz="2400" dirty="0" err="1" smtClean="0"/>
              <a:t>шикани</a:t>
            </a:r>
            <a:r>
              <a:rPr lang="bg-BG" sz="2400" dirty="0" smtClean="0"/>
              <a:t>).</a:t>
            </a:r>
          </a:p>
          <a:p>
            <a:pPr marL="0" indent="0">
              <a:spcBef>
                <a:spcPts val="0"/>
              </a:spcBef>
              <a:buNone/>
            </a:pPr>
            <a:endParaRPr lang="bg-BG" sz="2400" dirty="0"/>
          </a:p>
          <a:p>
            <a:pPr marL="0" indent="0">
              <a:spcBef>
                <a:spcPts val="0"/>
              </a:spcBef>
              <a:buNone/>
            </a:pPr>
            <a:r>
              <a:rPr lang="bg-BG" sz="2400" b="1" u="sng" dirty="0"/>
              <a:t>Допълнителни точки от разпределение при </a:t>
            </a:r>
            <a:r>
              <a:rPr lang="bg-BG" sz="2400" b="1" u="sng" dirty="0" err="1" smtClean="0"/>
              <a:t>козово</a:t>
            </a:r>
            <a:r>
              <a:rPr lang="bg-BG" sz="2400" b="1" u="sng" dirty="0" smtClean="0"/>
              <a:t> </a:t>
            </a:r>
            <a:r>
              <a:rPr lang="bg-BG" sz="2400" b="1" u="sng" dirty="0"/>
              <a:t>броене:</a:t>
            </a:r>
          </a:p>
          <a:p>
            <a:pPr>
              <a:spcBef>
                <a:spcPts val="0"/>
              </a:spcBef>
            </a:pPr>
            <a:r>
              <a:rPr lang="bg-BG" sz="2400" dirty="0" smtClean="0"/>
              <a:t>Наличие на </a:t>
            </a:r>
            <a:r>
              <a:rPr lang="bg-BG" sz="2400" dirty="0" err="1" smtClean="0"/>
              <a:t>фит</a:t>
            </a:r>
            <a:r>
              <a:rPr lang="bg-BG" sz="2400" dirty="0" smtClean="0"/>
              <a:t> в посоката =&gt; +5 точки</a:t>
            </a:r>
          </a:p>
          <a:p>
            <a:pPr>
              <a:spcBef>
                <a:spcPts val="0"/>
              </a:spcBef>
            </a:pPr>
            <a:r>
              <a:rPr lang="bg-BG" sz="2400" dirty="0" smtClean="0"/>
              <a:t>За всяка допълнителна карта след 8-мата във </a:t>
            </a:r>
            <a:r>
              <a:rPr lang="bg-BG" sz="2400" dirty="0" err="1" smtClean="0"/>
              <a:t>фита</a:t>
            </a:r>
            <a:r>
              <a:rPr lang="bg-BG" sz="2400" dirty="0" smtClean="0"/>
              <a:t> =&gt; +1 точка</a:t>
            </a:r>
          </a:p>
          <a:p>
            <a:pPr>
              <a:spcBef>
                <a:spcPts val="0"/>
              </a:spcBef>
            </a:pPr>
            <a:r>
              <a:rPr lang="bg-BG" sz="2400" dirty="0" smtClean="0"/>
              <a:t>За </a:t>
            </a:r>
            <a:r>
              <a:rPr lang="bg-BG" sz="2400" dirty="0" err="1" smtClean="0"/>
              <a:t>дабъл</a:t>
            </a:r>
            <a:r>
              <a:rPr lang="bg-BG" sz="2400" dirty="0" smtClean="0"/>
              <a:t> (2 карти в страничен цвят) =&gt; +1 точка</a:t>
            </a:r>
          </a:p>
          <a:p>
            <a:pPr>
              <a:spcBef>
                <a:spcPts val="0"/>
              </a:spcBef>
            </a:pPr>
            <a:r>
              <a:rPr lang="bg-BG" sz="2400" dirty="0" smtClean="0"/>
              <a:t>За сек =&gt; +2 точки</a:t>
            </a:r>
          </a:p>
          <a:p>
            <a:pPr>
              <a:spcBef>
                <a:spcPts val="0"/>
              </a:spcBef>
            </a:pPr>
            <a:r>
              <a:rPr lang="bg-BG" sz="2400" dirty="0" smtClean="0"/>
              <a:t>За </a:t>
            </a:r>
            <a:r>
              <a:rPr lang="bg-BG" sz="2400" dirty="0" err="1" smtClean="0"/>
              <a:t>шикан</a:t>
            </a:r>
            <a:r>
              <a:rPr lang="bg-BG" sz="2400" dirty="0" smtClean="0"/>
              <a:t> =&gt; +3 точки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214211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Броене на допълнителни точки от разпределение при игра на коз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74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2400" b="1" u="sng" dirty="0" smtClean="0"/>
              <a:t>Обезценяване на стойности при игра на коз:</a:t>
            </a:r>
            <a:endParaRPr lang="bg-BG" sz="2400" dirty="0" smtClean="0"/>
          </a:p>
          <a:p>
            <a:r>
              <a:rPr lang="bg-BG" sz="2400" dirty="0" smtClean="0"/>
              <a:t>Сек или двойно </a:t>
            </a:r>
            <a:r>
              <a:rPr lang="en-US" sz="2400" b="1" dirty="0" smtClean="0"/>
              <a:t>J</a:t>
            </a:r>
            <a:r>
              <a:rPr lang="bg-BG" sz="2400" dirty="0" smtClean="0"/>
              <a:t> не се брои за точка (</a:t>
            </a:r>
            <a:r>
              <a:rPr lang="en-US" sz="2400" dirty="0" smtClean="0"/>
              <a:t>HCP)</a:t>
            </a:r>
            <a:r>
              <a:rPr lang="bg-BG" sz="2400" dirty="0" smtClean="0"/>
              <a:t>, но получава съответните точки за </a:t>
            </a:r>
            <a:r>
              <a:rPr lang="bg-BG" sz="2400" dirty="0" err="1" smtClean="0"/>
              <a:t>късина</a:t>
            </a:r>
            <a:endParaRPr lang="bg-BG" sz="2400" dirty="0" smtClean="0"/>
          </a:p>
          <a:p>
            <a:r>
              <a:rPr lang="bg-BG" sz="2400" dirty="0" smtClean="0"/>
              <a:t>Сек </a:t>
            </a:r>
            <a:r>
              <a:rPr lang="en-US" sz="2400" b="1" dirty="0" smtClean="0"/>
              <a:t>Q</a:t>
            </a:r>
            <a:r>
              <a:rPr lang="en-US" sz="2400" dirty="0" smtClean="0"/>
              <a:t> = </a:t>
            </a:r>
            <a:r>
              <a:rPr lang="bg-BG" sz="2400" dirty="0" smtClean="0"/>
              <a:t>0</a:t>
            </a:r>
            <a:r>
              <a:rPr lang="en-US" sz="2400" dirty="0" smtClean="0"/>
              <a:t> </a:t>
            </a:r>
            <a:r>
              <a:rPr lang="bg-BG" sz="2400" dirty="0" smtClean="0"/>
              <a:t>точки, </a:t>
            </a:r>
            <a:r>
              <a:rPr lang="bg-BG" sz="2400" dirty="0" err="1" smtClean="0"/>
              <a:t>дабъл</a:t>
            </a:r>
            <a:r>
              <a:rPr lang="bg-BG" sz="2400" dirty="0" smtClean="0"/>
              <a:t> </a:t>
            </a:r>
            <a:r>
              <a:rPr lang="en-US" sz="2400" b="1" dirty="0" smtClean="0"/>
              <a:t>Q</a:t>
            </a:r>
            <a:r>
              <a:rPr lang="bg-BG" sz="2400" dirty="0" smtClean="0"/>
              <a:t> = 1 точка</a:t>
            </a:r>
          </a:p>
          <a:p>
            <a:r>
              <a:rPr lang="bg-BG" sz="2400" dirty="0" smtClean="0"/>
              <a:t>Сек </a:t>
            </a:r>
            <a:r>
              <a:rPr lang="bg-BG" sz="2400" b="1" dirty="0" smtClean="0"/>
              <a:t>К</a:t>
            </a:r>
            <a:r>
              <a:rPr lang="bg-BG" sz="2400" dirty="0" smtClean="0"/>
              <a:t> = 1 точка</a:t>
            </a:r>
          </a:p>
          <a:p>
            <a:r>
              <a:rPr lang="bg-BG" sz="2400" dirty="0" smtClean="0">
                <a:solidFill>
                  <a:srgbClr val="FF0000"/>
                </a:solidFill>
              </a:rPr>
              <a:t>Сек </a:t>
            </a:r>
            <a:r>
              <a:rPr lang="bg-BG" sz="2400" b="1" dirty="0" smtClean="0">
                <a:solidFill>
                  <a:srgbClr val="FF0000"/>
                </a:solidFill>
              </a:rPr>
              <a:t>А</a:t>
            </a:r>
            <a:r>
              <a:rPr lang="bg-BG" sz="2400" dirty="0" smtClean="0">
                <a:solidFill>
                  <a:srgbClr val="FF0000"/>
                </a:solidFill>
              </a:rPr>
              <a:t> = 4 (</a:t>
            </a:r>
            <a:r>
              <a:rPr lang="en-US" sz="2400" dirty="0" smtClean="0">
                <a:solidFill>
                  <a:srgbClr val="FF0000"/>
                </a:solidFill>
              </a:rPr>
              <a:t>HCP) + 2(</a:t>
            </a:r>
            <a:r>
              <a:rPr lang="bg-BG" sz="2400" dirty="0" smtClean="0">
                <a:solidFill>
                  <a:srgbClr val="FF0000"/>
                </a:solidFill>
              </a:rPr>
              <a:t>сек) = 6 точки</a:t>
            </a:r>
            <a:endParaRPr lang="bg-BG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73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Броене на допълнителни точки от разпределение при игра на коз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370977"/>
              </p:ext>
            </p:extLst>
          </p:nvPr>
        </p:nvGraphicFramePr>
        <p:xfrm>
          <a:off x="457200" y="2558844"/>
          <a:ext cx="8229600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/>
                <a:gridCol w="6477000"/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♠ Т</a:t>
                      </a:r>
                      <a:r>
                        <a:rPr lang="bg-BG" sz="2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9 7 6 5</a:t>
                      </a:r>
                    </a:p>
                    <a:p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 А Q 6 5 4</a:t>
                      </a:r>
                    </a:p>
                    <a:p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♦ А К </a:t>
                      </a:r>
                    </a:p>
                    <a:p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♣ А </a:t>
                      </a:r>
                      <a:endParaRPr lang="bg-B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Без значение дали върху</a:t>
                      </a:r>
                      <a:r>
                        <a:rPr lang="bg-BG" sz="2400" baseline="0" dirty="0" smtClean="0"/>
                        <a:t> </a:t>
                      </a:r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 или ♠:</a:t>
                      </a:r>
                    </a:p>
                    <a:p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(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HCP</a:t>
                      </a:r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+ 1</a:t>
                      </a:r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bg-BG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дабъл</a:t>
                      </a:r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+ 2 (сек) = 20 точки</a:t>
                      </a:r>
                    </a:p>
                    <a:p>
                      <a:endParaRPr lang="bg-BG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Информация за наличие на </a:t>
                      </a:r>
                      <a:r>
                        <a:rPr lang="bg-BG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фит</a:t>
                      </a:r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(+5) =&gt; 25 точки</a:t>
                      </a:r>
                      <a:endParaRPr lang="bg-BG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5783822"/>
              </p:ext>
            </p:extLst>
          </p:nvPr>
        </p:nvGraphicFramePr>
        <p:xfrm>
          <a:off x="457200" y="4770120"/>
          <a:ext cx="8229600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/>
                <a:gridCol w="6477000"/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♠ А Т 7</a:t>
                      </a:r>
                    </a:p>
                    <a:p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 6</a:t>
                      </a:r>
                    </a:p>
                    <a:p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♦ 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 8 5 4</a:t>
                      </a:r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♣ 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 7 6 4</a:t>
                      </a:r>
                      <a:endParaRPr lang="bg-B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Партньорът е открил с 1</a:t>
                      </a:r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♠ (5+ карти в ♠)</a:t>
                      </a:r>
                    </a:p>
                    <a:p>
                      <a:endParaRPr lang="bg-BG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(HCP) + 5 (</a:t>
                      </a:r>
                      <a:r>
                        <a:rPr lang="bg-BG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фит</a:t>
                      </a:r>
                      <a:r>
                        <a:rPr lang="bg-BG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+ 2 (сек) = 13 точки</a:t>
                      </a:r>
                      <a:endParaRPr lang="bg-BG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976735"/>
            <a:ext cx="15103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2400" u="sng" dirty="0"/>
              <a:t>Примери</a:t>
            </a:r>
            <a:r>
              <a:rPr lang="bg-BG" u="sng" dirty="0"/>
              <a:t>:</a:t>
            </a:r>
            <a:r>
              <a:rPr lang="bg-B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165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Баланс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191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bg-BG" sz="2400" b="1" dirty="0" smtClean="0"/>
              <a:t>Балансът</a:t>
            </a:r>
            <a:r>
              <a:rPr lang="bg-BG" sz="2400" dirty="0" smtClean="0"/>
              <a:t> </a:t>
            </a:r>
            <a:r>
              <a:rPr lang="bg-BG" sz="2400" dirty="0"/>
              <a:t>е метод за </a:t>
            </a:r>
            <a:r>
              <a:rPr lang="bg-BG" sz="2400" dirty="0" smtClean="0"/>
              <a:t>изчисляване </a:t>
            </a:r>
            <a:r>
              <a:rPr lang="bg-BG" sz="2400" dirty="0"/>
              <a:t>на възможните </a:t>
            </a:r>
            <a:r>
              <a:rPr lang="bg-BG" sz="2400" dirty="0" smtClean="0"/>
              <a:t>взятки на </a:t>
            </a:r>
            <a:r>
              <a:rPr lang="bg-BG" sz="2400" dirty="0"/>
              <a:t>базата на знанието за ръката на </a:t>
            </a:r>
            <a:r>
              <a:rPr lang="bg-BG" sz="2400" dirty="0" smtClean="0"/>
              <a:t>партньора </a:t>
            </a:r>
            <a:r>
              <a:rPr lang="bg-BG" sz="2400" dirty="0"/>
              <a:t>от анонсирането </a:t>
            </a:r>
            <a:r>
              <a:rPr lang="bg-BG" sz="2400" dirty="0" smtClean="0"/>
              <a:t>и </a:t>
            </a:r>
            <a:r>
              <a:rPr lang="bg-BG" sz="2400" dirty="0"/>
              <a:t>оценката на нашата ръка</a:t>
            </a:r>
            <a:r>
              <a:rPr lang="bg-BG" sz="2400" dirty="0" smtClean="0"/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bg-BG" sz="2400" dirty="0" smtClean="0"/>
              <a:t>Да </a:t>
            </a:r>
            <a:r>
              <a:rPr lang="bg-BG" sz="2400" dirty="0"/>
              <a:t>разгледаме последния пример</a:t>
            </a:r>
            <a:r>
              <a:rPr lang="bg-BG" sz="2400" dirty="0" smtClean="0"/>
              <a:t>. За </a:t>
            </a:r>
            <a:r>
              <a:rPr lang="bg-BG" sz="2400" dirty="0"/>
              <a:t>ръката на </a:t>
            </a:r>
            <a:r>
              <a:rPr lang="bg-BG" sz="2400" dirty="0" smtClean="0"/>
              <a:t>партньора от откриването </a:t>
            </a:r>
            <a:r>
              <a:rPr lang="bg-BG" sz="2400" dirty="0"/>
              <a:t>с 1♠ </a:t>
            </a:r>
            <a:r>
              <a:rPr lang="bg-BG" sz="2400" dirty="0" smtClean="0"/>
              <a:t>знаем, че </a:t>
            </a:r>
            <a:r>
              <a:rPr lang="bg-BG" sz="2400" dirty="0"/>
              <a:t>има 12+ точки, а оценката на нашата ръка е 13 </a:t>
            </a:r>
            <a:r>
              <a:rPr lang="bg-BG" sz="2400" dirty="0" smtClean="0"/>
              <a:t>точки. Общият сбор на точките в двете ръце, за които имаме информация е:</a:t>
            </a:r>
            <a:endParaRPr lang="bg-BG" sz="2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bg-BG" sz="2400" b="1" dirty="0" smtClean="0"/>
              <a:t>12 (</a:t>
            </a:r>
            <a:r>
              <a:rPr lang="bg-BG" sz="2400" b="1" dirty="0" err="1"/>
              <a:t>min</a:t>
            </a:r>
            <a:r>
              <a:rPr lang="bg-BG" sz="2400" b="1" dirty="0"/>
              <a:t> на </a:t>
            </a:r>
            <a:r>
              <a:rPr lang="bg-BG" sz="2400" b="1" dirty="0" smtClean="0"/>
              <a:t>партньора) + 13 = 25 точки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bg-BG" sz="2400" dirty="0" smtClean="0"/>
              <a:t>Делим резултата на 3, за да получим броя взятки: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bg-BG" sz="2400" b="1" dirty="0" smtClean="0"/>
              <a:t>25 / 3 = </a:t>
            </a:r>
            <a:r>
              <a:rPr lang="bg-BG" sz="2400" b="1" dirty="0"/>
              <a:t>8 и </a:t>
            </a:r>
            <a:r>
              <a:rPr lang="bg-BG" sz="2400" b="1" dirty="0" smtClean="0"/>
              <a:t>1/3</a:t>
            </a:r>
            <a:endParaRPr lang="bg-BG" sz="2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bg-BG" sz="2400" dirty="0" smtClean="0"/>
              <a:t>т.е</a:t>
            </a:r>
            <a:r>
              <a:rPr lang="bg-BG" sz="2400" dirty="0"/>
              <a:t>. при </a:t>
            </a:r>
            <a:r>
              <a:rPr lang="bg-BG" sz="2400" dirty="0" err="1"/>
              <a:t>min</a:t>
            </a:r>
            <a:r>
              <a:rPr lang="bg-BG" sz="2400" dirty="0"/>
              <a:t> на </a:t>
            </a:r>
            <a:r>
              <a:rPr lang="bg-BG" sz="2400" dirty="0" smtClean="0"/>
              <a:t>партньора </a:t>
            </a:r>
            <a:r>
              <a:rPr lang="bg-BG" sz="2400" dirty="0"/>
              <a:t>държим 2-ро ниво в пики.</a:t>
            </a:r>
          </a:p>
          <a:p>
            <a:pPr marL="0" indent="0" algn="just">
              <a:spcBef>
                <a:spcPts val="0"/>
              </a:spcBef>
              <a:buNone/>
            </a:pP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131315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Баланс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1524000" cy="45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2400" u="sng" dirty="0" smtClean="0"/>
              <a:t>Примери:</a:t>
            </a:r>
            <a:endParaRPr lang="bg-BG" sz="2400" u="sng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0673926"/>
              </p:ext>
            </p:extLst>
          </p:nvPr>
        </p:nvGraphicFramePr>
        <p:xfrm>
          <a:off x="336756" y="1661160"/>
          <a:ext cx="8458200" cy="4968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1283"/>
                <a:gridCol w="6656917"/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♠ А Т</a:t>
                      </a:r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 А К 7 2</a:t>
                      </a:r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♦ К 2</a:t>
                      </a:r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♣ А Т 6 5 2</a:t>
                      </a:r>
                      <a:endParaRPr lang="bg-BG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2200" dirty="0" smtClean="0"/>
                        <a:t>Партньорът има 4+ карти в 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 с 0-7 точки.</a:t>
                      </a:r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(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</a:t>
                      </a:r>
                      <a:r>
                        <a:rPr lang="bg-BG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+ 18</a:t>
                      </a:r>
                      <a:r>
                        <a:rPr lang="en-US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HCP + 2 (</a:t>
                      </a:r>
                      <a:r>
                        <a:rPr lang="bg-BG" sz="22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фит</a:t>
                      </a:r>
                      <a:r>
                        <a:rPr lang="bg-BG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+ 2 (</a:t>
                      </a:r>
                      <a:r>
                        <a:rPr lang="bg-BG" sz="22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bg-BG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bg-BG" sz="22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дабъла</a:t>
                      </a:r>
                      <a:r>
                        <a:rPr lang="bg-BG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= 25 точки</a:t>
                      </a:r>
                      <a:endParaRPr lang="en-US" sz="22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=&gt;	25 / 3 = 8 и 1/3 взятки на коз 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</a:t>
                      </a:r>
                      <a:endParaRPr lang="bg-BG" sz="2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bg-BG" sz="2200" dirty="0" smtClean="0"/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♠ А К 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 7</a:t>
                      </a:r>
                      <a:endParaRPr lang="bg-BG" sz="2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 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8 7</a:t>
                      </a:r>
                      <a:endParaRPr lang="bg-BG" sz="2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♦ 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9 7</a:t>
                      </a:r>
                      <a:endParaRPr lang="bg-BG" sz="2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♣ А 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8 5</a:t>
                      </a:r>
                      <a:r>
                        <a:rPr lang="en-US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</a:t>
                      </a:r>
                      <a:endParaRPr lang="bg-BG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 smtClean="0"/>
                    </a:p>
                    <a:p>
                      <a:r>
                        <a:rPr lang="bg-BG" sz="2200" dirty="0" smtClean="0"/>
                        <a:t>Партньорът</a:t>
                      </a:r>
                      <a:r>
                        <a:rPr lang="bg-BG" sz="2200" baseline="0" dirty="0" smtClean="0"/>
                        <a:t> има 5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♦, 4♣ и 12-15 точки.</a:t>
                      </a:r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(min) 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(HCP) + 1 (</a:t>
                      </a:r>
                      <a:r>
                        <a:rPr lang="bg-BG" sz="2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дабъл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+ 5 (</a:t>
                      </a:r>
                      <a:r>
                        <a:rPr lang="bg-BG" sz="2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фит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bg-BG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34 точки</a:t>
                      </a:r>
                    </a:p>
                    <a:p>
                      <a:pPr marL="342900" indent="-342900">
                        <a:buFont typeface="Symbol"/>
                        <a:buChar char="Þ"/>
                      </a:pPr>
                      <a:r>
                        <a:rPr lang="bg-BG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34 / 3 = 11 и 1/3 взятки на коз 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♣/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♦</a:t>
                      </a:r>
                      <a:endParaRPr lang="bg-BG" sz="2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bg-BG" sz="2200" dirty="0" smtClean="0"/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♠ 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 T 7 6</a:t>
                      </a:r>
                      <a:endParaRPr lang="bg-BG" sz="2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♥ 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 6</a:t>
                      </a:r>
                      <a:endParaRPr lang="bg-BG" sz="2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♦ 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Q J 9 6</a:t>
                      </a:r>
                      <a:endParaRPr lang="bg-BG" sz="2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♣ 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 4</a:t>
                      </a:r>
                      <a:endParaRPr lang="bg-BG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Symbol"/>
                        <a:buNone/>
                      </a:pPr>
                      <a:endParaRPr lang="bg-BG" sz="2200" dirty="0" smtClean="0"/>
                    </a:p>
                    <a:p>
                      <a:pPr marL="0" indent="0">
                        <a:buFont typeface="Symbol"/>
                        <a:buNone/>
                      </a:pPr>
                      <a:r>
                        <a:rPr lang="bg-BG" sz="2200" dirty="0" smtClean="0"/>
                        <a:t>Партньорът има 12-14 точки с 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3♠-4♥-2♦-4♣.</a:t>
                      </a:r>
                    </a:p>
                    <a:p>
                      <a:pPr marL="0" indent="0">
                        <a:buFont typeface="Symbol"/>
                        <a:buNone/>
                      </a:pPr>
                      <a:r>
                        <a:rPr lang="bg-BG" sz="2200" dirty="0" smtClean="0"/>
                        <a:t>Липса на </a:t>
                      </a:r>
                      <a:r>
                        <a:rPr lang="bg-BG" sz="2200" dirty="0" err="1" smtClean="0"/>
                        <a:t>фит</a:t>
                      </a:r>
                      <a:r>
                        <a:rPr lang="bg-BG" sz="2200" dirty="0" smtClean="0"/>
                        <a:t> =&gt; безкозов</a:t>
                      </a:r>
                      <a:r>
                        <a:rPr lang="bg-BG" sz="2200" baseline="0" dirty="0" smtClean="0"/>
                        <a:t> баланс:</a:t>
                      </a:r>
                    </a:p>
                    <a:p>
                      <a:pPr marL="0" indent="0">
                        <a:buFont typeface="Symbol"/>
                        <a:buNone/>
                      </a:pPr>
                      <a:r>
                        <a:rPr lang="bg-BG" sz="2200" baseline="0" dirty="0" smtClean="0"/>
                        <a:t>12</a:t>
                      </a:r>
                      <a:r>
                        <a:rPr lang="en-US" sz="2200" baseline="0" dirty="0" smtClean="0"/>
                        <a:t> (min) + 14 (HCP) + 2 (5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♦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+ 0,5 (T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♠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= 28,5 </a:t>
                      </a:r>
                      <a:r>
                        <a:rPr lang="bg-BG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точки</a:t>
                      </a:r>
                    </a:p>
                    <a:p>
                      <a:pPr marL="0" indent="0">
                        <a:buFont typeface="Symbol"/>
                        <a:buNone/>
                      </a:pPr>
                      <a:r>
                        <a:rPr lang="bg-BG" sz="2200" dirty="0" smtClean="0"/>
                        <a:t>=&gt; 	28,5 / 3 = 9,5 взятки на </a:t>
                      </a:r>
                      <a:r>
                        <a:rPr lang="en-US" sz="2200" dirty="0" smtClean="0"/>
                        <a:t>NT</a:t>
                      </a:r>
                      <a:endParaRPr lang="bg-BG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55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БЛАГОДАРИМ ЗА ВНИМАНИЕТО!</a:t>
            </a:r>
            <a:endParaRPr lang="bg-BG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5029200" cy="452596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bg-BG" sz="2400" dirty="0" smtClean="0"/>
              <a:t>Тези материали достигнаха до вас благодарение на хората от КСБ „Радков“.</a:t>
            </a:r>
          </a:p>
          <a:p>
            <a:pPr marL="0" indent="0" algn="just">
              <a:spcBef>
                <a:spcPts val="0"/>
              </a:spcBef>
              <a:buNone/>
            </a:pPr>
            <a:endParaRPr lang="bg-BG" sz="2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bg-BG" sz="2400" dirty="0" smtClean="0"/>
              <a:t>Специални благодарности на:</a:t>
            </a:r>
          </a:p>
          <a:p>
            <a:pPr marL="3175" indent="233363" algn="just">
              <a:spcBef>
                <a:spcPts val="0"/>
              </a:spcBef>
            </a:pPr>
            <a:r>
              <a:rPr lang="bg-BG" sz="2400" dirty="0" smtClean="0"/>
              <a:t>Тодор Костадинов</a:t>
            </a:r>
          </a:p>
          <a:p>
            <a:pPr marL="3175" indent="233363" algn="just">
              <a:spcBef>
                <a:spcPts val="0"/>
              </a:spcBef>
            </a:pPr>
            <a:r>
              <a:rPr lang="bg-BG" sz="2400" dirty="0" smtClean="0"/>
              <a:t>Цветана </a:t>
            </a:r>
            <a:r>
              <a:rPr lang="bg-BG" sz="2400" dirty="0" err="1" smtClean="0"/>
              <a:t>Налбатска</a:t>
            </a:r>
            <a:endParaRPr lang="bg-BG" sz="2400" dirty="0" smtClean="0"/>
          </a:p>
          <a:p>
            <a:pPr marL="3175" indent="233363" algn="just">
              <a:spcBef>
                <a:spcPts val="0"/>
              </a:spcBef>
            </a:pPr>
            <a:r>
              <a:rPr lang="bg-BG" sz="2400" dirty="0" smtClean="0"/>
              <a:t>Теню Тенев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514600"/>
            <a:ext cx="240030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4267200" y="4953000"/>
            <a:ext cx="43636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hlinkClick r:id="rId3"/>
              </a:rPr>
              <a:t>http://www.bridgeclub-radkov.bg/</a:t>
            </a: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156207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Оценка на ръката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286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dirty="0"/>
              <a:t>Както вече </a:t>
            </a:r>
            <a:r>
              <a:rPr lang="bg-BG" sz="2400" dirty="0" smtClean="0"/>
              <a:t>казахме, </a:t>
            </a:r>
            <a:r>
              <a:rPr lang="bg-BG" sz="2400" dirty="0"/>
              <a:t>точките на </a:t>
            </a:r>
            <a:r>
              <a:rPr lang="en-US" sz="2400" dirty="0"/>
              <a:t>Milton Work</a:t>
            </a:r>
            <a:r>
              <a:rPr lang="bg-BG" sz="2400" dirty="0"/>
              <a:t> са критерий за оценка на </a:t>
            </a:r>
            <a:r>
              <a:rPr lang="bg-BG" sz="2400" dirty="0" smtClean="0"/>
              <a:t>ръката. Установено е, че около 3 </a:t>
            </a:r>
            <a:r>
              <a:rPr lang="en-US" sz="2400" dirty="0" smtClean="0"/>
              <a:t>HCP </a:t>
            </a:r>
            <a:r>
              <a:rPr lang="bg-BG" sz="2400" dirty="0" smtClean="0"/>
              <a:t>са необходими за 1 взятка.</a:t>
            </a:r>
            <a:r>
              <a:rPr lang="bg-BG" sz="2400" dirty="0"/>
              <a:t> По време на играта обаче взятки могат да се направят не само от </a:t>
            </a:r>
            <a:r>
              <a:rPr lang="bg-BG" sz="2400" dirty="0" err="1"/>
              <a:t>оньорни</a:t>
            </a:r>
            <a:r>
              <a:rPr lang="bg-BG" sz="2400" dirty="0"/>
              <a:t> карти. Възможност за взятки дават също и </a:t>
            </a:r>
            <a:r>
              <a:rPr lang="bg-BG" sz="2400" dirty="0" err="1" smtClean="0"/>
              <a:t>цаканията</a:t>
            </a:r>
            <a:r>
              <a:rPr lang="en-US" sz="2400" dirty="0" smtClean="0"/>
              <a:t> </a:t>
            </a:r>
            <a:r>
              <a:rPr lang="bg-BG" sz="2400" dirty="0" smtClean="0"/>
              <a:t>(ако </a:t>
            </a:r>
            <a:r>
              <a:rPr lang="bg-BG" sz="2400" dirty="0"/>
              <a:t>се играе на коз), както и </a:t>
            </a:r>
            <a:r>
              <a:rPr lang="bg-BG" sz="2400" dirty="0" err="1"/>
              <a:t>ометрени</a:t>
            </a:r>
            <a:r>
              <a:rPr lang="bg-BG" sz="2400" dirty="0"/>
              <a:t> малки карти</a:t>
            </a:r>
            <a:r>
              <a:rPr lang="bg-BG" sz="2400" dirty="0" smtClean="0"/>
              <a:t>.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401623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Оценка </a:t>
            </a:r>
            <a:r>
              <a:rPr lang="bg-BG" smtClean="0"/>
              <a:t>на ръката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2514600" cy="1600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</a:t>
            </a:r>
            <a:r>
              <a:rPr lang="en-US" b="1" dirty="0" smtClean="0"/>
              <a:t>      AKQ2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 smtClean="0"/>
              <a:t>875	         JT9</a:t>
            </a:r>
            <a:endParaRPr lang="en-US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b="1" dirty="0" smtClean="0"/>
              <a:t>        </a:t>
            </a:r>
            <a:r>
              <a:rPr lang="en-US" b="1" dirty="0" smtClean="0"/>
              <a:t>  </a:t>
            </a:r>
            <a:r>
              <a:rPr lang="en-US" b="1" dirty="0" smtClean="0"/>
              <a:t>643</a:t>
            </a:r>
            <a:endParaRPr lang="bg-BG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791200" y="1752600"/>
            <a:ext cx="2925096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n-US" sz="2800" b="1" dirty="0" smtClean="0"/>
              <a:t>       AKQ32</a:t>
            </a:r>
          </a:p>
          <a:p>
            <a:pPr marL="0" indent="1588">
              <a:spcBef>
                <a:spcPts val="0"/>
              </a:spcBef>
              <a:buFont typeface="Arial" pitchFamily="34" charset="0"/>
              <a:buAutoNum type="arabicPlain" startAt="875"/>
            </a:pPr>
            <a:r>
              <a:rPr lang="en-US" sz="2800" b="1" dirty="0" smtClean="0"/>
              <a:t>             </a:t>
            </a:r>
            <a:r>
              <a:rPr lang="en-US" sz="2800" b="1" dirty="0" smtClean="0"/>
              <a:t>   JT9</a:t>
            </a:r>
            <a:endParaRPr lang="en-US" sz="2800" b="1" dirty="0" smtClean="0"/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n-US" sz="2800" b="1" dirty="0" smtClean="0"/>
              <a:t>         	  64</a:t>
            </a:r>
            <a:endParaRPr lang="bg-BG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410496" y="4373940"/>
            <a:ext cx="830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2400" dirty="0"/>
              <a:t>В тези 2 цвята е </a:t>
            </a:r>
            <a:r>
              <a:rPr lang="bg-BG" sz="2400" dirty="0" smtClean="0"/>
              <a:t>очевидно, </a:t>
            </a:r>
            <a:r>
              <a:rPr lang="bg-BG" sz="2400" dirty="0"/>
              <a:t>че ако опънем </a:t>
            </a:r>
            <a:r>
              <a:rPr lang="en-US" sz="2400" dirty="0" smtClean="0"/>
              <a:t>AKQ</a:t>
            </a:r>
            <a:r>
              <a:rPr lang="bg-BG" sz="2400" dirty="0"/>
              <a:t>, то в </a:t>
            </a:r>
            <a:r>
              <a:rPr lang="bg-BG" sz="2400" dirty="0" smtClean="0"/>
              <a:t>първия </a:t>
            </a:r>
            <a:r>
              <a:rPr lang="bg-BG" sz="2400" dirty="0"/>
              <a:t>случай </a:t>
            </a:r>
            <a:r>
              <a:rPr lang="bg-BG" sz="2400" dirty="0" smtClean="0"/>
              <a:t>2 </a:t>
            </a:r>
            <a:r>
              <a:rPr lang="bg-BG" sz="2400" dirty="0"/>
              <a:t>ще се </a:t>
            </a:r>
            <a:r>
              <a:rPr lang="bg-BG" sz="2400" dirty="0" err="1" smtClean="0"/>
              <a:t>ометри</a:t>
            </a:r>
            <a:r>
              <a:rPr lang="bg-BG" sz="2400" dirty="0" smtClean="0"/>
              <a:t>, </a:t>
            </a:r>
            <a:r>
              <a:rPr lang="bg-BG" sz="2400" dirty="0"/>
              <a:t>а във </a:t>
            </a:r>
            <a:r>
              <a:rPr lang="bg-BG" sz="2400" dirty="0" smtClean="0"/>
              <a:t>втория </a:t>
            </a:r>
            <a:r>
              <a:rPr lang="bg-BG" sz="2400" dirty="0"/>
              <a:t>и </a:t>
            </a:r>
            <a:r>
              <a:rPr lang="bg-BG" sz="2400" dirty="0" smtClean="0"/>
              <a:t>3, </a:t>
            </a:r>
            <a:r>
              <a:rPr lang="bg-BG" sz="2400" dirty="0"/>
              <a:t>и </a:t>
            </a:r>
            <a:r>
              <a:rPr lang="bg-BG" sz="2400" dirty="0" smtClean="0"/>
              <a:t>2. Ако </a:t>
            </a:r>
            <a:r>
              <a:rPr lang="bg-BG" sz="2400" dirty="0"/>
              <a:t>обаче в </a:t>
            </a:r>
            <a:r>
              <a:rPr lang="bg-BG" sz="2400" dirty="0" smtClean="0"/>
              <a:t>първия </a:t>
            </a:r>
            <a:r>
              <a:rPr lang="bg-BG" sz="2400" dirty="0"/>
              <a:t>случай картите на </a:t>
            </a:r>
            <a:r>
              <a:rPr lang="bg-BG" sz="2400" dirty="0" err="1"/>
              <a:t>противниците</a:t>
            </a:r>
            <a:r>
              <a:rPr lang="bg-BG" sz="2400" dirty="0"/>
              <a:t> са 87 срещу </a:t>
            </a:r>
            <a:r>
              <a:rPr lang="en-US" sz="2400" dirty="0" smtClean="0"/>
              <a:t>J</a:t>
            </a:r>
            <a:r>
              <a:rPr lang="bg-BG" sz="2400" dirty="0" smtClean="0"/>
              <a:t>Т95, 2 </a:t>
            </a:r>
            <a:r>
              <a:rPr lang="bg-BG" sz="2400" dirty="0"/>
              <a:t>няма да стане </a:t>
            </a:r>
            <a:r>
              <a:rPr lang="bg-BG" sz="2400" dirty="0" smtClean="0"/>
              <a:t>метър, </a:t>
            </a:r>
            <a:r>
              <a:rPr lang="bg-BG" sz="2400" dirty="0"/>
              <a:t>а в другия вариант метърът ще е само 1.</a:t>
            </a:r>
          </a:p>
        </p:txBody>
      </p:sp>
    </p:spTree>
    <p:extLst>
      <p:ext uri="{BB962C8B-B14F-4D97-AF65-F5344CB8AC3E}">
        <p14:creationId xmlns:p14="http://schemas.microsoft.com/office/powerpoint/2010/main" val="12994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Оценка на ръката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bg-BG" sz="2400" dirty="0"/>
              <a:t>При 6 липсващи карти навън разпределението им по 3 във всеки от </a:t>
            </a:r>
            <a:r>
              <a:rPr lang="bg-BG" sz="2400" dirty="0" err="1"/>
              <a:t>противниците</a:t>
            </a:r>
            <a:r>
              <a:rPr lang="bg-BG" sz="2400" dirty="0"/>
              <a:t> (36%) е по-малко вероятно от разпределението 4 към 2 или по-зле, т.е. ние ще направим метър </a:t>
            </a:r>
            <a:r>
              <a:rPr lang="bg-BG" sz="2400" dirty="0" smtClean="0"/>
              <a:t>в около 1/3 </a:t>
            </a:r>
            <a:r>
              <a:rPr lang="bg-BG" sz="2400" dirty="0"/>
              <a:t>от случаите</a:t>
            </a:r>
            <a:r>
              <a:rPr lang="bg-BG" sz="2400" dirty="0" smtClean="0"/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bg-BG" sz="2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bg-BG" sz="2400" dirty="0"/>
              <a:t>Съвсем различно е </a:t>
            </a:r>
            <a:r>
              <a:rPr lang="bg-BG" sz="2400" dirty="0" smtClean="0"/>
              <a:t>положението, </a:t>
            </a:r>
            <a:r>
              <a:rPr lang="bg-BG" sz="2400" dirty="0"/>
              <a:t>когато нашите карти в разигравания цвят са общо 8 в двете ръце. Сега вече </a:t>
            </a:r>
            <a:r>
              <a:rPr lang="bg-BG" sz="2400" dirty="0" smtClean="0"/>
              <a:t>вероятността </a:t>
            </a:r>
            <a:r>
              <a:rPr lang="bg-BG" sz="2400" dirty="0"/>
              <a:t>у противника картите да са разпределени 3 по 2 е  68</a:t>
            </a:r>
            <a:r>
              <a:rPr lang="bg-BG" sz="2400" dirty="0" smtClean="0"/>
              <a:t>%, </a:t>
            </a:r>
            <a:r>
              <a:rPr lang="bg-BG" sz="2400" dirty="0"/>
              <a:t>т.е. ние  имаме </a:t>
            </a:r>
            <a:r>
              <a:rPr lang="bg-BG" sz="2400" dirty="0" smtClean="0"/>
              <a:t>шанс </a:t>
            </a:r>
            <a:r>
              <a:rPr lang="bg-BG" sz="2400" dirty="0"/>
              <a:t>почти </a:t>
            </a:r>
            <a:r>
              <a:rPr lang="bg-BG" sz="2400" dirty="0" smtClean="0"/>
              <a:t>7/10 да </a:t>
            </a:r>
            <a:r>
              <a:rPr lang="bg-BG" sz="2400" dirty="0"/>
              <a:t>направим метър. </a:t>
            </a:r>
            <a:endParaRPr lang="bg-BG" sz="24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bg-BG" sz="2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bg-BG" sz="2400" dirty="0"/>
              <a:t>Очевидно наличието на 8 карти у нас в даден цвят дава реален шанс да разчитаме на допълнителни взятки</a:t>
            </a:r>
            <a:r>
              <a:rPr lang="bg-BG" sz="2400" dirty="0" smtClean="0"/>
              <a:t>. Това  </a:t>
            </a:r>
            <a:r>
              <a:rPr lang="bg-BG" sz="2400" dirty="0"/>
              <a:t>наличие (8+ карти в цвят) ще наричаме </a:t>
            </a:r>
            <a:r>
              <a:rPr lang="bg-BG" sz="2400" b="1" dirty="0" err="1"/>
              <a:t>фит</a:t>
            </a:r>
            <a:r>
              <a:rPr lang="bg-BG" sz="2400" b="1" dirty="0"/>
              <a:t> в цвета</a:t>
            </a:r>
            <a:r>
              <a:rPr lang="bg-BG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199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Фактори, влияещи на оптимизма</a:t>
            </a:r>
            <a:br>
              <a:rPr lang="bg-BG" dirty="0" smtClean="0"/>
            </a:br>
            <a:r>
              <a:rPr lang="bg-BG" dirty="0" smtClean="0"/>
              <a:t>на играча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bg-BG" sz="2400" b="1" dirty="0" smtClean="0"/>
              <a:t>АК</a:t>
            </a:r>
            <a:r>
              <a:rPr lang="bg-BG" sz="2400" dirty="0" smtClean="0"/>
              <a:t> в един цвят са по-добре, отколкото в два – 2 взятки вместо 1,5.</a:t>
            </a:r>
          </a:p>
          <a:p>
            <a:r>
              <a:rPr lang="bg-BG" sz="2400" dirty="0" smtClean="0"/>
              <a:t>Наличие на </a:t>
            </a:r>
            <a:r>
              <a:rPr lang="bg-BG" sz="2400" dirty="0" err="1" smtClean="0"/>
              <a:t>оньори</a:t>
            </a:r>
            <a:r>
              <a:rPr lang="bg-BG" sz="2400" dirty="0" smtClean="0"/>
              <a:t> в дългите цветове</a:t>
            </a:r>
          </a:p>
          <a:p>
            <a:pPr marL="2286000" indent="0">
              <a:spcBef>
                <a:spcPts val="0"/>
              </a:spcBef>
              <a:buNone/>
            </a:pPr>
            <a:r>
              <a:rPr lang="bg-BG" sz="2400" dirty="0" smtClean="0"/>
              <a:t>♠ А 9 7 5 3             	♠ 9 8 7 5 3</a:t>
            </a:r>
            <a:endParaRPr lang="bg-BG" sz="2400" dirty="0"/>
          </a:p>
          <a:p>
            <a:pPr marL="2286000" indent="0">
              <a:spcBef>
                <a:spcPts val="0"/>
              </a:spcBef>
              <a:buNone/>
            </a:pPr>
            <a:r>
              <a:rPr lang="bg-BG" sz="2400" dirty="0" smtClean="0"/>
              <a:t>♥ 8 6                	♥ А 8</a:t>
            </a:r>
            <a:endParaRPr lang="bg-BG" sz="2400" dirty="0"/>
          </a:p>
          <a:p>
            <a:pPr marL="2286000" indent="0">
              <a:spcBef>
                <a:spcPts val="0"/>
              </a:spcBef>
              <a:buNone/>
            </a:pPr>
            <a:r>
              <a:rPr lang="bg-BG" sz="2400" dirty="0" smtClean="0"/>
              <a:t>♦ 7                 	♦ К</a:t>
            </a:r>
            <a:endParaRPr lang="bg-BG" sz="2400" dirty="0"/>
          </a:p>
          <a:p>
            <a:pPr marL="2286000" indent="0">
              <a:spcBef>
                <a:spcPts val="0"/>
              </a:spcBef>
              <a:buNone/>
            </a:pPr>
            <a:r>
              <a:rPr lang="bg-BG" sz="2400" dirty="0"/>
              <a:t>♣ </a:t>
            </a:r>
            <a:r>
              <a:rPr lang="bg-BG" sz="2400" dirty="0" smtClean="0"/>
              <a:t>К J 8 5 4            	♣ J 8 6 4 2</a:t>
            </a:r>
            <a:endParaRPr lang="bg-BG" sz="2400" dirty="0"/>
          </a:p>
          <a:p>
            <a:r>
              <a:rPr lang="bg-BG" sz="2400" dirty="0" smtClean="0"/>
              <a:t>Наличие на </a:t>
            </a:r>
            <a:r>
              <a:rPr lang="bg-BG" sz="2400" b="1" dirty="0" smtClean="0"/>
              <a:t>10</a:t>
            </a:r>
            <a:r>
              <a:rPr lang="bg-BG" sz="2400" dirty="0" smtClean="0"/>
              <a:t>, </a:t>
            </a:r>
            <a:r>
              <a:rPr lang="bg-BG" sz="2400" b="1" dirty="0" smtClean="0"/>
              <a:t>9</a:t>
            </a:r>
            <a:r>
              <a:rPr lang="bg-BG" sz="2400" dirty="0" smtClean="0"/>
              <a:t>, и </a:t>
            </a:r>
            <a:r>
              <a:rPr lang="bg-BG" sz="2400" b="1" dirty="0" smtClean="0"/>
              <a:t>8</a:t>
            </a:r>
            <a:r>
              <a:rPr lang="bg-BG" sz="2400" dirty="0" smtClean="0"/>
              <a:t> в дългите цветове (плътни цветове)</a:t>
            </a:r>
          </a:p>
          <a:p>
            <a:r>
              <a:rPr lang="bg-BG" sz="2400" dirty="0" smtClean="0"/>
              <a:t>Мажорни ръце</a:t>
            </a:r>
          </a:p>
          <a:p>
            <a:pPr marL="2286000" indent="0">
              <a:buNone/>
            </a:pPr>
            <a:r>
              <a:rPr lang="bg-BG" sz="2400" dirty="0"/>
              <a:t>♠ А 9 7 6 </a:t>
            </a:r>
            <a:r>
              <a:rPr lang="bg-BG" sz="2400" dirty="0" smtClean="0"/>
              <a:t>4	        	♠ </a:t>
            </a:r>
            <a:r>
              <a:rPr lang="bg-BG" sz="2400" dirty="0"/>
              <a:t>3 </a:t>
            </a:r>
            <a:r>
              <a:rPr lang="bg-BG" sz="2400" dirty="0" smtClean="0"/>
              <a:t>2</a:t>
            </a:r>
            <a:endParaRPr lang="bg-BG" sz="2400" dirty="0"/>
          </a:p>
          <a:p>
            <a:pPr marL="2286000" indent="0">
              <a:buNone/>
            </a:pPr>
            <a:r>
              <a:rPr lang="bg-BG" sz="2400" dirty="0"/>
              <a:t>♥ К J 9 6 3        </a:t>
            </a:r>
            <a:r>
              <a:rPr lang="bg-BG" sz="2400" dirty="0" smtClean="0"/>
              <a:t>	♥ </a:t>
            </a:r>
            <a:r>
              <a:rPr lang="bg-BG" sz="2400" dirty="0"/>
              <a:t>7</a:t>
            </a:r>
          </a:p>
          <a:p>
            <a:pPr marL="2286000" indent="0">
              <a:buNone/>
            </a:pPr>
            <a:r>
              <a:rPr lang="bg-BG" sz="2400" dirty="0"/>
              <a:t>♦ 3 2              </a:t>
            </a:r>
            <a:r>
              <a:rPr lang="bg-BG" sz="2400" dirty="0" smtClean="0"/>
              <a:t>	♦ </a:t>
            </a:r>
            <a:r>
              <a:rPr lang="bg-BG" sz="2400" dirty="0"/>
              <a:t>А 9 7 6 4</a:t>
            </a:r>
          </a:p>
          <a:p>
            <a:pPr marL="2286000" indent="0">
              <a:buNone/>
            </a:pPr>
            <a:r>
              <a:rPr lang="bg-BG" sz="2400" dirty="0"/>
              <a:t>♣ 7                </a:t>
            </a:r>
            <a:r>
              <a:rPr lang="bg-BG" sz="2400" dirty="0" smtClean="0"/>
              <a:t>	♣ </a:t>
            </a:r>
            <a:r>
              <a:rPr lang="bg-BG" sz="2400" dirty="0"/>
              <a:t>К J 9 6 3 </a:t>
            </a:r>
          </a:p>
          <a:p>
            <a:pPr marL="0" indent="0">
              <a:buNone/>
            </a:pP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66240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Фактори, влияещи на оптимизма</a:t>
            </a:r>
            <a:br>
              <a:rPr lang="bg-BG" dirty="0"/>
            </a:br>
            <a:r>
              <a:rPr lang="bg-BG" dirty="0"/>
              <a:t>на играча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2438400"/>
          </a:xfrm>
        </p:spPr>
        <p:txBody>
          <a:bodyPr>
            <a:normAutofit/>
          </a:bodyPr>
          <a:lstStyle/>
          <a:p>
            <a:r>
              <a:rPr lang="bg-BG" sz="2400" dirty="0" smtClean="0"/>
              <a:t>Височина на </a:t>
            </a:r>
            <a:r>
              <a:rPr lang="bg-BG" sz="2400" dirty="0" err="1" smtClean="0"/>
              <a:t>оньорите</a:t>
            </a:r>
            <a:endParaRPr lang="bg-BG" sz="2400" dirty="0" smtClean="0"/>
          </a:p>
          <a:p>
            <a:pPr marL="2286000" indent="0">
              <a:spcBef>
                <a:spcPts val="0"/>
              </a:spcBef>
              <a:buNone/>
            </a:pPr>
            <a:r>
              <a:rPr lang="bg-BG" sz="2400" dirty="0"/>
              <a:t>♠ А 8 7              </a:t>
            </a:r>
            <a:r>
              <a:rPr lang="bg-BG" sz="2400" dirty="0" smtClean="0"/>
              <a:t>	♠ </a:t>
            </a:r>
            <a:r>
              <a:rPr lang="bg-BG" sz="2400" dirty="0"/>
              <a:t>К J 7</a:t>
            </a:r>
          </a:p>
          <a:p>
            <a:pPr marL="2286000" indent="0">
              <a:spcBef>
                <a:spcPts val="0"/>
              </a:spcBef>
              <a:buNone/>
            </a:pPr>
            <a:r>
              <a:rPr lang="bg-BG" sz="2400" dirty="0" smtClean="0"/>
              <a:t>♥ </a:t>
            </a:r>
            <a:r>
              <a:rPr lang="bg-BG" sz="2400" dirty="0"/>
              <a:t>К 9 6              </a:t>
            </a:r>
            <a:r>
              <a:rPr lang="bg-BG" sz="2400" dirty="0" smtClean="0"/>
              <a:t>	♥ </a:t>
            </a:r>
            <a:r>
              <a:rPr lang="en-US" sz="2400" dirty="0" smtClean="0"/>
              <a:t>Q </a:t>
            </a:r>
            <a:r>
              <a:rPr lang="en-US" sz="2400" dirty="0"/>
              <a:t>J 6</a:t>
            </a:r>
            <a:endParaRPr lang="bg-BG" sz="2400" dirty="0"/>
          </a:p>
          <a:p>
            <a:pPr marL="2286000" indent="0">
              <a:spcBef>
                <a:spcPts val="0"/>
              </a:spcBef>
              <a:buNone/>
            </a:pPr>
            <a:r>
              <a:rPr lang="bg-BG" sz="2400" dirty="0" smtClean="0"/>
              <a:t>♦ </a:t>
            </a:r>
            <a:r>
              <a:rPr lang="bg-BG" sz="2400" dirty="0"/>
              <a:t>A 8 7 4            </a:t>
            </a:r>
            <a:r>
              <a:rPr lang="bg-BG" sz="2400" dirty="0" smtClean="0"/>
              <a:t>	♦ </a:t>
            </a:r>
            <a:r>
              <a:rPr lang="bg-BG" sz="2400" dirty="0"/>
              <a:t>Q J 7 </a:t>
            </a:r>
            <a:r>
              <a:rPr lang="bg-BG" sz="2400" dirty="0" smtClean="0"/>
              <a:t>4</a:t>
            </a:r>
          </a:p>
          <a:p>
            <a:pPr marL="2286000" indent="0">
              <a:spcBef>
                <a:spcPts val="0"/>
              </a:spcBef>
              <a:buNone/>
            </a:pPr>
            <a:r>
              <a:rPr lang="bg-BG" sz="2400" dirty="0" smtClean="0"/>
              <a:t>♣ Q 10 6            	♣ Q J 6</a:t>
            </a:r>
          </a:p>
          <a:p>
            <a:r>
              <a:rPr lang="bg-BG" sz="2400" dirty="0" smtClean="0"/>
              <a:t>Наличие на </a:t>
            </a:r>
            <a:r>
              <a:rPr lang="bg-BG" sz="2400" dirty="0" err="1" smtClean="0"/>
              <a:t>фит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416271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Броене на допълнителни точки от разпределение при игра на </a:t>
            </a:r>
            <a:r>
              <a:rPr lang="en-US" dirty="0" smtClean="0"/>
              <a:t>NT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87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dirty="0" smtClean="0"/>
              <a:t>Става дума за ръце без наличие на къси цветове (сек – 1 карта, </a:t>
            </a:r>
            <a:r>
              <a:rPr lang="bg-BG" sz="2400" dirty="0" err="1" smtClean="0"/>
              <a:t>шикан</a:t>
            </a:r>
            <a:r>
              <a:rPr lang="bg-BG" sz="2400" dirty="0" smtClean="0"/>
              <a:t> – 0 карти).</a:t>
            </a:r>
          </a:p>
          <a:p>
            <a:pPr marL="0" indent="0" algn="just">
              <a:buNone/>
            </a:pPr>
            <a:r>
              <a:rPr lang="bg-BG" sz="2400" dirty="0"/>
              <a:t>Разпределенията – 4 3 </a:t>
            </a:r>
            <a:r>
              <a:rPr lang="bg-BG" sz="2400" dirty="0" err="1"/>
              <a:t>3</a:t>
            </a:r>
            <a:r>
              <a:rPr lang="bg-BG" sz="2400" dirty="0"/>
              <a:t> </a:t>
            </a:r>
            <a:r>
              <a:rPr lang="bg-BG" sz="2400" dirty="0" err="1"/>
              <a:t>3</a:t>
            </a:r>
            <a:r>
              <a:rPr lang="bg-BG" sz="2400" dirty="0"/>
              <a:t> ; 4 </a:t>
            </a:r>
            <a:r>
              <a:rPr lang="bg-BG" sz="2400" dirty="0" err="1"/>
              <a:t>4</a:t>
            </a:r>
            <a:r>
              <a:rPr lang="bg-BG" sz="2400" dirty="0"/>
              <a:t> 3 2; 5 3 </a:t>
            </a:r>
            <a:r>
              <a:rPr lang="bg-BG" sz="2400" dirty="0" err="1"/>
              <a:t>3</a:t>
            </a:r>
            <a:r>
              <a:rPr lang="bg-BG" sz="2400" dirty="0"/>
              <a:t> 2 се наричат балансирани ръце. Когато играчът държи такова </a:t>
            </a:r>
            <a:r>
              <a:rPr lang="bg-BG" sz="2400" dirty="0" smtClean="0"/>
              <a:t>разпределение, </a:t>
            </a:r>
            <a:r>
              <a:rPr lang="bg-BG" sz="2400" dirty="0"/>
              <a:t>неговите мисли следва да са насочени към игра на </a:t>
            </a:r>
            <a:r>
              <a:rPr lang="en-US" sz="2400" dirty="0"/>
              <a:t>NT.</a:t>
            </a:r>
            <a:endParaRPr lang="bg-BG" sz="2400" dirty="0"/>
          </a:p>
          <a:p>
            <a:pPr marL="0" indent="0" algn="just">
              <a:buNone/>
            </a:pPr>
            <a:r>
              <a:rPr lang="bg-BG" sz="2400" dirty="0"/>
              <a:t>Разпределенията – 5 4 2 </a:t>
            </a:r>
            <a:r>
              <a:rPr lang="bg-BG" sz="2400" dirty="0" err="1"/>
              <a:t>2</a:t>
            </a:r>
            <a:r>
              <a:rPr lang="bg-BG" sz="2400" dirty="0"/>
              <a:t> ; 6 3 2 </a:t>
            </a:r>
            <a:r>
              <a:rPr lang="bg-BG" sz="2400" dirty="0" err="1"/>
              <a:t>2</a:t>
            </a:r>
            <a:r>
              <a:rPr lang="bg-BG" sz="2400" dirty="0"/>
              <a:t> ; 7 2 </a:t>
            </a:r>
            <a:r>
              <a:rPr lang="bg-BG" sz="2400" dirty="0" err="1"/>
              <a:t>2</a:t>
            </a:r>
            <a:r>
              <a:rPr lang="bg-BG" sz="2400" dirty="0"/>
              <a:t> </a:t>
            </a:r>
            <a:r>
              <a:rPr lang="bg-BG" sz="2400" dirty="0" err="1"/>
              <a:t>2</a:t>
            </a:r>
            <a:r>
              <a:rPr lang="bg-BG" sz="2400" dirty="0"/>
              <a:t> се наричат </a:t>
            </a:r>
            <a:r>
              <a:rPr lang="bg-BG" sz="2400" dirty="0" err="1"/>
              <a:t>псевдо</a:t>
            </a:r>
            <a:r>
              <a:rPr lang="bg-BG" sz="2400" dirty="0"/>
              <a:t> </a:t>
            </a:r>
            <a:r>
              <a:rPr lang="bg-BG" sz="2400" dirty="0" smtClean="0"/>
              <a:t>балансирани. Когато </a:t>
            </a:r>
            <a:r>
              <a:rPr lang="bg-BG" sz="2400" dirty="0"/>
              <a:t>играчът държи такова </a:t>
            </a:r>
            <a:r>
              <a:rPr lang="bg-BG" sz="2400" dirty="0" smtClean="0"/>
              <a:t>разпределение, </a:t>
            </a:r>
            <a:r>
              <a:rPr lang="bg-BG" sz="2400" dirty="0"/>
              <a:t>той следва да допуска възможността договорът да е на</a:t>
            </a:r>
            <a:r>
              <a:rPr lang="en-US" sz="2400" dirty="0"/>
              <a:t> NT.</a:t>
            </a:r>
            <a:endParaRPr lang="bg-BG" sz="2400" dirty="0"/>
          </a:p>
          <a:p>
            <a:pPr marL="0" indent="0" algn="just">
              <a:buNone/>
            </a:pP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395779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Броене на допълнителни точки от разпределение при игра на </a:t>
            </a:r>
            <a:r>
              <a:rPr lang="en-US" dirty="0"/>
              <a:t>NT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286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bg-BG" sz="2400" u="sng" dirty="0" smtClean="0"/>
              <a:t>Допълнителни точки от разпределение при безкозово броене:</a:t>
            </a:r>
          </a:p>
          <a:p>
            <a:r>
              <a:rPr lang="bg-BG" sz="2400" b="1" dirty="0" smtClean="0"/>
              <a:t>АК</a:t>
            </a:r>
            <a:r>
              <a:rPr lang="bg-BG" sz="2400" dirty="0" smtClean="0"/>
              <a:t> или </a:t>
            </a:r>
            <a:r>
              <a:rPr lang="en-US" sz="2400" b="1" dirty="0" err="1" smtClean="0"/>
              <a:t>KQJx</a:t>
            </a:r>
            <a:r>
              <a:rPr lang="en-US" sz="2400" dirty="0" smtClean="0"/>
              <a:t> </a:t>
            </a:r>
            <a:r>
              <a:rPr lang="bg-BG" sz="2400" dirty="0" smtClean="0"/>
              <a:t>в цвят =&gt; +0,5 точки</a:t>
            </a:r>
          </a:p>
          <a:p>
            <a:r>
              <a:rPr lang="en-US" sz="2400" b="1" dirty="0" err="1" smtClean="0"/>
              <a:t>AKQx</a:t>
            </a:r>
            <a:r>
              <a:rPr lang="bg-BG" sz="2400" dirty="0" smtClean="0"/>
              <a:t> в цвят =&gt; +1 точка; за всяка допълнителна карта в такъв цвят =&gt; +2 точки</a:t>
            </a:r>
          </a:p>
          <a:p>
            <a:r>
              <a:rPr lang="bg-BG" sz="2400" dirty="0" smtClean="0"/>
              <a:t>За петорен цвят +1 точка, за шесторен +2, за седморен +3</a:t>
            </a:r>
          </a:p>
          <a:p>
            <a:r>
              <a:rPr lang="bg-BG" sz="2400" dirty="0" smtClean="0"/>
              <a:t>За всяка </a:t>
            </a:r>
            <a:r>
              <a:rPr lang="bg-BG" sz="2400" b="1" dirty="0" smtClean="0"/>
              <a:t>10</a:t>
            </a:r>
            <a:r>
              <a:rPr lang="bg-BG" sz="2400" dirty="0" smtClean="0"/>
              <a:t> =&gt; +0,5 точки, а за </a:t>
            </a:r>
            <a:r>
              <a:rPr lang="bg-BG" sz="2400" b="1" dirty="0" smtClean="0"/>
              <a:t>10 9</a:t>
            </a:r>
            <a:r>
              <a:rPr lang="bg-BG" sz="2400" dirty="0" smtClean="0"/>
              <a:t> поне трети =&gt; +1 точка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192611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Броене на допълнителни точки от разпределение при игра на </a:t>
            </a:r>
            <a:r>
              <a:rPr lang="en-US" dirty="0"/>
              <a:t>NT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876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bg-BG" u="sng" dirty="0"/>
              <a:t>Примери:</a:t>
            </a:r>
          </a:p>
          <a:p>
            <a:pPr marL="0" indent="0">
              <a:buNone/>
            </a:pPr>
            <a:r>
              <a:rPr lang="bg-BG" dirty="0"/>
              <a:t>♠ </a:t>
            </a:r>
            <a:r>
              <a:rPr lang="bg-BG" dirty="0" smtClean="0"/>
              <a:t>А К 7           		</a:t>
            </a:r>
            <a:r>
              <a:rPr lang="bg-BG" dirty="0" err="1" smtClean="0"/>
              <a:t>7</a:t>
            </a:r>
            <a:r>
              <a:rPr lang="bg-BG" dirty="0" smtClean="0"/>
              <a:t> + </a:t>
            </a:r>
            <a:r>
              <a:rPr lang="bg-BG" dirty="0"/>
              <a:t>0.5 за АК</a:t>
            </a:r>
          </a:p>
          <a:p>
            <a:pPr marL="0" indent="0">
              <a:buNone/>
            </a:pPr>
            <a:r>
              <a:rPr lang="bg-BG" dirty="0" smtClean="0"/>
              <a:t>♥ </a:t>
            </a:r>
            <a:r>
              <a:rPr lang="en-US" dirty="0" smtClean="0"/>
              <a:t>Q</a:t>
            </a:r>
            <a:r>
              <a:rPr lang="bg-BG" dirty="0" smtClean="0"/>
              <a:t> </a:t>
            </a:r>
            <a:r>
              <a:rPr lang="en-US" dirty="0" smtClean="0"/>
              <a:t>J</a:t>
            </a:r>
            <a:r>
              <a:rPr lang="bg-BG" dirty="0" smtClean="0"/>
              <a:t> </a:t>
            </a:r>
            <a:r>
              <a:rPr lang="en-US" dirty="0" smtClean="0"/>
              <a:t>9</a:t>
            </a:r>
            <a:r>
              <a:rPr lang="bg-BG" dirty="0" smtClean="0"/>
              <a:t> </a:t>
            </a:r>
            <a:r>
              <a:rPr lang="en-US" dirty="0" smtClean="0"/>
              <a:t>8</a:t>
            </a:r>
            <a:r>
              <a:rPr lang="bg-BG" dirty="0" smtClean="0"/>
              <a:t> </a:t>
            </a:r>
            <a:r>
              <a:rPr lang="en-US" dirty="0" smtClean="0"/>
              <a:t>7</a:t>
            </a:r>
            <a:r>
              <a:rPr lang="bg-BG" dirty="0" smtClean="0"/>
              <a:t> </a:t>
            </a:r>
            <a:r>
              <a:rPr lang="en-US" dirty="0" smtClean="0"/>
              <a:t>5</a:t>
            </a:r>
            <a:r>
              <a:rPr lang="bg-BG" dirty="0" smtClean="0"/>
              <a:t>        	3 + 2 </a:t>
            </a:r>
            <a:r>
              <a:rPr lang="bg-BG" dirty="0"/>
              <a:t>за 6-ти цвят</a:t>
            </a:r>
          </a:p>
          <a:p>
            <a:pPr marL="0" indent="0">
              <a:buNone/>
            </a:pPr>
            <a:r>
              <a:rPr lang="en-US" dirty="0"/>
              <a:t>♦ Q </a:t>
            </a:r>
            <a:r>
              <a:rPr lang="en-US" dirty="0" smtClean="0"/>
              <a:t>7</a:t>
            </a:r>
            <a:r>
              <a:rPr lang="bg-BG" dirty="0"/>
              <a:t>	</a:t>
            </a:r>
            <a:r>
              <a:rPr lang="bg-BG" dirty="0" smtClean="0"/>
              <a:t>		2</a:t>
            </a:r>
            <a:endParaRPr lang="bg-BG" dirty="0"/>
          </a:p>
          <a:p>
            <a:pPr marL="0" indent="0">
              <a:buNone/>
            </a:pPr>
            <a:r>
              <a:rPr lang="en-US" dirty="0"/>
              <a:t>♣ 10 9   </a:t>
            </a:r>
            <a:r>
              <a:rPr lang="bg-BG" dirty="0" smtClean="0"/>
              <a:t>		0.5</a:t>
            </a:r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r>
              <a:rPr lang="bg-BG" b="1" dirty="0" smtClean="0"/>
              <a:t>Общо: </a:t>
            </a:r>
            <a:r>
              <a:rPr lang="bg-BG" b="1" dirty="0"/>
              <a:t>15 </a:t>
            </a:r>
            <a:r>
              <a:rPr lang="bg-BG" b="1" dirty="0" smtClean="0"/>
              <a:t>разпределителни </a:t>
            </a:r>
            <a:r>
              <a:rPr lang="bg-BG" b="1" dirty="0"/>
              <a:t>вместо 12 </a:t>
            </a:r>
            <a:r>
              <a:rPr lang="en-US" b="1" dirty="0" smtClean="0"/>
              <a:t>HCP</a:t>
            </a:r>
            <a:endParaRPr lang="bg-BG" b="1" dirty="0"/>
          </a:p>
          <a:p>
            <a:pPr marL="0" indent="0">
              <a:buNone/>
            </a:pPr>
            <a:r>
              <a:rPr lang="bg-BG" dirty="0"/>
              <a:t> </a:t>
            </a:r>
          </a:p>
          <a:p>
            <a:pPr marL="0" indent="0">
              <a:buNone/>
            </a:pPr>
            <a:r>
              <a:rPr lang="bg-BG" dirty="0"/>
              <a:t>♠ </a:t>
            </a:r>
            <a:r>
              <a:rPr lang="bg-BG" dirty="0" smtClean="0"/>
              <a:t>А 2           		4</a:t>
            </a:r>
            <a:endParaRPr lang="bg-BG" dirty="0"/>
          </a:p>
          <a:p>
            <a:pPr marL="0" indent="0">
              <a:buNone/>
            </a:pPr>
            <a:r>
              <a:rPr lang="bg-BG" dirty="0"/>
              <a:t>♥ </a:t>
            </a:r>
            <a:r>
              <a:rPr lang="bg-BG" dirty="0" smtClean="0"/>
              <a:t>3 2           		0</a:t>
            </a:r>
            <a:endParaRPr lang="bg-BG" dirty="0"/>
          </a:p>
          <a:p>
            <a:pPr marL="0" indent="0">
              <a:buNone/>
            </a:pPr>
            <a:r>
              <a:rPr lang="bg-BG" dirty="0"/>
              <a:t>♦ </a:t>
            </a:r>
            <a:r>
              <a:rPr lang="bg-BG" dirty="0" smtClean="0"/>
              <a:t>А 2           		4</a:t>
            </a:r>
            <a:endParaRPr lang="bg-BG" dirty="0"/>
          </a:p>
          <a:p>
            <a:pPr marL="0" indent="0">
              <a:buNone/>
            </a:pPr>
            <a:r>
              <a:rPr lang="bg-BG" dirty="0" smtClean="0"/>
              <a:t>♣ A K Q 6 5 4 3       	9 + 8 </a:t>
            </a:r>
            <a:r>
              <a:rPr lang="bg-BG" dirty="0"/>
              <a:t>за 7-ми цвят на AKQ</a:t>
            </a:r>
          </a:p>
          <a:p>
            <a:pPr marL="0" indent="0">
              <a:buNone/>
            </a:pPr>
            <a:r>
              <a:rPr lang="bg-BG" dirty="0"/>
              <a:t> </a:t>
            </a:r>
          </a:p>
          <a:p>
            <a:pPr marL="0" indent="0">
              <a:buNone/>
            </a:pPr>
            <a:r>
              <a:rPr lang="bg-BG" b="1" dirty="0" smtClean="0"/>
              <a:t>Общо: </a:t>
            </a:r>
            <a:r>
              <a:rPr lang="bg-BG" b="1" dirty="0"/>
              <a:t>25 </a:t>
            </a:r>
            <a:r>
              <a:rPr lang="bg-BG" b="1" dirty="0" smtClean="0"/>
              <a:t>разпределителни вместо </a:t>
            </a:r>
            <a:r>
              <a:rPr lang="bg-BG" b="1" dirty="0"/>
              <a:t>17 </a:t>
            </a:r>
            <a:r>
              <a:rPr lang="en-US" b="1" dirty="0" smtClean="0"/>
              <a:t>HCP</a:t>
            </a:r>
            <a:endParaRPr lang="bg-BG" b="1" dirty="0"/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9068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3">
      <a:dk1>
        <a:sysClr val="windowText" lastClr="000000"/>
      </a:dk1>
      <a:lt1>
        <a:srgbClr val="EAF1FE"/>
      </a:lt1>
      <a:dk2>
        <a:srgbClr val="97BAFF"/>
      </a:dk2>
      <a:lt2>
        <a:srgbClr val="C3DFE9"/>
      </a:lt2>
      <a:accent1>
        <a:srgbClr val="EAF1FE"/>
      </a:accent1>
      <a:accent2>
        <a:srgbClr val="200041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97</TotalTime>
  <Words>1079</Words>
  <Application>Microsoft Office PowerPoint</Application>
  <PresentationFormat>On-screen Show (4:3)</PresentationFormat>
  <Paragraphs>138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Apex</vt:lpstr>
      <vt:lpstr>УРОК № 2:</vt:lpstr>
      <vt:lpstr>Оценка на ръката</vt:lpstr>
      <vt:lpstr>Оценка на ръката</vt:lpstr>
      <vt:lpstr>Оценка на ръката</vt:lpstr>
      <vt:lpstr>Фактори, влияещи на оптимизма на играча</vt:lpstr>
      <vt:lpstr>Фактори, влияещи на оптимизма на играча</vt:lpstr>
      <vt:lpstr>Броене на допълнителни точки от разпределение при игра на NT</vt:lpstr>
      <vt:lpstr>Броене на допълнителни точки от разпределение при игра на NT</vt:lpstr>
      <vt:lpstr>Броене на допълнителни точки от разпределение при игра на NT</vt:lpstr>
      <vt:lpstr>Броене на допълнителни точки от разпределение при игра на коз</vt:lpstr>
      <vt:lpstr>Броене на допълнителни точки от разпределение при игра на коз</vt:lpstr>
      <vt:lpstr>Броене на допълнителни точки от разпределение при игра на коз</vt:lpstr>
      <vt:lpstr>Баланс</vt:lpstr>
      <vt:lpstr>Баланс</vt:lpstr>
      <vt:lpstr>БЛАГОДАРИМ ЗА ВНИМАНИЕТО!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№ 2:</dc:title>
  <dc:creator>Stoyan Vuchev</dc:creator>
  <cp:lastModifiedBy>Stoyan Vuchev</cp:lastModifiedBy>
  <cp:revision>154</cp:revision>
  <dcterms:created xsi:type="dcterms:W3CDTF">2006-08-16T00:00:00Z</dcterms:created>
  <dcterms:modified xsi:type="dcterms:W3CDTF">2013-04-11T15:09:09Z</dcterms:modified>
</cp:coreProperties>
</file>