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82" r:id="rId18"/>
    <p:sldId id="283" r:id="rId19"/>
    <p:sldId id="272" r:id="rId20"/>
    <p:sldId id="273" r:id="rId21"/>
    <p:sldId id="274" r:id="rId22"/>
    <p:sldId id="275" r:id="rId23"/>
    <p:sldId id="276" r:id="rId24"/>
    <p:sldId id="280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CC"/>
    <a:srgbClr val="FBB3D2"/>
    <a:srgbClr val="66FFFF"/>
    <a:srgbClr val="FFDB69"/>
    <a:srgbClr val="C0C0C0"/>
    <a:srgbClr val="3399FF"/>
    <a:srgbClr val="6585CF"/>
    <a:srgbClr val="617DCD"/>
    <a:srgbClr val="7E6B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1" autoAdjust="0"/>
    <p:restoredTop sz="94660"/>
  </p:normalViewPr>
  <p:slideViewPr>
    <p:cSldViewPr>
      <p:cViewPr varScale="1">
        <p:scale>
          <a:sx n="67" d="100"/>
          <a:sy n="67" d="100"/>
        </p:scale>
        <p:origin x="-108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Транспортен слой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/>
          <a:lstStyle/>
          <a:p>
            <a:r>
              <a:rPr lang="bg-BG" dirty="0" smtClean="0"/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Адресация на Транспортно ниво</a:t>
            </a:r>
            <a:endParaRPr lang="en-US" dirty="0"/>
          </a:p>
        </p:txBody>
      </p:sp>
      <p:pic>
        <p:nvPicPr>
          <p:cNvPr id="7" name="Content Placeholder 6" descr="POR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758" y="2392362"/>
            <a:ext cx="8099042" cy="4313238"/>
          </a:xfrm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Транспортно ниво използва портове, за да разграничи сегментите за различните приложерния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Порт на подателя и получателя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71" t="8804" r="18729" b="19182"/>
          <a:stretch>
            <a:fillRect/>
          </a:stretch>
        </p:blipFill>
        <p:spPr>
          <a:xfrm>
            <a:off x="1538146" y="1600200"/>
            <a:ext cx="6005654" cy="4330686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2400" y="571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Socket</a:t>
            </a:r>
            <a:r>
              <a:rPr lang="en-US" dirty="0" smtClean="0"/>
              <a:t> –</a:t>
            </a:r>
            <a:r>
              <a:rPr lang="bg-BG" dirty="0" smtClean="0"/>
              <a:t> уникалната</a:t>
            </a:r>
            <a:r>
              <a:rPr lang="en-US" dirty="0" smtClean="0"/>
              <a:t> </a:t>
            </a:r>
            <a:r>
              <a:rPr lang="bg-BG" dirty="0" smtClean="0"/>
              <a:t>комбинацията от мрежови и транспортен адрес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Двойката уникални</a:t>
            </a:r>
            <a:r>
              <a:rPr lang="en-US" dirty="0" smtClean="0"/>
              <a:t> </a:t>
            </a:r>
            <a:r>
              <a:rPr lang="bg-BG" dirty="0" smtClean="0"/>
              <a:t>комбинации от мрежови и транспортни адреси еднозначно определя комуникацията между съответните приложения на два хоста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Номера на портове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15440"/>
          <a:ext cx="8534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11"/>
                <a:gridCol w="6716889"/>
              </a:tblGrid>
              <a:tr h="306346">
                <a:tc>
                  <a:txBody>
                    <a:bodyPr/>
                    <a:lstStyle/>
                    <a:p>
                      <a:r>
                        <a:rPr lang="bg-BG" dirty="0" smtClean="0"/>
                        <a:t>Диапазон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Тип</a:t>
                      </a:r>
                      <a:r>
                        <a:rPr lang="bg-BG" baseline="0" dirty="0" smtClean="0"/>
                        <a:t> портове</a:t>
                      </a:r>
                      <a:endParaRPr lang="en-US" dirty="0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r>
                        <a:rPr lang="bg-BG" dirty="0" smtClean="0"/>
                        <a:t>0 - 1023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Общоизвестни (</a:t>
                      </a:r>
                      <a:r>
                        <a:rPr lang="en-US" dirty="0" smtClean="0"/>
                        <a:t>well-known) – </a:t>
                      </a:r>
                      <a:r>
                        <a:rPr lang="bg-BG" dirty="0" smtClean="0"/>
                        <a:t>за</a:t>
                      </a:r>
                      <a:r>
                        <a:rPr lang="bg-BG" baseline="0" dirty="0" smtClean="0"/>
                        <a:t> сървери и услуги</a:t>
                      </a:r>
                      <a:endParaRPr lang="en-US" dirty="0"/>
                    </a:p>
                  </a:txBody>
                  <a:tcPr/>
                </a:tc>
              </a:tr>
              <a:tr h="528762">
                <a:tc>
                  <a:txBody>
                    <a:bodyPr/>
                    <a:lstStyle/>
                    <a:p>
                      <a:r>
                        <a:rPr lang="bg-BG" dirty="0" smtClean="0"/>
                        <a:t>1024 – 49151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Регистрирани портове (</a:t>
                      </a:r>
                      <a:r>
                        <a:rPr lang="en-US" dirty="0" smtClean="0"/>
                        <a:t>Registered) – </a:t>
                      </a:r>
                      <a:r>
                        <a:rPr lang="bg-BG" dirty="0" smtClean="0"/>
                        <a:t>регистрирани</a:t>
                      </a:r>
                      <a:r>
                        <a:rPr lang="bg-BG" baseline="0" dirty="0" smtClean="0"/>
                        <a:t> от </a:t>
                      </a:r>
                      <a:r>
                        <a:rPr lang="en-US" baseline="0" dirty="0" smtClean="0"/>
                        <a:t>IANA</a:t>
                      </a:r>
                      <a:r>
                        <a:rPr lang="bg-BG" baseline="0" dirty="0" smtClean="0"/>
                        <a:t> за специфични услуги на отделбни приложения</a:t>
                      </a:r>
                      <a:endParaRPr lang="en-US" dirty="0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r>
                        <a:rPr lang="en-US" dirty="0" smtClean="0"/>
                        <a:t>49152 - 65533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Частни</a:t>
                      </a:r>
                      <a:r>
                        <a:rPr lang="bg-BG" baseline="0" dirty="0" smtClean="0"/>
                        <a:t> или динамични, не могат да бъдат регистрирани от </a:t>
                      </a:r>
                      <a:r>
                        <a:rPr lang="en-US" baseline="0" dirty="0" smtClean="0"/>
                        <a:t>IANA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69504"/>
            <a:ext cx="4943476" cy="131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4" y="4858798"/>
            <a:ext cx="4943476" cy="100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943600"/>
            <a:ext cx="4943476" cy="8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r>
              <a:rPr lang="bg-BG" dirty="0" smtClean="0"/>
              <a:t> връзки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400" dirty="0" smtClean="0"/>
              <a:t>Командата </a:t>
            </a:r>
            <a:r>
              <a:rPr lang="en-US" sz="2400" b="1" dirty="0" err="1" smtClean="0"/>
              <a:t>netstat</a:t>
            </a:r>
            <a:r>
              <a:rPr lang="bg-BG" sz="2400" dirty="0" smtClean="0"/>
              <a:t> описва </a:t>
            </a:r>
            <a:r>
              <a:rPr lang="en-US" sz="2400" dirty="0" smtClean="0"/>
              <a:t>TCP</a:t>
            </a:r>
            <a:r>
              <a:rPr lang="bg-BG" sz="2400" dirty="0" smtClean="0"/>
              <a:t> конекциите, които са отворени и стартирани от локалния хост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749" t="38492" r="15666" b="27975"/>
          <a:stretch>
            <a:fillRect/>
          </a:stretch>
        </p:blipFill>
        <p:spPr bwMode="auto">
          <a:xfrm>
            <a:off x="1676400" y="2413000"/>
            <a:ext cx="5224462" cy="276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5228272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– </a:t>
            </a:r>
            <a:r>
              <a:rPr lang="bg-BG" dirty="0" smtClean="0"/>
              <a:t>протокол</a:t>
            </a:r>
          </a:p>
          <a:p>
            <a:r>
              <a:rPr lang="en-US" dirty="0" smtClean="0"/>
              <a:t>3166 – </a:t>
            </a:r>
            <a:r>
              <a:rPr lang="bg-BG" dirty="0" smtClean="0"/>
              <a:t>порт на подателя</a:t>
            </a:r>
          </a:p>
          <a:p>
            <a:r>
              <a:rPr lang="en-US" dirty="0" smtClean="0">
                <a:hlinkClick r:id="rId3"/>
              </a:rPr>
              <a:t>www.cisco.com</a:t>
            </a:r>
            <a:r>
              <a:rPr lang="en-US" dirty="0" smtClean="0"/>
              <a:t> – </a:t>
            </a:r>
            <a:r>
              <a:rPr lang="bg-BG" dirty="0" smtClean="0"/>
              <a:t>адрес на получателя</a:t>
            </a:r>
          </a:p>
          <a:p>
            <a:r>
              <a:rPr lang="bg-BG" dirty="0" smtClean="0"/>
              <a:t>:</a:t>
            </a:r>
            <a:r>
              <a:rPr lang="en-US" dirty="0" smtClean="0"/>
              <a:t>http – </a:t>
            </a:r>
            <a:r>
              <a:rPr lang="bg-BG" dirty="0" smtClean="0"/>
              <a:t>порт на получателя</a:t>
            </a:r>
          </a:p>
          <a:p>
            <a:r>
              <a:rPr lang="en-US" dirty="0" smtClean="0"/>
              <a:t>ESTABLISHED – </a:t>
            </a:r>
            <a:r>
              <a:rPr lang="bg-BG" dirty="0" smtClean="0"/>
              <a:t>статус на връзката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r>
              <a:rPr lang="bg-BG" dirty="0" smtClean="0"/>
              <a:t> връзка със сървър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398" y="1719013"/>
            <a:ext cx="5767202" cy="26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01084"/>
            <a:ext cx="5791200" cy="20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Three-Way Handshake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50124"/>
            <a:ext cx="6096000" cy="393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060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 smtClean="0"/>
              <a:t>Установява дали получателят е наличен в мрежата</a:t>
            </a:r>
          </a:p>
          <a:p>
            <a:pPr marL="342900" indent="-342900">
              <a:buAutoNum type="arabicPeriod"/>
            </a:pPr>
            <a:r>
              <a:rPr lang="bg-BG" dirty="0" smtClean="0"/>
              <a:t>Проверява дали съответната услуга на получателя е активна и очаква заявки</a:t>
            </a:r>
          </a:p>
          <a:p>
            <a:pPr marL="342900" indent="-342900">
              <a:buAutoNum type="arabicPeriod"/>
            </a:pPr>
            <a:r>
              <a:rPr lang="bg-BG" dirty="0" smtClean="0"/>
              <a:t>Уведомява получателя, че подателят иска да установят връзка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Three-Way </a:t>
            </a:r>
            <a:r>
              <a:rPr lang="en-US" dirty="0" smtClean="0"/>
              <a:t>Handshake</a:t>
            </a:r>
            <a:r>
              <a:rPr lang="bg-BG" dirty="0" smtClean="0"/>
              <a:t> - Първа стъпка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229600" cy="380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Стъпка 1: Клиентът инициира клиент-към-сървър сесия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Three-Way </a:t>
            </a:r>
            <a:r>
              <a:rPr lang="en-US" dirty="0" smtClean="0"/>
              <a:t>Handshake</a:t>
            </a:r>
            <a:r>
              <a:rPr lang="bg-BG" dirty="0" smtClean="0"/>
              <a:t> - Втора стъпка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819400"/>
            <a:ext cx="8515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Стъпка 2: Сървърът приема сесията клиент-към-сървър и инициира сесия сървър-към-клиент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Three-Way </a:t>
            </a:r>
            <a:r>
              <a:rPr lang="en-US" dirty="0" smtClean="0"/>
              <a:t>Handshake</a:t>
            </a:r>
            <a:r>
              <a:rPr lang="bg-BG" dirty="0" smtClean="0"/>
              <a:t> - Трета стъпка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229600" cy="37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Стъпка 3: Клиентът приема сесията сървър-към-клиент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Прекратяване на </a:t>
            </a:r>
            <a:r>
              <a:rPr lang="en-US" dirty="0" smtClean="0"/>
              <a:t>TCP</a:t>
            </a:r>
            <a:r>
              <a:rPr lang="bg-BG" dirty="0" smtClean="0"/>
              <a:t> сесия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099" t="36310" r="18678" b="28374"/>
          <a:stretch>
            <a:fillRect/>
          </a:stretch>
        </p:blipFill>
        <p:spPr bwMode="auto">
          <a:xfrm>
            <a:off x="1905000" y="1752600"/>
            <a:ext cx="5264412" cy="3703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Роля на транспортен слой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953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Транспортен слой  установява временна сесия между две приложения и предава данни между тях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Подреждане на сегментите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972" t="31548" r="14551" b="16667"/>
          <a:stretch>
            <a:fillRect/>
          </a:stretch>
        </p:blipFill>
        <p:spPr bwMode="auto">
          <a:xfrm>
            <a:off x="1981200" y="1676400"/>
            <a:ext cx="5212974" cy="416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Полето </a:t>
            </a:r>
            <a:r>
              <a:rPr lang="en-US" sz="2400" b="1" dirty="0" smtClean="0"/>
              <a:t>Sequence number</a:t>
            </a:r>
            <a:r>
              <a:rPr lang="bg-BG" sz="2400" b="1" dirty="0" smtClean="0"/>
              <a:t> </a:t>
            </a:r>
            <a:r>
              <a:rPr lang="bg-BG" sz="2400" dirty="0" smtClean="0"/>
              <a:t>се използва, за да бъдат асемблирани сегментите в правилния ред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Размер на прозореца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5337708" cy="406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Размер на прозореца </a:t>
            </a:r>
            <a:r>
              <a:rPr lang="bg-BG" dirty="0" smtClean="0"/>
              <a:t>– количеството данни, което подателят може да изпрати, преди да получи потвърждение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Задача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800" b="1" dirty="0" smtClean="0"/>
              <a:t>Стартикайки със стойност на полетата: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Sequence Number: 2000 </a:t>
            </a:r>
            <a:r>
              <a:rPr lang="bg-BG" sz="2800" b="1" dirty="0" smtClean="0"/>
              <a:t>и </a:t>
            </a:r>
            <a:br>
              <a:rPr lang="bg-BG" sz="2800" b="1" dirty="0" smtClean="0"/>
            </a:br>
            <a:r>
              <a:rPr lang="bg-BG" sz="2800" b="1" dirty="0" smtClean="0"/>
              <a:t>Размер на прозореца: 10 сегмента по 1000 байта,</a:t>
            </a:r>
            <a:endParaRPr lang="en-US" sz="2800" b="1" dirty="0" smtClean="0"/>
          </a:p>
          <a:p>
            <a:pPr marL="0" indent="0">
              <a:buNone/>
            </a:pPr>
            <a:r>
              <a:rPr lang="bg-BG" sz="2800" b="1" dirty="0" smtClean="0"/>
              <a:t>ако всичко е получено успешно след първата стъпка по предаване на данни, каква стойност ще се върне в полето </a:t>
            </a:r>
            <a:r>
              <a:rPr lang="en-US" sz="2800" b="1" dirty="0" smtClean="0"/>
              <a:t>Acknowledgement?</a:t>
            </a:r>
            <a:endParaRPr lang="bg-BG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43200" y="5105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Отговор:  12 001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Контрол на потока от данни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866" t="29361" r="13155" b="10521"/>
          <a:stretch>
            <a:fillRect/>
          </a:stretch>
        </p:blipFill>
        <p:spPr>
          <a:xfrm>
            <a:off x="11770" y="1981200"/>
            <a:ext cx="4712630" cy="3984248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206" t="36156" r="13322" b="13293"/>
          <a:stretch>
            <a:fillRect/>
          </a:stretch>
        </p:blipFill>
        <p:spPr bwMode="auto">
          <a:xfrm>
            <a:off x="4317930" y="2057400"/>
            <a:ext cx="4826070" cy="3635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3000" dirty="0" smtClean="0"/>
              <a:t>Използва се от приложения, които могат да толерират малка загуба на данни, но не могат да толерират закъснение</a:t>
            </a:r>
          </a:p>
          <a:p>
            <a:pPr marL="0" indent="0">
              <a:buNone/>
            </a:pPr>
            <a:endParaRPr lang="bg-BG" sz="3000" dirty="0" smtClean="0"/>
          </a:p>
          <a:p>
            <a:pPr>
              <a:buNone/>
            </a:pPr>
            <a:r>
              <a:rPr lang="bg-BG" b="1" dirty="0" smtClean="0"/>
              <a:t>Приложения</a:t>
            </a:r>
            <a:r>
              <a:rPr lang="bg-BG" dirty="0" smtClean="0"/>
              <a:t>: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SNMP</a:t>
            </a:r>
          </a:p>
          <a:p>
            <a:pPr lvl="1"/>
            <a:r>
              <a:rPr lang="en-US" dirty="0" smtClean="0"/>
              <a:t>DHCP</a:t>
            </a:r>
          </a:p>
          <a:p>
            <a:pPr lvl="1"/>
            <a:r>
              <a:rPr lang="en-US" dirty="0" smtClean="0"/>
              <a:t>TFTP</a:t>
            </a:r>
          </a:p>
          <a:p>
            <a:pPr lvl="1"/>
            <a:r>
              <a:rPr lang="en-US" dirty="0" smtClean="0"/>
              <a:t>VoIP</a:t>
            </a:r>
          </a:p>
          <a:p>
            <a:pPr lvl="1"/>
            <a:r>
              <a:rPr lang="bg-BG" dirty="0" smtClean="0"/>
              <a:t>Онлайн игри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860" t="32938" r="13324" b="13194"/>
          <a:stretch>
            <a:fillRect/>
          </a:stretch>
        </p:blipFill>
        <p:spPr bwMode="auto">
          <a:xfrm>
            <a:off x="4503646" y="2821726"/>
            <a:ext cx="4183154" cy="3350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Пренареждане на сегментите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7968" t="28967" r="13881" b="11905"/>
          <a:stretch>
            <a:fillRect/>
          </a:stretch>
        </p:blipFill>
        <p:spPr bwMode="auto">
          <a:xfrm>
            <a:off x="1720850" y="1641208"/>
            <a:ext cx="5899150" cy="5140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r>
              <a:rPr lang="bg-BG" dirty="0" smtClean="0"/>
              <a:t> връзка със сървър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029200" cy="26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196" y="4495800"/>
            <a:ext cx="60688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1828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Сървърните приложения, базирани на </a:t>
            </a:r>
            <a:r>
              <a:rPr lang="en-US" b="1" dirty="0" smtClean="0"/>
              <a:t>UDP</a:t>
            </a:r>
            <a:r>
              <a:rPr lang="bg-BG" b="1" dirty="0" smtClean="0"/>
              <a:t> използват</a:t>
            </a:r>
            <a:r>
              <a:rPr lang="en-US" b="1" dirty="0" smtClean="0"/>
              <a:t> </a:t>
            </a:r>
            <a:r>
              <a:rPr lang="bg-BG" b="1" dirty="0" smtClean="0"/>
              <a:t>портове от: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well-known</a:t>
            </a:r>
            <a:endParaRPr lang="bg-BG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registered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343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Клиентските приложения, базирани на </a:t>
            </a:r>
            <a:r>
              <a:rPr lang="en-US" b="1" dirty="0" smtClean="0"/>
              <a:t>UDP</a:t>
            </a:r>
            <a:r>
              <a:rPr lang="bg-BG" b="1" dirty="0" smtClean="0"/>
              <a:t>, ползват портове от диапазона:</a:t>
            </a:r>
          </a:p>
          <a:p>
            <a:pPr>
              <a:buFont typeface="Arial" pitchFamily="34" charset="0"/>
              <a:buChar char="•"/>
            </a:pPr>
            <a:r>
              <a:rPr lang="bg-BG" b="1" dirty="0" smtClean="0"/>
              <a:t>Частни или динамични</a:t>
            </a:r>
            <a:endParaRPr lang="bg-BG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Основни задачи на Транспотен слой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Протоколи: </a:t>
            </a:r>
            <a:r>
              <a:rPr lang="en-US" dirty="0" smtClean="0"/>
              <a:t>TCP  UDP</a:t>
            </a:r>
          </a:p>
          <a:p>
            <a:r>
              <a:rPr lang="bg-BG" dirty="0" smtClean="0"/>
              <a:t>Основни отговорности:</a:t>
            </a:r>
          </a:p>
          <a:p>
            <a:pPr lvl="1"/>
            <a:r>
              <a:rPr lang="bg-BG" dirty="0" smtClean="0"/>
              <a:t>Поддържа индивидуални коминикации между приложенията</a:t>
            </a:r>
          </a:p>
          <a:p>
            <a:pPr lvl="1"/>
            <a:r>
              <a:rPr lang="bg-BG" dirty="0" smtClean="0"/>
              <a:t>Сегментира данните, номерира сегментите и ги подрежда и асемблира при получателя</a:t>
            </a:r>
          </a:p>
          <a:p>
            <a:pPr lvl="1"/>
            <a:r>
              <a:rPr lang="bg-BG" dirty="0" smtClean="0"/>
              <a:t>Пази информация кои данни за кое приложение са предназначени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“Разговор” на Транспортно ниво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24" t="28770" r="13100" b="13690"/>
          <a:stretch>
            <a:fillRect/>
          </a:stretch>
        </p:blipFill>
        <p:spPr bwMode="auto">
          <a:xfrm>
            <a:off x="3429000" y="1694566"/>
            <a:ext cx="5664164" cy="46300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369475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b="1" dirty="0" smtClean="0"/>
              <a:t>Сегментиране на данните</a:t>
            </a:r>
          </a:p>
          <a:p>
            <a:pPr>
              <a:buFont typeface="Arial" pitchFamily="34" charset="0"/>
              <a:buChar char="•"/>
            </a:pPr>
            <a:r>
              <a:rPr lang="bg-BG" b="1" dirty="0" smtClean="0"/>
              <a:t>Мултиплексност </a:t>
            </a:r>
            <a:br>
              <a:rPr lang="bg-BG" b="1" dirty="0" smtClean="0"/>
            </a:br>
            <a:r>
              <a:rPr lang="bg-BG" b="1" dirty="0" smtClean="0"/>
              <a:t>(поддържане на няколко комуникации едновременно)</a:t>
            </a:r>
          </a:p>
          <a:p>
            <a:pPr>
              <a:buFont typeface="Arial" pitchFamily="34" charset="0"/>
              <a:buChar char="•"/>
            </a:pPr>
            <a:r>
              <a:rPr lang="bg-BG" b="1" dirty="0" smtClean="0"/>
              <a:t>Хедър на всеки сегмент</a:t>
            </a:r>
          </a:p>
          <a:p>
            <a:endParaRPr lang="bg-BG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Протоколи на Транспортно ниво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382000" cy="914400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667000"/>
            <a:ext cx="8382000" cy="144780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114800"/>
            <a:ext cx="83820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29200"/>
            <a:ext cx="8382000" cy="914400"/>
          </a:xfrm>
          <a:prstGeom prst="rect">
            <a:avLst/>
          </a:prstGeom>
          <a:solidFill>
            <a:srgbClr val="FBB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764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Приложно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Транспортно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26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Интернет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Мрежово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2057400"/>
            <a:ext cx="83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FTP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2057400"/>
            <a:ext cx="83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2057400"/>
            <a:ext cx="83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SMTP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2057400"/>
            <a:ext cx="83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2057400"/>
            <a:ext cx="83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TFTP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3124200"/>
            <a:ext cx="838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3124200"/>
            <a:ext cx="838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5800" y="4495800"/>
            <a:ext cx="838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71800" y="5334000"/>
            <a:ext cx="1828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Връзка към </a:t>
            </a:r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86400" y="5334000"/>
            <a:ext cx="1828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Връзка към </a:t>
            </a:r>
            <a:r>
              <a:rPr lang="en-US" dirty="0" smtClean="0"/>
              <a:t>WAN</a:t>
            </a:r>
            <a:endParaRPr lang="en-US" dirty="0"/>
          </a:p>
        </p:txBody>
      </p:sp>
      <p:cxnSp>
        <p:nvCxnSpPr>
          <p:cNvPr id="34" name="Straight Connector 33"/>
          <p:cNvCxnSpPr>
            <a:stCxn id="15" idx="2"/>
            <a:endCxn id="21" idx="0"/>
          </p:cNvCxnSpPr>
          <p:nvPr/>
        </p:nvCxnSpPr>
        <p:spPr>
          <a:xfrm>
            <a:off x="2933700" y="2438400"/>
            <a:ext cx="1295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2"/>
            <a:endCxn id="21" idx="0"/>
          </p:cNvCxnSpPr>
          <p:nvPr/>
        </p:nvCxnSpPr>
        <p:spPr>
          <a:xfrm>
            <a:off x="4000500" y="2438400"/>
            <a:ext cx="228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2"/>
            <a:endCxn id="21" idx="0"/>
          </p:cNvCxnSpPr>
          <p:nvPr/>
        </p:nvCxnSpPr>
        <p:spPr>
          <a:xfrm flipH="1">
            <a:off x="4229100" y="2438400"/>
            <a:ext cx="838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2"/>
            <a:endCxn id="21" idx="0"/>
          </p:cNvCxnSpPr>
          <p:nvPr/>
        </p:nvCxnSpPr>
        <p:spPr>
          <a:xfrm flipH="1">
            <a:off x="4229100" y="2438400"/>
            <a:ext cx="1905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2"/>
            <a:endCxn id="22" idx="0"/>
          </p:cNvCxnSpPr>
          <p:nvPr/>
        </p:nvCxnSpPr>
        <p:spPr>
          <a:xfrm flipH="1">
            <a:off x="5524500" y="2438400"/>
            <a:ext cx="609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0" idx="2"/>
            <a:endCxn id="22" idx="0"/>
          </p:cNvCxnSpPr>
          <p:nvPr/>
        </p:nvCxnSpPr>
        <p:spPr>
          <a:xfrm flipH="1">
            <a:off x="5524500" y="2438400"/>
            <a:ext cx="1676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1" idx="2"/>
            <a:endCxn id="28" idx="0"/>
          </p:cNvCxnSpPr>
          <p:nvPr/>
        </p:nvCxnSpPr>
        <p:spPr>
          <a:xfrm>
            <a:off x="4229100" y="3505200"/>
            <a:ext cx="6858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2" idx="2"/>
            <a:endCxn id="28" idx="0"/>
          </p:cNvCxnSpPr>
          <p:nvPr/>
        </p:nvCxnSpPr>
        <p:spPr>
          <a:xfrm flipH="1">
            <a:off x="4914900" y="3505200"/>
            <a:ext cx="609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8" idx="2"/>
            <a:endCxn id="29" idx="0"/>
          </p:cNvCxnSpPr>
          <p:nvPr/>
        </p:nvCxnSpPr>
        <p:spPr>
          <a:xfrm flipH="1">
            <a:off x="3886200" y="4876800"/>
            <a:ext cx="10287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8" idx="2"/>
            <a:endCxn id="30" idx="0"/>
          </p:cNvCxnSpPr>
          <p:nvPr/>
        </p:nvCxnSpPr>
        <p:spPr>
          <a:xfrm>
            <a:off x="4914900" y="4876800"/>
            <a:ext cx="14859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9600" y="3048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Надеждност</a:t>
            </a:r>
          </a:p>
          <a:p>
            <a:r>
              <a:rPr lang="bg-BG" dirty="0" smtClean="0"/>
              <a:t>Потвърждение на полученото</a:t>
            </a:r>
          </a:p>
          <a:p>
            <a:r>
              <a:rPr lang="bg-BG" dirty="0" smtClean="0"/>
              <a:t>Ретрансмисия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19800" y="3124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Не гарантира получаване</a:t>
            </a:r>
          </a:p>
          <a:p>
            <a:r>
              <a:rPr lang="bg-BG" dirty="0" smtClean="0"/>
              <a:t>По-малко натоварване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0" y="618386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r>
              <a:rPr lang="bg-BG" dirty="0" smtClean="0"/>
              <a:t> или </a:t>
            </a:r>
            <a:r>
              <a:rPr lang="en-US" dirty="0" smtClean="0"/>
              <a:t>UDP – </a:t>
            </a:r>
            <a:r>
              <a:rPr lang="bg-BG" dirty="0" smtClean="0"/>
              <a:t>разработчиците избират протокола според изизскванията на приложението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Control Protocol (TCP)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RFC 793</a:t>
            </a:r>
          </a:p>
          <a:p>
            <a:r>
              <a:rPr lang="en-US" sz="2800" dirty="0" smtClean="0"/>
              <a:t>Connection-oriented</a:t>
            </a:r>
            <a:r>
              <a:rPr lang="bg-BG" sz="2800" dirty="0" smtClean="0"/>
              <a:t> – създава сесия между подател и получател, преди </a:t>
            </a:r>
            <a:r>
              <a:rPr lang="bg-BG" sz="2800" dirty="0" smtClean="0"/>
              <a:t>тр</a:t>
            </a:r>
            <a:r>
              <a:rPr lang="bg-BG" sz="2800" dirty="0" smtClean="0"/>
              <a:t>а</a:t>
            </a:r>
            <a:r>
              <a:rPr lang="bg-BG" sz="2800" dirty="0" smtClean="0"/>
              <a:t>нсфера</a:t>
            </a:r>
            <a:endParaRPr lang="bg-BG" sz="2800" dirty="0" smtClean="0"/>
          </a:p>
          <a:p>
            <a:r>
              <a:rPr lang="bg-BG" sz="2800" dirty="0" smtClean="0"/>
              <a:t>Повторно изпращане на </a:t>
            </a:r>
            <a:r>
              <a:rPr lang="bg-BG" sz="2800" dirty="0" smtClean="0"/>
              <a:t>неполучените</a:t>
            </a:r>
            <a:endParaRPr lang="en-US" sz="2800" dirty="0" smtClean="0"/>
          </a:p>
          <a:p>
            <a:r>
              <a:rPr lang="bg-BG" sz="2800" dirty="0" smtClean="0"/>
              <a:t>Номериране и подреждане на сегментите</a:t>
            </a:r>
          </a:p>
          <a:p>
            <a:r>
              <a:rPr lang="bg-BG" sz="2800" dirty="0" smtClean="0"/>
              <a:t>Регулиране на количеството изпратени данни (</a:t>
            </a:r>
            <a:r>
              <a:rPr lang="en-US" sz="2800" dirty="0" smtClean="0"/>
              <a:t>flow control)</a:t>
            </a:r>
          </a:p>
          <a:p>
            <a:r>
              <a:rPr lang="bg-BG" sz="2800" dirty="0" smtClean="0"/>
              <a:t>Пази информация за статуса на изпратените данни (</a:t>
            </a:r>
            <a:r>
              <a:rPr lang="en-US" sz="2800" dirty="0" smtClean="0"/>
              <a:t>acknowledgement)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r>
              <a:rPr lang="bg-BG" dirty="0" smtClean="0"/>
              <a:t>хедър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8382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Acknowledgement Number</a:t>
            </a:r>
            <a:r>
              <a:rPr lang="bg-BG" b="1" dirty="0" smtClean="0"/>
              <a:t> (32 бита)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bg-BG" dirty="0" smtClean="0"/>
              <a:t>потвърждава получените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733800"/>
            <a:ext cx="9906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b="1" dirty="0" smtClean="0"/>
              <a:t>Дължина на хедъра</a:t>
            </a:r>
            <a:br>
              <a:rPr lang="bg-BG" sz="1400" b="1" dirty="0" smtClean="0"/>
            </a:br>
            <a:r>
              <a:rPr lang="bg-BG" sz="1400" b="1" dirty="0" smtClean="0"/>
              <a:t>(4 бита)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419600" y="16764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362200"/>
            <a:ext cx="8382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Sequence Number </a:t>
            </a:r>
            <a:r>
              <a:rPr lang="bg-BG" b="1" dirty="0" smtClean="0"/>
              <a:t>(32 бита) </a:t>
            </a:r>
            <a:r>
              <a:rPr lang="en-US" dirty="0" smtClean="0"/>
              <a:t>– </a:t>
            </a:r>
            <a:r>
              <a:rPr lang="bg-BG" dirty="0" smtClean="0"/>
              <a:t>използва се при реасемблирането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840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Порт на подателя (16 бита)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840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Порт на получателя (16 бита)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219200" y="3733800"/>
            <a:ext cx="16764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b="1" dirty="0" smtClean="0"/>
              <a:t>Резервирани за бъдеще</a:t>
            </a:r>
            <a:br>
              <a:rPr lang="bg-BG" sz="1400" b="1" dirty="0" smtClean="0"/>
            </a:br>
            <a:r>
              <a:rPr lang="bg-BG" sz="1400" b="1" dirty="0" smtClean="0"/>
              <a:t>(6 бита)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2895600" y="3733800"/>
            <a:ext cx="1524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b="1" dirty="0" smtClean="0"/>
              <a:t>Флаг за целта на сегмента</a:t>
            </a:r>
            <a:br>
              <a:rPr lang="bg-BG" sz="1400" b="1" dirty="0" smtClean="0"/>
            </a:br>
            <a:r>
              <a:rPr lang="bg-BG" sz="1400" b="1" dirty="0" smtClean="0"/>
              <a:t>(6 бита)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7338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Прозорец (16 бита)</a:t>
            </a:r>
            <a:r>
              <a:rPr lang="bg-BG" dirty="0" smtClean="0"/>
              <a:t> – брой сегменти, за които се чака потвърждение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105400"/>
            <a:ext cx="8382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Опционално поле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28600" y="44196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Проверка за грешка в хедъра и данните</a:t>
            </a:r>
            <a:br>
              <a:rPr lang="bg-BG" b="1" dirty="0" smtClean="0"/>
            </a:br>
            <a:r>
              <a:rPr lang="bg-BG" dirty="0" smtClean="0"/>
              <a:t>(16 бита)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19600" y="44196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Urgent (16</a:t>
            </a:r>
            <a:r>
              <a:rPr lang="bg-BG" b="1" dirty="0" smtClean="0"/>
              <a:t>бита) </a:t>
            </a:r>
            <a:r>
              <a:rPr lang="bg-BG" dirty="0" smtClean="0"/>
              <a:t>– индикира дали сегментът е спешен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5791200"/>
            <a:ext cx="8382000" cy="6858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Данните от приложно ниво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763000" y="5791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839200" y="1752600"/>
            <a:ext cx="0" cy="3962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49096" y="373380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dirty="0" smtClean="0"/>
              <a:t>20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Datagram Protocol (UDP)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sz="2400" b="1" dirty="0" smtClean="0"/>
              <a:t>Характеристики</a:t>
            </a:r>
            <a:endParaRPr lang="en-US" sz="2400" b="1" dirty="0" smtClean="0"/>
          </a:p>
          <a:p>
            <a:r>
              <a:rPr lang="en-US" sz="2400" dirty="0" smtClean="0"/>
              <a:t>RFC 768</a:t>
            </a:r>
            <a:endParaRPr lang="bg-BG" sz="2400" dirty="0" smtClean="0"/>
          </a:p>
          <a:p>
            <a:r>
              <a:rPr lang="en-US" sz="2400" dirty="0" smtClean="0"/>
              <a:t>Connectionless – </a:t>
            </a:r>
            <a:r>
              <a:rPr lang="bg-BG" sz="2400" dirty="0" smtClean="0"/>
              <a:t>не изисква установяване на канал</a:t>
            </a:r>
          </a:p>
          <a:p>
            <a:r>
              <a:rPr lang="bg-BG" sz="2400" dirty="0" smtClean="0"/>
              <a:t>Ненадежден трансфер – изгубените сегменти не се препращат</a:t>
            </a:r>
          </a:p>
          <a:p>
            <a:r>
              <a:rPr lang="bg-BG" sz="2400" dirty="0" smtClean="0"/>
              <a:t>Неномериране на сегментите</a:t>
            </a:r>
          </a:p>
          <a:p>
            <a:r>
              <a:rPr lang="bg-BG" sz="2400" dirty="0" smtClean="0"/>
              <a:t>Няма контрол на потока от данни</a:t>
            </a:r>
          </a:p>
          <a:p>
            <a:r>
              <a:rPr lang="bg-BG" sz="2400" dirty="0" smtClean="0"/>
              <a:t>Не пази информация за статуса изпратените данни (</a:t>
            </a:r>
            <a:r>
              <a:rPr lang="en-US" sz="2400" dirty="0" smtClean="0"/>
              <a:t>acknowledgement</a:t>
            </a:r>
            <a:r>
              <a:rPr lang="bg-BG" sz="2400" dirty="0" smtClean="0"/>
              <a:t>)</a:t>
            </a:r>
          </a:p>
          <a:p>
            <a:pPr>
              <a:buNone/>
            </a:pPr>
            <a:r>
              <a:rPr lang="bg-BG" sz="2400" b="1" dirty="0" smtClean="0"/>
              <a:t>Приложения:</a:t>
            </a:r>
          </a:p>
          <a:p>
            <a:r>
              <a:rPr lang="en-US" sz="2400" dirty="0" smtClean="0"/>
              <a:t>DNS</a:t>
            </a:r>
          </a:p>
          <a:p>
            <a:r>
              <a:rPr lang="en-US" sz="2400" dirty="0" smtClean="0"/>
              <a:t>Video Streaming</a:t>
            </a:r>
          </a:p>
          <a:p>
            <a:r>
              <a:rPr lang="en-US" sz="2400" dirty="0" smtClean="0"/>
              <a:t>Voice over IP (VoIP)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095" y="4267200"/>
            <a:ext cx="4077010" cy="241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r>
              <a:rPr lang="bg-BG" dirty="0" smtClean="0"/>
              <a:t> хедър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4384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1242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400" b="1" dirty="0" smtClean="0"/>
              <a:t>Дължина на хедъра</a:t>
            </a:r>
            <a:br>
              <a:rPr lang="bg-BG" sz="1400" b="1" dirty="0" smtClean="0"/>
            </a:br>
            <a:r>
              <a:rPr lang="bg-BG" sz="1400" b="1" dirty="0" smtClean="0"/>
              <a:t>(4 бита)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24384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2602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Порт на подателя (16 бита)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602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Порт на получателя (16 бита)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419600" y="3124200"/>
            <a:ext cx="4191000" cy="685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Проверка за грешка в хедъра и данните</a:t>
            </a:r>
            <a:br>
              <a:rPr lang="bg-BG" b="1" dirty="0" smtClean="0"/>
            </a:br>
            <a:r>
              <a:rPr lang="bg-BG" dirty="0" smtClean="0"/>
              <a:t>(16 бита)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3810000"/>
            <a:ext cx="8382000" cy="6858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Данните от приложно ниво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763000" y="5791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39200" y="25146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6800" y="222146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dirty="0" smtClean="0"/>
              <a:t>8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</TotalTime>
  <Words>680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Транспортен слой</vt:lpstr>
      <vt:lpstr>Роля на транспортен слой</vt:lpstr>
      <vt:lpstr>Основни задачи на Транспотен слой</vt:lpstr>
      <vt:lpstr>“Разговор” на Транспортно ниво</vt:lpstr>
      <vt:lpstr>Протоколи на Транспортно ниво</vt:lpstr>
      <vt:lpstr>Transmission Control Protocol (TCP)</vt:lpstr>
      <vt:lpstr>TCP хедър</vt:lpstr>
      <vt:lpstr>User Datagram Protocol (UDP)</vt:lpstr>
      <vt:lpstr>UDP хедър</vt:lpstr>
      <vt:lpstr>Адресация на Транспортно ниво</vt:lpstr>
      <vt:lpstr>Порт на подателя и получателя</vt:lpstr>
      <vt:lpstr>Номера на портове</vt:lpstr>
      <vt:lpstr>TCP връзки</vt:lpstr>
      <vt:lpstr>TCP връзка със сървър</vt:lpstr>
      <vt:lpstr>Three-Way Handshake</vt:lpstr>
      <vt:lpstr>Three-Way Handshake - Първа стъпка</vt:lpstr>
      <vt:lpstr>Three-Way Handshake - Втора стъпка</vt:lpstr>
      <vt:lpstr>Three-Way Handshake - Трета стъпка</vt:lpstr>
      <vt:lpstr>Прекратяване на TCP сесия</vt:lpstr>
      <vt:lpstr>Подреждане на сегментите</vt:lpstr>
      <vt:lpstr>Размер на прозореца</vt:lpstr>
      <vt:lpstr>Задача</vt:lpstr>
      <vt:lpstr>Контрол на потока от данни</vt:lpstr>
      <vt:lpstr>UDP</vt:lpstr>
      <vt:lpstr>Пренареждане на сегментите</vt:lpstr>
      <vt:lpstr>UDP връзка със сървър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86</cp:revision>
  <dcterms:created xsi:type="dcterms:W3CDTF">2013-08-22T10:56:40Z</dcterms:created>
  <dcterms:modified xsi:type="dcterms:W3CDTF">2013-11-08T11:22:55Z</dcterms:modified>
</cp:coreProperties>
</file>