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DCD"/>
    <a:srgbClr val="99FFCC"/>
    <a:srgbClr val="FFFFCC"/>
    <a:srgbClr val="FBB3D2"/>
    <a:srgbClr val="66FFFF"/>
    <a:srgbClr val="FFDB69"/>
    <a:srgbClr val="C0C0C0"/>
    <a:srgbClr val="3399FF"/>
    <a:srgbClr val="6585CF"/>
    <a:srgbClr val="7E6B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1" autoAdjust="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ACC9-8640-4BA9-ADB9-B87F9901D8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Логическо проектиране и разделение на подмрежи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 smtClean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Традиционно разделение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5000"/>
              </a:lnSpc>
            </a:pPr>
            <a:r>
              <a:rPr lang="bg-BG" sz="2400" dirty="0" smtClean="0"/>
              <a:t>При традиционното разделение на подмрежи, всяка подмрежа получава един и същ брой адреси</a:t>
            </a:r>
          </a:p>
          <a:p>
            <a:pPr marL="0" indent="0">
              <a:lnSpc>
                <a:spcPct val="75000"/>
              </a:lnSpc>
            </a:pPr>
            <a:r>
              <a:rPr lang="bg-BG" sz="2400" dirty="0" smtClean="0"/>
              <a:t>Подмрежите, които изискват по-малко адреси, не използват всичките им заделени. Например </a:t>
            </a:r>
            <a:r>
              <a:rPr lang="en-US" sz="2400" dirty="0" smtClean="0"/>
              <a:t>WAN</a:t>
            </a:r>
            <a:r>
              <a:rPr lang="bg-BG" sz="2400" dirty="0" smtClean="0"/>
              <a:t> мрежите използват само по два адреса</a:t>
            </a:r>
            <a:endParaRPr lang="en-US" sz="2400" dirty="0" smtClean="0"/>
          </a:p>
          <a:p>
            <a:pPr marL="0" indent="0">
              <a:lnSpc>
                <a:spcPct val="75000"/>
              </a:lnSpc>
            </a:pP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Разделение с променлива маска (</a:t>
            </a:r>
            <a:r>
              <a:rPr lang="en-US" altLang="ja-JP" sz="2400" dirty="0" smtClean="0">
                <a:ea typeface="ＭＳ Ｐゴシック" pitchFamily="34" charset="-128"/>
                <a:cs typeface="Arial" charset="0"/>
              </a:rPr>
              <a:t>VLSM)</a:t>
            </a: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 или разделяне на подмрежа на още подмрежи осигурява по-ефективно разпределение на адресите</a:t>
            </a:r>
            <a:endParaRPr lang="nb-NO" sz="2400" dirty="0" smtClean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3400"/>
            <a:ext cx="2425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Разделяне на подмрежи с променлива маска (</a:t>
            </a:r>
            <a:r>
              <a:rPr lang="en-US" dirty="0" smtClean="0"/>
              <a:t>VLSM</a:t>
            </a:r>
            <a:r>
              <a:rPr lang="bg-BG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800" dirty="0" smtClean="0"/>
              <a:t>Разделянето на подмрежи с променлива маска позволява мрежовото пространство да бъде разделено на различни по размеер сегменти</a:t>
            </a:r>
            <a:endParaRPr lang="en-US" sz="28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800" dirty="0" smtClean="0"/>
              <a:t>Мрежовата маска ще варира в зависимост от това колко бита са заделени за конкретната подмрежа</a:t>
            </a:r>
            <a:endParaRPr lang="en-US" sz="28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800" dirty="0" smtClean="0"/>
              <a:t>Най-напред се разделя основната мрежа, след това се разделят самите подмрежи на по-малки сегменти</a:t>
            </a:r>
            <a:endParaRPr lang="en-US" sz="28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800" dirty="0" smtClean="0"/>
              <a:t>Този процес продължава, докато е необходимо да се създадат съответните подмрежи с променлив размер</a:t>
            </a:r>
            <a:endParaRPr lang="en-US" sz="2800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променлива маска</a:t>
            </a:r>
            <a:endParaRPr lang="bg-BG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228600" y="2288750"/>
            <a:ext cx="4495800" cy="2435650"/>
            <a:chOff x="228600" y="2288750"/>
            <a:chExt cx="4495800" cy="243565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2292465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292465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0 0 0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2292465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0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600" y="2288750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8800" y="26186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0" y="26186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0 0 1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895600" y="26186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32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28600" y="26148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828800" y="29234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0" y="29234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0 1 0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95600" y="29234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64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8600" y="29196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28800" y="32282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19200" y="32282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895600" y="32282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96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8600" y="32244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35330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219200" y="35330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1 0 0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895600" y="3533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128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8600" y="35292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828800" y="38378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19200" y="38378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1 0 1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95600" y="383780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160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8600" y="38340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828800" y="41426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19200" y="41426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895600" y="4142601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192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28600" y="41388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828800" y="444740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0 0 0 0 0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19200" y="444740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95600" y="44474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224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8600" y="444368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2743200" y="1680115"/>
            <a:ext cx="16002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200" dirty="0" smtClean="0"/>
              <a:t>0 0 0        0 0 0 0 0 </a:t>
            </a:r>
            <a:endParaRPr 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752600" y="1676400"/>
            <a:ext cx="99060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/>
                </a:solidFill>
              </a:rPr>
              <a:t> 192.168.1.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19600" y="1676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192.168.1.</a:t>
            </a:r>
            <a:r>
              <a:rPr lang="bg-BG" sz="1200" dirty="0" smtClean="0">
                <a:solidFill>
                  <a:srgbClr val="C00000"/>
                </a:solidFill>
              </a:rPr>
              <a:t>0</a:t>
            </a:r>
            <a:r>
              <a:rPr lang="bg-BG" sz="1200" dirty="0" smtClean="0"/>
              <a:t> /24</a:t>
            </a:r>
            <a:endParaRPr lang="en-US" sz="1200" dirty="0"/>
          </a:p>
        </p:txBody>
      </p:sp>
      <p:sp>
        <p:nvSpPr>
          <p:cNvPr id="172" name="Arc 171"/>
          <p:cNvSpPr/>
          <p:nvPr/>
        </p:nvSpPr>
        <p:spPr>
          <a:xfrm rot="11096436">
            <a:off x="1731250" y="4505688"/>
            <a:ext cx="3124200" cy="990600"/>
          </a:xfrm>
          <a:prstGeom prst="arc">
            <a:avLst>
              <a:gd name="adj1" fmla="val 11657013"/>
              <a:gd name="adj2" fmla="val 21570795"/>
            </a:avLst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3" name="TextBox 172"/>
          <p:cNvSpPr txBox="1"/>
          <p:nvPr/>
        </p:nvSpPr>
        <p:spPr>
          <a:xfrm>
            <a:off x="4800600" y="3581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Още 3 бита са заделени за подмрежа</a:t>
            </a:r>
            <a:endParaRPr lang="bg-BG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4572000" y="4191000"/>
            <a:ext cx="4343400" cy="2435650"/>
            <a:chOff x="4572000" y="4191000"/>
            <a:chExt cx="4343400" cy="2435650"/>
          </a:xfrm>
        </p:grpSpPr>
        <p:sp>
          <p:nvSpPr>
            <p:cNvPr id="140" name="TextBox 139"/>
            <p:cNvSpPr txBox="1"/>
            <p:nvPr/>
          </p:nvSpPr>
          <p:spPr>
            <a:xfrm>
              <a:off x="6172200" y="4194715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0 0 0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62600" y="4194715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239000" y="4194715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224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72000" y="4191000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172200" y="45208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0 0 1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562600" y="45208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39000" y="452085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228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5171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72200" y="48256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0 1 0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62600" y="48256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239000" y="482565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232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572000" y="48219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172200" y="51304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0 1 1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62600" y="51304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239000" y="513045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236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572000" y="51267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172200" y="54352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1 0 0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562600" y="54352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239000" y="543525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240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572000" y="54315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172200" y="57400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1 0 1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62600" y="57400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239000" y="574005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244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572000" y="57363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172200" y="60448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1 1 0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562600" y="60448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572000" y="60411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172200" y="6349651"/>
              <a:ext cx="990600" cy="276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 </a:t>
              </a:r>
              <a:r>
                <a:rPr lang="bg-BG" sz="1200" dirty="0" smtClean="0"/>
                <a:t>0 0</a:t>
              </a:r>
              <a:endParaRPr lang="en-US" sz="12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562600" y="6349651"/>
              <a:ext cx="609600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rgbClr val="C00000"/>
                  </a:solidFill>
                </a:rPr>
                <a:t>1 1 1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239000" y="634965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192.168..</a:t>
              </a:r>
              <a:r>
                <a:rPr lang="bg-BG" sz="1200" dirty="0" smtClean="0">
                  <a:solidFill>
                    <a:srgbClr val="C00000"/>
                  </a:solidFill>
                </a:rPr>
                <a:t>252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572000" y="6345936"/>
              <a:ext cx="9906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tx1"/>
                  </a:solidFill>
                </a:rPr>
                <a:t> 192.168.1.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239000" y="604760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192.168.1.</a:t>
              </a:r>
              <a:r>
                <a:rPr lang="bg-BG" sz="1200" dirty="0" smtClean="0">
                  <a:solidFill>
                    <a:srgbClr val="C00000"/>
                  </a:solidFill>
                </a:rPr>
                <a:t>248</a:t>
              </a:r>
              <a:r>
                <a:rPr lang="bg-BG" sz="1200" dirty="0" smtClean="0"/>
                <a:t> /27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променлива маска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Когато използваме променлива маска за разделяне на подмрежи, </a:t>
            </a:r>
            <a:r>
              <a:rPr lang="en-US" sz="2400" dirty="0" smtClean="0"/>
              <a:t>LAN</a:t>
            </a:r>
            <a:r>
              <a:rPr lang="bg-BG" sz="2400" dirty="0" smtClean="0"/>
              <a:t> и </a:t>
            </a:r>
            <a:r>
              <a:rPr lang="en-US" sz="2400" dirty="0" smtClean="0"/>
              <a:t>WAN</a:t>
            </a:r>
            <a:r>
              <a:rPr lang="bg-BG" sz="2400" dirty="0" smtClean="0"/>
              <a:t> сегментите могат да бъдат адресирани с минимална загуба на адреси</a:t>
            </a:r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В показания случай всяка локална мрежа ще бъде адресирана с маска /27</a:t>
            </a:r>
            <a:endParaRPr lang="en-US" sz="24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 </a:t>
            </a:r>
            <a:r>
              <a:rPr lang="bg-BG" sz="2400" dirty="0" smtClean="0"/>
              <a:t>Всяка </a:t>
            </a:r>
            <a:r>
              <a:rPr lang="en-US" sz="2400" dirty="0" smtClean="0"/>
              <a:t>WAN</a:t>
            </a:r>
            <a:r>
              <a:rPr lang="bg-BG" sz="2400" dirty="0" smtClean="0"/>
              <a:t> връзка ще бъде адресирана с маска /30</a:t>
            </a:r>
            <a:endParaRPr lang="en-US" sz="2400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7" name="Picture 6" descr="topology_ch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0"/>
            <a:ext cx="5007586" cy="26330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Схема на разделението</a:t>
            </a:r>
            <a:endParaRPr lang="bg-BG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" y="160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Основна мрежа: 192.168.20.0  /24</a:t>
            </a:r>
            <a:endParaRPr lang="bg-BG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04800" y="2237601"/>
            <a:ext cx="5334000" cy="1877199"/>
            <a:chOff x="304800" y="2057400"/>
            <a:chExt cx="5334000" cy="1877199"/>
          </a:xfrm>
        </p:grpSpPr>
        <p:sp>
          <p:nvSpPr>
            <p:cNvPr id="40" name="TextBox 39"/>
            <p:cNvSpPr txBox="1"/>
            <p:nvPr/>
          </p:nvSpPr>
          <p:spPr>
            <a:xfrm>
              <a:off x="304800" y="20574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Сграда А</a:t>
              </a:r>
              <a:endParaRPr lang="bg-BG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3000" y="20574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192.168.20.0 /27</a:t>
              </a:r>
              <a:endParaRPr lang="bg-BG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3200" y="20574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192.168.20.1 - .30</a:t>
              </a:r>
              <a:endParaRPr lang="bg-BG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4800" y="22860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Сграда Б</a:t>
              </a:r>
              <a:endParaRPr lang="bg-BG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43000" y="22860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192.168.20.32 /27</a:t>
              </a:r>
              <a:endParaRPr lang="bg-BG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3200" y="22860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192.168.20.33 - .62</a:t>
              </a:r>
              <a:endParaRPr lang="bg-BG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25146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Сграда В</a:t>
              </a:r>
              <a:endParaRPr lang="bg-BG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43000" y="25146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192.168.20.64 /27</a:t>
              </a:r>
              <a:endParaRPr lang="bg-BG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43200" y="25146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192.168.20.65 - .94</a:t>
              </a:r>
              <a:endParaRPr lang="bg-BG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4800" y="27432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Сграда Г</a:t>
              </a:r>
              <a:endParaRPr lang="bg-BG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43000" y="27432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192.168.20.96/27</a:t>
              </a:r>
              <a:endParaRPr lang="bg-BG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43200" y="27432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192.168.20.97 - .126</a:t>
              </a:r>
              <a:endParaRPr lang="bg-BG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4800" y="29718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</a:t>
              </a:r>
              <a:endParaRPr lang="bg-BG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43000" y="29718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192.168.20.128 /27</a:t>
              </a:r>
              <a:endParaRPr lang="bg-BG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3200" y="29718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192.168.20.129 - .158</a:t>
              </a:r>
              <a:endParaRPr lang="bg-BG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4800" y="32004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</a:t>
              </a:r>
              <a:endParaRPr lang="bg-BG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3000" y="32004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192.168.20.160 /27</a:t>
              </a:r>
              <a:endParaRPr lang="bg-BG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43200" y="32004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192.168.20.161 - .190</a:t>
              </a:r>
              <a:endParaRPr lang="bg-BG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800" y="34290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 </a:t>
              </a:r>
              <a:endParaRPr lang="bg-BG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43000" y="34290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192.168.20.192 /27</a:t>
              </a:r>
              <a:endParaRPr lang="bg-BG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43200" y="34290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192.168.20.193 - .222</a:t>
              </a:r>
              <a:endParaRPr lang="bg-BG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4800" y="3657600"/>
              <a:ext cx="838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bg-BG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43000" y="3657600"/>
              <a:ext cx="16002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192.168.20.224/27</a:t>
              </a:r>
              <a:endParaRPr lang="bg-BG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3657600"/>
              <a:ext cx="2895600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192.168.20.225 - .254</a:t>
              </a:r>
              <a:endParaRPr lang="bg-BG" sz="12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352800" y="4343400"/>
            <a:ext cx="5638800" cy="1877199"/>
            <a:chOff x="3352800" y="4343400"/>
            <a:chExt cx="5638800" cy="1877199"/>
          </a:xfrm>
        </p:grpSpPr>
        <p:sp>
          <p:nvSpPr>
            <p:cNvPr id="107" name="TextBox 106"/>
            <p:cNvSpPr txBox="1"/>
            <p:nvPr/>
          </p:nvSpPr>
          <p:spPr>
            <a:xfrm>
              <a:off x="3352800" y="43434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WAN R1-R2</a:t>
              </a:r>
              <a:endParaRPr lang="bg-BG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95800" y="43434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224</a:t>
              </a:r>
              <a:r>
                <a:rPr lang="bg-BG" sz="1200" dirty="0" smtClean="0"/>
                <a:t> 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096000" y="43434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225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226</a:t>
              </a:r>
              <a:endParaRPr lang="bg-BG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52800" y="45720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WAN R2-R3</a:t>
              </a:r>
              <a:endParaRPr lang="bg-BG" sz="1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95800" y="45720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228</a:t>
              </a:r>
              <a:r>
                <a:rPr lang="bg-BG" sz="1200" dirty="0" smtClean="0"/>
                <a:t> 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96000" y="45720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229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230</a:t>
              </a:r>
              <a:endParaRPr lang="bg-BG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352800" y="48006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WAN R3-R4</a:t>
              </a:r>
              <a:endParaRPr lang="bg-BG" sz="12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495800" y="48006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232</a:t>
              </a:r>
              <a:r>
                <a:rPr lang="bg-BG" sz="1200" dirty="0" smtClean="0"/>
                <a:t> 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96000" y="48006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233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234</a:t>
              </a:r>
              <a:endParaRPr lang="bg-BG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352800" y="50292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</a:t>
              </a:r>
              <a:endParaRPr lang="bg-BG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5800" y="50292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236 </a:t>
              </a:r>
              <a:r>
                <a:rPr lang="bg-BG" sz="1200" dirty="0" smtClean="0"/>
                <a:t>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96000" y="50292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237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238</a:t>
              </a:r>
              <a:endParaRPr lang="bg-BG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352800" y="52578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</a:t>
              </a:r>
              <a:endParaRPr lang="bg-BG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495800" y="52578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240 </a:t>
              </a:r>
              <a:r>
                <a:rPr lang="bg-BG" sz="1200" dirty="0" smtClean="0"/>
                <a:t>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96000" y="52578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241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242</a:t>
              </a:r>
              <a:endParaRPr lang="bg-BG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352800" y="54864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</a:t>
              </a:r>
              <a:endParaRPr lang="bg-BG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95800" y="54864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244</a:t>
              </a:r>
              <a:r>
                <a:rPr lang="bg-BG" sz="1200" dirty="0" smtClean="0"/>
                <a:t> 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96000" y="54864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245</a:t>
              </a:r>
              <a:r>
                <a:rPr lang="bg-BG" sz="1200" dirty="0" smtClean="0"/>
                <a:t> - .</a:t>
              </a:r>
              <a:r>
                <a:rPr lang="en-US" sz="1200" dirty="0" smtClean="0"/>
                <a:t>246</a:t>
              </a:r>
              <a:endParaRPr lang="bg-BG" sz="12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352800" y="57150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незаета </a:t>
              </a:r>
              <a:endParaRPr lang="bg-BG" sz="12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495800" y="57150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</a:t>
              </a:r>
              <a:r>
                <a:rPr lang="en-US" sz="1200" dirty="0" smtClean="0"/>
                <a:t>248</a:t>
              </a:r>
              <a:r>
                <a:rPr lang="bg-BG" sz="1200" dirty="0" smtClean="0"/>
                <a:t> 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96000" y="57150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</a:t>
              </a:r>
              <a:r>
                <a:rPr lang="en-US" sz="1200" dirty="0" smtClean="0"/>
                <a:t>249</a:t>
              </a:r>
              <a:r>
                <a:rPr lang="bg-BG" sz="1200" dirty="0" smtClean="0"/>
                <a:t>- .</a:t>
              </a:r>
              <a:r>
                <a:rPr lang="en-US" sz="1200" dirty="0" smtClean="0"/>
                <a:t>250</a:t>
              </a:r>
              <a:endParaRPr lang="bg-BG" sz="12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352800" y="5943600"/>
              <a:ext cx="11430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bg-BG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95800" y="5943600"/>
              <a:ext cx="16002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192.168.20.2</a:t>
              </a:r>
              <a:r>
                <a:rPr lang="en-US" sz="1200" dirty="0" smtClean="0"/>
                <a:t>52 </a:t>
              </a:r>
              <a:r>
                <a:rPr lang="bg-BG" sz="1200" dirty="0" smtClean="0"/>
                <a:t>/</a:t>
              </a:r>
              <a:r>
                <a:rPr lang="en-US" sz="1200" dirty="0" smtClean="0"/>
                <a:t>30</a:t>
              </a:r>
              <a:endParaRPr lang="bg-BG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096000" y="5943600"/>
              <a:ext cx="2895600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Хостови адреси: 192.168.20.2</a:t>
              </a:r>
              <a:r>
                <a:rPr lang="en-US" sz="1200" dirty="0" smtClean="0"/>
                <a:t>53</a:t>
              </a:r>
              <a:r>
                <a:rPr lang="bg-BG" sz="1200" dirty="0" smtClean="0"/>
                <a:t> - .254</a:t>
              </a:r>
              <a:endParaRPr lang="bg-BG" sz="1200" dirty="0"/>
            </a:p>
          </p:txBody>
        </p:sp>
      </p:grpSp>
      <p:sp>
        <p:nvSpPr>
          <p:cNvPr id="132" name="Arc 131"/>
          <p:cNvSpPr/>
          <p:nvPr/>
        </p:nvSpPr>
        <p:spPr>
          <a:xfrm rot="11096436">
            <a:off x="800796" y="3850187"/>
            <a:ext cx="2744300" cy="961453"/>
          </a:xfrm>
          <a:prstGeom prst="arc">
            <a:avLst>
              <a:gd name="adj1" fmla="val 11657013"/>
              <a:gd name="adj2" fmla="val 21570795"/>
            </a:avLst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Планиране на адресирането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2400" dirty="0" smtClean="0"/>
              <a:t>Разпределянето на мрежовите адреси трябва да бъде планирано и документирано за целите на:</a:t>
            </a:r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Предпазване от дублиране на адреси</a:t>
            </a:r>
            <a:endParaRPr lang="en-US" sz="24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Осигуряване и контролиране на достъпа</a:t>
            </a:r>
            <a:endParaRPr lang="en-US" sz="24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Контролиране на сигурността и работоспособността</a:t>
            </a:r>
            <a:endParaRPr lang="en-US" sz="2400" dirty="0" smtClean="0"/>
          </a:p>
          <a:p>
            <a:pPr marL="0" indent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2400" dirty="0" smtClean="0"/>
              <a:t>В най-честия случай адресите на клиентите се раздават динамично от </a:t>
            </a:r>
            <a:r>
              <a:rPr lang="en-US" sz="2400" dirty="0" smtClean="0"/>
              <a:t>DHCP</a:t>
            </a:r>
            <a:r>
              <a:rPr lang="bg-BG" sz="2400" dirty="0" smtClean="0"/>
              <a:t> сървър</a:t>
            </a:r>
          </a:p>
          <a:p>
            <a:endParaRPr lang="bg-BG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4378404"/>
            <a:ext cx="7162800" cy="2174796"/>
            <a:chOff x="533400" y="4149804"/>
            <a:chExt cx="7162800" cy="2174796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519136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Хостови устройства</a:t>
              </a:r>
              <a:endParaRPr lang="bg-B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4519136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Диапазон: 192.168.1.1-.229</a:t>
              </a:r>
              <a:endParaRPr lang="bg-B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4149804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Мрежа: 192.168.1.0  /24</a:t>
              </a:r>
              <a:endParaRPr lang="bg-B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48884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Сървъри</a:t>
              </a:r>
              <a:endParaRPr lang="bg-B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48884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Диапазон: 192.168.1.230-.239</a:t>
              </a:r>
              <a:endParaRPr lang="bg-B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5204936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Мрежови принтери</a:t>
              </a:r>
              <a:endParaRPr lang="bg-B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5204936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Диапазон: 192.168.1.240-.249</a:t>
              </a:r>
              <a:endParaRPr lang="bg-B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55742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Междинни мрежови устройства</a:t>
              </a:r>
              <a:endParaRPr lang="bg-BG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55742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Диапазон: 192.168.1.250-.253</a:t>
              </a:r>
              <a:endParaRPr lang="bg-B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59552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Щлюз (</a:t>
              </a:r>
              <a:r>
                <a:rPr lang="en-US" dirty="0" smtClean="0"/>
                <a:t>default gateway)</a:t>
              </a:r>
              <a:endParaRPr lang="bg-B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5955268"/>
              <a:ext cx="3581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Адрес: 192.168.1.254</a:t>
              </a:r>
              <a:endParaRPr lang="bg-BG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Разделяне на подмрежи при </a:t>
            </a:r>
            <a:r>
              <a:rPr lang="en-US" dirty="0" smtClean="0"/>
              <a:t>IPv6</a:t>
            </a:r>
            <a:endParaRPr lang="bg-BG" dirty="0"/>
          </a:p>
        </p:txBody>
      </p:sp>
      <p:pic>
        <p:nvPicPr>
          <p:cNvPr id="4" name="Content Placeholder 3" descr="IPv6subne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199" y="3435070"/>
            <a:ext cx="4281602" cy="2279930"/>
          </a:xfrm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IPv6 </a:t>
            </a:r>
            <a:r>
              <a:rPr lang="bg-BG" dirty="0" smtClean="0"/>
              <a:t>се разделя на подмрежи не за да пести адресно пространство, а за да поддържа йерархичен и логически дизайн на мрежата</a:t>
            </a:r>
            <a:endParaRPr lang="bg-BG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43400" y="2907268"/>
            <a:ext cx="4648200" cy="3786664"/>
            <a:chOff x="4495800" y="2907268"/>
            <a:chExt cx="4648200" cy="3786664"/>
          </a:xfrm>
        </p:grpSpPr>
        <p:sp>
          <p:nvSpPr>
            <p:cNvPr id="8" name="TextBox 7"/>
            <p:cNvSpPr txBox="1"/>
            <p:nvPr/>
          </p:nvSpPr>
          <p:spPr>
            <a:xfrm>
              <a:off x="5181600" y="3429000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0000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3733800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0001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4038600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0002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4340423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0003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645223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0004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0" y="4950023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0005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1600" y="5638800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FFFE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5943600"/>
              <a:ext cx="3200400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400" b="1" dirty="0" smtClean="0"/>
                <a:t>2001:0</a:t>
              </a:r>
              <a:r>
                <a:rPr lang="en-US" sz="1400" b="1" dirty="0" smtClean="0"/>
                <a:t>DB8:ACAD: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FFFF</a:t>
              </a:r>
              <a:r>
                <a:rPr lang="en-US" sz="1400" b="1" dirty="0" smtClean="0"/>
                <a:t>:: /64</a:t>
              </a:r>
              <a:endParaRPr lang="bg-BG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5257800"/>
              <a:ext cx="32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smtClean="0"/>
                <a:t>Мрежи 0006 - </a:t>
              </a:r>
              <a:r>
                <a:rPr lang="en-US" sz="1400" dirty="0" smtClean="0"/>
                <a:t>FFFD</a:t>
              </a:r>
              <a:endParaRPr lang="bg-BG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63246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ID</a:t>
              </a:r>
              <a:r>
                <a:rPr lang="bg-BG" dirty="0" smtClean="0"/>
                <a:t> на подмрежата се увеличава с единица</a:t>
              </a:r>
              <a:endParaRPr lang="bg-BG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0600" y="2907268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Адресен блок 2001:</a:t>
              </a:r>
              <a:r>
                <a:rPr lang="en-US" dirty="0" smtClean="0"/>
                <a:t>0DB8:ACAD:: /48</a:t>
              </a:r>
              <a:endParaRPr lang="bg-BG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Разпределение на </a:t>
            </a:r>
            <a:r>
              <a:rPr lang="en-US" dirty="0" smtClean="0"/>
              <a:t>IPv6</a:t>
            </a:r>
            <a:r>
              <a:rPr lang="bg-BG" dirty="0" smtClean="0"/>
              <a:t> мрежите</a:t>
            </a:r>
            <a:endParaRPr lang="bg-BG" dirty="0"/>
          </a:p>
        </p:txBody>
      </p:sp>
      <p:pic>
        <p:nvPicPr>
          <p:cNvPr id="4" name="Content Placeholder 3" descr="IPv6allo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160544" cy="28495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429000" cy="245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848" y="4267200"/>
            <a:ext cx="40895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Подмрежи от </a:t>
            </a:r>
            <a:r>
              <a:rPr lang="en-US" dirty="0" smtClean="0"/>
              <a:t>ID</a:t>
            </a:r>
            <a:r>
              <a:rPr lang="bg-BG" dirty="0" smtClean="0"/>
              <a:t>-то на интерфесса</a:t>
            </a:r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860" t="25595" r="15221" b="24405"/>
          <a:stretch>
            <a:fillRect/>
          </a:stretch>
        </p:blipFill>
        <p:spPr bwMode="auto">
          <a:xfrm>
            <a:off x="3962400" y="2667000"/>
            <a:ext cx="4673475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Подобно на </a:t>
            </a:r>
            <a:r>
              <a:rPr lang="en-US" dirty="0" smtClean="0"/>
              <a:t>IPv4</a:t>
            </a:r>
            <a:r>
              <a:rPr lang="bg-BG" dirty="0" smtClean="0"/>
              <a:t> могат да се вземат назаем битове от тези за </a:t>
            </a:r>
            <a:r>
              <a:rPr lang="en-US" dirty="0" smtClean="0"/>
              <a:t> ID</a:t>
            </a:r>
            <a:r>
              <a:rPr lang="bg-BG" dirty="0" smtClean="0"/>
              <a:t> на интерфейса за дефиниране на нови подмрежи например за повече сигурност – като останат по-малко хостови адреси в сегмента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Вземат се по 4 бита, т.е. една шестнадесетична цифра</a:t>
            </a: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 smtClean="0"/>
              <a:t>Причини за разделянето на подмрежи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2400" b="1" dirty="0" smtClean="0"/>
              <a:t>Големите мрежи се разделят по-малки “подмрежи” или групи от устройства и услуги, за да: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bg-BG" sz="2000" dirty="0" smtClean="0"/>
              <a:t>Ограничават бродкастния трафик в рамките на подмрежата</a:t>
            </a:r>
          </a:p>
          <a:p>
            <a:pPr>
              <a:spcBef>
                <a:spcPts val="600"/>
              </a:spcBef>
            </a:pPr>
            <a:r>
              <a:rPr lang="bg-BG" sz="2000" dirty="0" smtClean="0"/>
              <a:t>Намаляват мрежовия трафик с което увеличават производителността на мрежата</a:t>
            </a:r>
            <a:endParaRPr lang="en-US" sz="2000" b="1" dirty="0" smtClean="0"/>
          </a:p>
          <a:p>
            <a:pPr marL="0" indent="0">
              <a:buNone/>
            </a:pPr>
            <a:r>
              <a:rPr lang="bg-BG" sz="2400" b="1" dirty="0" smtClean="0"/>
              <a:t>Разделяне на подмрежи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bg-BG" dirty="0" smtClean="0"/>
              <a:t> </a:t>
            </a:r>
            <a:r>
              <a:rPr lang="bg-BG" sz="2000" dirty="0" smtClean="0"/>
              <a:t>Процесът на разделяне на мрежата на по-малки групи, наречени подмрежи</a:t>
            </a:r>
          </a:p>
          <a:p>
            <a:pPr marL="0" indent="0">
              <a:buNone/>
            </a:pPr>
            <a:r>
              <a:rPr lang="bg-BG" sz="2000" b="1" dirty="0" smtClean="0"/>
              <a:t>Връзка между подмрежите</a:t>
            </a:r>
          </a:p>
          <a:p>
            <a:pPr>
              <a:lnSpc>
                <a:spcPct val="120000"/>
              </a:lnSpc>
            </a:pPr>
            <a:r>
              <a:rPr lang="bg-BG" sz="2000" dirty="0" smtClean="0"/>
              <a:t>За осъществяване на връзка между отделните подмрежи е необходим маршрутизатор</a:t>
            </a:r>
          </a:p>
          <a:p>
            <a:pPr>
              <a:lnSpc>
                <a:spcPct val="120000"/>
              </a:lnSpc>
            </a:pPr>
            <a:r>
              <a:rPr lang="bg-BG" sz="2000" dirty="0" smtClean="0"/>
              <a:t>Всеки интерфейс на маршрутизатора се конфигурира с </a:t>
            </a:r>
            <a:r>
              <a:rPr lang="en-US" sz="2000" dirty="0" smtClean="0"/>
              <a:t>IP</a:t>
            </a:r>
            <a:r>
              <a:rPr lang="bg-BG" sz="2000" dirty="0" smtClean="0"/>
              <a:t> адрес, който принадлежи на подмрежата, към която е свързан</a:t>
            </a:r>
          </a:p>
          <a:p>
            <a:pPr>
              <a:lnSpc>
                <a:spcPct val="120000"/>
              </a:lnSpc>
            </a:pPr>
            <a:r>
              <a:rPr lang="bg-BG" sz="2000" dirty="0" smtClean="0"/>
              <a:t>Устройствата от съответната подмрежа изпозлват интерфейса на маршрутизатора за шлюз по подразбиране (</a:t>
            </a:r>
            <a:r>
              <a:rPr lang="en-US" sz="2000" dirty="0" smtClean="0"/>
              <a:t>default gateway)</a:t>
            </a:r>
            <a:endParaRPr lang="bg-BG" sz="2000" dirty="0" smtClean="0"/>
          </a:p>
          <a:p>
            <a:pPr marL="0" indent="0">
              <a:buNone/>
            </a:pPr>
            <a:endParaRPr lang="bg-BG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Принцип на разделянето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lnSpc>
                <a:spcPct val="75000"/>
              </a:lnSpc>
            </a:pP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Вземат се “назаем” битове от хостовата част</a:t>
            </a:r>
          </a:p>
          <a:p>
            <a:pPr marL="0" indent="0">
              <a:lnSpc>
                <a:spcPct val="75000"/>
              </a:lnSpc>
            </a:pP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Ако вземем назаем </a:t>
            </a:r>
            <a:r>
              <a:rPr lang="bg-BG" altLang="ja-JP" sz="2400" dirty="0" smtClean="0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1</a:t>
            </a: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 бит, ще полуучим 2</a:t>
            </a:r>
            <a:r>
              <a:rPr lang="bg-BG" altLang="ja-JP" sz="2400" baseline="30000" dirty="0" smtClean="0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1</a:t>
            </a:r>
            <a:r>
              <a:rPr lang="bg-BG" altLang="ja-JP" sz="2400" dirty="0" smtClean="0">
                <a:ea typeface="ＭＳ Ｐゴシック" pitchFamily="34" charset="-128"/>
                <a:cs typeface="Arial" charset="0"/>
              </a:rPr>
              <a:t> = 2 нови подмрежи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600200" y="2590800"/>
            <a:ext cx="5105400" cy="1219200"/>
            <a:chOff x="228600" y="2895600"/>
            <a:chExt cx="5105400" cy="1359932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28956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192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8956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168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28956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2895600"/>
              <a:ext cx="190500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0000 0000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95600"/>
              <a:ext cx="1143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Адрес: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33528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255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3528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255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3352800"/>
              <a:ext cx="6858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255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3352800"/>
              <a:ext cx="190500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0000 0000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352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Маска:</a:t>
              </a:r>
              <a:endParaRPr lang="en-US" dirty="0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2324100" y="2857500"/>
              <a:ext cx="152400" cy="2057400"/>
            </a:xfrm>
            <a:prstGeom prst="leftBrac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4305300" y="2933700"/>
              <a:ext cx="152400" cy="1905000"/>
            </a:xfrm>
            <a:prstGeom prst="lef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8862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мрежова част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3886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хостова част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0600" y="4431268"/>
            <a:ext cx="5791200" cy="1131332"/>
            <a:chOff x="76200" y="4202668"/>
            <a:chExt cx="5791200" cy="1359932"/>
          </a:xfrm>
        </p:grpSpPr>
        <p:grpSp>
          <p:nvGrpSpPr>
            <p:cNvPr id="20" name="Group 19"/>
            <p:cNvGrpSpPr/>
            <p:nvPr/>
          </p:nvGrpSpPr>
          <p:grpSpPr>
            <a:xfrm>
              <a:off x="76200" y="4202668"/>
              <a:ext cx="5791200" cy="1359932"/>
              <a:chOff x="-152400" y="2895600"/>
              <a:chExt cx="5791200" cy="13599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71600" y="2895600"/>
                <a:ext cx="6858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192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57400" y="2895600"/>
                <a:ext cx="6858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168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43200" y="2895600"/>
                <a:ext cx="6858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33800" y="2895600"/>
                <a:ext cx="1905000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000 0000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152400" y="28956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Подмрежа 1: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71600" y="3352800"/>
                <a:ext cx="685800" cy="4439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255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57400" y="3352800"/>
                <a:ext cx="685800" cy="4439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255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43200" y="3352800"/>
                <a:ext cx="685800" cy="4439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255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33800" y="3352801"/>
                <a:ext cx="1905000" cy="4439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000 0000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152400" y="3352800"/>
                <a:ext cx="1524000" cy="443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Маска:</a:t>
                </a:r>
                <a:endParaRPr lang="en-US" dirty="0"/>
              </a:p>
            </p:txBody>
          </p:sp>
          <p:sp>
            <p:nvSpPr>
              <p:cNvPr id="31" name="Left Brace 30"/>
              <p:cNvSpPr/>
              <p:nvPr/>
            </p:nvSpPr>
            <p:spPr>
              <a:xfrm rot="16200000">
                <a:off x="2470666" y="2699266"/>
                <a:ext cx="164068" cy="2362200"/>
              </a:xfrm>
              <a:prstGeom prst="leftBrac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Brace 31"/>
              <p:cNvSpPr/>
              <p:nvPr/>
            </p:nvSpPr>
            <p:spPr>
              <a:xfrm rot="16200000">
                <a:off x="4489966" y="3118366"/>
                <a:ext cx="164068" cy="1524000"/>
              </a:xfrm>
              <a:prstGeom prst="leftBrac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47800" y="3886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мрежова част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33800" y="38862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/>
                  <a:t>хостова част</a:t>
                </a:r>
                <a:endParaRPr lang="en-US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657600" y="4202668"/>
              <a:ext cx="304800" cy="3737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57600" y="4659869"/>
              <a:ext cx="304800" cy="4439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1</a:t>
              </a:r>
              <a:endParaRPr lang="en-US" dirty="0"/>
            </a:p>
          </p:txBody>
        </p:sp>
      </p:grp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04800" y="5562600"/>
            <a:ext cx="3124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 smtClean="0"/>
              <a:t>Първа подмрежа</a:t>
            </a:r>
            <a:r>
              <a:rPr lang="bg-BG" sz="1600" dirty="0" smtClean="0"/>
              <a:t>: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bg-BG" sz="1400" dirty="0" smtClean="0"/>
              <a:t>Диапазон адреси </a:t>
            </a:r>
            <a:r>
              <a:rPr lang="en-US" sz="1400" dirty="0" smtClean="0"/>
              <a:t>192.168.1.</a:t>
            </a:r>
            <a:r>
              <a:rPr lang="en-US" sz="1400" b="1" dirty="0" smtClean="0">
                <a:solidFill>
                  <a:srgbClr val="339933"/>
                </a:solidFill>
              </a:rPr>
              <a:t>0-127</a:t>
            </a:r>
            <a:r>
              <a:rPr lang="en-US" sz="1400" dirty="0" smtClean="0"/>
              <a:t>/</a:t>
            </a:r>
            <a:r>
              <a:rPr lang="en-US" sz="1400" b="1" dirty="0" smtClean="0">
                <a:cs typeface="Courier New" pitchFamily="49" charset="0"/>
              </a:rPr>
              <a:t>2</a:t>
            </a:r>
            <a:r>
              <a:rPr lang="en-US" sz="1400" b="1" dirty="0" smtClean="0"/>
              <a:t>5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bg-BG" sz="1400" dirty="0" smtClean="0"/>
              <a:t>Маска</a:t>
            </a:r>
            <a:r>
              <a:rPr lang="en-US" sz="1400" dirty="0" smtClean="0"/>
              <a:t>: </a:t>
            </a:r>
            <a:r>
              <a:rPr lang="en-US" sz="1400" dirty="0"/>
              <a:t>255.255.255.</a:t>
            </a:r>
            <a:r>
              <a:rPr lang="en-US" sz="1400" b="1" dirty="0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724400" y="5562600"/>
            <a:ext cx="403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 smtClean="0"/>
              <a:t>Втора подмрежа</a:t>
            </a:r>
            <a:r>
              <a:rPr lang="bg-BG" sz="1600" dirty="0" smtClean="0"/>
              <a:t>: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bg-BG" sz="1400" dirty="0" smtClean="0"/>
              <a:t>Диапазон адреси </a:t>
            </a:r>
            <a:r>
              <a:rPr lang="en-US" sz="1400" dirty="0" smtClean="0"/>
              <a:t>192.168.1.</a:t>
            </a:r>
            <a:r>
              <a:rPr lang="bg-BG" sz="1400" b="1" dirty="0" smtClean="0">
                <a:solidFill>
                  <a:srgbClr val="339933"/>
                </a:solidFill>
              </a:rPr>
              <a:t>128</a:t>
            </a:r>
            <a:r>
              <a:rPr lang="en-US" sz="1400" b="1" dirty="0" smtClean="0">
                <a:solidFill>
                  <a:srgbClr val="339933"/>
                </a:solidFill>
              </a:rPr>
              <a:t>-</a:t>
            </a:r>
            <a:r>
              <a:rPr lang="bg-BG" sz="1400" b="1" dirty="0" smtClean="0">
                <a:solidFill>
                  <a:srgbClr val="339933"/>
                </a:solidFill>
              </a:rPr>
              <a:t>255</a:t>
            </a:r>
            <a:r>
              <a:rPr lang="en-US" sz="1400" dirty="0" smtClean="0"/>
              <a:t>/</a:t>
            </a:r>
            <a:r>
              <a:rPr lang="en-US" sz="1400" b="1" dirty="0" smtClean="0">
                <a:cs typeface="Courier New" pitchFamily="49" charset="0"/>
              </a:rPr>
              <a:t>2</a:t>
            </a:r>
            <a:r>
              <a:rPr lang="en-US" sz="1400" b="1" dirty="0" smtClean="0"/>
              <a:t>5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bg-BG" sz="1400" dirty="0" smtClean="0"/>
              <a:t>Маска</a:t>
            </a:r>
            <a:r>
              <a:rPr lang="en-US" sz="1400" dirty="0" smtClean="0"/>
              <a:t>: </a:t>
            </a:r>
            <a:r>
              <a:rPr lang="en-US" sz="1400" dirty="0"/>
              <a:t>255.255.255.</a:t>
            </a:r>
            <a:r>
              <a:rPr lang="en-US" sz="1400" b="1" dirty="0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4600" y="4038600"/>
            <a:ext cx="685800" cy="30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192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200400" y="4038600"/>
            <a:ext cx="685800" cy="30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168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4038600"/>
            <a:ext cx="685800" cy="30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76800" y="4038600"/>
            <a:ext cx="1905000" cy="3072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000 0000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90600" y="4038600"/>
            <a:ext cx="1524000" cy="30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Подмрежа 1: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4038600"/>
            <a:ext cx="304800" cy="30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Разделение в действие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2" y="3048000"/>
            <a:ext cx="2848236" cy="15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Първа (нулева) подмрежа:    192.168.1.0 /25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12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Втора подмрежа:  192.168.1.128 /25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18718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218492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000 0000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21849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206526"/>
            <a:ext cx="19812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Адрес на мрежата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55704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557046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000 0001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25570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2557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Първи хостови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904292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904292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111 1110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290429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192.168.1.126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290429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Последен хостови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24284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192.168.1.0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242846"/>
            <a:ext cx="990600" cy="338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111 1111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32428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192.168.1.127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32428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Бродкастен адрес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324600" y="2218492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557046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2904292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3242846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5266718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5266492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000 0000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467600" y="526649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192.168.1.128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971800" y="5254526"/>
            <a:ext cx="19812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Адрес на мрежата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953000" y="560504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5605046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000 0001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467600" y="56050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192.168.1.129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5605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Първи хостови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5952292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477000" y="5952292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111 1110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467600" y="595229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192.168.1.254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595229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Последен хостови 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953000" y="629084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477000" y="6290846"/>
            <a:ext cx="990600" cy="338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111 1111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7467600" y="62908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= 192.168.1.255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971800" y="62908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Бродкастен адрес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248400" y="5257800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248400" y="5605046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248400" y="5952292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248400" y="6290846"/>
            <a:ext cx="228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Брой адреси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Изчисляване броя на подмрежите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Изчисляване броя на хостовите адреси в мрежа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Брой подмрежи = </a:t>
            </a:r>
            <a:r>
              <a:rPr lang="bg-BG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n</a:t>
            </a:r>
            <a:r>
              <a:rPr lang="bg-BG" dirty="0" smtClean="0"/>
              <a:t>, където </a:t>
            </a:r>
            <a:r>
              <a:rPr lang="en-US" dirty="0" smtClean="0"/>
              <a:t>n</a:t>
            </a:r>
            <a:r>
              <a:rPr lang="bg-BG" dirty="0" smtClean="0"/>
              <a:t>-броя на битовете, заделени за подмрежи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19400" y="2743200"/>
            <a:ext cx="5715000" cy="826532"/>
            <a:chOff x="2819400" y="2743200"/>
            <a:chExt cx="5715000" cy="826532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2743426"/>
              <a:ext cx="1295400" cy="3383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/>
                <a:t>192.168.1.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2743200"/>
              <a:ext cx="990600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600" dirty="0" smtClean="0"/>
                <a:t>000 0000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2743200"/>
              <a:ext cx="22860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600" dirty="0" smtClean="0"/>
                <a:t>0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305300" y="3125688"/>
              <a:ext cx="800100" cy="3033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29200" y="32004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1 бит, 2</a:t>
              </a:r>
              <a:r>
                <a:rPr lang="bg-BG" baseline="30000" dirty="0" smtClean="0"/>
                <a:t>1</a:t>
              </a:r>
              <a:r>
                <a:rPr lang="bg-BG" dirty="0" smtClean="0"/>
                <a:t>=2 броя подмрежи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4419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Брой хостови адреси= 2</a:t>
            </a:r>
            <a:r>
              <a:rPr lang="en-US" baseline="30000" dirty="0" smtClean="0"/>
              <a:t>n</a:t>
            </a:r>
            <a:r>
              <a:rPr lang="bg-BG" dirty="0" smtClean="0"/>
              <a:t>, където </a:t>
            </a:r>
            <a:r>
              <a:rPr lang="en-US" dirty="0" smtClean="0"/>
              <a:t>n</a:t>
            </a:r>
            <a:r>
              <a:rPr lang="bg-BG" dirty="0" smtClean="0"/>
              <a:t>-броя на хостовитебитовете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743200" y="4876800"/>
            <a:ext cx="6172200" cy="978932"/>
            <a:chOff x="2743200" y="4876800"/>
            <a:chExt cx="6172200" cy="978932"/>
          </a:xfrm>
        </p:grpSpPr>
        <p:sp>
          <p:nvSpPr>
            <p:cNvPr id="15" name="TextBox 14"/>
            <p:cNvSpPr txBox="1"/>
            <p:nvPr/>
          </p:nvSpPr>
          <p:spPr>
            <a:xfrm>
              <a:off x="2819400" y="4877026"/>
              <a:ext cx="1295400" cy="3383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/>
                <a:t>192.168.1.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3400" y="4876800"/>
              <a:ext cx="990600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600" dirty="0" smtClean="0"/>
                <a:t>000 0000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4876800"/>
              <a:ext cx="22860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1600" dirty="0" smtClean="0"/>
                <a:t>0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>
              <a:endCxn id="16" idx="2"/>
            </p:cNvCxnSpPr>
            <p:nvPr/>
          </p:nvCxnSpPr>
          <p:spPr>
            <a:xfrm flipH="1" flipV="1">
              <a:off x="4838700" y="5215354"/>
              <a:ext cx="266700" cy="34724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43200" y="5486400"/>
              <a:ext cx="617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7 бит, 2</a:t>
              </a:r>
              <a:r>
                <a:rPr lang="bg-BG" baseline="30000" dirty="0" smtClean="0"/>
                <a:t>7</a:t>
              </a:r>
              <a:r>
                <a:rPr lang="bg-BG" dirty="0" smtClean="0"/>
                <a:t>-2=128-2=126 хостови адреси в подмрежата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0" y="5943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000 0000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6367046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111 1111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59552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 - адрес на подмрежата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6412468"/>
            <a:ext cx="21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 - бродкастен адрес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4 подмрежи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dirty="0" smtClean="0"/>
              <a:t>За да създадем 4 подмрежи, трябва да вземем 2 бита назаем 2</a:t>
            </a:r>
            <a:r>
              <a:rPr lang="bg-BG" sz="2000" baseline="30000" dirty="0" smtClean="0"/>
              <a:t>2</a:t>
            </a:r>
            <a:r>
              <a:rPr lang="bg-BG" sz="2000" dirty="0" smtClean="0"/>
              <a:t>=4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13382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133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00 0000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00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52900" y="2516088"/>
            <a:ext cx="800100" cy="3033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Вземаме назаем 2 бита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58162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581400"/>
            <a:ext cx="1676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0 0 0 0 0 0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581400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005072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004846"/>
            <a:ext cx="1676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0 0 0 0 0 0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004846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41982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4419600"/>
            <a:ext cx="1676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0 0 0 0 0 0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4419600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4843272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4843046"/>
            <a:ext cx="1676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0 0 0 0 0 0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4843046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124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Описваме всички възможни състояния на тези два бита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Подмрежа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3974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Подмрежа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4431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Подмрежа 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12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Подмрежа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192.168.1.</a:t>
            </a:r>
            <a:r>
              <a:rPr lang="bg-BG" dirty="0" smtClean="0">
                <a:solidFill>
                  <a:srgbClr val="C00000"/>
                </a:solidFill>
              </a:rPr>
              <a:t>0</a:t>
            </a:r>
            <a:r>
              <a:rPr lang="bg-BG" dirty="0" smtClean="0"/>
              <a:t> /26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3974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192.168.1.</a:t>
            </a:r>
            <a:r>
              <a:rPr lang="bg-BG" dirty="0" smtClean="0">
                <a:solidFill>
                  <a:srgbClr val="C00000"/>
                </a:solidFill>
              </a:rPr>
              <a:t>64</a:t>
            </a:r>
            <a:r>
              <a:rPr lang="bg-BG" dirty="0" smtClean="0"/>
              <a:t> /26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192.168.1.</a:t>
            </a:r>
            <a:r>
              <a:rPr lang="bg-BG" dirty="0" smtClean="0">
                <a:solidFill>
                  <a:srgbClr val="C00000"/>
                </a:solidFill>
              </a:rPr>
              <a:t>128</a:t>
            </a:r>
            <a:r>
              <a:rPr lang="bg-BG" dirty="0" smtClean="0"/>
              <a:t> /26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62600" y="487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192.168.1.</a:t>
            </a:r>
            <a:r>
              <a:rPr lang="bg-BG" dirty="0" smtClean="0">
                <a:solidFill>
                  <a:srgbClr val="C00000"/>
                </a:solidFill>
              </a:rPr>
              <a:t>192</a:t>
            </a:r>
            <a:r>
              <a:rPr lang="bg-BG" dirty="0" smtClean="0"/>
              <a:t> /26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1816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rgbClr val="C00000"/>
                </a:solidFill>
              </a:rPr>
              <a:t>128  64     32 16  8  4   2  1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51816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000" dirty="0" smtClean="0">
                <a:solidFill>
                  <a:srgbClr val="C00000"/>
                </a:solidFill>
              </a:rPr>
              <a:t>Тегла на битовете: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5833872"/>
            <a:ext cx="2895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11111111.11111111.11111111.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5833646"/>
            <a:ext cx="914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000000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5833646"/>
            <a:ext cx="45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Мрежова маска: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255.255.255.192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8 подмрежи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dirty="0" smtClean="0"/>
              <a:t>За да създадем 8 подмрежи, трябва да вземем 3 бита назаем 2</a:t>
            </a:r>
            <a:r>
              <a:rPr lang="bg-BG" sz="2000" baseline="30000" dirty="0" smtClean="0"/>
              <a:t>3</a:t>
            </a:r>
            <a:r>
              <a:rPr lang="bg-BG" sz="2000" dirty="0" smtClean="0"/>
              <a:t>=8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1482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514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514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0 0 0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895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895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895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0 0 1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276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276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3276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0 1 0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657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3657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3657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0 1 1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057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Описваме всички възможни състояния на тези два бита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52329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968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3349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3730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2514600"/>
            <a:ext cx="4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0</a:t>
            </a:r>
            <a:r>
              <a:rPr lang="bg-BG" sz="1400" dirty="0" smtClean="0"/>
              <a:t> /27; хостове: 192.168.1.1-62, 192.168.1.63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2907268"/>
            <a:ext cx="4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32</a:t>
            </a:r>
            <a:r>
              <a:rPr lang="bg-BG" sz="1400" dirty="0" smtClean="0"/>
              <a:t> /27; хостове: 192.168.1.33-62; 192.168.1.63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3276600"/>
            <a:ext cx="4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64</a:t>
            </a:r>
            <a:r>
              <a:rPr lang="bg-BG" sz="1400" dirty="0" smtClean="0"/>
              <a:t> /27; хостове: 192.168.1.65-94; 192.168.1.95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3657600"/>
            <a:ext cx="4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96</a:t>
            </a:r>
            <a:r>
              <a:rPr lang="bg-BG" sz="1400" dirty="0" smtClean="0"/>
              <a:t> /27; хостове: 192.168.1.97-127; 192.168.1.127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55626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rgbClr val="C00000"/>
                </a:solidFill>
              </a:rPr>
              <a:t>128  64 32     16  8  4   2  1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55626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000" dirty="0" smtClean="0">
                <a:solidFill>
                  <a:srgbClr val="C00000"/>
                </a:solidFill>
              </a:rPr>
              <a:t>Тегла на битовете: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4038826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0" y="4038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4038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1 0 0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4419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4419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90800" y="4419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1 0 1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4800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4800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590800" y="4800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1 1 0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5181600"/>
            <a:ext cx="1295400" cy="338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192.168.1.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00" y="5181600"/>
            <a:ext cx="990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0 0 0 0 0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0800" y="5181600"/>
            <a:ext cx="609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1 1 1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4492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</a:t>
            </a:r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4873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</a:t>
            </a:r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5254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</a:t>
            </a:r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4111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Подмрежа </a:t>
            </a:r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66867" y="4038600"/>
            <a:ext cx="487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128</a:t>
            </a:r>
            <a:r>
              <a:rPr lang="bg-BG" sz="1400" dirty="0" smtClean="0"/>
              <a:t> /27; хостове: 192.168.1.129-158; 192.168.1.159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267200" y="4419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160</a:t>
            </a:r>
            <a:r>
              <a:rPr lang="bg-BG" sz="1400" dirty="0" smtClean="0"/>
              <a:t> /27; хостове: 192.168.1.161-190; 192.168.1.191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267200" y="4788932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192</a:t>
            </a:r>
            <a:r>
              <a:rPr lang="bg-BG" sz="1400" dirty="0" smtClean="0"/>
              <a:t> /27; хостове: 192.168.1.193-222; 192.168.1.223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267200" y="5169932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192.168.1.</a:t>
            </a:r>
            <a:r>
              <a:rPr lang="bg-BG" sz="1400" dirty="0" smtClean="0">
                <a:solidFill>
                  <a:srgbClr val="C00000"/>
                </a:solidFill>
              </a:rPr>
              <a:t>224</a:t>
            </a:r>
            <a:r>
              <a:rPr lang="bg-BG" sz="1400" dirty="0" smtClean="0"/>
              <a:t> /27; хостове: 192.168.1.225-238; 192.168.1.239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33600" y="6138446"/>
            <a:ext cx="2895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dirty="0" smtClean="0"/>
              <a:t>11111111.11111111.11111111.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562600" y="6138220"/>
            <a:ext cx="8382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00000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5029200" y="6138220"/>
            <a:ext cx="5334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111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" y="61074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Мрежова маска: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60957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255.255.255.224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Планиране на разделянето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800" dirty="0" smtClean="0"/>
              <a:t>Съществуват 2 типа задачи, които трябва да се решат при планиране на адресирането:</a:t>
            </a:r>
          </a:p>
          <a:p>
            <a:pPr lvl="1"/>
            <a:r>
              <a:rPr lang="bg-BG" sz="2400" dirty="0" smtClean="0"/>
              <a:t>Определяне броя на подмрежите</a:t>
            </a:r>
          </a:p>
          <a:p>
            <a:pPr lvl="1"/>
            <a:r>
              <a:rPr lang="bg-BG" sz="2400" dirty="0" smtClean="0"/>
              <a:t>Определяне броя на хостовите адреси в подмрежа</a:t>
            </a:r>
          </a:p>
          <a:p>
            <a:pPr lvl="1"/>
            <a:endParaRPr lang="bg-BG" sz="2400" dirty="0" smtClean="0"/>
          </a:p>
          <a:p>
            <a:pPr>
              <a:buNone/>
            </a:pPr>
            <a:r>
              <a:rPr lang="bg-BG" sz="2800" dirty="0" smtClean="0"/>
              <a:t>Формулата за определяне броя на хостовите адреси:</a:t>
            </a:r>
          </a:p>
          <a:p>
            <a:pPr algn="ctr">
              <a:buNone/>
            </a:pPr>
            <a:r>
              <a:rPr lang="bg-BG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</a:rPr>
              <a:t>-2</a:t>
            </a:r>
          </a:p>
          <a:p>
            <a:pPr>
              <a:buNone/>
            </a:pPr>
            <a:r>
              <a:rPr lang="bg-BG" sz="2000" dirty="0" smtClean="0"/>
              <a:t>където </a:t>
            </a:r>
            <a:r>
              <a:rPr lang="en-US" sz="2000" dirty="0" smtClean="0">
                <a:solidFill>
                  <a:srgbClr val="C00000"/>
                </a:solidFill>
              </a:rPr>
              <a:t>n</a:t>
            </a:r>
            <a:r>
              <a:rPr lang="bg-BG" sz="2000" dirty="0" smtClean="0"/>
              <a:t> е броят на битовете, заделени за хостои адреси</a:t>
            </a:r>
          </a:p>
          <a:p>
            <a:pPr>
              <a:buNone/>
            </a:pPr>
            <a:r>
              <a:rPr lang="bg-BG" sz="2000" dirty="0" smtClean="0">
                <a:solidFill>
                  <a:srgbClr val="C00000"/>
                </a:solidFill>
              </a:rPr>
              <a:t>-2</a:t>
            </a:r>
            <a:r>
              <a:rPr lang="bg-BG" sz="2000" dirty="0" smtClean="0"/>
              <a:t>, защото в общия брой влизат адресът на мрежата и бродкастния адрес</a:t>
            </a:r>
            <a:endParaRPr lang="bg-BG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Задача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859" t="26277" r="14746" b="23264"/>
          <a:stretch>
            <a:fillRect/>
          </a:stretch>
        </p:blipFill>
        <p:spPr bwMode="auto">
          <a:xfrm>
            <a:off x="5181602" y="1600200"/>
            <a:ext cx="3047998" cy="2039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Дадена е мрежа: 172.16.0.0 /22</a:t>
            </a:r>
          </a:p>
          <a:p>
            <a:r>
              <a:rPr lang="bg-BG" dirty="0" smtClean="0"/>
              <a:t>Да се раздели на подмрежи, така че за всички хостове да има адреси.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4573588" cy="31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8087" t="34325" r="28445" b="14880"/>
          <a:stretch>
            <a:fillRect/>
          </a:stretch>
        </p:blipFill>
        <p:spPr bwMode="auto">
          <a:xfrm>
            <a:off x="5326814" y="3728332"/>
            <a:ext cx="3131386" cy="26724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7552</TotalTime>
  <Words>1588</Words>
  <Application>Microsoft Office PowerPoint</Application>
  <PresentationFormat>On-screen Show (4:3)</PresentationFormat>
  <Paragraphs>375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Логическо проектиране и разделение на подмрежи</vt:lpstr>
      <vt:lpstr>Причини за разделянето на подмрежи</vt:lpstr>
      <vt:lpstr>Принцип на разделянето</vt:lpstr>
      <vt:lpstr>Разделение в действие</vt:lpstr>
      <vt:lpstr>Брой адреси</vt:lpstr>
      <vt:lpstr>Създаване на 4 подмрежи</vt:lpstr>
      <vt:lpstr>Създаване на 8 подмрежи</vt:lpstr>
      <vt:lpstr>Планиране на разделянето</vt:lpstr>
      <vt:lpstr>Задача</vt:lpstr>
      <vt:lpstr>Традиционно разделение</vt:lpstr>
      <vt:lpstr>Разделяне на подмрежи с променлива маска (VLSM)</vt:lpstr>
      <vt:lpstr>Пример за променлива маска</vt:lpstr>
      <vt:lpstr>Пример за променлива маска</vt:lpstr>
      <vt:lpstr>Схема на разделението</vt:lpstr>
      <vt:lpstr>Планиране на адресирането</vt:lpstr>
      <vt:lpstr>Разделяне на подмрежи при IPv6</vt:lpstr>
      <vt:lpstr>Разпределение на IPv6 мрежите</vt:lpstr>
      <vt:lpstr>Подмрежи от ID-то на интерфесса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122</cp:revision>
  <dcterms:created xsi:type="dcterms:W3CDTF">2013-08-22T10:56:40Z</dcterms:created>
  <dcterms:modified xsi:type="dcterms:W3CDTF">2014-01-23T15:19:51Z</dcterms:modified>
</cp:coreProperties>
</file>