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3FF"/>
    <a:srgbClr val="6699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A48-6C39-410F-A8D4-DEDBC36FDD17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D53D-EBF5-47E4-B08F-E264EB135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86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50D8-F3C7-4D57-B602-6587EAA93D94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6ACC9-8640-4BA9-ADB9-B87F9901D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1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177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57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9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08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E29B-04AB-4C1B-8510-0E277166FF74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44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2" r:id="rId3"/>
    <p:sldLayoutId id="2147484133" r:id="rId4"/>
    <p:sldLayoutId id="214748413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100000">
              <a:srgbClr val="00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bg-BG" b="1" dirty="0" smtClean="0"/>
              <a:t>Мрежови протоколи и комуникация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914400"/>
          </a:xfrm>
        </p:spPr>
        <p:txBody>
          <a:bodyPr>
            <a:normAutofit fontScale="92500"/>
          </a:bodyPr>
          <a:lstStyle/>
          <a:p>
            <a:r>
              <a:rPr lang="bg-BG" b="1" dirty="0">
                <a:solidFill>
                  <a:schemeClr val="tx2"/>
                </a:solidFill>
              </a:rPr>
              <a:t>Въведение в компютърните мрежи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072"/>
          <a:stretch>
            <a:fillRect/>
          </a:stretch>
        </p:blipFill>
        <p:spPr bwMode="auto">
          <a:xfrm>
            <a:off x="152400" y="52387"/>
            <a:ext cx="8772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3584575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bg-BG" sz="1600" b="1" dirty="0" smtClean="0">
                <a:solidFill>
                  <a:schemeClr val="bg1"/>
                </a:solidFill>
              </a:rPr>
              <a:t>Договор </a:t>
            </a:r>
            <a:r>
              <a:rPr lang="en-US" sz="1600" b="1" dirty="0">
                <a:solidFill>
                  <a:schemeClr val="bg1"/>
                </a:solidFill>
              </a:rPr>
              <a:t>BG051PO001-4.3.04-0018</a:t>
            </a:r>
            <a:endParaRPr lang="bg-BG" sz="1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bg-BG" sz="2000" b="1" dirty="0">
                <a:solidFill>
                  <a:srgbClr val="FFFF00"/>
                </a:solidFill>
                <a:cs typeface="Times New Roman" pitchFamily="18" charset="0"/>
              </a:rPr>
              <a:t>Разработване на програми за електронни форми на дистанционно обучение във Факултет по математика и </a:t>
            </a:r>
            <a:r>
              <a:rPr lang="bg-BG" sz="2000" b="1" dirty="0" smtClean="0">
                <a:solidFill>
                  <a:srgbClr val="FFFF00"/>
                </a:solidFill>
                <a:cs typeface="Times New Roman" pitchFamily="18" charset="0"/>
              </a:rPr>
              <a:t>информатика</a:t>
            </a:r>
            <a:endParaRPr lang="bg-BG" sz="20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Протокол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0"/>
            <a:ext cx="952381" cy="196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724400"/>
            <a:ext cx="116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1143000" y="4343400"/>
            <a:ext cx="6324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2590800"/>
            <a:ext cx="6324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1828800"/>
            <a:ext cx="566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Размяна на информация: Къде се намира училището?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3048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Правила за размяна на информация:</a:t>
            </a:r>
          </a:p>
          <a:p>
            <a:pPr lvl="1">
              <a:buFont typeface="Arial" pitchFamily="34" charset="0"/>
              <a:buChar char="•"/>
            </a:pPr>
            <a:r>
              <a:rPr lang="bg-BG" dirty="0" smtClean="0"/>
              <a:t>Да се използва общ език</a:t>
            </a:r>
          </a:p>
          <a:p>
            <a:pPr lvl="1">
              <a:buFont typeface="Arial" pitchFamily="34" charset="0"/>
              <a:buChar char="•"/>
            </a:pPr>
            <a:r>
              <a:rPr lang="bg-BG" dirty="0" smtClean="0"/>
              <a:t>Всеки да изчаква реда си</a:t>
            </a:r>
          </a:p>
          <a:p>
            <a:pPr lvl="1">
              <a:buFont typeface="Arial" pitchFamily="34" charset="0"/>
              <a:buChar char="•"/>
            </a:pPr>
            <a:r>
              <a:rPr lang="bg-BG" dirty="0" smtClean="0"/>
              <a:t>Да сме наясно кога е приключил разговора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Функции на протоколите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Мрежовите протоколи описват:</a:t>
            </a:r>
          </a:p>
          <a:p>
            <a:pPr lvl="1"/>
            <a:r>
              <a:rPr lang="bg-BG" dirty="0" smtClean="0"/>
              <a:t>как съобщенията се форматират и структурират</a:t>
            </a:r>
          </a:p>
          <a:p>
            <a:pPr lvl="1"/>
            <a:r>
              <a:rPr lang="bg-BG" dirty="0" smtClean="0"/>
              <a:t>как обменят информация за пътищата в мрежата между различните устройства</a:t>
            </a:r>
          </a:p>
          <a:p>
            <a:pPr lvl="1"/>
            <a:r>
              <a:rPr lang="bg-BG" dirty="0" smtClean="0"/>
              <a:t>как и кога устройствата си разменят съобщения за възникнала грешка</a:t>
            </a:r>
          </a:p>
          <a:p>
            <a:pPr lvl="1"/>
            <a:r>
              <a:rPr lang="bg-BG" dirty="0" smtClean="0"/>
              <a:t>как се инициира и прекратява сесия за трансфер на данни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Взаимодействие между протоколите</a:t>
            </a:r>
            <a:endParaRPr lang="en-US" dirty="0"/>
          </a:p>
        </p:txBody>
      </p:sp>
      <p:pic>
        <p:nvPicPr>
          <p:cNvPr id="4" name="Content Placeholder 3" descr="3_1_1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2587" y="1781969"/>
            <a:ext cx="5838825" cy="4162425"/>
          </a:xfrm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602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3212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810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Пакет от протоколи (</a:t>
            </a:r>
            <a:r>
              <a:rPr lang="en-US" dirty="0" smtClean="0"/>
              <a:t>suit)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582" y="1560512"/>
            <a:ext cx="545081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sz="2000" dirty="0" smtClean="0"/>
              <a:t>Стандартизиране на протоколите</a:t>
            </a:r>
          </a:p>
          <a:p>
            <a:pPr>
              <a:buFont typeface="Arial" pitchFamily="34" charset="0"/>
              <a:buChar char="•"/>
            </a:pPr>
            <a:r>
              <a:rPr lang="bg-BG" sz="2000" dirty="0" smtClean="0"/>
              <a:t>Протоколи, собственост на </a:t>
            </a:r>
            <a:r>
              <a:rPr lang="bg-BG" sz="2000" dirty="0" smtClean="0"/>
              <a:t>компания</a:t>
            </a:r>
            <a:r>
              <a:rPr lang="en-US" sz="2000" dirty="0" smtClean="0"/>
              <a:t> -</a:t>
            </a:r>
            <a:r>
              <a:rPr lang="bg-BG" sz="2000" dirty="0" smtClean="0"/>
              <a:t> създател</a:t>
            </a:r>
            <a:endParaRPr lang="bg-BG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DIX Ethernet (Digital Equipment Corporation, Intel, Xerox)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EIGRP (Cisco)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Пакетът от протоколи </a:t>
            </a:r>
            <a:r>
              <a:rPr lang="en-US" dirty="0" smtClean="0"/>
              <a:t>TCP/IP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3" t="6261" r="6691" b="14967"/>
          <a:stretch>
            <a:fillRect/>
          </a:stretch>
        </p:blipFill>
        <p:spPr>
          <a:xfrm>
            <a:off x="1505470" y="1600200"/>
            <a:ext cx="6266930" cy="306656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47542"/>
            <a:ext cx="2923598" cy="193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846" y="4819718"/>
            <a:ext cx="2860154" cy="188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Стандартизиращи организации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bg-BG" sz="2800" dirty="0" smtClean="0"/>
              <a:t>Независими, нетърговски организации, чиято цел е да развиват и поддържат концепцията на отворените стандарти</a:t>
            </a:r>
          </a:p>
          <a:p>
            <a:r>
              <a:rPr lang="bg-BG" sz="2800" dirty="0" smtClean="0"/>
              <a:t>Организации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The Internet Society (ISOC)</a:t>
            </a:r>
            <a:endParaRPr lang="bg-BG" sz="2400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The Internet Architecture Board (IAB)</a:t>
            </a:r>
            <a:endParaRPr lang="bg-BG" sz="2400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The Institute of Electrical and Electronics Engineers (IEEE)</a:t>
            </a:r>
            <a:endParaRPr lang="bg-BG" sz="2400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bg-BG" sz="2400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The International Organization for Standardization (ISO)</a:t>
            </a:r>
            <a:endParaRPr lang="en-US" sz="2400" dirty="0"/>
          </a:p>
        </p:txBody>
      </p:sp>
      <p:pic>
        <p:nvPicPr>
          <p:cNvPr id="3074" name="Picture 2" descr="Go to ISOC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1590675" cy="695325"/>
          </a:xfrm>
          <a:prstGeom prst="rect">
            <a:avLst/>
          </a:prstGeom>
          <a:noFill/>
        </p:spPr>
      </p:pic>
      <p:pic>
        <p:nvPicPr>
          <p:cNvPr id="3076" name="Picture 4" descr="http://www.iab.org/wp-content/themes/toolbox-IAB/shadow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505200"/>
            <a:ext cx="1428750" cy="1066801"/>
          </a:xfrm>
          <a:prstGeom prst="rect">
            <a:avLst/>
          </a:prstGeom>
          <a:noFill/>
        </p:spPr>
      </p:pic>
      <p:pic>
        <p:nvPicPr>
          <p:cNvPr id="3078" name="Picture 6" descr="IEEE Advancing Technology for Human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029200"/>
            <a:ext cx="932928" cy="523876"/>
          </a:xfrm>
          <a:prstGeom prst="rect">
            <a:avLst/>
          </a:prstGeom>
          <a:noFill/>
        </p:spPr>
      </p:pic>
      <p:pic>
        <p:nvPicPr>
          <p:cNvPr id="3080" name="Picture 8" descr="ISO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5867400"/>
            <a:ext cx="609600" cy="560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Интернет общество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28956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Интернет Общество (</a:t>
            </a:r>
            <a:r>
              <a:rPr lang="en-US" dirty="0" smtClean="0"/>
              <a:t>ISOC)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1600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Задача</a:t>
            </a:r>
            <a:r>
              <a:rPr lang="bg-BG" dirty="0" smtClean="0"/>
              <a:t>: популяризиране на отворения код, еволюцията и използването на Интернет по света (над 130 организации)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743200"/>
            <a:ext cx="37338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Борд за Интернет Архитектура (</a:t>
            </a:r>
            <a:r>
              <a:rPr lang="en-US" dirty="0" smtClean="0"/>
              <a:t>IAB)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590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Задача</a:t>
            </a:r>
            <a:r>
              <a:rPr lang="bg-BG" dirty="0" smtClean="0"/>
              <a:t>: наблюдение на техническите и инженерни разработки в Интернет</a:t>
            </a:r>
          </a:p>
          <a:p>
            <a:r>
              <a:rPr lang="bg-BG" dirty="0" smtClean="0"/>
              <a:t>Състои се от 13 члена.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38862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Internet Engineering Task Force (IETF)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038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Задача</a:t>
            </a:r>
            <a:r>
              <a:rPr lang="bg-BG" dirty="0" smtClean="0"/>
              <a:t>: Развива и популяризира Интернет стандартите (най-вече </a:t>
            </a:r>
            <a:r>
              <a:rPr lang="en-US" dirty="0" smtClean="0"/>
              <a:t>ICP/IP)</a:t>
            </a:r>
            <a:r>
              <a:rPr lang="bg-BG" dirty="0" smtClean="0"/>
              <a:t>, </a:t>
            </a:r>
            <a:r>
              <a:rPr lang="en-US" dirty="0" smtClean="0"/>
              <a:t>RFC</a:t>
            </a:r>
            <a:r>
              <a:rPr lang="bg-BG" dirty="0" smtClean="0"/>
              <a:t> документи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3745468"/>
            <a:ext cx="40386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Internet Research Task Force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114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Задача</a:t>
            </a:r>
            <a:r>
              <a:rPr lang="bg-BG" dirty="0" smtClean="0"/>
              <a:t>: фокусира се върху дългосрочни проучвания, свързани с Интернет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4953000"/>
            <a:ext cx="3733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 Spam Research Group (ASRG)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486400"/>
            <a:ext cx="3733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Peer-to-Peer Research Group (P2PRG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6019800"/>
            <a:ext cx="3733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Router Research Group (RRG)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105400"/>
            <a:ext cx="4191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Internet Engineering Steering Group (IESG)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410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Задача</a:t>
            </a:r>
            <a:r>
              <a:rPr lang="bg-BG" dirty="0" smtClean="0"/>
              <a:t>: техническо управление на </a:t>
            </a:r>
            <a:r>
              <a:rPr lang="en-US" dirty="0" smtClean="0"/>
              <a:t>IETF</a:t>
            </a:r>
            <a:r>
              <a:rPr lang="bg-BG" dirty="0" smtClean="0"/>
              <a:t> и стандартизацията в Интернет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6324600"/>
            <a:ext cx="1752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Работна Група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6324600"/>
            <a:ext cx="1752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Работна Група</a:t>
            </a:r>
            <a:endParaRPr lang="en-US" dirty="0"/>
          </a:p>
        </p:txBody>
      </p:sp>
      <p:pic>
        <p:nvPicPr>
          <p:cNvPr id="22" name="Picture 21" descr="3.1.3.2.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05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IEEE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1752600"/>
          <a:ext cx="79248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41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IEEE 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802.1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03" marR="1503" marT="1503" marB="1503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управление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мрежи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3" marR="1503" marT="1503" marB="1503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IEEE 802.3</a:t>
                      </a:r>
                      <a:endParaRPr lang="en-US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Ethernet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 802.11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 LAN (WLAN) и </a:t>
                      </a: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сертифициране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 802.15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Wireless PAN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 802.16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Broadband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Wireless Access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WiMAX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сертифициране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 802.1</a:t>
                      </a:r>
                      <a:r>
                        <a:rPr lang="bg-BG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Radio </a:t>
                      </a:r>
                      <a:r>
                        <a:rPr lang="en-US" dirty="0" err="1" smtClean="0"/>
                        <a:t>Regulatoruy</a:t>
                      </a:r>
                      <a:r>
                        <a:rPr lang="en-US" dirty="0" smtClean="0"/>
                        <a:t> TAG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 802.1</a:t>
                      </a:r>
                      <a:r>
                        <a:rPr lang="bg-BG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Wireless Coexistence Working Group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IEEE 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802.</a:t>
                      </a:r>
                      <a:r>
                        <a:rPr lang="bg-BG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Media </a:t>
                      </a:r>
                      <a:r>
                        <a:rPr lang="en-US" dirty="0" err="1" smtClean="0"/>
                        <a:t>Indipendent</a:t>
                      </a:r>
                      <a:r>
                        <a:rPr lang="en-US" dirty="0" smtClean="0"/>
                        <a:t> Handover</a:t>
                      </a:r>
                      <a:r>
                        <a:rPr lang="en-US" baseline="0" dirty="0" smtClean="0"/>
                        <a:t> Services Working Group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IEEE 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802.</a:t>
                      </a:r>
                      <a:r>
                        <a:rPr lang="bg-BG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Wireless Regional Area Network - WRAN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IEEE 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802.</a:t>
                      </a:r>
                      <a:r>
                        <a:rPr lang="bg-BG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Smart GRID Tag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International Organization for Standardization</a:t>
            </a:r>
            <a:endParaRPr lang="en-US" sz="3200" b="1" dirty="0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79" b="11179"/>
          <a:stretch>
            <a:fillRect/>
          </a:stretch>
        </p:blipFill>
        <p:spPr>
          <a:xfrm>
            <a:off x="1066800" y="1614608"/>
            <a:ext cx="1676400" cy="976192"/>
          </a:xfrm>
        </p:spPr>
      </p:pic>
      <p:sp>
        <p:nvSpPr>
          <p:cNvPr id="6" name="TextBox 5"/>
          <p:cNvSpPr txBox="1"/>
          <p:nvPr/>
        </p:nvSpPr>
        <p:spPr>
          <a:xfrm>
            <a:off x="228600" y="2514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От гръцката дума </a:t>
            </a:r>
            <a:r>
              <a:rPr lang="en-US" dirty="0" smtClean="0"/>
              <a:t>“</a:t>
            </a:r>
            <a:r>
              <a:rPr lang="en-US" b="1" dirty="0" err="1" smtClean="0"/>
              <a:t>isos</a:t>
            </a:r>
            <a:r>
              <a:rPr lang="en-US" dirty="0" smtClean="0"/>
              <a:t>”</a:t>
            </a:r>
            <a:r>
              <a:rPr lang="bg-BG" dirty="0" smtClean="0"/>
              <a:t> – равен, равноправен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133600"/>
            <a:ext cx="4000500" cy="462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62400" y="1676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Взаимодействие на отворени системи (</a:t>
            </a:r>
            <a:r>
              <a:rPr lang="en-US" b="1" dirty="0" smtClean="0"/>
              <a:t>OSI) 1984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733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OSI</a:t>
            </a:r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ISO</a:t>
            </a:r>
            <a:r>
              <a:rPr lang="bg-BG" dirty="0" smtClean="0"/>
              <a:t> файлови разширения при записите (</a:t>
            </a:r>
            <a:r>
              <a:rPr lang="en-US" dirty="0" smtClean="0"/>
              <a:t>images) </a:t>
            </a:r>
            <a:r>
              <a:rPr lang="bg-BG" dirty="0" smtClean="0"/>
              <a:t>върху </a:t>
            </a:r>
            <a:r>
              <a:rPr lang="en-US" dirty="0" smtClean="0"/>
              <a:t>CD - ISO 9660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Стандарти за рутиращи протоколи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Още стандартизиращи организации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Съюз на отраслите на електронната </a:t>
            </a:r>
            <a:r>
              <a:rPr lang="ru-RU" sz="2000" b="1" dirty="0" smtClean="0"/>
              <a:t>промишленост</a:t>
            </a:r>
            <a:r>
              <a:rPr lang="en-US" sz="2000" b="1" dirty="0" smtClean="0"/>
              <a:t> (</a:t>
            </a:r>
            <a:r>
              <a:rPr lang="en-US" sz="2000" b="1" dirty="0" smtClean="0"/>
              <a:t>Electronic Industries Alliance</a:t>
            </a:r>
            <a:r>
              <a:rPr lang="en-US" sz="2000" b="1" dirty="0" smtClean="0"/>
              <a:t>- EIA)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bg-BG" sz="2000" b="1" dirty="0" smtClean="0"/>
              <a:t>Задача</a:t>
            </a:r>
            <a:r>
              <a:rPr lang="bg-BG" sz="2000" dirty="0" smtClean="0"/>
              <a:t>: </a:t>
            </a:r>
            <a:r>
              <a:rPr lang="ru-RU" sz="2000" dirty="0" smtClean="0"/>
              <a:t>развитието на стандарти за електронно оборудване, битова електроника, електронна информация, далекосъобщения и безопасна работа в </a:t>
            </a:r>
            <a:r>
              <a:rPr lang="ru-RU" sz="2000" dirty="0" smtClean="0"/>
              <a:t>интернет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Telecommunications Industry Association</a:t>
            </a:r>
            <a:r>
              <a:rPr lang="en-US" sz="2000" dirty="0" smtClean="0"/>
              <a:t> (</a:t>
            </a:r>
            <a:r>
              <a:rPr lang="en-US" sz="2000" b="1" dirty="0" smtClean="0"/>
              <a:t>TIA</a:t>
            </a:r>
            <a:r>
              <a:rPr lang="en-US" sz="2000" dirty="0" smtClean="0"/>
              <a:t>) 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b="1" dirty="0" smtClean="0"/>
              <a:t>Задача</a:t>
            </a:r>
            <a:r>
              <a:rPr lang="bg-BG" sz="2000" dirty="0" smtClean="0"/>
              <a:t>: развитие на комуникационни стандарти в различни области – радио, клетъчни кули, </a:t>
            </a:r>
            <a:r>
              <a:rPr lang="en-US" sz="2000" dirty="0" smtClean="0"/>
              <a:t>VoIP, </a:t>
            </a:r>
            <a:r>
              <a:rPr lang="bg-BG" sz="2000" dirty="0" smtClean="0"/>
              <a:t>сателитни комуникации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The International Telecommunications Union-Telecommunication Standardization Sector (ITU-T</a:t>
            </a:r>
            <a:r>
              <a:rPr lang="en-US" sz="2000" b="1" dirty="0" smtClean="0"/>
              <a:t>)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b="1" dirty="0" smtClean="0"/>
              <a:t>Задача</a:t>
            </a:r>
            <a:r>
              <a:rPr lang="bg-BG" sz="2000" dirty="0" smtClean="0"/>
              <a:t>: стандарти за видеокомпресия, </a:t>
            </a:r>
            <a:r>
              <a:rPr lang="en-US" sz="2000" dirty="0" smtClean="0"/>
              <a:t>IPVT </a:t>
            </a:r>
            <a:r>
              <a:rPr lang="bg-BG" sz="2000" dirty="0" smtClean="0"/>
              <a:t>и широколентови комуникации, като наета линия (</a:t>
            </a:r>
            <a:r>
              <a:rPr lang="en-US" sz="2000" dirty="0" smtClean="0"/>
              <a:t>DSL</a:t>
            </a:r>
            <a:r>
              <a:rPr lang="bg-BG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The Internet Corporation for Assigned Names and Numbers (ICANN</a:t>
            </a:r>
            <a:r>
              <a:rPr lang="en-US" sz="2000" b="1" dirty="0" smtClean="0"/>
              <a:t>)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b="1" dirty="0" smtClean="0"/>
              <a:t>Задача</a:t>
            </a:r>
            <a:r>
              <a:rPr lang="bg-BG" sz="2000" dirty="0" smtClean="0"/>
              <a:t>: координира раздаването на </a:t>
            </a:r>
            <a:r>
              <a:rPr lang="en-US" sz="2000" dirty="0" smtClean="0"/>
              <a:t>IP</a:t>
            </a:r>
            <a:r>
              <a:rPr lang="bg-BG" sz="2000" dirty="0" smtClean="0"/>
              <a:t> адреси, управление имената на домейни (</a:t>
            </a:r>
            <a:r>
              <a:rPr lang="en-US" sz="2000" dirty="0" smtClean="0"/>
              <a:t>DNS)</a:t>
            </a:r>
            <a:r>
              <a:rPr lang="bg-BG" sz="2000" dirty="0" smtClean="0"/>
              <a:t>, идентификатори за протоколи и портове при </a:t>
            </a:r>
            <a:r>
              <a:rPr lang="en-US" sz="2000" dirty="0" smtClean="0"/>
              <a:t>TCP</a:t>
            </a:r>
            <a:r>
              <a:rPr lang="bg-BG" sz="2000" dirty="0" smtClean="0"/>
              <a:t> и </a:t>
            </a:r>
            <a:r>
              <a:rPr lang="en-US" sz="2000" dirty="0" smtClean="0"/>
              <a:t>UDP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The Internet Assigned Numbers Authority (IANA</a:t>
            </a:r>
            <a:r>
              <a:rPr lang="en-US" sz="2000" b="1" dirty="0" smtClean="0"/>
              <a:t>)</a:t>
            </a:r>
            <a:r>
              <a:rPr lang="bg-BG" sz="2000" b="1" dirty="0" smtClean="0"/>
              <a:t> </a:t>
            </a:r>
            <a:r>
              <a:rPr lang="bg-BG" sz="2000" dirty="0" smtClean="0"/>
              <a:t>– отдел на </a:t>
            </a:r>
            <a:r>
              <a:rPr lang="en-US" sz="2000" dirty="0" smtClean="0"/>
              <a:t>ICANN</a:t>
            </a:r>
            <a:br>
              <a:rPr lang="en-US" sz="2000" dirty="0" smtClean="0"/>
            </a:br>
            <a:r>
              <a:rPr lang="bg-BG" sz="2000" b="1" dirty="0" smtClean="0"/>
              <a:t>Задача</a:t>
            </a:r>
            <a:r>
              <a:rPr lang="bg-BG" sz="2000" dirty="0" smtClean="0"/>
              <a:t>: управление раздаването на </a:t>
            </a:r>
            <a:r>
              <a:rPr lang="en-US" sz="2000" dirty="0" smtClean="0"/>
              <a:t>IP</a:t>
            </a:r>
            <a:r>
              <a:rPr lang="bg-BG" sz="2000" dirty="0" smtClean="0"/>
              <a:t> дареси, домейни и идентификатори на протоколи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Съдържание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Правила за комуникация</a:t>
            </a:r>
            <a:endParaRPr lang="en-US" dirty="0"/>
          </a:p>
          <a:p>
            <a:r>
              <a:rPr lang="bg-BG" dirty="0" smtClean="0"/>
              <a:t>Мрежови </a:t>
            </a:r>
            <a:r>
              <a:rPr lang="bg-BG" dirty="0"/>
              <a:t>протоколи и стандарти</a:t>
            </a:r>
            <a:endParaRPr lang="en-US" dirty="0"/>
          </a:p>
          <a:p>
            <a:r>
              <a:rPr lang="bg-BG" dirty="0" smtClean="0"/>
              <a:t>Пренос </a:t>
            </a:r>
            <a:r>
              <a:rPr lang="bg-BG" dirty="0"/>
              <a:t>на данни в мрежата</a:t>
            </a:r>
            <a:endParaRPr lang="en-US" dirty="0"/>
          </a:p>
          <a:p>
            <a:r>
              <a:rPr lang="bg-BG" dirty="0" smtClean="0"/>
              <a:t>Обобщение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08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Слоеви модели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 smtClean="0"/>
              <a:t>Предимства</a:t>
            </a:r>
          </a:p>
          <a:p>
            <a:pPr lvl="1"/>
            <a:r>
              <a:rPr lang="bg-BG" sz="2000" dirty="0" smtClean="0"/>
              <a:t>Подпомагат дизайна на протоколите</a:t>
            </a:r>
          </a:p>
          <a:p>
            <a:pPr lvl="1"/>
            <a:r>
              <a:rPr lang="bg-BG" sz="2000" dirty="0" smtClean="0"/>
              <a:t>Насърчават конкуренцията между производителите</a:t>
            </a:r>
          </a:p>
          <a:p>
            <a:pPr lvl="1"/>
            <a:r>
              <a:rPr lang="bg-BG" sz="2000" dirty="0" smtClean="0"/>
              <a:t>Ограничават диапазона на влиянието на промените</a:t>
            </a:r>
          </a:p>
          <a:p>
            <a:pPr lvl="1"/>
            <a:r>
              <a:rPr lang="bg-BG" sz="2000" dirty="0" smtClean="0"/>
              <a:t>Осигуряват общ език за описание на мрежовите функции</a:t>
            </a:r>
            <a:endParaRPr lang="en-US" sz="2000" dirty="0"/>
          </a:p>
        </p:txBody>
      </p:sp>
      <p:pic>
        <p:nvPicPr>
          <p:cNvPr id="4" name="Picture 3" descr="3_1_4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190046"/>
            <a:ext cx="5791202" cy="3524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867400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Протоколен модел</a:t>
            </a:r>
          </a:p>
          <a:p>
            <a:r>
              <a:rPr lang="bg-BG" sz="1600" dirty="0" smtClean="0"/>
              <a:t>тясно свързан с протоколен стек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Референтен (теоретичен) модел</a:t>
            </a:r>
          </a:p>
          <a:p>
            <a:r>
              <a:rPr lang="bg-BG" sz="1600" dirty="0" smtClean="0"/>
              <a:t>Въвежда яснота в разбирането на функциите и процесите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indent="0">
              <a:buNone/>
            </a:pPr>
            <a:r>
              <a:rPr lang="ru-RU" sz="2000" dirty="0" smtClean="0"/>
              <a:t>популяризира </a:t>
            </a:r>
            <a:r>
              <a:rPr lang="ru-RU" sz="2000" dirty="0" smtClean="0"/>
              <a:t>идеята за единен модел на протоколи, разположени </a:t>
            </a:r>
            <a:r>
              <a:rPr lang="ru-RU" sz="2000" dirty="0" smtClean="0"/>
              <a:t>на различни </a:t>
            </a:r>
            <a:r>
              <a:rPr lang="ru-RU" sz="2000" dirty="0" smtClean="0"/>
              <a:t>нива и определящи взаимодействието между мрежовите устройства и софтуера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983468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7. </a:t>
            </a:r>
            <a:r>
              <a:rPr lang="bg-BG" dirty="0" smtClean="0"/>
              <a:t>Приложен слой (</a:t>
            </a:r>
            <a:r>
              <a:rPr lang="en-US" dirty="0" smtClean="0"/>
              <a:t>Application)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440668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 smtClean="0"/>
              <a:t>. </a:t>
            </a:r>
            <a:r>
              <a:rPr lang="bg-BG" dirty="0" smtClean="0"/>
              <a:t>Представителен слой (</a:t>
            </a:r>
            <a:r>
              <a:rPr lang="en-US" dirty="0" smtClean="0"/>
              <a:t>Presentation)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897868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bg-BG" dirty="0" smtClean="0"/>
              <a:t>Сесиен слой (</a:t>
            </a:r>
            <a:r>
              <a:rPr lang="en-US" dirty="0" smtClean="0"/>
              <a:t>Session)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4355068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bg-BG" dirty="0" smtClean="0"/>
              <a:t>Транспортен слой (</a:t>
            </a:r>
            <a:r>
              <a:rPr lang="en-US" dirty="0" smtClean="0"/>
              <a:t>Transport)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812268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bg-BG" dirty="0" smtClean="0"/>
              <a:t>Мрежов слой (</a:t>
            </a:r>
            <a:r>
              <a:rPr lang="en-US" dirty="0" smtClean="0"/>
              <a:t>Network)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5269468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bg-BG" dirty="0" smtClean="0"/>
              <a:t>Каналенслой (</a:t>
            </a:r>
            <a:r>
              <a:rPr lang="en-US" dirty="0" smtClean="0"/>
              <a:t>Data Link)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5726668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bg-BG" dirty="0" smtClean="0"/>
              <a:t>Физически слой (</a:t>
            </a:r>
            <a:r>
              <a:rPr lang="en-US" dirty="0" smtClean="0"/>
              <a:t>Physical)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</a:t>
            </a:r>
            <a:r>
              <a:rPr lang="bg-BG" dirty="0" smtClean="0"/>
              <a:t> модел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bg-BG" sz="2800" dirty="0" smtClean="0"/>
              <a:t>Създаден 1970г, известен като Интернет модела, следва архитектурата на </a:t>
            </a:r>
            <a:r>
              <a:rPr lang="en-US" sz="2800" dirty="0" smtClean="0"/>
              <a:t>TCP/IP </a:t>
            </a:r>
            <a:r>
              <a:rPr lang="bg-BG" sz="2800" dirty="0" smtClean="0"/>
              <a:t>стека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33528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Приложно ниво (</a:t>
            </a:r>
            <a:r>
              <a:rPr lang="en-US" dirty="0" smtClean="0"/>
              <a:t>Application)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69268"/>
            <a:ext cx="33528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Транспортно ниво (</a:t>
            </a:r>
            <a:r>
              <a:rPr lang="en-US" dirty="0" smtClean="0"/>
              <a:t>Transport)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31268"/>
            <a:ext cx="33528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Интернет ниво (</a:t>
            </a:r>
            <a:r>
              <a:rPr lang="en-US" dirty="0" smtClean="0"/>
              <a:t>N</a:t>
            </a:r>
            <a:r>
              <a:rPr lang="en-US" dirty="0" smtClean="0"/>
              <a:t>etwork)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93268"/>
            <a:ext cx="33528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Мрежово ниво (</a:t>
            </a:r>
            <a:r>
              <a:rPr lang="en-US" dirty="0" smtClean="0"/>
              <a:t>Network Access)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1932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Контролира хардуерните устройства и медия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419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Определя най-добрия път през мрежата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5446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Поддържа комуникацията между различните устройства в различните мрежи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819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Представя данните на потребителя, кодиране, криптиране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Сравнение на моделите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14600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7. </a:t>
            </a:r>
            <a:r>
              <a:rPr lang="bg-BG" dirty="0" smtClean="0"/>
              <a:t>Приложен слой (</a:t>
            </a:r>
            <a:r>
              <a:rPr lang="en-US" dirty="0" smtClean="0"/>
              <a:t>Application)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971800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 smtClean="0"/>
              <a:t>. </a:t>
            </a:r>
            <a:r>
              <a:rPr lang="bg-BG" dirty="0" smtClean="0"/>
              <a:t>Представителен слой (</a:t>
            </a:r>
            <a:r>
              <a:rPr lang="en-US" dirty="0" smtClean="0"/>
              <a:t>Presentation)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429000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bg-BG" dirty="0" smtClean="0"/>
              <a:t>Сесиен слой (</a:t>
            </a:r>
            <a:r>
              <a:rPr lang="en-US" dirty="0" smtClean="0"/>
              <a:t>Session)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886200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bg-BG" dirty="0" smtClean="0"/>
              <a:t>Транспортен слой (</a:t>
            </a:r>
            <a:r>
              <a:rPr lang="en-US" dirty="0" smtClean="0"/>
              <a:t>Transport)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343400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bg-BG" dirty="0" smtClean="0"/>
              <a:t>Мрежов слой (</a:t>
            </a:r>
            <a:r>
              <a:rPr lang="en-US" dirty="0" smtClean="0"/>
              <a:t>Network)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800600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bg-BG" dirty="0" smtClean="0"/>
              <a:t>Каналенслой (</a:t>
            </a:r>
            <a:r>
              <a:rPr lang="en-US" dirty="0" smtClean="0"/>
              <a:t>Data Link)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5257800"/>
            <a:ext cx="40386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bg-BG" dirty="0" smtClean="0"/>
              <a:t>Физически слой (</a:t>
            </a:r>
            <a:r>
              <a:rPr lang="en-US" dirty="0" smtClean="0"/>
              <a:t>Physical)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2470428"/>
            <a:ext cx="3352800" cy="1292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g-BG" sz="1400" dirty="0" smtClean="0"/>
          </a:p>
          <a:p>
            <a:endParaRPr lang="bg-BG" sz="1400" dirty="0" smtClean="0"/>
          </a:p>
          <a:p>
            <a:r>
              <a:rPr lang="bg-BG" dirty="0" smtClean="0"/>
              <a:t>Приложно ниво (</a:t>
            </a:r>
            <a:r>
              <a:rPr lang="en-US" dirty="0" smtClean="0"/>
              <a:t>Application)</a:t>
            </a:r>
            <a:endParaRPr lang="bg-BG" sz="1400" dirty="0" smtClean="0"/>
          </a:p>
          <a:p>
            <a:endParaRPr lang="bg-BG" sz="1400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3897868"/>
            <a:ext cx="3352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Транспортно ниво (</a:t>
            </a:r>
            <a:r>
              <a:rPr lang="en-US" dirty="0" smtClean="0"/>
              <a:t>Transport)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4343400"/>
            <a:ext cx="3352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Интернет ниво (</a:t>
            </a:r>
            <a:r>
              <a:rPr lang="en-US" dirty="0" smtClean="0"/>
              <a:t>N</a:t>
            </a:r>
            <a:r>
              <a:rPr lang="en-US" dirty="0" smtClean="0"/>
              <a:t>etwork)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4800600"/>
            <a:ext cx="33528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g-BG" sz="1400" dirty="0" smtClean="0"/>
          </a:p>
          <a:p>
            <a:r>
              <a:rPr lang="bg-BG" dirty="0" smtClean="0"/>
              <a:t>Мрежово ниво (</a:t>
            </a:r>
            <a:r>
              <a:rPr lang="en-US" dirty="0" smtClean="0"/>
              <a:t>Network Access)</a:t>
            </a:r>
            <a:endParaRPr lang="bg-BG" dirty="0" smtClean="0"/>
          </a:p>
          <a:p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175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OSI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175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TCP/IP</a:t>
            </a:r>
            <a:endParaRPr lang="en-US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Предаване на съобщенията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Сегментиране и редуване (</a:t>
            </a:r>
            <a:r>
              <a:rPr lang="en-US" dirty="0" smtClean="0"/>
              <a:t>multiplexing)</a:t>
            </a:r>
            <a:endParaRPr lang="bg-BG" dirty="0" smtClean="0"/>
          </a:p>
          <a:p>
            <a:pPr lvl="1"/>
            <a:r>
              <a:rPr lang="bg-BG" dirty="0" smtClean="0"/>
              <a:t>Позволява едновременни комуникации</a:t>
            </a:r>
            <a:endParaRPr lang="en-US" dirty="0" smtClean="0"/>
          </a:p>
          <a:p>
            <a:pPr lvl="1"/>
            <a:r>
              <a:rPr lang="bg-BG" dirty="0" smtClean="0"/>
              <a:t>Повишава надеждността на комуникацията</a:t>
            </a:r>
          </a:p>
          <a:p>
            <a:pPr lvl="1"/>
            <a:r>
              <a:rPr lang="bg-BG" dirty="0" smtClean="0"/>
              <a:t>Повишава нивото на сложност</a:t>
            </a:r>
          </a:p>
          <a:p>
            <a:pPr>
              <a:buNone/>
            </a:pPr>
            <a:endParaRPr lang="bg-BG" dirty="0" smtClean="0"/>
          </a:p>
          <a:p>
            <a:r>
              <a:rPr lang="bg-BG" dirty="0" smtClean="0"/>
              <a:t>Именоване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Енкапсулация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570" y="1676400"/>
            <a:ext cx="605243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Енкапсулация и декапсулация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3" y="2157413"/>
            <a:ext cx="6518275" cy="397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5864225" y="2436813"/>
          <a:ext cx="2492375" cy="2006600"/>
        </p:xfrm>
        <a:graphic>
          <a:graphicData uri="http://schemas.openxmlformats.org/presentationml/2006/ole">
            <p:oleObj spid="_x0000_s1026" name="Image" r:id="rId4" imgW="285230769" imgH="229846154" progId="Photoshop.Image.9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Адресиране на единиците от данни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44" y="2606038"/>
            <a:ext cx="7911112" cy="25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Комуникиране в една мрежа</a:t>
            </a:r>
            <a:endParaRPr lang="en-US" dirty="0"/>
          </a:p>
        </p:txBody>
      </p:sp>
      <p:pic>
        <p:nvPicPr>
          <p:cNvPr id="4" name="Picture 5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800" y="1600200"/>
            <a:ext cx="615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Протокол </a:t>
            </a:r>
            <a:r>
              <a:rPr lang="en-US" dirty="0" smtClean="0"/>
              <a:t> ARP</a:t>
            </a:r>
            <a:endParaRPr lang="en-US" dirty="0"/>
          </a:p>
        </p:txBody>
      </p:sp>
      <p:pic>
        <p:nvPicPr>
          <p:cNvPr id="4" name="Picture 3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051175"/>
            <a:ext cx="457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613" y="4024313"/>
            <a:ext cx="101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813" y="2786063"/>
            <a:ext cx="101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051175"/>
            <a:ext cx="7350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7" idx="1"/>
          </p:cNvCxnSpPr>
          <p:nvPr/>
        </p:nvCxnSpPr>
        <p:spPr>
          <a:xfrm>
            <a:off x="3071813" y="3208338"/>
            <a:ext cx="145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37013" y="3360738"/>
            <a:ext cx="641350" cy="663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999038" y="3360738"/>
            <a:ext cx="577850" cy="1173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2" descr="File Server_Updated2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533900"/>
            <a:ext cx="6175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7" idx="3"/>
          </p:cNvCxnSpPr>
          <p:nvPr/>
        </p:nvCxnSpPr>
        <p:spPr>
          <a:xfrm flipV="1">
            <a:off x="5260975" y="3208338"/>
            <a:ext cx="13890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177925" y="4275138"/>
            <a:ext cx="2119313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PC2</a:t>
            </a:r>
          </a:p>
          <a:p>
            <a:r>
              <a:rPr lang="en-US" sz="1400">
                <a:solidFill>
                  <a:srgbClr val="000000"/>
                </a:solidFill>
              </a:rPr>
              <a:t>192.168.1.111</a:t>
            </a:r>
          </a:p>
          <a:p>
            <a:r>
              <a:rPr lang="en-US" sz="1400">
                <a:solidFill>
                  <a:srgbClr val="000000"/>
                </a:solidFill>
              </a:rPr>
              <a:t>BB-BB-BB-BB-BB-BB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210175" y="5426075"/>
            <a:ext cx="218281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FTP Server</a:t>
            </a:r>
          </a:p>
          <a:p>
            <a:r>
              <a:rPr lang="en-US" sz="1400">
                <a:solidFill>
                  <a:srgbClr val="000000"/>
                </a:solidFill>
              </a:rPr>
              <a:t>192.168.1.9</a:t>
            </a:r>
          </a:p>
          <a:p>
            <a:r>
              <a:rPr lang="en-US" sz="1400">
                <a:solidFill>
                  <a:srgbClr val="000000"/>
                </a:solidFill>
              </a:rPr>
              <a:t>CC-CC-CC-CC-CC-CC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218238" y="2114550"/>
            <a:ext cx="2119312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R1</a:t>
            </a:r>
          </a:p>
          <a:p>
            <a:r>
              <a:rPr lang="en-US" sz="1400">
                <a:solidFill>
                  <a:srgbClr val="000000"/>
                </a:solidFill>
              </a:rPr>
              <a:t>192.168.1.1</a:t>
            </a:r>
          </a:p>
          <a:p>
            <a:r>
              <a:rPr lang="en-US" sz="1400">
                <a:solidFill>
                  <a:srgbClr val="000000"/>
                </a:solidFill>
              </a:rPr>
              <a:t>11-11-11-11-11-11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851150" y="2490788"/>
            <a:ext cx="1222375" cy="1122362"/>
            <a:chOff x="2845469" y="1283663"/>
            <a:chExt cx="1222475" cy="1122322"/>
          </a:xfrm>
        </p:grpSpPr>
        <p:pic>
          <p:nvPicPr>
            <p:cNvPr id="17" name="Picture 2" descr="C:\Users\socoker\AppData\Local\Microsoft\Windows\Temporary Internet Files\Content.IE5\Y3AZB7XE\MC900441455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469" y="1283663"/>
              <a:ext cx="1122322" cy="112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3128145" y="1437298"/>
              <a:ext cx="939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/>
                <a:t>ARP </a:t>
              </a:r>
            </a:p>
            <a:p>
              <a:r>
                <a:rPr lang="en-US" sz="1400" b="1"/>
                <a:t>Request</a:t>
              </a: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4665663" y="3084513"/>
            <a:ext cx="371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S1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6724650" y="3084513"/>
            <a:ext cx="379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R1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комуникация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31" y="3288764"/>
            <a:ext cx="1655492" cy="13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" y="1575154"/>
            <a:ext cx="8931656" cy="86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84388"/>
            <a:ext cx="2133600" cy="204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2149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Gateway</a:t>
            </a:r>
            <a:endParaRPr lang="en-US" dirty="0"/>
          </a:p>
        </p:txBody>
      </p:sp>
      <p:pic>
        <p:nvPicPr>
          <p:cNvPr id="4" name="Picture 2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693988"/>
            <a:ext cx="26622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155950"/>
            <a:ext cx="457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540125"/>
            <a:ext cx="457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4829175" y="3387725"/>
            <a:ext cx="609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H="1" flipV="1">
            <a:off x="3914775" y="3387725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4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155950"/>
            <a:ext cx="457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550" y="4167188"/>
            <a:ext cx="101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0" y="2836863"/>
            <a:ext cx="101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195638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1352550" y="3352800"/>
            <a:ext cx="641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04950" y="3505200"/>
            <a:ext cx="641350" cy="66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466975" y="3505200"/>
            <a:ext cx="261938" cy="66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90875" y="2940050"/>
            <a:ext cx="271463" cy="411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42" descr="File Server_Updated2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138613"/>
            <a:ext cx="6175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728913" y="3351213"/>
            <a:ext cx="733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19775" y="2754313"/>
            <a:ext cx="304800" cy="479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3575" y="3275013"/>
            <a:ext cx="735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6413" y="3275013"/>
            <a:ext cx="733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538" y="3157538"/>
            <a:ext cx="7350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42" descr="File Server_Updated2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3450" y="3043238"/>
            <a:ext cx="6159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2671763" y="5029200"/>
            <a:ext cx="2182812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FTP Server</a:t>
            </a:r>
          </a:p>
          <a:p>
            <a:r>
              <a:rPr lang="en-US" sz="1400">
                <a:solidFill>
                  <a:srgbClr val="000000"/>
                </a:solidFill>
              </a:rPr>
              <a:t>192.168.1.9</a:t>
            </a:r>
          </a:p>
          <a:p>
            <a:r>
              <a:rPr lang="en-US" sz="1400">
                <a:solidFill>
                  <a:srgbClr val="000000"/>
                </a:solidFill>
              </a:rPr>
              <a:t>CC-CC-CC-CC-CC-CC</a:t>
            </a:r>
          </a:p>
        </p:txBody>
      </p: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2671763" y="2220913"/>
            <a:ext cx="2117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R1</a:t>
            </a:r>
          </a:p>
          <a:p>
            <a:r>
              <a:rPr lang="en-US" sz="1400">
                <a:solidFill>
                  <a:srgbClr val="000000"/>
                </a:solidFill>
              </a:rPr>
              <a:t>192.168.1.1</a:t>
            </a:r>
          </a:p>
          <a:p>
            <a:r>
              <a:rPr lang="en-US" sz="1400">
                <a:solidFill>
                  <a:srgbClr val="000000"/>
                </a:solidFill>
              </a:rPr>
              <a:t>11-11-11-11-11-11</a:t>
            </a:r>
          </a:p>
        </p:txBody>
      </p:sp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5480050" y="2076450"/>
            <a:ext cx="1843088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R2</a:t>
            </a:r>
          </a:p>
          <a:p>
            <a:r>
              <a:rPr lang="en-US" sz="1400">
                <a:solidFill>
                  <a:srgbClr val="000000"/>
                </a:solidFill>
              </a:rPr>
              <a:t>172.16.1.99</a:t>
            </a:r>
          </a:p>
          <a:p>
            <a:r>
              <a:rPr lang="en-US" sz="1400">
                <a:solidFill>
                  <a:srgbClr val="000000"/>
                </a:solidFill>
              </a:rPr>
              <a:t>22-22-22-22-22-22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7064375" y="3876675"/>
            <a:ext cx="1843088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Web Server</a:t>
            </a:r>
          </a:p>
          <a:p>
            <a:r>
              <a:rPr lang="en-US" sz="1400">
                <a:solidFill>
                  <a:srgbClr val="000000"/>
                </a:solidFill>
              </a:rPr>
              <a:t>172.16.1.99</a:t>
            </a:r>
          </a:p>
          <a:p>
            <a:r>
              <a:rPr lang="en-US" sz="1400">
                <a:solidFill>
                  <a:srgbClr val="000000"/>
                </a:solidFill>
              </a:rPr>
              <a:t>AB-CD-EF-12-34-56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Анализатор на мрежови протоколи</a:t>
            </a:r>
            <a:endParaRPr lang="en-US" dirty="0"/>
          </a:p>
        </p:txBody>
      </p:sp>
      <p:pic>
        <p:nvPicPr>
          <p:cNvPr id="4" name="Content Placeholder 3" descr="wireshar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917" y="1981200"/>
            <a:ext cx="7956166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" y="158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Wireshark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Правила за комуникация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2400" dirty="0"/>
              <a:t>Идентифициране на подател и получател</a:t>
            </a:r>
            <a:endParaRPr lang="en-US" sz="2400" dirty="0"/>
          </a:p>
          <a:p>
            <a:pPr>
              <a:defRPr/>
            </a:pPr>
            <a:r>
              <a:rPr lang="bg-BG" sz="2400" dirty="0" smtClean="0"/>
              <a:t>Общ метод </a:t>
            </a:r>
            <a:r>
              <a:rPr lang="bg-BG" sz="2400" dirty="0"/>
              <a:t>на комуникация (лице в лице, </a:t>
            </a:r>
            <a:r>
              <a:rPr lang="bg-BG" sz="2400" dirty="0" smtClean="0"/>
              <a:t>телефон</a:t>
            </a:r>
            <a:r>
              <a:rPr lang="bg-BG" sz="2400" dirty="0"/>
              <a:t>, писмо)</a:t>
            </a:r>
            <a:endParaRPr lang="en-US" sz="2400" dirty="0"/>
          </a:p>
          <a:p>
            <a:pPr>
              <a:defRPr/>
            </a:pPr>
            <a:r>
              <a:rPr lang="bg-BG" sz="2400" dirty="0"/>
              <a:t>Общ език и граматика</a:t>
            </a:r>
            <a:endParaRPr lang="en-US" sz="2400" dirty="0"/>
          </a:p>
          <a:p>
            <a:pPr>
              <a:defRPr/>
            </a:pPr>
            <a:r>
              <a:rPr lang="bg-BG" sz="2400" dirty="0"/>
              <a:t>Скорост и време на доставката</a:t>
            </a:r>
            <a:endParaRPr lang="en-US" sz="2400" dirty="0"/>
          </a:p>
          <a:p>
            <a:pPr>
              <a:defRPr/>
            </a:pPr>
            <a:r>
              <a:rPr lang="bg-BG" sz="2400" dirty="0"/>
              <a:t>Потвърждаване на </a:t>
            </a:r>
            <a:r>
              <a:rPr lang="bg-BG" sz="2400" dirty="0" smtClean="0"/>
              <a:t>изискванията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54" y="3874206"/>
            <a:ext cx="5346878" cy="283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647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Кодиране на съобщенията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31" y="3669090"/>
            <a:ext cx="1655492" cy="13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" y="1955480"/>
            <a:ext cx="8931656" cy="86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64714"/>
            <a:ext cx="2133600" cy="204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340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 на съобщенията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2900"/>
            <a:ext cx="62865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896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Размер на съобщенията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bg-BG" dirty="0" smtClean="0"/>
              <a:t>Ограниченията за максимален размер на кадъра водят до разделяне на съобщението на по-малки части. Този процес се нарича СЕГМЕНТИРАНЕ</a:t>
            </a:r>
            <a:endParaRPr lang="en-US" dirty="0" smtClean="0"/>
          </a:p>
          <a:p>
            <a:pPr marL="0" indent="0"/>
            <a:r>
              <a:rPr lang="bg-BG" dirty="0" smtClean="0"/>
              <a:t>Всеки </a:t>
            </a:r>
            <a:r>
              <a:rPr lang="bg-BG" dirty="0"/>
              <a:t>сегмент се </a:t>
            </a:r>
            <a:r>
              <a:rPr lang="bg-BG" dirty="0" smtClean="0"/>
              <a:t>КАПСУЛИРА в </a:t>
            </a:r>
            <a:r>
              <a:rPr lang="bg-BG" dirty="0"/>
              <a:t>отделен фрейм с информация за адресиране и се изпраща по мрежата</a:t>
            </a:r>
            <a:endParaRPr lang="en-US" dirty="0"/>
          </a:p>
          <a:p>
            <a:pPr marL="0" indent="0"/>
            <a:r>
              <a:rPr lang="bg-BG" dirty="0"/>
              <a:t>При получаващото устройство съобщенията се </a:t>
            </a:r>
            <a:r>
              <a:rPr lang="bg-BG" dirty="0" smtClean="0"/>
              <a:t>ДЕКАПСУЛИРАТ и </a:t>
            </a:r>
            <a:r>
              <a:rPr lang="bg-BG" dirty="0"/>
              <a:t>се събират заедно, за да бъдат обработени и интерпретирани.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98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Правила за комуникация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Синхронизиране на съобщенията </a:t>
            </a:r>
            <a:br>
              <a:rPr lang="bg-BG" dirty="0" smtClean="0"/>
            </a:br>
            <a:r>
              <a:rPr lang="bg-BG" sz="2400" dirty="0" smtClean="0"/>
              <a:t>(кога да говори всеки, колко бързо или бавно, колко време да изчаква за отговор)</a:t>
            </a:r>
          </a:p>
          <a:p>
            <a:r>
              <a:rPr lang="bg-BG" dirty="0" smtClean="0"/>
              <a:t>Метод на достъп</a:t>
            </a:r>
            <a:br>
              <a:rPr lang="bg-BG" dirty="0" smtClean="0"/>
            </a:br>
            <a:r>
              <a:rPr lang="bg-BG" sz="2400" dirty="0" smtClean="0"/>
              <a:t>(хостовете се нуждаят от правила кога да изпращат съобщения и как да отговарят на съобщения за грешка)</a:t>
            </a:r>
          </a:p>
          <a:p>
            <a:r>
              <a:rPr lang="bg-BG" dirty="0" smtClean="0"/>
              <a:t>Контрол на потока от данни</a:t>
            </a: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>(предаващият хост трябва да съобразява скоростта на предаване с възможностите на получателя)</a:t>
            </a:r>
          </a:p>
          <a:p>
            <a:r>
              <a:rPr lang="bg-BG" dirty="0" smtClean="0"/>
              <a:t>Време за отговор</a:t>
            </a: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>(всеки хост трябва да “знае” колко време да чака за отговор и какво да предприеме, ако такъв не постъпи)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комуникация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572" y="1910860"/>
            <a:ext cx="3308628" cy="250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012" y="4120566"/>
            <a:ext cx="3506788" cy="266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6248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Един към всички– бродкаст комуникация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1600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Един към много– мултикаст комуникация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146" y="1981200"/>
            <a:ext cx="3101254" cy="235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600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Един към един – уникаст комуникация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3970</TotalTime>
  <Words>910</Words>
  <Application>Microsoft Office PowerPoint</Application>
  <PresentationFormat>On-screen Show (4:3)</PresentationFormat>
  <Paragraphs>200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Adobe Photoshop Image</vt:lpstr>
      <vt:lpstr>Мрежови протоколи и комуникация</vt:lpstr>
      <vt:lpstr>Съдържание</vt:lpstr>
      <vt:lpstr>Какво е комуникация</vt:lpstr>
      <vt:lpstr>Правила за комуникация</vt:lpstr>
      <vt:lpstr>Кодиране на съобщенията</vt:lpstr>
      <vt:lpstr>Формат на съобщенията</vt:lpstr>
      <vt:lpstr>Размер на съобщенията</vt:lpstr>
      <vt:lpstr>Правила за комуникация</vt:lpstr>
      <vt:lpstr>Типове комуникация</vt:lpstr>
      <vt:lpstr>Протокол</vt:lpstr>
      <vt:lpstr>Функции на протоколите</vt:lpstr>
      <vt:lpstr>Взаимодействие между протоколите</vt:lpstr>
      <vt:lpstr>Пакет от протоколи (suit)</vt:lpstr>
      <vt:lpstr>Пакетът от протоколи TCP/IP</vt:lpstr>
      <vt:lpstr>Стандартизиращи организации</vt:lpstr>
      <vt:lpstr>Интернет общество</vt:lpstr>
      <vt:lpstr>IEEE</vt:lpstr>
      <vt:lpstr>International Organization for Standardization</vt:lpstr>
      <vt:lpstr>Още стандартизиращи организации</vt:lpstr>
      <vt:lpstr>Слоеви модели</vt:lpstr>
      <vt:lpstr>OSI</vt:lpstr>
      <vt:lpstr>TCP/IP модел</vt:lpstr>
      <vt:lpstr>Сравнение на моделите</vt:lpstr>
      <vt:lpstr>Предаване на съобщенията</vt:lpstr>
      <vt:lpstr>Енкапсулация</vt:lpstr>
      <vt:lpstr>Енкапсулация и декапсулация</vt:lpstr>
      <vt:lpstr>Адресиране на единиците от данни</vt:lpstr>
      <vt:lpstr>Комуникиране в една мрежа</vt:lpstr>
      <vt:lpstr>Протокол  ARP</vt:lpstr>
      <vt:lpstr>Default Gateway</vt:lpstr>
      <vt:lpstr>Анализатор на мрежови протоколи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Тук се изписва името на темата</dc:title>
  <dc:creator>BIRD</dc:creator>
  <cp:lastModifiedBy>dafinca</cp:lastModifiedBy>
  <cp:revision>135</cp:revision>
  <dcterms:created xsi:type="dcterms:W3CDTF">2013-08-22T10:56:40Z</dcterms:created>
  <dcterms:modified xsi:type="dcterms:W3CDTF">2013-10-11T06:24:34Z</dcterms:modified>
</cp:coreProperties>
</file>