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3DF1"/>
    <a:srgbClr val="FFFFCC"/>
    <a:srgbClr val="FFCC99"/>
    <a:srgbClr val="080808"/>
    <a:srgbClr val="FFFF99"/>
    <a:srgbClr val="0033FF"/>
    <a:srgbClr val="F6F3EA"/>
    <a:srgbClr val="F6F3FF"/>
    <a:srgbClr val="F8F0E8"/>
    <a:srgbClr val="6699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1" autoAdjust="0"/>
  </p:normalViewPr>
  <p:slideViewPr>
    <p:cSldViewPr>
      <p:cViewPr>
        <p:scale>
          <a:sx n="100" d="100"/>
          <a:sy n="100" d="100"/>
        </p:scale>
        <p:origin x="-31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ACC9-8640-4BA9-ADB9-B87F9901D81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g.wikipedia.org/wiki/&#1048;&#1084;&#1077;&#1085;&#1072;_&#1085;&#1072;_&#1095;&#1080;&#1089;&#1083;&#1072;&#1090;&#1072;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/>
              <a:t>Логическо </a:t>
            </a:r>
            <a:r>
              <a:rPr lang="bg-BG" dirty="0" smtClean="0"/>
              <a:t>адресиране</a:t>
            </a:r>
            <a:r>
              <a:rPr lang="en-US" dirty="0" smtClean="0"/>
              <a:t> – </a:t>
            </a:r>
            <a:r>
              <a:rPr lang="bg-BG" dirty="0" smtClean="0"/>
              <a:t>Част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Представяне на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128 </a:t>
            </a:r>
            <a:r>
              <a:rPr lang="bg-BG" sz="2800" dirty="0" smtClean="0"/>
              <a:t>битов адрес, който се представя с последователност от шестнадесетични цифри</a:t>
            </a:r>
          </a:p>
          <a:p>
            <a:r>
              <a:rPr lang="en-US" sz="2800" dirty="0" smtClean="0"/>
              <a:t>IPv6</a:t>
            </a:r>
            <a:r>
              <a:rPr lang="bg-BG" sz="2800" dirty="0" smtClean="0"/>
              <a:t> се представя с 32 шестнадесетични символа</a:t>
            </a:r>
          </a:p>
          <a:p>
            <a:r>
              <a:rPr lang="bg-BG" sz="2800" dirty="0" smtClean="0"/>
              <a:t>Може да бъде изписан както с малки, така и с главни букви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bg-BG" i="1" dirty="0" smtClean="0"/>
              <a:t>Пример</a:t>
            </a:r>
            <a:r>
              <a:rPr lang="bg-BG" dirty="0" smtClean="0"/>
              <a:t>: </a:t>
            </a:r>
          </a:p>
          <a:p>
            <a:pPr marL="0" lvl="1" indent="0" algn="ctr">
              <a:lnSpc>
                <a:spcPct val="110000"/>
              </a:lnSpc>
              <a:buNone/>
            </a:pPr>
            <a:r>
              <a:rPr lang="en-US" sz="2400" b="1" dirty="0" smtClean="0">
                <a:latin typeface="Courier New" pitchFamily="49" charset="0"/>
                <a:ea typeface="Times New Roman"/>
                <a:cs typeface="Courier New" pitchFamily="49" charset="0"/>
              </a:rPr>
              <a:t>2001:0DB8:0000:1111:0000:0000:0000:0200</a:t>
            </a:r>
            <a:endParaRPr lang="bg-BG" sz="2400" b="1" dirty="0" smtClean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0" lvl="1" indent="0" algn="ctr">
              <a:lnSpc>
                <a:spcPct val="110000"/>
              </a:lnSpc>
              <a:buNone/>
            </a:pPr>
            <a:r>
              <a:rPr lang="en-US" sz="2400" b="1" dirty="0" smtClean="0">
                <a:latin typeface="Courier New" pitchFamily="49" charset="0"/>
                <a:ea typeface="Times New Roman"/>
                <a:cs typeface="Courier New" pitchFamily="49" charset="0"/>
              </a:rPr>
              <a:t>FE80:0000:0000:0000:0123:4567:89AB:CDEF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1257300" y="5143500"/>
            <a:ext cx="228600" cy="7620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638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C00000"/>
                </a:solidFill>
              </a:rPr>
              <a:t>хекстет (блок от 16 бита от адреса)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Премахване на водещите нули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bg-BG" sz="2800" dirty="0" smtClean="0"/>
              <a:t>Първото правило за намаляване записа на </a:t>
            </a:r>
            <a:r>
              <a:rPr lang="en-US" sz="2800" dirty="0" smtClean="0"/>
              <a:t>IPv6</a:t>
            </a:r>
            <a:r>
              <a:rPr lang="bg-BG" sz="2800" dirty="0" smtClean="0"/>
              <a:t> е да премахнем водещите нули във всеки хекстет</a:t>
            </a:r>
          </a:p>
          <a:p>
            <a:pPr>
              <a:buNone/>
            </a:pPr>
            <a:r>
              <a:rPr lang="bg-BG" sz="2800" i="1" dirty="0" smtClean="0"/>
              <a:t>Примери</a:t>
            </a:r>
            <a:r>
              <a:rPr lang="en-US" i="1" dirty="0" smtClean="0"/>
              <a:t>:</a:t>
            </a:r>
            <a:endParaRPr lang="bg-BG" i="1" dirty="0" smtClean="0"/>
          </a:p>
          <a:p>
            <a:pPr lvl="1"/>
            <a:r>
              <a:rPr lang="bg-BG" sz="2400" dirty="0" smtClean="0"/>
              <a:t>01</a:t>
            </a:r>
            <a:r>
              <a:rPr lang="en-US" sz="2400" dirty="0" smtClean="0"/>
              <a:t>AB</a:t>
            </a:r>
            <a:r>
              <a:rPr lang="bg-BG" sz="2400" dirty="0" smtClean="0"/>
              <a:t> може да се представи като 1</a:t>
            </a:r>
            <a:r>
              <a:rPr lang="en-US" sz="2400" dirty="0" smtClean="0"/>
              <a:t>AB</a:t>
            </a:r>
          </a:p>
          <a:p>
            <a:pPr lvl="1"/>
            <a:r>
              <a:rPr lang="en-US" sz="2400" dirty="0" smtClean="0"/>
              <a:t>04E0 </a:t>
            </a:r>
            <a:r>
              <a:rPr lang="bg-BG" sz="2400" dirty="0" smtClean="0"/>
              <a:t>може да се представи като </a:t>
            </a:r>
            <a:r>
              <a:rPr lang="en-US" sz="2400" dirty="0" smtClean="0"/>
              <a:t>4E0</a:t>
            </a:r>
          </a:p>
          <a:p>
            <a:pPr lvl="1"/>
            <a:r>
              <a:rPr lang="en-US" sz="2400" dirty="0" smtClean="0"/>
              <a:t>0C00 </a:t>
            </a:r>
            <a:r>
              <a:rPr lang="bg-BG" sz="2400" dirty="0" smtClean="0"/>
              <a:t>може да се представи като </a:t>
            </a:r>
            <a:r>
              <a:rPr lang="en-US" sz="2400" dirty="0" smtClean="0"/>
              <a:t>C00</a:t>
            </a:r>
          </a:p>
          <a:p>
            <a:pPr lvl="1"/>
            <a:r>
              <a:rPr lang="en-US" sz="2400" dirty="0" smtClean="0"/>
              <a:t>00CA </a:t>
            </a:r>
            <a:r>
              <a:rPr lang="bg-BG" sz="2400" dirty="0" smtClean="0"/>
              <a:t>може да се представи като </a:t>
            </a:r>
            <a:r>
              <a:rPr lang="en-US" sz="2400" dirty="0" smtClean="0"/>
              <a:t>CA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5257800"/>
          <a:ext cx="8534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Пълен запис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2001: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sz="2400" dirty="0" smtClean="0"/>
                        <a:t>DB8: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B:1000: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</a:t>
                      </a:r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Без водещи нули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dirty="0" smtClean="0"/>
                        <a:t>2001:</a:t>
                      </a:r>
                      <a:r>
                        <a:rPr lang="bg-BG" sz="2400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400" dirty="0" smtClean="0"/>
                        <a:t>DB8: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       </a:t>
                      </a:r>
                      <a:r>
                        <a:rPr lang="en-US" sz="2400" dirty="0" smtClean="0"/>
                        <a:t>B:1000: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en-US" sz="2400" dirty="0" smtClean="0"/>
                        <a:t>0: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       </a:t>
                      </a:r>
                      <a:r>
                        <a:rPr lang="en-US" sz="2400" dirty="0" smtClean="0"/>
                        <a:t>0: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en-US" sz="2400" dirty="0" smtClean="0"/>
                        <a:t>0: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     </a:t>
                      </a:r>
                      <a:r>
                        <a:rPr lang="en-US" sz="2400" dirty="0" smtClean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Премахване на нулеви сегменти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bg-BG" sz="2800" dirty="0" smtClean="0"/>
              <a:t>Двойно двоеточие може еднократно да замени един или повече хекстети, състоящи се само от нули</a:t>
            </a:r>
          </a:p>
          <a:p>
            <a:r>
              <a:rPr lang="bg-BG" sz="2800" dirty="0" smtClean="0"/>
              <a:t>Полученият формат се нарича “</a:t>
            </a:r>
            <a:r>
              <a:rPr lang="bg-BG" sz="2800" b="1" dirty="0" smtClean="0"/>
              <a:t>компресиран формат</a:t>
            </a:r>
            <a:r>
              <a:rPr lang="bg-BG" sz="2800" dirty="0" smtClean="0"/>
              <a:t>” на </a:t>
            </a:r>
            <a:r>
              <a:rPr lang="en-US" sz="2800" dirty="0" smtClean="0"/>
              <a:t>IPv6 </a:t>
            </a:r>
            <a:r>
              <a:rPr lang="bg-BG" sz="2800" dirty="0" smtClean="0"/>
              <a:t>адрес</a:t>
            </a:r>
          </a:p>
          <a:p>
            <a:pPr>
              <a:buNone/>
            </a:pPr>
            <a:r>
              <a:rPr lang="bg-BG" sz="2600" i="1" dirty="0" smtClean="0"/>
              <a:t>Пример</a:t>
            </a:r>
            <a:r>
              <a:rPr lang="bg-BG" dirty="0" smtClean="0"/>
              <a:t>:</a:t>
            </a:r>
          </a:p>
          <a:p>
            <a:pPr lvl="1"/>
            <a:r>
              <a:rPr lang="bg-BG" sz="2000" b="1" dirty="0" smtClean="0"/>
              <a:t>2001:0</a:t>
            </a:r>
            <a:r>
              <a:rPr lang="en-US" sz="2000" b="1" dirty="0" smtClean="0"/>
              <a:t>DB1::1234- </a:t>
            </a:r>
            <a:r>
              <a:rPr lang="bg-BG" sz="2000" b="1" dirty="0" smtClean="0"/>
              <a:t>коректен запис</a:t>
            </a:r>
          </a:p>
          <a:p>
            <a:pPr lvl="1"/>
            <a:r>
              <a:rPr lang="bg-BG" sz="2000" b="1" dirty="0" smtClean="0"/>
              <a:t>2001:0</a:t>
            </a:r>
            <a:r>
              <a:rPr lang="en-US" sz="2000" b="1" dirty="0" smtClean="0"/>
              <a:t>DB1::ABCD::1234 – </a:t>
            </a:r>
            <a:r>
              <a:rPr lang="bg-BG" sz="2000" b="1" dirty="0" smtClean="0"/>
              <a:t>некоректен запис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5334000"/>
          <a:ext cx="85344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Пълен запис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2001:</a:t>
                      </a:r>
                      <a:r>
                        <a:rPr lang="bg-BG" sz="2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sz="2400" dirty="0" smtClean="0"/>
                        <a:t>DB8: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B:1000: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000</a:t>
                      </a:r>
                      <a:r>
                        <a:rPr lang="en-US" sz="2400" dirty="0" smtClean="0"/>
                        <a:t>0: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00</a:t>
                      </a:r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Компресиран запис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2001:</a:t>
                      </a:r>
                      <a:r>
                        <a:rPr lang="en-US" sz="2400" dirty="0" smtClean="0"/>
                        <a:t>DB8:B:1000:0:0:0:10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2001:DB8:B:1000::10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r>
              <a:rPr lang="bg-BG" dirty="0" smtClean="0"/>
              <a:t> префикс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IPv6 </a:t>
            </a:r>
            <a:r>
              <a:rPr lang="bg-BG" sz="2800" dirty="0" smtClean="0"/>
              <a:t>не поддържа запис на мрежовата маска като десетично число, разделено с точки</a:t>
            </a:r>
          </a:p>
          <a:p>
            <a:r>
              <a:rPr lang="bg-BG" sz="2800" dirty="0" smtClean="0"/>
              <a:t>Дължината на префикса показва каква част от адреса е заделена за адреса на мрежата</a:t>
            </a:r>
          </a:p>
          <a:p>
            <a:pPr lvl="1"/>
            <a:r>
              <a:rPr lang="bg-BG" sz="2000" dirty="0" smtClean="0"/>
              <a:t>Записва се </a:t>
            </a:r>
            <a:r>
              <a:rPr lang="en-US" sz="2000" dirty="0" smtClean="0"/>
              <a:t>IPv6 </a:t>
            </a:r>
            <a:r>
              <a:rPr lang="bg-BG" sz="2000" dirty="0" smtClean="0"/>
              <a:t>адрес /префикс</a:t>
            </a:r>
            <a:br>
              <a:rPr lang="bg-BG" sz="2000" dirty="0" smtClean="0"/>
            </a:br>
            <a:r>
              <a:rPr lang="bg-BG" sz="2000" dirty="0" smtClean="0">
                <a:solidFill>
                  <a:srgbClr val="080808"/>
                </a:solidFill>
              </a:rPr>
              <a:t>2001:0</a:t>
            </a:r>
            <a:r>
              <a:rPr lang="en-US" sz="2000" dirty="0" smtClean="0">
                <a:solidFill>
                  <a:srgbClr val="080808"/>
                </a:solidFill>
              </a:rPr>
              <a:t>DB8:000B:1000:0000:0000:0000:0010</a:t>
            </a:r>
            <a:r>
              <a:rPr lang="bg-BG" sz="2000" dirty="0" smtClean="0">
                <a:solidFill>
                  <a:srgbClr val="080808"/>
                </a:solidFill>
              </a:rPr>
              <a:t> </a:t>
            </a:r>
            <a:r>
              <a:rPr lang="bg-BG" sz="2000" dirty="0" smtClean="0"/>
              <a:t>/64</a:t>
            </a:r>
          </a:p>
          <a:p>
            <a:pPr lvl="1"/>
            <a:r>
              <a:rPr lang="bg-BG" sz="2000" dirty="0" smtClean="0"/>
              <a:t>Дължината на префикса варира 0-128</a:t>
            </a:r>
          </a:p>
          <a:p>
            <a:pPr lvl="1"/>
            <a:r>
              <a:rPr lang="bg-BG" sz="2000" dirty="0" smtClean="0"/>
              <a:t>Най-често изпозлваният префикс е /64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5181600"/>
          <a:ext cx="8001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80808"/>
                          </a:solidFill>
                        </a:rPr>
                        <a:t>ПРЕФИКС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0808"/>
                          </a:solidFill>
                        </a:rPr>
                        <a:t>ID</a:t>
                      </a:r>
                      <a:r>
                        <a:rPr lang="en-US" baseline="0" dirty="0" smtClean="0">
                          <a:solidFill>
                            <a:srgbClr val="080808"/>
                          </a:solidFill>
                        </a:rPr>
                        <a:t> </a:t>
                      </a:r>
                      <a:r>
                        <a:rPr lang="bg-BG" baseline="0" dirty="0" smtClean="0">
                          <a:solidFill>
                            <a:srgbClr val="080808"/>
                          </a:solidFill>
                        </a:rPr>
                        <a:t> на интерфейса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80808"/>
                          </a:solidFill>
                        </a:rPr>
                        <a:t>2001:0</a:t>
                      </a:r>
                      <a:r>
                        <a:rPr lang="en-US" dirty="0" smtClean="0">
                          <a:solidFill>
                            <a:srgbClr val="080808"/>
                          </a:solidFill>
                        </a:rPr>
                        <a:t>DB8:000B:1000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</a:rPr>
                        <a:t>0000:0000:0000:0010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2476500" y="4229101"/>
            <a:ext cx="381000" cy="38100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6336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64 </a:t>
            </a:r>
            <a:r>
              <a:rPr lang="bg-BG" b="1" dirty="0" smtClean="0">
                <a:solidFill>
                  <a:srgbClr val="C00000"/>
                </a:solidFill>
              </a:rPr>
              <a:t>бита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515100" y="4229101"/>
            <a:ext cx="381000" cy="38100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6336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64 </a:t>
            </a:r>
            <a:r>
              <a:rPr lang="bg-BG" b="1" dirty="0" smtClean="0">
                <a:solidFill>
                  <a:srgbClr val="C00000"/>
                </a:solidFill>
              </a:rPr>
              <a:t>бита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</a:t>
            </a:r>
            <a:r>
              <a:rPr lang="en-US" dirty="0" smtClean="0"/>
              <a:t>IPv6</a:t>
            </a:r>
            <a:r>
              <a:rPr lang="bg-BG" dirty="0" smtClean="0"/>
              <a:t> адреси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dirty="0" smtClean="0"/>
              <a:t>Съществуват 3 типа </a:t>
            </a:r>
            <a:r>
              <a:rPr lang="en-US" dirty="0" smtClean="0"/>
              <a:t>IPv6</a:t>
            </a:r>
            <a:r>
              <a:rPr lang="bg-BG" dirty="0" smtClean="0"/>
              <a:t> адреси:</a:t>
            </a:r>
          </a:p>
          <a:p>
            <a:pPr lvl="1"/>
            <a:r>
              <a:rPr lang="en-US" b="1" dirty="0" err="1" smtClean="0"/>
              <a:t>Unicast</a:t>
            </a:r>
            <a:r>
              <a:rPr lang="bg-BG" dirty="0" smtClean="0"/>
              <a:t> – за уникално идентифициране на устройство. Например адреса на подателя.</a:t>
            </a:r>
            <a:endParaRPr lang="en-US" dirty="0" smtClean="0"/>
          </a:p>
          <a:p>
            <a:pPr lvl="1"/>
            <a:r>
              <a:rPr lang="en-US" b="1" dirty="0" smtClean="0"/>
              <a:t>Multicast</a:t>
            </a:r>
            <a:r>
              <a:rPr lang="bg-BG" dirty="0" smtClean="0"/>
              <a:t> – за изпращане на един пакет до повече от един получател</a:t>
            </a:r>
            <a:endParaRPr lang="en-US" dirty="0" smtClean="0"/>
          </a:p>
          <a:p>
            <a:pPr lvl="1"/>
            <a:r>
              <a:rPr lang="en-US" b="1" dirty="0" err="1" smtClean="0"/>
              <a:t>Anycast</a:t>
            </a:r>
            <a:r>
              <a:rPr lang="bg-BG" dirty="0" smtClean="0"/>
              <a:t> – който и да е уникастен адрес, който може да бъде конфигуриран на няколко устройства. Пакетът се рутира до най-близкото устройство с този адрес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bg-BG" dirty="0" smtClean="0"/>
              <a:t>Заб. </a:t>
            </a:r>
            <a:r>
              <a:rPr lang="en-US" dirty="0" smtClean="0"/>
              <a:t>IPv6</a:t>
            </a:r>
            <a:r>
              <a:rPr lang="bg-BG" dirty="0" smtClean="0"/>
              <a:t> няма бродкаст адреси, има мултикаст до всички, което върши същото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Уникаст комуникация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Уникално идентифицира конкретното устройство, конфигурирано с </a:t>
            </a:r>
            <a:r>
              <a:rPr lang="en-US" sz="2800" dirty="0" smtClean="0"/>
              <a:t>IPv6 </a:t>
            </a:r>
            <a:r>
              <a:rPr lang="bg-BG" sz="2800" dirty="0" smtClean="0"/>
              <a:t>адрес.</a:t>
            </a:r>
          </a:p>
          <a:p>
            <a:r>
              <a:rPr lang="bg-BG" sz="2800" dirty="0" smtClean="0"/>
              <a:t>Пакет, изпратен до уникастен адрес, се получава само от интерфейса, на който е конфигуриран съответния адрес.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63408"/>
            <a:ext cx="4613512" cy="26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Подател: 2001:</a:t>
            </a:r>
            <a:r>
              <a:rPr lang="en-US" b="1" dirty="0" smtClean="0"/>
              <a:t>0DB8:ACAD:1::10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019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Получател: 2001:</a:t>
            </a:r>
            <a:r>
              <a:rPr lang="en-US" b="1" dirty="0" smtClean="0"/>
              <a:t>0DB8:ACAD:1::</a:t>
            </a:r>
            <a:r>
              <a:rPr lang="bg-BG" b="1" dirty="0" smtClean="0"/>
              <a:t>8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</a:t>
            </a:r>
            <a:r>
              <a:rPr lang="en-US" dirty="0" smtClean="0"/>
              <a:t>IPv6</a:t>
            </a:r>
            <a:r>
              <a:rPr lang="bg-BG" dirty="0" smtClean="0"/>
              <a:t> уникастни адреси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" y="3429000"/>
            <a:ext cx="2286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IPv6 </a:t>
            </a:r>
            <a:r>
              <a:rPr lang="bg-BG" sz="2000" b="1" dirty="0" smtClean="0"/>
              <a:t>Уникастен адрес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8560" y="234309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b="1" dirty="0" smtClean="0"/>
              <a:t>Глобален Уникастен адрес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8560" y="287649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Link-Local </a:t>
            </a:r>
            <a:r>
              <a:rPr lang="bg-BG" sz="2000" b="1" dirty="0" smtClean="0"/>
              <a:t>адрес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8560" y="340989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Loopback </a:t>
            </a:r>
            <a:r>
              <a:rPr lang="bg-BG" sz="2000" b="1" dirty="0" smtClean="0"/>
              <a:t>адрес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C00000"/>
                </a:solidFill>
              </a:rPr>
              <a:t>::1 /128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560" y="394329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Unspecified </a:t>
            </a:r>
            <a:r>
              <a:rPr lang="bg-BG" sz="2000" b="1" dirty="0" smtClean="0"/>
              <a:t>адрес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C00000"/>
                </a:solidFill>
              </a:rPr>
              <a:t>:: /128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8560" y="4476690"/>
            <a:ext cx="4663440" cy="41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Unique Local </a:t>
            </a:r>
            <a:r>
              <a:rPr lang="bg-BG" sz="2000" b="1" dirty="0" smtClean="0"/>
              <a:t>адрес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C00000"/>
                </a:solidFill>
              </a:rPr>
              <a:t>FC00:: /7 – FDFF:: /7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560" y="501009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Embedded IPv4 </a:t>
            </a:r>
            <a:r>
              <a:rPr lang="bg-BG" sz="2000" b="1" dirty="0" smtClean="0"/>
              <a:t>адрес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 flipV="1">
            <a:off x="2727960" y="2543145"/>
            <a:ext cx="990600" cy="123979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7" idx="1"/>
          </p:cNvCxnSpPr>
          <p:nvPr/>
        </p:nvCxnSpPr>
        <p:spPr>
          <a:xfrm flipV="1">
            <a:off x="2727960" y="3076545"/>
            <a:ext cx="990600" cy="70639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8" idx="1"/>
          </p:cNvCxnSpPr>
          <p:nvPr/>
        </p:nvCxnSpPr>
        <p:spPr>
          <a:xfrm flipV="1">
            <a:off x="2727960" y="3609945"/>
            <a:ext cx="990600" cy="17299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9" idx="1"/>
          </p:cNvCxnSpPr>
          <p:nvPr/>
        </p:nvCxnSpPr>
        <p:spPr>
          <a:xfrm>
            <a:off x="2727960" y="3782943"/>
            <a:ext cx="990600" cy="36040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0" idx="1"/>
          </p:cNvCxnSpPr>
          <p:nvPr/>
        </p:nvCxnSpPr>
        <p:spPr>
          <a:xfrm>
            <a:off x="2727960" y="3782943"/>
            <a:ext cx="990600" cy="89948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1" idx="1"/>
          </p:cNvCxnSpPr>
          <p:nvPr/>
        </p:nvCxnSpPr>
        <p:spPr>
          <a:xfrm>
            <a:off x="2727960" y="3782943"/>
            <a:ext cx="990600" cy="142720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</a:t>
            </a:r>
            <a:r>
              <a:rPr lang="en-US" dirty="0" smtClean="0"/>
              <a:t>IPv6</a:t>
            </a:r>
            <a:r>
              <a:rPr lang="bg-BG" dirty="0" smtClean="0"/>
              <a:t> уникастни адреси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b="1" dirty="0" smtClean="0"/>
              <a:t>Глобален Уникастен адрес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Подобен на публичните </a:t>
            </a:r>
            <a:r>
              <a:rPr lang="en-US" dirty="0" smtClean="0"/>
              <a:t>IPv4</a:t>
            </a:r>
            <a:r>
              <a:rPr lang="bg-BG" dirty="0" smtClean="0"/>
              <a:t> адреси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Уникален в глобален мащаб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Маршрутизиран в Интернет адрес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Може да бъде конфигуриран статично или раздаден динамично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Link-Local </a:t>
            </a:r>
            <a:r>
              <a:rPr lang="bg-BG" sz="2000" b="1" dirty="0" smtClean="0"/>
              <a:t>адрес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7432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за комуникация между устройствата в една съща локална мрежа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Ограничават се до една връзка – не се маршрутизират извън нея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</a:t>
            </a:r>
            <a:r>
              <a:rPr lang="en-US" dirty="0" smtClean="0"/>
              <a:t>IPv6</a:t>
            </a:r>
            <a:r>
              <a:rPr lang="bg-BG" dirty="0" smtClean="0"/>
              <a:t> уникастни адреси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5648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Loopback </a:t>
            </a:r>
            <a:r>
              <a:rPr lang="bg-BG" sz="2000" b="1" dirty="0" smtClean="0"/>
              <a:t>адрес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Unspecified </a:t>
            </a:r>
            <a:r>
              <a:rPr lang="bg-BG" sz="2000" b="1" dirty="0" smtClean="0"/>
              <a:t>адрес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за изпращане на пакети до себе си и не може да бъде конфигуриран на интерфейс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Ping</a:t>
            </a:r>
            <a:r>
              <a:rPr lang="bg-BG" dirty="0" smtClean="0"/>
              <a:t> до </a:t>
            </a:r>
            <a:r>
              <a:rPr lang="en-US" dirty="0" smtClean="0"/>
              <a:t>IPv6</a:t>
            </a:r>
            <a:r>
              <a:rPr lang="bg-BG" dirty="0" smtClean="0"/>
              <a:t> </a:t>
            </a:r>
            <a:r>
              <a:rPr lang="en-US" dirty="0" smtClean="0"/>
              <a:t>loopback</a:t>
            </a:r>
            <a:r>
              <a:rPr lang="bg-BG" dirty="0" smtClean="0"/>
              <a:t> адрес тества конфигурацията ба </a:t>
            </a:r>
            <a:r>
              <a:rPr lang="en-US" dirty="0" smtClean="0"/>
              <a:t>TCP/IP</a:t>
            </a:r>
            <a:r>
              <a:rPr lang="bg-BG" dirty="0" smtClean="0"/>
              <a:t> стека на локалната машина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Всички битове с изключение на последния са нули, записва се: ::1/128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4743271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Всички битове са нули, записва се ::/128 или само ::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Не може да се конфигурира на интерфейс, използва се само за адрес на подател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за адрес на подател, когато устройството все още не е получило постоянен </a:t>
            </a:r>
            <a:r>
              <a:rPr lang="en-US" dirty="0" smtClean="0"/>
              <a:t>IPv6</a:t>
            </a:r>
            <a:r>
              <a:rPr lang="bg-BG" dirty="0" smtClean="0"/>
              <a:t> адрес или когато подателят на пакета още няма връзка с получателя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</a:t>
            </a:r>
            <a:r>
              <a:rPr lang="en-US" dirty="0" smtClean="0"/>
              <a:t>IPv6</a:t>
            </a:r>
            <a:r>
              <a:rPr lang="bg-BG" dirty="0" smtClean="0"/>
              <a:t> уникастни адреси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5648"/>
            <a:ext cx="4663440" cy="41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Unique Local </a:t>
            </a:r>
            <a:r>
              <a:rPr lang="bg-BG" sz="2000" b="1" dirty="0" smtClean="0"/>
              <a:t>адрес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466344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Embedded IPv4 </a:t>
            </a:r>
            <a:r>
              <a:rPr lang="bg-BG" sz="2000" b="1" dirty="0" smtClean="0"/>
              <a:t>адрес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Подобен на частните </a:t>
            </a:r>
            <a:r>
              <a:rPr lang="en-US" dirty="0" smtClean="0"/>
              <a:t>IPv4</a:t>
            </a:r>
            <a:r>
              <a:rPr lang="bg-BG" dirty="0" smtClean="0"/>
              <a:t> адреси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за локално адресиране на дадено място или между ограничен брой области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диапазона </a:t>
            </a:r>
            <a:r>
              <a:rPr lang="en-US" dirty="0" smtClean="0"/>
              <a:t>FC00:: /7 </a:t>
            </a:r>
            <a:r>
              <a:rPr lang="bg-BG" dirty="0" smtClean="0"/>
              <a:t>до </a:t>
            </a:r>
            <a:r>
              <a:rPr lang="en-US" dirty="0" smtClean="0"/>
              <a:t>FDFF:: /7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74327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за преминаване от </a:t>
            </a:r>
            <a:r>
              <a:rPr lang="en-US" dirty="0" smtClean="0"/>
              <a:t>IPv4</a:t>
            </a:r>
            <a:r>
              <a:rPr lang="bg-BG" dirty="0" smtClean="0"/>
              <a:t> към </a:t>
            </a:r>
            <a:r>
              <a:rPr lang="en-US" dirty="0" smtClean="0"/>
              <a:t>IPv6</a:t>
            </a:r>
            <a:endParaRPr lang="bg-B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Въведение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Мрежови адреси </a:t>
            </a:r>
            <a:r>
              <a:rPr lang="en-US" sz="2400" dirty="0" smtClean="0"/>
              <a:t>IPv4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/>
              <a:t>Мрежови адреси </a:t>
            </a:r>
            <a:r>
              <a:rPr lang="en-US" sz="2400" dirty="0" smtClean="0"/>
              <a:t>IPv</a:t>
            </a:r>
            <a:r>
              <a:rPr lang="bg-BG" sz="2400" dirty="0" smtClean="0"/>
              <a:t>6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Верификация на свързаността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Обобщение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029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Link-Local </a:t>
            </a:r>
            <a:r>
              <a:rPr lang="bg-BG" dirty="0" smtClean="0"/>
              <a:t>уникастен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Всеки интерфейс, конфигуриран с </a:t>
            </a:r>
            <a:r>
              <a:rPr lang="en-US" sz="2800" dirty="0" smtClean="0"/>
              <a:t>IPv6</a:t>
            </a:r>
            <a:r>
              <a:rPr lang="bg-BG" sz="2800" dirty="0" smtClean="0"/>
              <a:t> ТРЯБВА да има и </a:t>
            </a:r>
            <a:r>
              <a:rPr lang="en-US" sz="2800" dirty="0" smtClean="0"/>
              <a:t>link-local</a:t>
            </a:r>
            <a:r>
              <a:rPr lang="bg-BG" sz="2800" dirty="0" smtClean="0"/>
              <a:t> адрес</a:t>
            </a:r>
          </a:p>
          <a:p>
            <a:r>
              <a:rPr lang="bg-BG" sz="2800" dirty="0" smtClean="0"/>
              <a:t>Дава възможност на устройството да комуникира с другите устройства, ползващи </a:t>
            </a:r>
            <a:r>
              <a:rPr lang="en-US" sz="2800" dirty="0" smtClean="0"/>
              <a:t>IPv6</a:t>
            </a:r>
            <a:r>
              <a:rPr lang="bg-BG" sz="2800" dirty="0" smtClean="0"/>
              <a:t> от същата мрежа или същата подмрежа</a:t>
            </a:r>
          </a:p>
          <a:p>
            <a:r>
              <a:rPr lang="bg-BG" sz="2800" dirty="0" smtClean="0"/>
              <a:t>Диапазон </a:t>
            </a:r>
            <a:r>
              <a:rPr lang="en-US" sz="2800" dirty="0" smtClean="0"/>
              <a:t>FE80:: /10, </a:t>
            </a:r>
            <a:r>
              <a:rPr lang="bg-BG" sz="2800" dirty="0" smtClean="0"/>
              <a:t>първите десет бита са 1111 1110 10хх хххх</a:t>
            </a:r>
            <a:endParaRPr lang="en-US" sz="2800" dirty="0" smtClean="0"/>
          </a:p>
          <a:p>
            <a:pPr algn="ctr">
              <a:spcBef>
                <a:spcPts val="1200"/>
              </a:spcBef>
              <a:buNone/>
            </a:pPr>
            <a:r>
              <a:rPr lang="bg-BG" sz="2000" b="1" dirty="0" smtClean="0"/>
              <a:t>1111 1110 10</a:t>
            </a:r>
            <a:r>
              <a:rPr lang="bg-BG" sz="2000" b="1" dirty="0" smtClean="0">
                <a:solidFill>
                  <a:srgbClr val="C00000"/>
                </a:solidFill>
              </a:rPr>
              <a:t>00 0000</a:t>
            </a:r>
            <a:r>
              <a:rPr lang="bg-BG" sz="2000" b="1" dirty="0" smtClean="0"/>
              <a:t> (</a:t>
            </a:r>
            <a:r>
              <a:rPr lang="en-US" sz="2000" b="1" dirty="0" smtClean="0"/>
              <a:t>FE80) – 1111 1110 10</a:t>
            </a:r>
            <a:r>
              <a:rPr lang="en-US" sz="2000" b="1" dirty="0" smtClean="0">
                <a:solidFill>
                  <a:srgbClr val="C00000"/>
                </a:solidFill>
              </a:rPr>
              <a:t>11 1111</a:t>
            </a:r>
            <a:r>
              <a:rPr lang="en-US" sz="2000" b="1" dirty="0" smtClean="0"/>
              <a:t> (FEBF)</a:t>
            </a:r>
            <a:endParaRPr lang="en-US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0" y="5410200"/>
            <a:ext cx="7239000" cy="1295400"/>
            <a:chOff x="762000" y="5334000"/>
            <a:chExt cx="7239000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5638800"/>
              <a:ext cx="144780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1111 1110 10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5638800"/>
              <a:ext cx="228600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  </a:t>
              </a:r>
              <a:r>
                <a:rPr lang="bg-BG" dirty="0" smtClean="0"/>
                <a:t>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5638800"/>
              <a:ext cx="342900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ID</a:t>
              </a:r>
              <a:r>
                <a:rPr lang="bg-BG" dirty="0" smtClean="0"/>
                <a:t> на интерфейса</a:t>
              </a:r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1371600" y="5562600"/>
              <a:ext cx="228600" cy="1295400"/>
            </a:xfrm>
            <a:prstGeom prst="leftBrac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62600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FE80::/10</a:t>
              </a:r>
              <a:endParaRPr lang="en-US" b="1" dirty="0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096000" y="4495800"/>
              <a:ext cx="228600" cy="3429000"/>
            </a:xfrm>
            <a:prstGeom prst="leftBrac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6321623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b="1" dirty="0" smtClean="0"/>
                <a:t>Автоматично или ръчно конфугуриране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5334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i="1" dirty="0" smtClean="0"/>
                <a:t>10 бита</a:t>
              </a:r>
              <a:endParaRPr lang="en-US" sz="16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9800" y="53340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i="1" dirty="0" smtClean="0"/>
                <a:t>54 бита</a:t>
              </a:r>
              <a:endParaRPr lang="en-US" sz="16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53340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i="1" dirty="0" smtClean="0"/>
                <a:t>64 бита</a:t>
              </a:r>
              <a:endParaRPr lang="en-US" sz="1600" i="1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Link-Local </a:t>
            </a:r>
            <a:r>
              <a:rPr lang="bg-BG" dirty="0" smtClean="0"/>
              <a:t>уникастен адрес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736"/>
            <a:ext cx="4267202" cy="28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907268"/>
            <a:ext cx="3505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r>
              <a:rPr lang="bg-BG" dirty="0" smtClean="0"/>
              <a:t> адрес на подателя: </a:t>
            </a:r>
            <a:r>
              <a:rPr lang="en-US" dirty="0" smtClean="0"/>
              <a:t>FE80::AAAA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907268"/>
            <a:ext cx="3657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r>
              <a:rPr lang="bg-BG" dirty="0" smtClean="0"/>
              <a:t> адрес на получателя: </a:t>
            </a:r>
            <a:r>
              <a:rPr lang="en-US" dirty="0" smtClean="0"/>
              <a:t>FE80::BBBB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	Пакетите с </a:t>
            </a:r>
            <a:r>
              <a:rPr lang="en-US" sz="2000" dirty="0" smtClean="0"/>
              <a:t>link-local</a:t>
            </a:r>
            <a:r>
              <a:rPr lang="bg-BG" sz="2000" dirty="0" smtClean="0"/>
              <a:t> адрес за подател и получател не се маршрутизират извън мрежата, в която пакетът е генериран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</a:t>
            </a:r>
            <a:r>
              <a:rPr lang="bg-BG" dirty="0" smtClean="0"/>
              <a:t> глобален уникатен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r>
              <a:rPr lang="bg-BG" sz="2600" dirty="0" smtClean="0"/>
              <a:t>Глобалните уникастни адреси са уникални в глобален мащаб и се маршрутизират в Интернет</a:t>
            </a:r>
          </a:p>
          <a:p>
            <a:r>
              <a:rPr lang="bg-BG" sz="2600" dirty="0" smtClean="0"/>
              <a:t> Еквивалентни са на публичните </a:t>
            </a:r>
            <a:r>
              <a:rPr lang="en-US" sz="2600" dirty="0" smtClean="0"/>
              <a:t>IPv4</a:t>
            </a:r>
            <a:r>
              <a:rPr lang="bg-BG" sz="2600" dirty="0" smtClean="0"/>
              <a:t> адреси</a:t>
            </a:r>
            <a:endParaRPr lang="en-US" sz="2600" dirty="0" smtClean="0"/>
          </a:p>
          <a:p>
            <a:r>
              <a:rPr lang="bg-BG" sz="2600" dirty="0" smtClean="0"/>
              <a:t>Организацията </a:t>
            </a:r>
            <a:r>
              <a:rPr lang="en-US" sz="2600" dirty="0" smtClean="0"/>
              <a:t>ICANN </a:t>
            </a:r>
            <a:r>
              <a:rPr lang="bg-BG" sz="2600" dirty="0" smtClean="0"/>
              <a:t>раздава блокове от </a:t>
            </a:r>
            <a:r>
              <a:rPr lang="en-US" sz="2600" dirty="0" smtClean="0"/>
              <a:t>IPv6 </a:t>
            </a:r>
            <a:r>
              <a:rPr lang="bg-BG" sz="2600" dirty="0" smtClean="0"/>
              <a:t>адреси на петте Регионални Интернет Регистри (</a:t>
            </a:r>
            <a:r>
              <a:rPr lang="en-US" sz="2600" dirty="0" smtClean="0"/>
              <a:t>RIRs</a:t>
            </a:r>
            <a:r>
              <a:rPr lang="bg-BG" sz="2600" dirty="0" smtClean="0"/>
              <a:t>)</a:t>
            </a:r>
            <a:endParaRPr lang="en-US" sz="2600" dirty="0" smtClean="0"/>
          </a:p>
          <a:p>
            <a:r>
              <a:rPr lang="bg-BG" sz="2600" dirty="0" smtClean="0"/>
              <a:t>Към момента се използват само глобалните уникастни адреси, на които първите три бита са 001 или </a:t>
            </a:r>
            <a:r>
              <a:rPr lang="en-US" sz="2600" dirty="0" smtClean="0"/>
              <a:t>2000::/3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5334000"/>
            <a:ext cx="8229600" cy="1295400"/>
            <a:chOff x="304800" y="5410200"/>
            <a:chExt cx="82296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5410200"/>
              <a:ext cx="609600" cy="381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001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5410200"/>
              <a:ext cx="2362200" cy="381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Global Routing Prefix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5410200"/>
              <a:ext cx="1143000" cy="381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Subnet ID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5410200"/>
              <a:ext cx="2286000" cy="381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Interface ID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5867400"/>
              <a:ext cx="28956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ОТ        001</a:t>
              </a:r>
              <a:r>
                <a:rPr lang="en-US" dirty="0" smtClean="0">
                  <a:solidFill>
                    <a:srgbClr val="C00000"/>
                  </a:solidFill>
                </a:rPr>
                <a:t>0 0000 0000 0000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5867400"/>
              <a:ext cx="30480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ДО     001</a:t>
              </a:r>
              <a:r>
                <a:rPr lang="en-US" dirty="0" smtClean="0">
                  <a:solidFill>
                    <a:srgbClr val="C00000"/>
                  </a:solidFill>
                </a:rPr>
                <a:t>1 1111 1111 1111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5867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Първи хекстед: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6336268"/>
              <a:ext cx="28956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ОТ        2000</a:t>
              </a:r>
              <a:r>
                <a:rPr lang="en-US" dirty="0" smtClean="0"/>
                <a:t>::/3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6336268"/>
              <a:ext cx="30480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ДО     3</a:t>
              </a:r>
              <a:r>
                <a:rPr lang="en-US" dirty="0" smtClean="0"/>
                <a:t>FFF::/3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 smtClean="0"/>
              <a:t>Структура на глобален уникастен адрес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761999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Глобалният уникастен адрес се състои от три части: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3124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  <a:r>
              <a:rPr lang="bg-BG" dirty="0" smtClean="0"/>
              <a:t> – </a:t>
            </a:r>
            <a:r>
              <a:rPr lang="bg-BG" dirty="0" smtClean="0">
                <a:solidFill>
                  <a:srgbClr val="C00000"/>
                </a:solidFill>
              </a:rPr>
              <a:t>48 бита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209800"/>
            <a:ext cx="2209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Subnet ID</a:t>
            </a:r>
            <a:r>
              <a:rPr lang="bg-BG" dirty="0" smtClean="0"/>
              <a:t> – </a:t>
            </a:r>
            <a:r>
              <a:rPr lang="bg-BG" dirty="0" smtClean="0">
                <a:solidFill>
                  <a:srgbClr val="C00000"/>
                </a:solidFill>
              </a:rPr>
              <a:t>16 бита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209800"/>
            <a:ext cx="2362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 ID</a:t>
            </a:r>
            <a:r>
              <a:rPr lang="bg-BG" dirty="0" smtClean="0"/>
              <a:t> – </a:t>
            </a:r>
            <a:r>
              <a:rPr lang="bg-BG" dirty="0" smtClean="0">
                <a:solidFill>
                  <a:srgbClr val="C00000"/>
                </a:solidFill>
              </a:rPr>
              <a:t>64 бита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242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Global Routing Prefix</a:t>
            </a:r>
            <a:r>
              <a:rPr lang="bg-BG" sz="2000" b="1" dirty="0" smtClean="0"/>
              <a:t> </a:t>
            </a:r>
            <a:r>
              <a:rPr lang="bg-BG" sz="2000" dirty="0" smtClean="0"/>
              <a:t>представлява мрежовата част на адреса, зададена от доставчика (например </a:t>
            </a:r>
            <a:r>
              <a:rPr lang="en-US" sz="2000" dirty="0" smtClean="0"/>
              <a:t>ISP)</a:t>
            </a:r>
            <a:r>
              <a:rPr lang="bg-BG" sz="2000" dirty="0" smtClean="0"/>
              <a:t> на клиента или сайта. Към момента Регионалните Интернет Регистри </a:t>
            </a:r>
            <a:r>
              <a:rPr lang="en-US" sz="2000" dirty="0" smtClean="0"/>
              <a:t>(RIRs)</a:t>
            </a:r>
            <a:r>
              <a:rPr lang="bg-BG" sz="2000" dirty="0" smtClean="0"/>
              <a:t> раздават на клиентите си префикс /48</a:t>
            </a:r>
          </a:p>
          <a:p>
            <a:r>
              <a:rPr lang="bg-BG" sz="2000" u="sng" dirty="0" smtClean="0"/>
              <a:t>Пример:</a:t>
            </a:r>
            <a:r>
              <a:rPr lang="bg-BG" sz="2000" dirty="0" smtClean="0"/>
              <a:t> </a:t>
            </a:r>
            <a:r>
              <a:rPr lang="en-US" sz="2000" dirty="0" smtClean="0"/>
              <a:t>2001:0DB8:ACAD::/48 </a:t>
            </a:r>
            <a:r>
              <a:rPr lang="bg-BG" sz="2000" dirty="0" smtClean="0"/>
              <a:t> префиксът показва, че първите 48 бита </a:t>
            </a:r>
            <a:r>
              <a:rPr lang="en-US" sz="2000" dirty="0" smtClean="0"/>
              <a:t>(2001:0DB8:ACAD) </a:t>
            </a:r>
            <a:r>
              <a:rPr lang="bg-BG" sz="2000" dirty="0" smtClean="0"/>
              <a:t> представляват мрежовата част на адреса</a:t>
            </a:r>
          </a:p>
          <a:p>
            <a:endParaRPr lang="bg-BG" sz="2000" dirty="0" smtClean="0"/>
          </a:p>
          <a:p>
            <a:r>
              <a:rPr lang="en-US" sz="2000" b="1" dirty="0" smtClean="0"/>
              <a:t>Subnet ID</a:t>
            </a:r>
            <a:r>
              <a:rPr lang="bg-BG" sz="2000" b="1" dirty="0" smtClean="0"/>
              <a:t> – </a:t>
            </a:r>
            <a:r>
              <a:rPr lang="bg-BG" sz="2000" dirty="0" smtClean="0"/>
              <a:t>използва се от дадена организация да идентифицира конкретната подмрежа в нейните граници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Структура на глобален уникастен адрес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Interface ID</a:t>
            </a:r>
            <a:endParaRPr lang="bg-BG" sz="28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Еквивалентен на хостовата част от </a:t>
            </a:r>
            <a:r>
              <a:rPr lang="en-US" dirty="0" smtClean="0"/>
              <a:t>IPv4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Използва се поради факта, че един хост може да има повече от един интерфейс, всеки от тях конфигуриран с един или повече </a:t>
            </a:r>
            <a:r>
              <a:rPr lang="en-US" dirty="0" smtClean="0"/>
              <a:t>IPv6</a:t>
            </a:r>
            <a:r>
              <a:rPr lang="bg-BG" dirty="0" smtClean="0"/>
              <a:t> адреси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  <a:endParaRPr lang="bg-BG" dirty="0" smtClean="0"/>
          </a:p>
          <a:p>
            <a:pPr algn="ctr"/>
            <a:r>
              <a:rPr lang="bg-BG" dirty="0" smtClean="0">
                <a:solidFill>
                  <a:srgbClr val="C00000"/>
                </a:solidFill>
              </a:rPr>
              <a:t>2001:</a:t>
            </a:r>
            <a:r>
              <a:rPr lang="en-US" dirty="0" smtClean="0">
                <a:solidFill>
                  <a:srgbClr val="C00000"/>
                </a:solidFill>
              </a:rPr>
              <a:t>DB8:ACAD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648200"/>
            <a:ext cx="220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Subnet ID</a:t>
            </a:r>
            <a:r>
              <a:rPr lang="bg-BG" dirty="0" smtClean="0"/>
              <a:t> 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648200"/>
            <a:ext cx="2667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 ID</a:t>
            </a:r>
          </a:p>
          <a:p>
            <a:pPr algn="ctr"/>
            <a:r>
              <a:rPr lang="bg-BG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::10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Routing Prefix</a:t>
            </a:r>
            <a:endParaRPr lang="bg-BG" dirty="0" smtClean="0"/>
          </a:p>
          <a:p>
            <a:pPr algn="ctr"/>
            <a:r>
              <a:rPr lang="bg-BG" dirty="0" smtClean="0">
                <a:solidFill>
                  <a:srgbClr val="C00000"/>
                </a:solidFill>
              </a:rPr>
              <a:t>2001:</a:t>
            </a:r>
            <a:r>
              <a:rPr lang="en-US" dirty="0" smtClean="0">
                <a:solidFill>
                  <a:srgbClr val="C00000"/>
                </a:solidFill>
              </a:rPr>
              <a:t>0DB8:ACAD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715000"/>
            <a:ext cx="220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Subnet ID</a:t>
            </a:r>
            <a:r>
              <a:rPr lang="bg-BG" dirty="0" smtClean="0"/>
              <a:t> 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0001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15000"/>
            <a:ext cx="2667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 ID</a:t>
            </a:r>
          </a:p>
          <a:p>
            <a:pPr algn="ctr"/>
            <a:r>
              <a:rPr lang="bg-BG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0000:0000:0000:0010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67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Съкратен запис: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38239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Пълен запис: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 smtClean="0"/>
              <a:t>Конфигуриране на маршрутизатор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638800" cy="417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Конфигуриране на глобален уникастен адрес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Конфигуриране на хост</a:t>
            </a:r>
            <a:endParaRPr lang="en-US" dirty="0"/>
          </a:p>
        </p:txBody>
      </p:sp>
      <p:pic>
        <p:nvPicPr>
          <p:cNvPr id="4" name="Picture 2" descr="C:\Users\ElaineHorn\Desktop\7-2-4-2-static-config-ipv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291" y="2813386"/>
            <a:ext cx="4539418" cy="3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Статично конфигуриране на глобален уникастен адрес на хост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Динамично конфигуриране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g-BG" b="1" dirty="0" smtClean="0"/>
              <a:t>Автоматично конфигуриране (</a:t>
            </a:r>
            <a:r>
              <a:rPr lang="en-US" b="1" dirty="0" smtClean="0"/>
              <a:t>Stateless Address </a:t>
            </a:r>
            <a:r>
              <a:rPr lang="en-US" b="1" dirty="0" err="1" smtClean="0"/>
              <a:t>Autoconfiguration</a:t>
            </a:r>
            <a:r>
              <a:rPr lang="en-US" b="1" dirty="0" smtClean="0"/>
              <a:t> SLAAC)</a:t>
            </a:r>
            <a:endParaRPr lang="bg-BG" b="1" dirty="0" smtClean="0"/>
          </a:p>
          <a:p>
            <a:r>
              <a:rPr lang="bg-BG" dirty="0" smtClean="0"/>
              <a:t>Метод, който позволява на дадено устройство да получи префикс, дължина на префикса и шлюз по подразбиране (</a:t>
            </a:r>
            <a:r>
              <a:rPr lang="en-US" dirty="0" smtClean="0"/>
              <a:t>default gateway) </a:t>
            </a:r>
            <a:r>
              <a:rPr lang="bg-BG" dirty="0" smtClean="0"/>
              <a:t>от </a:t>
            </a:r>
            <a:r>
              <a:rPr lang="en-US" dirty="0" smtClean="0"/>
              <a:t>IPv6</a:t>
            </a:r>
            <a:r>
              <a:rPr lang="bg-BG" dirty="0" smtClean="0"/>
              <a:t> маршрутизатор</a:t>
            </a:r>
            <a:endParaRPr lang="en-US" dirty="0" smtClean="0"/>
          </a:p>
          <a:p>
            <a:r>
              <a:rPr lang="bg-BG" dirty="0" smtClean="0"/>
              <a:t>Не е необходим </a:t>
            </a:r>
            <a:r>
              <a:rPr lang="en-US" dirty="0" smtClean="0"/>
              <a:t>DHCPv6 </a:t>
            </a:r>
            <a:r>
              <a:rPr lang="bg-BG" dirty="0" smtClean="0"/>
              <a:t>сървър</a:t>
            </a:r>
            <a:endParaRPr lang="en-US" dirty="0" smtClean="0"/>
          </a:p>
          <a:p>
            <a:r>
              <a:rPr lang="bg-BG" dirty="0" smtClean="0"/>
              <a:t>Базира се на </a:t>
            </a:r>
            <a:r>
              <a:rPr lang="en-US" dirty="0" smtClean="0"/>
              <a:t>ICMPv6 </a:t>
            </a:r>
            <a:r>
              <a:rPr lang="bg-BG" dirty="0" smtClean="0"/>
              <a:t>съобщения (</a:t>
            </a:r>
            <a:r>
              <a:rPr lang="en-US" dirty="0" smtClean="0"/>
              <a:t>Router Advertisement </a:t>
            </a:r>
            <a:r>
              <a:rPr lang="bg-BG" dirty="0" smtClean="0"/>
              <a:t>- </a:t>
            </a:r>
            <a:r>
              <a:rPr lang="en-US" dirty="0" smtClean="0"/>
              <a:t>RA)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IPv6 </a:t>
            </a:r>
            <a:r>
              <a:rPr lang="bg-BG" b="1" dirty="0" smtClean="0"/>
              <a:t>маршрутизатор</a:t>
            </a:r>
            <a:endParaRPr lang="en-US" b="1" dirty="0" smtClean="0"/>
          </a:p>
          <a:p>
            <a:r>
              <a:rPr lang="bg-BG" dirty="0" smtClean="0"/>
              <a:t>Препраща </a:t>
            </a:r>
            <a:r>
              <a:rPr lang="en-US" dirty="0" smtClean="0"/>
              <a:t>IPv6 </a:t>
            </a:r>
            <a:r>
              <a:rPr lang="bg-BG" dirty="0" smtClean="0"/>
              <a:t>пакети между мрежите</a:t>
            </a:r>
            <a:r>
              <a:rPr lang="en-US" dirty="0" smtClean="0"/>
              <a:t>between networks</a:t>
            </a:r>
          </a:p>
          <a:p>
            <a:r>
              <a:rPr lang="bg-BG" dirty="0" smtClean="0"/>
              <a:t>Може да бъде конфигуриран със статични пътища или протокол за динамично </a:t>
            </a:r>
            <a:r>
              <a:rPr lang="en-US" dirty="0" smtClean="0"/>
              <a:t>IPv6</a:t>
            </a:r>
            <a:r>
              <a:rPr lang="bg-BG" dirty="0" smtClean="0"/>
              <a:t> маршрутизиране</a:t>
            </a:r>
          </a:p>
          <a:p>
            <a:r>
              <a:rPr lang="bg-BG" dirty="0" smtClean="0"/>
              <a:t>Изпраща </a:t>
            </a:r>
            <a:r>
              <a:rPr lang="en-US" dirty="0" smtClean="0"/>
              <a:t>ICMPv6 RA </a:t>
            </a:r>
            <a:r>
              <a:rPr lang="bg-BG" dirty="0" smtClean="0"/>
              <a:t>съобщения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Динамично конфигуриране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2400" dirty="0" smtClean="0"/>
              <a:t>Активирането на </a:t>
            </a:r>
            <a:r>
              <a:rPr lang="en-US" sz="2400" dirty="0" smtClean="0"/>
              <a:t>IPv6</a:t>
            </a:r>
            <a:r>
              <a:rPr lang="bg-BG" sz="2400" dirty="0" smtClean="0"/>
              <a:t> маршрутизирането става с командата</a:t>
            </a:r>
            <a:r>
              <a:rPr lang="en-US" sz="2400" dirty="0" smtClean="0"/>
              <a:t>: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IPv6 </a:t>
            </a:r>
            <a:r>
              <a:rPr lang="en-US" sz="2800" dirty="0" err="1" smtClean="0">
                <a:solidFill>
                  <a:srgbClr val="C00000"/>
                </a:solidFill>
              </a:rPr>
              <a:t>unicast</a:t>
            </a:r>
            <a:r>
              <a:rPr lang="en-US" sz="2800" dirty="0" smtClean="0">
                <a:solidFill>
                  <a:srgbClr val="C00000"/>
                </a:solidFill>
              </a:rPr>
              <a:t> routing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</a:t>
            </a:r>
            <a:r>
              <a:rPr lang="bg-BG" sz="2400" dirty="0" smtClean="0"/>
              <a:t> съобщенията могат да съдържат една от следните три опции</a:t>
            </a:r>
          </a:p>
          <a:p>
            <a:r>
              <a:rPr lang="bg-BG" sz="2400" dirty="0" smtClean="0"/>
              <a:t>Устройството получава конфигурация (префикс, дължина на префикса и шлюз по подразбиране) САМО от съобщенията </a:t>
            </a:r>
            <a:r>
              <a:rPr lang="en-US" sz="2400" dirty="0" smtClean="0"/>
              <a:t>RA</a:t>
            </a:r>
          </a:p>
          <a:p>
            <a:r>
              <a:rPr lang="bg-BG" sz="2400" dirty="0" smtClean="0"/>
              <a:t>Устройството получава основната конфугурация от съобщенията </a:t>
            </a:r>
            <a:r>
              <a:rPr lang="en-US" sz="2400" dirty="0" smtClean="0"/>
              <a:t>RA </a:t>
            </a:r>
            <a:r>
              <a:rPr lang="bg-BG" sz="2400" dirty="0" smtClean="0"/>
              <a:t>и от </a:t>
            </a:r>
            <a:r>
              <a:rPr lang="en-US" sz="2400" dirty="0" smtClean="0"/>
              <a:t>DHCPv6</a:t>
            </a:r>
            <a:r>
              <a:rPr lang="bg-BG" sz="2400" dirty="0" smtClean="0"/>
              <a:t> сървър другите настройки (напр. </a:t>
            </a:r>
            <a:r>
              <a:rPr lang="en-US" sz="2400" dirty="0" smtClean="0"/>
              <a:t>DNS)</a:t>
            </a:r>
          </a:p>
          <a:p>
            <a:r>
              <a:rPr lang="bg-BG" sz="2400" dirty="0" smtClean="0"/>
              <a:t>Устройството получава конфигурация САМО от </a:t>
            </a:r>
            <a:r>
              <a:rPr lang="en-US" sz="2400" dirty="0" smtClean="0"/>
              <a:t>DHCPv6</a:t>
            </a:r>
            <a:r>
              <a:rPr lang="bg-BG" sz="2400" dirty="0" smtClean="0"/>
              <a:t> сървър, няма да използва информацията от съобщенията </a:t>
            </a:r>
            <a:r>
              <a:rPr lang="en-US" sz="2400" dirty="0" smtClean="0"/>
              <a:t>RA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bg-BG" sz="2400" dirty="0" smtClean="0"/>
              <a:t>Маршрутизаторите изпращат </a:t>
            </a:r>
            <a:r>
              <a:rPr lang="en-US" sz="2400" dirty="0" smtClean="0"/>
              <a:t>ICMPv6 RA</a:t>
            </a:r>
            <a:r>
              <a:rPr lang="bg-BG" sz="2400" dirty="0" smtClean="0"/>
              <a:t> съобщения, използвайки </a:t>
            </a:r>
            <a:r>
              <a:rPr lang="en-US" sz="2400" dirty="0" smtClean="0"/>
              <a:t>link-local</a:t>
            </a:r>
            <a:r>
              <a:rPr lang="bg-BG" sz="2400" dirty="0" smtClean="0"/>
              <a:t> адреси за подател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</a:t>
            </a:r>
            <a:r>
              <a:rPr lang="bg-BG" dirty="0" smtClean="0"/>
              <a:t>и </a:t>
            </a:r>
            <a:r>
              <a:rPr lang="en-US" dirty="0" smtClean="0"/>
              <a:t>RA </a:t>
            </a:r>
            <a:r>
              <a:rPr lang="bg-BG" dirty="0" smtClean="0"/>
              <a:t>съобщения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3874"/>
            <a:ext cx="5487988" cy="11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RS – Router Solicitation, RA – Router Advertisement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28427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1: </a:t>
            </a:r>
            <a:r>
              <a:rPr lang="en-US" dirty="0" smtClean="0">
                <a:solidFill>
                  <a:srgbClr val="C00000"/>
                </a:solidFill>
              </a:rPr>
              <a:t>Router Solicitation </a:t>
            </a:r>
            <a:r>
              <a:rPr lang="en-US" dirty="0" smtClean="0"/>
              <a:t>(</a:t>
            </a:r>
            <a:r>
              <a:rPr lang="bg-BG" dirty="0" smtClean="0"/>
              <a:t>към всички </a:t>
            </a:r>
            <a:r>
              <a:rPr lang="en-US" dirty="0" smtClean="0"/>
              <a:t>IPv6</a:t>
            </a:r>
            <a:r>
              <a:rPr lang="bg-BG" dirty="0" smtClean="0"/>
              <a:t> маршрутизатори):  Нуждая се от адресна информация от маршрутизатор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113074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2: </a:t>
            </a:r>
            <a:r>
              <a:rPr lang="en-US" dirty="0" smtClean="0">
                <a:solidFill>
                  <a:srgbClr val="C00000"/>
                </a:solidFill>
              </a:rPr>
              <a:t>Router Advertisement </a:t>
            </a:r>
            <a:r>
              <a:rPr lang="en-US" dirty="0" smtClean="0"/>
              <a:t>(</a:t>
            </a:r>
            <a:r>
              <a:rPr lang="bg-BG" dirty="0" smtClean="0"/>
              <a:t>към всички </a:t>
            </a:r>
            <a:r>
              <a:rPr lang="en-US" dirty="0" smtClean="0"/>
              <a:t>IPv6</a:t>
            </a:r>
            <a:r>
              <a:rPr lang="bg-BG" dirty="0" smtClean="0"/>
              <a:t> хостове):  </a:t>
            </a:r>
          </a:p>
          <a:p>
            <a:pPr>
              <a:spcBef>
                <a:spcPts val="1200"/>
              </a:spcBef>
            </a:pPr>
            <a:r>
              <a:rPr lang="bg-BG" i="1" dirty="0" smtClean="0"/>
              <a:t>Опция 1</a:t>
            </a:r>
            <a:r>
              <a:rPr lang="bg-BG" dirty="0" smtClean="0"/>
              <a:t> (</a:t>
            </a:r>
            <a:r>
              <a:rPr lang="en-US" dirty="0" smtClean="0"/>
              <a:t>SLAAC only)</a:t>
            </a:r>
            <a:r>
              <a:rPr lang="bg-BG" dirty="0" smtClean="0"/>
              <a:t>:</a:t>
            </a:r>
            <a:r>
              <a:rPr lang="en-US" dirty="0" smtClean="0"/>
              <a:t>  </a:t>
            </a:r>
            <a:r>
              <a:rPr lang="bg-BG" dirty="0" smtClean="0"/>
              <a:t>Заповядай своя прфикс, дължина на префикса и шлюз по подразбиране (</a:t>
            </a:r>
            <a:r>
              <a:rPr lang="en-US" dirty="0" smtClean="0"/>
              <a:t>default gateway)</a:t>
            </a:r>
          </a:p>
          <a:p>
            <a:pPr>
              <a:spcBef>
                <a:spcPts val="1200"/>
              </a:spcBef>
            </a:pPr>
            <a:r>
              <a:rPr lang="bg-BG" i="1" dirty="0" smtClean="0"/>
              <a:t>Опция 2</a:t>
            </a:r>
            <a:r>
              <a:rPr lang="bg-BG" dirty="0" smtClean="0"/>
              <a:t> (</a:t>
            </a:r>
            <a:r>
              <a:rPr lang="en-US" dirty="0" smtClean="0"/>
              <a:t>SLAAC</a:t>
            </a:r>
            <a:r>
              <a:rPr lang="bg-BG" dirty="0" smtClean="0"/>
              <a:t> и </a:t>
            </a:r>
            <a:r>
              <a:rPr lang="en-US" dirty="0" smtClean="0"/>
              <a:t>DHCPv6)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Заповядай конфигурацията, която аз мога да ти дам, но ще трябва да се обърнеш към </a:t>
            </a:r>
            <a:r>
              <a:rPr lang="en-US" dirty="0" smtClean="0"/>
              <a:t>DHCPv6</a:t>
            </a:r>
            <a:r>
              <a:rPr lang="bg-BG" dirty="0" smtClean="0"/>
              <a:t> за останалите неща (напр. </a:t>
            </a:r>
            <a:r>
              <a:rPr lang="en-US" dirty="0" smtClean="0"/>
              <a:t>DNS)</a:t>
            </a:r>
          </a:p>
          <a:p>
            <a:pPr>
              <a:spcBef>
                <a:spcPts val="1200"/>
              </a:spcBef>
            </a:pPr>
            <a:r>
              <a:rPr lang="bg-BG" i="1" dirty="0" smtClean="0"/>
              <a:t>Опция 3</a:t>
            </a:r>
            <a:r>
              <a:rPr lang="bg-BG" dirty="0" smtClean="0"/>
              <a:t> (</a:t>
            </a:r>
            <a:r>
              <a:rPr lang="en-US" dirty="0" smtClean="0"/>
              <a:t>DHCPv6 only)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не мога да ти помогна, обърни се към </a:t>
            </a:r>
            <a:r>
              <a:rPr lang="en-US" dirty="0" smtClean="0"/>
              <a:t>DHCPv6</a:t>
            </a:r>
            <a:r>
              <a:rPr lang="bg-BG" dirty="0" smtClean="0"/>
              <a:t> сървър.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1676400" y="2607440"/>
            <a:ext cx="762000" cy="362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1828800" y="3276600"/>
            <a:ext cx="1295400" cy="7620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Необходимост от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IPv6</a:t>
            </a:r>
            <a:r>
              <a:rPr lang="bg-BG" sz="2800" dirty="0" smtClean="0"/>
              <a:t> е наследник на </a:t>
            </a:r>
            <a:r>
              <a:rPr lang="en-US" sz="2800" dirty="0" smtClean="0"/>
              <a:t>IPv4</a:t>
            </a:r>
          </a:p>
          <a:p>
            <a:r>
              <a:rPr lang="bg-BG" sz="2800" dirty="0" smtClean="0"/>
              <a:t>Изчерпването на адресното пространство на </a:t>
            </a:r>
            <a:r>
              <a:rPr lang="en-US" sz="2800" dirty="0" smtClean="0"/>
              <a:t>IPv4</a:t>
            </a:r>
            <a:r>
              <a:rPr lang="bg-BG" sz="2800" dirty="0" smtClean="0"/>
              <a:t> е основният фактор за преминаване към </a:t>
            </a:r>
            <a:r>
              <a:rPr lang="en-US" sz="2800" dirty="0" smtClean="0"/>
              <a:t>IPv6</a:t>
            </a:r>
          </a:p>
          <a:p>
            <a:r>
              <a:rPr lang="bg-BG" sz="2800" dirty="0" smtClean="0"/>
              <a:t>Преценките са, че 5те Регионални Интернет Регистри (</a:t>
            </a:r>
            <a:r>
              <a:rPr lang="en-US" sz="2800" dirty="0" smtClean="0"/>
              <a:t>RIR) </a:t>
            </a:r>
            <a:r>
              <a:rPr lang="bg-BG" sz="2800" dirty="0" smtClean="0"/>
              <a:t>ще изчерпят напълно </a:t>
            </a:r>
            <a:r>
              <a:rPr lang="en-US" sz="2800" dirty="0" smtClean="0"/>
              <a:t>IPv4</a:t>
            </a:r>
            <a:r>
              <a:rPr lang="bg-BG" sz="2800" dirty="0" smtClean="0"/>
              <a:t> адресите между 2015 и 20120</a:t>
            </a:r>
            <a:endParaRPr lang="en-US" sz="2800" dirty="0" smtClean="0"/>
          </a:p>
          <a:p>
            <a:r>
              <a:rPr lang="bg-BG" sz="2800" dirty="0" smtClean="0"/>
              <a:t>С увеличаването на популярността на Интернет, ограниченото </a:t>
            </a:r>
            <a:r>
              <a:rPr lang="en-US" sz="2800" dirty="0" smtClean="0"/>
              <a:t>IPv4</a:t>
            </a:r>
            <a:r>
              <a:rPr lang="bg-BG" sz="2800" dirty="0" smtClean="0"/>
              <a:t> адресно пространство, използващо </a:t>
            </a:r>
            <a:r>
              <a:rPr lang="en-US" sz="2800" dirty="0" smtClean="0"/>
              <a:t>NAT</a:t>
            </a:r>
            <a:r>
              <a:rPr lang="bg-BG" sz="2800" dirty="0" smtClean="0"/>
              <a:t> и идеята за Интернет за всяко нещо настъпва времето за преминаване към </a:t>
            </a:r>
            <a:r>
              <a:rPr lang="en-US" sz="2800" dirty="0" smtClean="0"/>
              <a:t>IPv6</a:t>
            </a:r>
            <a:endParaRPr lang="bg-BG" sz="28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DHCPv6 – Dynamic Configuration Protocol </a:t>
            </a:r>
            <a:r>
              <a:rPr lang="bg-BG" dirty="0" smtClean="0"/>
              <a:t>за</a:t>
            </a:r>
            <a:r>
              <a:rPr lang="en-US" dirty="0" smtClean="0"/>
              <a:t> IPv6</a:t>
            </a:r>
          </a:p>
          <a:p>
            <a:r>
              <a:rPr lang="bg-BG" sz="2800" dirty="0" smtClean="0"/>
              <a:t>Подобен на </a:t>
            </a:r>
            <a:r>
              <a:rPr lang="en-US" sz="2800" dirty="0" smtClean="0"/>
              <a:t>IPv4</a:t>
            </a:r>
          </a:p>
          <a:p>
            <a:r>
              <a:rPr lang="bg-BG" sz="2800" dirty="0" smtClean="0"/>
              <a:t>Автоматично раздава адресна конфигурация (глобален уникастен адрес, дължина на префикса, шлюз по подразбиране, адрес на </a:t>
            </a:r>
            <a:r>
              <a:rPr lang="en-US" sz="2800" dirty="0" smtClean="0"/>
              <a:t>DNS</a:t>
            </a:r>
            <a:r>
              <a:rPr lang="bg-BG" sz="2800" dirty="0" smtClean="0"/>
              <a:t> сървър)</a:t>
            </a:r>
          </a:p>
          <a:p>
            <a:r>
              <a:rPr lang="bg-BG" sz="2800" dirty="0" smtClean="0"/>
              <a:t>Устройството може да получи цялата или частична конфигурация от </a:t>
            </a:r>
            <a:r>
              <a:rPr lang="en-US" sz="2800" dirty="0" smtClean="0"/>
              <a:t>DHCPv6</a:t>
            </a:r>
            <a:r>
              <a:rPr lang="bg-BG" sz="2800" dirty="0" smtClean="0"/>
              <a:t> в зависимост коя опция е записана в </a:t>
            </a:r>
            <a:r>
              <a:rPr lang="en-US" sz="2800" dirty="0" smtClean="0"/>
              <a:t>ICMPv6 RA</a:t>
            </a:r>
            <a:r>
              <a:rPr lang="bg-BG" sz="2800" dirty="0" smtClean="0"/>
              <a:t> съобщението.</a:t>
            </a:r>
          </a:p>
          <a:p>
            <a:r>
              <a:rPr lang="bg-BG" sz="2800" dirty="0" smtClean="0"/>
              <a:t>Хостът може да игнорира съдържанието на съобщението </a:t>
            </a:r>
            <a:r>
              <a:rPr lang="en-US" sz="2800" dirty="0" smtClean="0"/>
              <a:t>RA</a:t>
            </a:r>
            <a:r>
              <a:rPr lang="bg-BG" sz="2800" dirty="0" smtClean="0"/>
              <a:t> и да получи цялата конфигурация от </a:t>
            </a:r>
            <a:r>
              <a:rPr lang="en-US" sz="2800" dirty="0" smtClean="0"/>
              <a:t>DHCPv6 </a:t>
            </a:r>
            <a:r>
              <a:rPr lang="bg-BG" sz="2800" dirty="0" smtClean="0"/>
              <a:t>сървър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DHCv6</a:t>
            </a:r>
            <a:r>
              <a:rPr lang="bg-BG" dirty="0" smtClean="0"/>
              <a:t> съобщения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01034"/>
            <a:ext cx="5487988" cy="11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RS – Router Solicitation, RA – Router Advertisement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1730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1: </a:t>
            </a:r>
            <a:r>
              <a:rPr lang="en-US" dirty="0" smtClean="0">
                <a:solidFill>
                  <a:srgbClr val="C00000"/>
                </a:solidFill>
              </a:rPr>
              <a:t>Router Solicitation </a:t>
            </a:r>
            <a:r>
              <a:rPr lang="en-US" dirty="0" smtClean="0"/>
              <a:t>(</a:t>
            </a:r>
            <a:r>
              <a:rPr lang="bg-BG" dirty="0" smtClean="0"/>
              <a:t>към всички </a:t>
            </a:r>
            <a:r>
              <a:rPr lang="en-US" dirty="0" smtClean="0"/>
              <a:t>IPv6</a:t>
            </a:r>
            <a:r>
              <a:rPr lang="bg-BG" dirty="0" smtClean="0"/>
              <a:t> маршрутизатори):  Нуждая се от адресна информация от маршрутизатор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020234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2: </a:t>
            </a:r>
            <a:r>
              <a:rPr lang="en-US" dirty="0" smtClean="0">
                <a:solidFill>
                  <a:srgbClr val="C00000"/>
                </a:solidFill>
              </a:rPr>
              <a:t>Router Advertisement </a:t>
            </a:r>
            <a:r>
              <a:rPr lang="en-US" dirty="0" smtClean="0"/>
              <a:t>(</a:t>
            </a:r>
            <a:r>
              <a:rPr lang="bg-BG" dirty="0" smtClean="0"/>
              <a:t>към всички </a:t>
            </a:r>
            <a:r>
              <a:rPr lang="en-US" dirty="0" smtClean="0"/>
              <a:t>IPv6</a:t>
            </a:r>
            <a:r>
              <a:rPr lang="bg-BG" dirty="0" smtClean="0"/>
              <a:t> хостове):  </a:t>
            </a:r>
          </a:p>
          <a:p>
            <a:pPr lvl="1">
              <a:spcBef>
                <a:spcPts val="600"/>
              </a:spcBef>
            </a:pPr>
            <a:r>
              <a:rPr lang="bg-BG" i="1" dirty="0" smtClean="0"/>
              <a:t>Опция 2</a:t>
            </a:r>
            <a:r>
              <a:rPr lang="bg-BG" dirty="0" smtClean="0"/>
              <a:t> (</a:t>
            </a:r>
            <a:r>
              <a:rPr lang="en-US" dirty="0" smtClean="0"/>
              <a:t>SLAAC</a:t>
            </a:r>
            <a:r>
              <a:rPr lang="bg-BG" dirty="0" smtClean="0"/>
              <a:t> и </a:t>
            </a:r>
            <a:r>
              <a:rPr lang="en-US" dirty="0" smtClean="0"/>
              <a:t>DHCPv6)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Заповядай конфигурацията, която аз мога да ти дам, но ще трябва да се обърнеш към </a:t>
            </a:r>
            <a:r>
              <a:rPr lang="en-US" dirty="0" smtClean="0"/>
              <a:t>DHCPv6</a:t>
            </a:r>
            <a:r>
              <a:rPr lang="bg-BG" dirty="0" smtClean="0"/>
              <a:t> за останалите неща (напр. </a:t>
            </a:r>
            <a:r>
              <a:rPr lang="en-US" dirty="0" smtClean="0"/>
              <a:t>DNS)</a:t>
            </a:r>
          </a:p>
          <a:p>
            <a:pPr lvl="1">
              <a:spcBef>
                <a:spcPts val="600"/>
              </a:spcBef>
            </a:pPr>
            <a:r>
              <a:rPr lang="bg-BG" i="1" dirty="0" smtClean="0"/>
              <a:t>Опция 3</a:t>
            </a:r>
            <a:r>
              <a:rPr lang="bg-BG" dirty="0" smtClean="0"/>
              <a:t> (</a:t>
            </a:r>
            <a:r>
              <a:rPr lang="en-US" dirty="0" smtClean="0"/>
              <a:t>DHCPv6 only)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не мога да ти помогна, обърни се към </a:t>
            </a:r>
            <a:r>
              <a:rPr lang="en-US" dirty="0" smtClean="0"/>
              <a:t>DHCPv6</a:t>
            </a:r>
            <a:r>
              <a:rPr lang="bg-BG" dirty="0" smtClean="0"/>
              <a:t> сървър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76400" y="2514600"/>
            <a:ext cx="762000" cy="362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828800" y="3183760"/>
            <a:ext cx="1295400" cy="7620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5906125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2: </a:t>
            </a:r>
            <a:r>
              <a:rPr lang="en-US" dirty="0" smtClean="0">
                <a:solidFill>
                  <a:srgbClr val="C00000"/>
                </a:solidFill>
              </a:rPr>
              <a:t>DHCPv6 Solicit </a:t>
            </a:r>
            <a:r>
              <a:rPr lang="en-US" dirty="0" smtClean="0"/>
              <a:t>(</a:t>
            </a:r>
            <a:r>
              <a:rPr lang="bg-BG" dirty="0" smtClean="0"/>
              <a:t>към всички </a:t>
            </a:r>
            <a:r>
              <a:rPr lang="en-US" dirty="0" smtClean="0"/>
              <a:t>DHCPv6</a:t>
            </a:r>
            <a:r>
              <a:rPr lang="bg-BG" dirty="0" smtClean="0"/>
              <a:t> сървъри):  </a:t>
            </a:r>
          </a:p>
          <a:p>
            <a:pPr lvl="1">
              <a:spcBef>
                <a:spcPts val="600"/>
              </a:spcBef>
            </a:pPr>
            <a:r>
              <a:rPr lang="bg-BG" i="1" dirty="0" smtClean="0"/>
              <a:t>Опция 2</a:t>
            </a:r>
            <a:r>
              <a:rPr lang="bg-BG" dirty="0" smtClean="0"/>
              <a:t> (</a:t>
            </a:r>
            <a:r>
              <a:rPr lang="en-US" dirty="0" smtClean="0"/>
              <a:t>SLAAC</a:t>
            </a:r>
            <a:r>
              <a:rPr lang="bg-BG" dirty="0" smtClean="0"/>
              <a:t> и </a:t>
            </a:r>
            <a:r>
              <a:rPr lang="en-US" dirty="0" smtClean="0"/>
              <a:t>DHCPv6)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Търся адресна информация от </a:t>
            </a:r>
            <a:r>
              <a:rPr lang="en-US" dirty="0" smtClean="0"/>
              <a:t>DHCPv6</a:t>
            </a:r>
            <a:r>
              <a:rPr lang="bg-BG" dirty="0" smtClean="0"/>
              <a:t> сървъра</a:t>
            </a:r>
            <a:endParaRPr lang="en-US" dirty="0" smtClean="0"/>
          </a:p>
        </p:txBody>
      </p:sp>
      <p:cxnSp>
        <p:nvCxnSpPr>
          <p:cNvPr id="11" name="Elbow Connector 10"/>
          <p:cNvCxnSpPr/>
          <p:nvPr/>
        </p:nvCxnSpPr>
        <p:spPr>
          <a:xfrm>
            <a:off x="7010400" y="5791200"/>
            <a:ext cx="1295400" cy="3048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562600"/>
            <a:ext cx="58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r>
              <a:rPr lang="bg-BG" dirty="0" smtClean="0"/>
              <a:t> на интерфейса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Когато се използват  Опция 1 (</a:t>
            </a:r>
            <a:r>
              <a:rPr lang="en-US" dirty="0" smtClean="0"/>
              <a:t>SLAAC only)</a:t>
            </a:r>
            <a:r>
              <a:rPr lang="bg-BG" dirty="0" smtClean="0"/>
              <a:t> или Опция 2 (</a:t>
            </a:r>
            <a:r>
              <a:rPr lang="en-US" dirty="0" smtClean="0"/>
              <a:t>SLAAC </a:t>
            </a:r>
            <a:r>
              <a:rPr lang="bg-BG" dirty="0" smtClean="0"/>
              <a:t>и </a:t>
            </a:r>
            <a:r>
              <a:rPr lang="en-US" dirty="0" smtClean="0"/>
              <a:t>DHCPv6), </a:t>
            </a:r>
            <a:r>
              <a:rPr lang="bg-BG" dirty="0" smtClean="0"/>
              <a:t>клиентът не получава актуална част за </a:t>
            </a:r>
            <a:r>
              <a:rPr lang="en-US" dirty="0" smtClean="0"/>
              <a:t>ID</a:t>
            </a:r>
            <a:r>
              <a:rPr lang="bg-BG" dirty="0" smtClean="0"/>
              <a:t> на интерфейса в глобалния уникастен адрес </a:t>
            </a:r>
            <a:r>
              <a:rPr lang="en-US" dirty="0" smtClean="0"/>
              <a:t>IPv6</a:t>
            </a:r>
            <a:endParaRPr lang="bg-BG" dirty="0" smtClean="0"/>
          </a:p>
          <a:p>
            <a:r>
              <a:rPr lang="bg-BG" dirty="0" smtClean="0"/>
              <a:t>В тези случаи клиентът определя сам </a:t>
            </a:r>
            <a:r>
              <a:rPr lang="en-US" dirty="0" smtClean="0"/>
              <a:t>64-</a:t>
            </a:r>
            <a:r>
              <a:rPr lang="bg-BG" dirty="0" smtClean="0"/>
              <a:t>битов интерфейсен идентификатор чрез</a:t>
            </a:r>
          </a:p>
          <a:p>
            <a:pPr lvl="1"/>
            <a:r>
              <a:rPr lang="bg-BG" dirty="0" smtClean="0"/>
              <a:t>Процеса </a:t>
            </a:r>
            <a:r>
              <a:rPr lang="en-US" dirty="0" smtClean="0"/>
              <a:t>EUI-64</a:t>
            </a:r>
            <a:endParaRPr lang="bg-BG" dirty="0" smtClean="0"/>
          </a:p>
          <a:p>
            <a:pPr lvl="1"/>
            <a:r>
              <a:rPr lang="bg-BG" dirty="0" smtClean="0"/>
              <a:t>Генериране на случайно 64 битово число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Процесът </a:t>
            </a:r>
            <a:r>
              <a:rPr lang="en-US" dirty="0" smtClean="0"/>
              <a:t>EUI-64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Физическият адрес (МАС) на интерфейса: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752600"/>
            <a:ext cx="3124200" cy="917377"/>
            <a:chOff x="4572000" y="1828800"/>
            <a:chExt cx="3124200" cy="917377"/>
          </a:xfrm>
        </p:grpSpPr>
        <p:sp>
          <p:nvSpPr>
            <p:cNvPr id="6" name="TextBox 5"/>
            <p:cNvSpPr txBox="1"/>
            <p:nvPr/>
          </p:nvSpPr>
          <p:spPr>
            <a:xfrm>
              <a:off x="4572000" y="1828800"/>
              <a:ext cx="1219200" cy="381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FC : 99 : 47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1828800"/>
              <a:ext cx="1219200" cy="381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75 : CE : E0</a:t>
              </a:r>
              <a:endParaRPr lang="en-US" dirty="0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029200" y="1828801"/>
              <a:ext cx="228600" cy="1143000"/>
            </a:xfrm>
            <a:prstGeom prst="leftBrace">
              <a:avLst/>
            </a:prstGeom>
            <a:ln>
              <a:solidFill>
                <a:srgbClr val="4A3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2438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OUI</a:t>
              </a:r>
              <a:r>
                <a:rPr lang="bg-BG" sz="1400" dirty="0" smtClean="0"/>
                <a:t> код</a:t>
              </a:r>
              <a:endParaRPr lang="en-US" sz="1400" dirty="0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6324600" y="1828800"/>
              <a:ext cx="228600" cy="1143000"/>
            </a:xfrm>
            <a:prstGeom prst="leftBrace">
              <a:avLst/>
            </a:prstGeom>
            <a:ln>
              <a:solidFill>
                <a:srgbClr val="4A3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4384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smtClean="0"/>
                <a:t>Код на устройството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2667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1: Разделяне на физическия (МАС) адрес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048000"/>
            <a:ext cx="35052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1111 1100</a:t>
            </a:r>
            <a:r>
              <a:rPr lang="en-US" sz="1600" dirty="0" smtClean="0"/>
              <a:t> : </a:t>
            </a:r>
            <a:r>
              <a:rPr lang="bg-BG" sz="1600" dirty="0" smtClean="0"/>
              <a:t>1001 1001</a:t>
            </a:r>
            <a:r>
              <a:rPr lang="en-US" sz="1600" dirty="0" smtClean="0"/>
              <a:t> : </a:t>
            </a:r>
            <a:r>
              <a:rPr lang="bg-BG" sz="1600" dirty="0" smtClean="0"/>
              <a:t>0100 0111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3048000"/>
            <a:ext cx="36576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0111 0101</a:t>
            </a:r>
            <a:r>
              <a:rPr lang="en-US" sz="1600" dirty="0" smtClean="0"/>
              <a:t> : </a:t>
            </a:r>
            <a:r>
              <a:rPr lang="bg-BG" sz="1600" dirty="0" smtClean="0"/>
              <a:t>1100 1110</a:t>
            </a:r>
            <a:r>
              <a:rPr lang="en-US" sz="1600" dirty="0" smtClean="0"/>
              <a:t> : </a:t>
            </a:r>
            <a:r>
              <a:rPr lang="bg-BG" sz="1600" dirty="0" smtClean="0"/>
              <a:t>1110 0000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16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2: Вмъкване на </a:t>
            </a:r>
            <a:r>
              <a:rPr lang="en-US" dirty="0" smtClean="0"/>
              <a:t>FFFE</a:t>
            </a:r>
            <a:r>
              <a:rPr lang="bg-BG" dirty="0" smtClean="0"/>
              <a:t> по средата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038600"/>
            <a:ext cx="44196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1111 1100</a:t>
            </a:r>
            <a:r>
              <a:rPr lang="en-US" sz="1600" dirty="0" smtClean="0"/>
              <a:t> : </a:t>
            </a:r>
            <a:r>
              <a:rPr lang="bg-BG" sz="1600" dirty="0" smtClean="0"/>
              <a:t>1001 1001</a:t>
            </a:r>
            <a:r>
              <a:rPr lang="en-US" sz="1600" dirty="0" smtClean="0"/>
              <a:t> : </a:t>
            </a:r>
            <a:r>
              <a:rPr lang="bg-BG" sz="1600" dirty="0" smtClean="0"/>
              <a:t>0100 0111 : </a:t>
            </a:r>
            <a:r>
              <a:rPr lang="bg-BG" sz="1600" dirty="0" smtClean="0">
                <a:solidFill>
                  <a:srgbClr val="C00000"/>
                </a:solidFill>
              </a:rPr>
              <a:t>1111 1111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038600"/>
            <a:ext cx="41910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1111 1110 </a:t>
            </a:r>
            <a:r>
              <a:rPr lang="bg-BG" sz="1600" dirty="0" smtClean="0"/>
              <a:t>: 0111 0101</a:t>
            </a:r>
            <a:r>
              <a:rPr lang="en-US" sz="1600" dirty="0" smtClean="0"/>
              <a:t> : </a:t>
            </a:r>
            <a:r>
              <a:rPr lang="bg-BG" sz="1600" dirty="0" smtClean="0"/>
              <a:t>1100 1110</a:t>
            </a:r>
            <a:r>
              <a:rPr lang="en-US" sz="1600" dirty="0" smtClean="0"/>
              <a:t> : </a:t>
            </a:r>
            <a:r>
              <a:rPr lang="bg-BG" sz="1600" dirty="0" smtClean="0"/>
              <a:t>1110 0000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5074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3: Промяна стойността на 7мия бит, показващ статус универсален/локален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071646"/>
            <a:ext cx="44196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1111 11</a:t>
            </a:r>
            <a:r>
              <a:rPr lang="bg-BG" sz="1600" dirty="0" smtClean="0">
                <a:solidFill>
                  <a:srgbClr val="C00000"/>
                </a:solidFill>
              </a:rPr>
              <a:t>1</a:t>
            </a:r>
            <a:r>
              <a:rPr lang="bg-BG" sz="1600" dirty="0" smtClean="0"/>
              <a:t>0</a:t>
            </a:r>
            <a:r>
              <a:rPr lang="en-US" sz="1600" dirty="0" smtClean="0"/>
              <a:t> : </a:t>
            </a:r>
            <a:r>
              <a:rPr lang="bg-BG" sz="1600" dirty="0" smtClean="0"/>
              <a:t>1001 1001</a:t>
            </a:r>
            <a:r>
              <a:rPr lang="en-US" sz="1600" dirty="0" smtClean="0"/>
              <a:t> : </a:t>
            </a:r>
            <a:r>
              <a:rPr lang="bg-BG" sz="1600" dirty="0" smtClean="0"/>
              <a:t>0100 0111 : </a:t>
            </a:r>
            <a:r>
              <a:rPr lang="bg-BG" sz="1600" dirty="0" smtClean="0">
                <a:solidFill>
                  <a:srgbClr val="C00000"/>
                </a:solidFill>
              </a:rPr>
              <a:t>1111 1111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5071646"/>
            <a:ext cx="41910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1111 1110 </a:t>
            </a:r>
            <a:r>
              <a:rPr lang="bg-BG" sz="1600" dirty="0" smtClean="0"/>
              <a:t>: 0111 0101</a:t>
            </a:r>
            <a:r>
              <a:rPr lang="en-US" sz="1600" dirty="0" smtClean="0"/>
              <a:t> : </a:t>
            </a:r>
            <a:r>
              <a:rPr lang="bg-BG" sz="1600" dirty="0" smtClean="0"/>
              <a:t>1100 1110</a:t>
            </a:r>
            <a:r>
              <a:rPr lang="en-US" sz="1600" dirty="0" smtClean="0"/>
              <a:t> : </a:t>
            </a:r>
            <a:r>
              <a:rPr lang="bg-BG" sz="1600" dirty="0" smtClean="0"/>
              <a:t>1110 0000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54980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3: Полученият </a:t>
            </a:r>
            <a:r>
              <a:rPr lang="en-US" dirty="0" smtClean="0"/>
              <a:t>EUI-64</a:t>
            </a:r>
            <a:r>
              <a:rPr lang="bg-BG" dirty="0" smtClean="0"/>
              <a:t> интерфейсен идентификатор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5986046"/>
            <a:ext cx="2209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FE: 99 : 47</a:t>
            </a:r>
            <a:r>
              <a:rPr lang="bg-BG" sz="1600" dirty="0" smtClean="0"/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FF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5986046"/>
            <a:ext cx="21336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FE</a:t>
            </a:r>
            <a:r>
              <a:rPr lang="bg-BG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75: CE: E0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Процесът </a:t>
            </a:r>
            <a:r>
              <a:rPr lang="en-US" dirty="0" smtClean="0"/>
              <a:t>EUI-64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967936" cy="32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След като бъде установен, интерфейсният индентификатор се комбинира със съответния </a:t>
            </a:r>
            <a:r>
              <a:rPr lang="en-US" dirty="0" smtClean="0"/>
              <a:t>IPv6</a:t>
            </a:r>
            <a:r>
              <a:rPr lang="bg-BG" dirty="0" smtClean="0"/>
              <a:t> префикс, за да бъде създаден глобалният уникастен адрес или </a:t>
            </a:r>
            <a:r>
              <a:rPr lang="en-US" dirty="0" smtClean="0"/>
              <a:t>link-</a:t>
            </a:r>
            <a:r>
              <a:rPr lang="en-US" dirty="0" err="1" smtClean="0"/>
              <a:t>lokal</a:t>
            </a:r>
            <a:r>
              <a:rPr lang="bg-BG" dirty="0" smtClean="0"/>
              <a:t> адресът 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Глобален уникастен адрес - полученият префикс от съобщението </a:t>
            </a:r>
            <a:r>
              <a:rPr lang="en-US" dirty="0" smtClean="0"/>
              <a:t>RA</a:t>
            </a:r>
            <a:r>
              <a:rPr lang="bg-BG" dirty="0" smtClean="0"/>
              <a:t> при </a:t>
            </a:r>
            <a:r>
              <a:rPr lang="en-US" dirty="0" smtClean="0"/>
              <a:t>SLAAC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Link-local</a:t>
            </a:r>
            <a:r>
              <a:rPr lang="bg-BG" dirty="0" smtClean="0"/>
              <a:t> адрес -комбинира се с префикса </a:t>
            </a:r>
            <a:r>
              <a:rPr lang="en-US" dirty="0" smtClean="0"/>
              <a:t>FE80::/10, </a:t>
            </a:r>
            <a:r>
              <a:rPr lang="bg-BG" dirty="0" smtClean="0"/>
              <a:t>или по-често с </a:t>
            </a:r>
            <a:r>
              <a:rPr lang="en-US" dirty="0" smtClean="0"/>
              <a:t>FE80:: /64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Случайно генериран идентификатор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2800" b="1" dirty="0" smtClean="0"/>
              <a:t>Случайно генериран интерфейсен идентификатор</a:t>
            </a:r>
          </a:p>
          <a:p>
            <a:pPr marL="0" indent="0">
              <a:buNone/>
            </a:pPr>
            <a:r>
              <a:rPr lang="bg-BG" sz="2400" dirty="0" smtClean="0"/>
              <a:t>В зависимост от операционната система устройството може да генерира интерфейсния си идентификатор като случайно число или да използва физическия адрес (МАС) и процеса </a:t>
            </a:r>
            <a:r>
              <a:rPr lang="en-US" sz="2400" dirty="0" smtClean="0"/>
              <a:t>EUI-64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Windows XP</a:t>
            </a:r>
            <a:r>
              <a:rPr lang="bg-BG" sz="2400" dirty="0" smtClean="0"/>
              <a:t> и предходните версии на операционните системи изпозлват </a:t>
            </a:r>
            <a:r>
              <a:rPr lang="en-US" sz="2400" dirty="0" smtClean="0"/>
              <a:t>EUI-64</a:t>
            </a:r>
          </a:p>
          <a:p>
            <a:pPr>
              <a:spcBef>
                <a:spcPts val="1200"/>
              </a:spcBef>
            </a:pPr>
            <a:r>
              <a:rPr lang="bg-BG" sz="2400" dirty="0" smtClean="0"/>
              <a:t>След </a:t>
            </a:r>
            <a:r>
              <a:rPr lang="en-US" sz="2400" dirty="0" smtClean="0"/>
              <a:t>Windows Vista</a:t>
            </a:r>
            <a:r>
              <a:rPr lang="bg-BG" sz="2400" dirty="0" smtClean="0"/>
              <a:t> се използва случайно генериран идентификатор</a:t>
            </a:r>
          </a:p>
          <a:p>
            <a:endParaRPr lang="bg-BG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Динамичен </a:t>
            </a:r>
            <a:r>
              <a:rPr lang="en-US" dirty="0" smtClean="0"/>
              <a:t>Link-local </a:t>
            </a:r>
            <a:r>
              <a:rPr lang="bg-BG" dirty="0" smtClean="0"/>
              <a:t>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sz="3400" dirty="0" smtClean="0"/>
              <a:t>След като интерфейсът получи глобален уникастен адрес, конфигурираните с </a:t>
            </a:r>
            <a:r>
              <a:rPr lang="en-US" sz="3400" dirty="0" smtClean="0"/>
              <a:t>IPv6</a:t>
            </a:r>
            <a:r>
              <a:rPr lang="bg-BG" sz="3400" dirty="0" smtClean="0"/>
              <a:t> устройства автоматично генерират </a:t>
            </a:r>
            <a:r>
              <a:rPr lang="en-US" sz="3400" dirty="0" smtClean="0"/>
              <a:t>link-</a:t>
            </a:r>
            <a:r>
              <a:rPr lang="en-US" sz="3400" dirty="0" err="1" smtClean="0"/>
              <a:t>lokal</a:t>
            </a:r>
            <a:r>
              <a:rPr lang="bg-BG" sz="3400" dirty="0" smtClean="0"/>
              <a:t> адрес</a:t>
            </a:r>
          </a:p>
          <a:p>
            <a:r>
              <a:rPr lang="bg-BG" sz="3400" dirty="0" smtClean="0"/>
              <a:t>Устройството трябва да има </a:t>
            </a:r>
            <a:r>
              <a:rPr lang="en-US" sz="3400" dirty="0" smtClean="0"/>
              <a:t>link-local</a:t>
            </a:r>
            <a:r>
              <a:rPr lang="bg-BG" sz="3400" dirty="0" smtClean="0"/>
              <a:t> адрес, за да комуникира с другите устройства в същата мрежа, конфигурирани с </a:t>
            </a:r>
            <a:r>
              <a:rPr lang="en-US" sz="3400" dirty="0" smtClean="0"/>
              <a:t>IPv6</a:t>
            </a:r>
          </a:p>
          <a:p>
            <a:r>
              <a:rPr lang="en-US" sz="3400" dirty="0" smtClean="0"/>
              <a:t>Link-local</a:t>
            </a:r>
            <a:r>
              <a:rPr lang="bg-BG" sz="3400" dirty="0" smtClean="0"/>
              <a:t> адреса на локалния маршрутизатор се използва за шлюз по подразбиране (</a:t>
            </a:r>
            <a:r>
              <a:rPr lang="en-US" sz="3400" dirty="0" smtClean="0"/>
              <a:t>default gateway)</a:t>
            </a:r>
          </a:p>
          <a:p>
            <a:r>
              <a:rPr lang="bg-BG" sz="3400" dirty="0" smtClean="0"/>
              <a:t>Маршрутизаторите използват </a:t>
            </a:r>
            <a:r>
              <a:rPr lang="en-US" sz="3400" dirty="0" smtClean="0"/>
              <a:t>link-local</a:t>
            </a:r>
            <a:r>
              <a:rPr lang="bg-BG" sz="3400" dirty="0" smtClean="0"/>
              <a:t> адресите за обмен съобщения при динамичните маршрутизиращи протоколи</a:t>
            </a:r>
          </a:p>
          <a:p>
            <a:r>
              <a:rPr lang="bg-BG" sz="3400" dirty="0" smtClean="0"/>
              <a:t>Маршрутизиращата таблица изпозлва </a:t>
            </a:r>
            <a:r>
              <a:rPr lang="en-US" sz="3400" dirty="0" smtClean="0"/>
              <a:t>link-local</a:t>
            </a:r>
            <a:r>
              <a:rPr lang="bg-BG" sz="3400" dirty="0" smtClean="0"/>
              <a:t> адресите за идентифициране на следващия маршрутизатор при предаване на </a:t>
            </a:r>
            <a:r>
              <a:rPr lang="en-US" sz="3400" dirty="0" smtClean="0"/>
              <a:t>IPv6</a:t>
            </a:r>
            <a:r>
              <a:rPr lang="bg-BG" sz="3400" dirty="0" smtClean="0"/>
              <a:t> пакетите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Динамичен </a:t>
            </a:r>
            <a:r>
              <a:rPr lang="en-US" dirty="0" smtClean="0"/>
              <a:t>Link-local </a:t>
            </a:r>
            <a:r>
              <a:rPr lang="bg-BG" dirty="0" smtClean="0"/>
              <a:t>адрес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Link-local </a:t>
            </a:r>
            <a:r>
              <a:rPr lang="bg-BG" sz="2400" dirty="0" smtClean="0"/>
              <a:t>адресът се създава динамично, чрез използване на префикса </a:t>
            </a:r>
            <a:r>
              <a:rPr lang="en-US" sz="2400" dirty="0" smtClean="0">
                <a:solidFill>
                  <a:srgbClr val="C00000"/>
                </a:solidFill>
              </a:rPr>
              <a:t>FE80</a:t>
            </a:r>
            <a:r>
              <a:rPr lang="en-US" sz="2400" dirty="0">
                <a:solidFill>
                  <a:srgbClr val="C00000"/>
                </a:solidFill>
              </a:rPr>
              <a:t>::/10 </a:t>
            </a:r>
            <a:r>
              <a:rPr lang="bg-BG" sz="2400" dirty="0" smtClean="0"/>
              <a:t>и интерфейсния идентификатор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599" y="3352800"/>
            <a:ext cx="8077201" cy="1676400"/>
            <a:chOff x="609599" y="3505200"/>
            <a:chExt cx="8077201" cy="167640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4126468"/>
              <a:ext cx="16764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1111 1110 10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4126468"/>
              <a:ext cx="25146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dirty="0" smtClean="0"/>
                <a:t>  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4126468"/>
              <a:ext cx="32766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Интерфейсен идентификатор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669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/64</a:t>
              </a:r>
              <a:endParaRPr lang="en-US" dirty="0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6324600" y="3059669"/>
              <a:ext cx="228599" cy="3276600"/>
            </a:xfrm>
            <a:prstGeom prst="leftBrace">
              <a:avLst/>
            </a:prstGeom>
            <a:ln w="25400">
              <a:solidFill>
                <a:srgbClr val="4A3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4812268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Случайно генерирано число - 64 бита</a:t>
              </a:r>
              <a:endParaRPr lang="en-US" dirty="0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1371600" y="3821666"/>
              <a:ext cx="152400" cy="1676402"/>
            </a:xfrm>
            <a:prstGeom prst="leftBrace">
              <a:avLst/>
            </a:prstGeom>
            <a:ln w="25400">
              <a:solidFill>
                <a:srgbClr val="4A3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" y="48122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FE80:: /10</a:t>
              </a:r>
              <a:endParaRPr lang="en-US" dirty="0"/>
            </a:p>
          </p:txBody>
        </p:sp>
        <p:sp>
          <p:nvSpPr>
            <p:cNvPr id="15" name="Left Brace 14"/>
            <p:cNvSpPr/>
            <p:nvPr/>
          </p:nvSpPr>
          <p:spPr>
            <a:xfrm rot="5400000" flipV="1">
              <a:off x="6324601" y="2286000"/>
              <a:ext cx="228599" cy="3276600"/>
            </a:xfrm>
            <a:prstGeom prst="leftBrace">
              <a:avLst/>
            </a:prstGeom>
            <a:ln w="25400">
              <a:solidFill>
                <a:srgbClr val="4A3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35052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Резултат от процеса </a:t>
              </a:r>
              <a:r>
                <a:rPr lang="en-US" dirty="0" smtClean="0"/>
                <a:t>EUI-64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Конфигуриране на </a:t>
            </a:r>
            <a:r>
              <a:rPr lang="en-US" dirty="0" smtClean="0"/>
              <a:t>link-local</a:t>
            </a:r>
            <a:r>
              <a:rPr lang="bg-BG" dirty="0" smtClean="0"/>
              <a:t> адрес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2" y="1657192"/>
            <a:ext cx="4878388" cy="23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909" y="4114800"/>
            <a:ext cx="56183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 smtClean="0"/>
              <a:t>Верифициране на </a:t>
            </a:r>
            <a:r>
              <a:rPr lang="en-US" sz="3800" dirty="0" smtClean="0"/>
              <a:t>IPv6</a:t>
            </a:r>
            <a:r>
              <a:rPr lang="bg-BG" sz="3800" dirty="0" smtClean="0"/>
              <a:t> конфигурация</a:t>
            </a:r>
            <a:endParaRPr lang="en-US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50570"/>
            <a:ext cx="5030788" cy="210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584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42907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b="1" dirty="0" smtClean="0"/>
              <a:t>Всеки интефейс има два </a:t>
            </a:r>
            <a:r>
              <a:rPr lang="en-US" b="1" dirty="0" smtClean="0"/>
              <a:t>IPv6</a:t>
            </a:r>
            <a:r>
              <a:rPr lang="bg-BG" b="1" dirty="0" smtClean="0"/>
              <a:t> адреси</a:t>
            </a:r>
            <a:endParaRPr lang="en-US" b="1" dirty="0" smtClean="0"/>
          </a:p>
          <a:p>
            <a:pPr algn="l"/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bg-BG" dirty="0" smtClean="0"/>
              <a:t>Глобален уникастен адрес, който е конфигуриран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Link-local</a:t>
            </a:r>
            <a:r>
              <a:rPr lang="bg-BG" dirty="0" smtClean="0"/>
              <a:t> адрес, автоматично добавен, започващ с </a:t>
            </a:r>
            <a:r>
              <a:rPr lang="en-US" dirty="0" smtClean="0"/>
              <a:t>FE80</a:t>
            </a:r>
            <a:endParaRPr lang="bg-BG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Необходимост от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IPv4 </a:t>
            </a:r>
            <a:r>
              <a:rPr lang="bg-BG" sz="2800" dirty="0" smtClean="0"/>
              <a:t>теоретично предлага 4 294 967 296 адреси плюс частни адреси в комбинация с НАТ </a:t>
            </a:r>
            <a:endParaRPr lang="en-US" sz="2800" dirty="0" smtClean="0"/>
          </a:p>
          <a:p>
            <a:r>
              <a:rPr lang="en-US" sz="2800" dirty="0" smtClean="0"/>
              <a:t>IPv6 </a:t>
            </a:r>
            <a:r>
              <a:rPr lang="bg-BG" sz="2800" dirty="0" smtClean="0"/>
              <a:t>предлага 128-битово адресно пространство за около 340 ундецилиона адреса</a:t>
            </a:r>
          </a:p>
          <a:p>
            <a:pPr lvl="1">
              <a:buNone/>
            </a:pPr>
            <a:r>
              <a:rPr lang="bg-BG" sz="2400" dirty="0" smtClean="0"/>
              <a:t>(</a:t>
            </a:r>
            <a:r>
              <a:rPr lang="en-US" sz="2400" dirty="0" smtClean="0">
                <a:hlinkClick r:id="rId2"/>
              </a:rPr>
              <a:t>http://bg.wikipedia.org/wiki/</a:t>
            </a:r>
            <a:r>
              <a:rPr lang="bg-BG" sz="2400" dirty="0" smtClean="0">
                <a:hlinkClick r:id="rId2"/>
              </a:rPr>
              <a:t>Имена_на_числата</a:t>
            </a:r>
            <a:r>
              <a:rPr lang="bg-BG" sz="2400" dirty="0" smtClean="0"/>
              <a:t>)</a:t>
            </a:r>
          </a:p>
          <a:p>
            <a:r>
              <a:rPr lang="en-US" sz="2800" dirty="0" smtClean="0"/>
              <a:t>IPv6 </a:t>
            </a:r>
            <a:r>
              <a:rPr lang="bg-BG" sz="2800" dirty="0" smtClean="0"/>
              <a:t>решава проблема с ограниченията и включва допълнителни разширения като </a:t>
            </a:r>
            <a:r>
              <a:rPr lang="en-US" sz="2800" dirty="0" smtClean="0"/>
              <a:t>ICMP</a:t>
            </a:r>
            <a:endParaRPr lang="bg-BG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410200"/>
            <a:ext cx="2971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4,000,000,000 (10^9)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55268"/>
            <a:ext cx="99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955268"/>
            <a:ext cx="7162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340,000,000,000,000,000,000,000,000,000,000,000,000 (10^36)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 smtClean="0"/>
              <a:t>Верифициране на </a:t>
            </a:r>
            <a:r>
              <a:rPr lang="en-US" sz="3800" dirty="0" smtClean="0"/>
              <a:t>IPv6</a:t>
            </a:r>
            <a:r>
              <a:rPr lang="bg-BG" sz="3800" dirty="0" smtClean="0"/>
              <a:t> конфигурация</a:t>
            </a:r>
            <a:endParaRPr lang="en-US" sz="3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581275"/>
            <a:ext cx="47815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Маршрутизираща таблица</a:t>
            </a:r>
            <a:endParaRPr lang="en-US"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r>
              <a:rPr lang="bg-BG" dirty="0" smtClean="0"/>
              <a:t> мултикастен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Мултикастният адрес на </a:t>
            </a:r>
            <a:r>
              <a:rPr lang="en-US" sz="2800" dirty="0" smtClean="0"/>
              <a:t>IPv6</a:t>
            </a:r>
            <a:r>
              <a:rPr lang="bg-BG" sz="2800" dirty="0" smtClean="0"/>
              <a:t> има префикс </a:t>
            </a:r>
            <a:r>
              <a:rPr lang="en-US" sz="2800" dirty="0" err="1" smtClean="0"/>
              <a:t>FFxx</a:t>
            </a:r>
            <a:r>
              <a:rPr lang="en-US" sz="2800" dirty="0" smtClean="0"/>
              <a:t>::/8</a:t>
            </a:r>
          </a:p>
          <a:p>
            <a:r>
              <a:rPr lang="bg-BG" sz="2800" dirty="0" smtClean="0"/>
              <a:t>Съществуват два типа мултикастни адреси</a:t>
            </a:r>
            <a:r>
              <a:rPr lang="en-US" sz="28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Фиксиран (</a:t>
            </a:r>
            <a:r>
              <a:rPr lang="en-US" dirty="0" smtClean="0"/>
              <a:t>assigned)</a:t>
            </a:r>
            <a:endParaRPr lang="bg-B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dirty="0" smtClean="0"/>
              <a:t>Ограничен (</a:t>
            </a:r>
            <a:r>
              <a:rPr lang="en-US" dirty="0" smtClean="0"/>
              <a:t>solicited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bg-BG" dirty="0" smtClean="0"/>
              <a:t>Фиксиран </a:t>
            </a:r>
            <a:r>
              <a:rPr lang="en-US" dirty="0" smtClean="0"/>
              <a:t>IPv6</a:t>
            </a:r>
            <a:r>
              <a:rPr lang="bg-BG" dirty="0" smtClean="0"/>
              <a:t> мултикастен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3300" dirty="0" smtClean="0"/>
              <a:t>Двете основните групи, асоциирани към мултикастни адрси, са:</a:t>
            </a:r>
          </a:p>
          <a:p>
            <a:pPr marL="800100" lvl="1" indent="-342900">
              <a:buNone/>
            </a:pPr>
            <a:r>
              <a:rPr lang="en-US" b="1" dirty="0" smtClean="0"/>
              <a:t>FF02::1 </a:t>
            </a:r>
            <a:r>
              <a:rPr lang="bg-BG" b="1" dirty="0" smtClean="0"/>
              <a:t> Група на всички хостове 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All-nodes multicast group</a:t>
            </a:r>
            <a:r>
              <a:rPr lang="bg-BG" b="1" dirty="0" smtClean="0"/>
              <a:t>)</a:t>
            </a:r>
            <a:r>
              <a:rPr lang="en-US" dirty="0" smtClean="0"/>
              <a:t> </a:t>
            </a:r>
          </a:p>
          <a:p>
            <a:pPr marL="1139825" lvl="2" indent="-342900"/>
            <a:r>
              <a:rPr lang="bg-BG" dirty="0" smtClean="0"/>
              <a:t>Участват всички устройства с конфигуриран </a:t>
            </a:r>
            <a:r>
              <a:rPr lang="en-US" dirty="0" smtClean="0"/>
              <a:t>IPv6 </a:t>
            </a:r>
          </a:p>
          <a:p>
            <a:pPr marL="1139825" lvl="2" indent="-342900"/>
            <a:r>
              <a:rPr lang="bg-BG" dirty="0" smtClean="0"/>
              <a:t>Има ефектът на </a:t>
            </a:r>
            <a:r>
              <a:rPr lang="en-US" dirty="0" smtClean="0"/>
              <a:t>IPv4 </a:t>
            </a:r>
            <a:r>
              <a:rPr lang="bg-BG" dirty="0" smtClean="0"/>
              <a:t>бродкаст </a:t>
            </a:r>
            <a:endParaRPr lang="en-US" dirty="0" smtClean="0"/>
          </a:p>
          <a:p>
            <a:pPr marL="800100" lvl="1" indent="-342900">
              <a:buNone/>
            </a:pPr>
            <a:r>
              <a:rPr lang="en-US" b="1" dirty="0" smtClean="0"/>
              <a:t>FF02::2 </a:t>
            </a:r>
            <a:r>
              <a:rPr lang="bg-BG" b="1" dirty="0" smtClean="0"/>
              <a:t>Група на всички маршрутизатори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All-routers multicast group)</a:t>
            </a:r>
            <a:r>
              <a:rPr lang="en-US" dirty="0" smtClean="0"/>
              <a:t> </a:t>
            </a:r>
          </a:p>
          <a:p>
            <a:pPr marL="1139825" lvl="2" indent="-342900"/>
            <a:r>
              <a:rPr lang="bg-BG" dirty="0" smtClean="0"/>
              <a:t>Участват всички маршрутизатори с активиран </a:t>
            </a:r>
            <a:r>
              <a:rPr lang="en-US" dirty="0" smtClean="0"/>
              <a:t>IPv6</a:t>
            </a:r>
          </a:p>
          <a:p>
            <a:pPr marL="1139825" lvl="2" indent="-342900"/>
            <a:r>
              <a:rPr lang="bg-BG" dirty="0" smtClean="0"/>
              <a:t>Един маршрутизатор става член на тази група, когато се стартира командатата “</a:t>
            </a:r>
            <a:r>
              <a:rPr lang="en-US" b="1" dirty="0" smtClean="0"/>
              <a:t>ipv6 </a:t>
            </a:r>
            <a:r>
              <a:rPr lang="en-US" b="1" dirty="0" err="1" smtClean="0"/>
              <a:t>unicast</a:t>
            </a:r>
            <a:r>
              <a:rPr lang="en-US" b="1" dirty="0" smtClean="0"/>
              <a:t>-routing </a:t>
            </a:r>
            <a:r>
              <a:rPr lang="bg-BG" b="1" dirty="0" smtClean="0"/>
              <a:t>“ </a:t>
            </a:r>
            <a:r>
              <a:rPr lang="bg-BG" dirty="0" smtClean="0"/>
              <a:t>от глобален конфигурационен режим</a:t>
            </a:r>
            <a:r>
              <a:rPr lang="bg-BG" b="1" dirty="0" smtClean="0"/>
              <a:t> </a:t>
            </a:r>
            <a:endParaRPr lang="en-US" dirty="0" smtClean="0"/>
          </a:p>
          <a:p>
            <a:pPr marL="1139825" lvl="2" indent="-342900"/>
            <a:r>
              <a:rPr lang="bg-BG" dirty="0" smtClean="0"/>
              <a:t>Пакет, изпратен до тази група, се получава и обработва от всички маршрутизатори с активиран </a:t>
            </a:r>
            <a:r>
              <a:rPr lang="en-US" dirty="0" smtClean="0"/>
              <a:t>IPv6</a:t>
            </a:r>
            <a:r>
              <a:rPr lang="bg-BG" dirty="0" smtClean="0"/>
              <a:t> в мрежата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Фиксиран </a:t>
            </a:r>
            <a:r>
              <a:rPr lang="en-US" dirty="0" smtClean="0"/>
              <a:t>IPv6</a:t>
            </a:r>
            <a:r>
              <a:rPr lang="bg-BG" dirty="0" smtClean="0"/>
              <a:t> мултикастен адрес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39" y="2971800"/>
            <a:ext cx="485975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492514"/>
            <a:ext cx="2971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Адрес на подателя: </a:t>
            </a:r>
            <a:r>
              <a:rPr lang="en-US" b="1" dirty="0" smtClean="0"/>
              <a:t>2001:0DB8:ACAD:1::1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492514"/>
            <a:ext cx="2819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Адрес на получателя: </a:t>
            </a:r>
            <a:r>
              <a:rPr lang="en-US" b="1" dirty="0" smtClean="0"/>
              <a:t>FF02::1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48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FF02::1 </a:t>
            </a:r>
            <a:r>
              <a:rPr lang="bg-BG" sz="2400" b="1" dirty="0" smtClean="0"/>
              <a:t> Група на всички хостове</a:t>
            </a:r>
            <a:r>
              <a:rPr lang="en-US" sz="2400" b="1" dirty="0" smtClean="0"/>
              <a:t> </a:t>
            </a:r>
            <a:r>
              <a:rPr lang="bg-BG" sz="2400" b="1" dirty="0" smtClean="0"/>
              <a:t>(</a:t>
            </a:r>
            <a:r>
              <a:rPr lang="en-US" sz="2400" b="1" dirty="0" smtClean="0"/>
              <a:t>All-nodes multicast group</a:t>
            </a:r>
            <a:r>
              <a:rPr lang="bg-BG" sz="2400" b="1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Ограничен мултикастен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Подобен на фиксирания мултикастен адрес, но проверява за съвпадения само на последните 24 бита от глобалния уникастен адрес на устройството</a:t>
            </a:r>
          </a:p>
          <a:p>
            <a:r>
              <a:rPr lang="bg-BG" sz="2800" dirty="0" smtClean="0"/>
              <a:t>Създава се автоматично се конфигурира глобалния уникаствен адрес или</a:t>
            </a:r>
            <a:r>
              <a:rPr lang="en-US" sz="2800" dirty="0" smtClean="0"/>
              <a:t> </a:t>
            </a:r>
            <a:r>
              <a:rPr lang="bg-BG" sz="2800" dirty="0" smtClean="0"/>
              <a:t>локалния </a:t>
            </a:r>
            <a:r>
              <a:rPr lang="en-US" sz="2800" dirty="0" smtClean="0"/>
              <a:t>link-local</a:t>
            </a:r>
            <a:endParaRPr lang="bg-BG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Ограничен мултикастен адрес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800" dirty="0" smtClean="0"/>
              <a:t>Ограниченият мултикастен адрес се състои от две части:</a:t>
            </a:r>
          </a:p>
          <a:p>
            <a:r>
              <a:rPr lang="en-US" sz="2800" dirty="0" smtClean="0"/>
              <a:t>FF02:0:0:0:0:FF00:: /104 –</a:t>
            </a:r>
            <a:r>
              <a:rPr lang="bg-BG" sz="2800" dirty="0" smtClean="0"/>
              <a:t> префикс</a:t>
            </a:r>
          </a:p>
          <a:p>
            <a:r>
              <a:rPr lang="bg-BG" sz="2800" dirty="0" smtClean="0"/>
              <a:t>Последните 24 бита от глобалния уникастен или </a:t>
            </a:r>
            <a:r>
              <a:rPr lang="en-US" sz="2800" dirty="0" smtClean="0"/>
              <a:t>link-local </a:t>
            </a:r>
            <a:r>
              <a:rPr lang="bg-BG" sz="2800" dirty="0" smtClean="0"/>
              <a:t>адрес на устройството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616" y="4029075"/>
            <a:ext cx="4619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Проверка на свързаността - </a:t>
            </a:r>
            <a:r>
              <a:rPr lang="en-US" dirty="0" smtClean="0"/>
              <a:t>ICMP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2800" dirty="0" smtClean="0"/>
              <a:t>Общи съобщения между </a:t>
            </a:r>
            <a:r>
              <a:rPr lang="en-US" sz="2800" dirty="0" smtClean="0"/>
              <a:t>ICMPv4 </a:t>
            </a:r>
            <a:r>
              <a:rPr lang="bg-BG" sz="2800" dirty="0" smtClean="0"/>
              <a:t>и </a:t>
            </a:r>
            <a:r>
              <a:rPr lang="en-US" sz="2800" dirty="0" smtClean="0"/>
              <a:t>ICMPv6</a:t>
            </a:r>
            <a:endParaRPr lang="bg-BG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sz="2400" dirty="0" smtClean="0"/>
              <a:t>Потвърждение на хоста (</a:t>
            </a:r>
            <a:r>
              <a:rPr lang="en-US" sz="2400" dirty="0" smtClean="0"/>
              <a:t>Host confirmation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sz="2400" dirty="0" smtClean="0"/>
              <a:t>Недостижими получател или услуга (</a:t>
            </a:r>
            <a:r>
              <a:rPr lang="en-US" sz="2400" dirty="0" smtClean="0"/>
              <a:t>Unreachable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sz="2400" dirty="0" smtClean="0"/>
              <a:t>Изтекло време (</a:t>
            </a:r>
            <a:r>
              <a:rPr lang="en-US" sz="2400" dirty="0" smtClean="0"/>
              <a:t>Time exceeded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bg-BG" sz="2400" dirty="0" smtClean="0"/>
              <a:t>Пренасочване на път (</a:t>
            </a:r>
            <a:r>
              <a:rPr lang="en-US" sz="2400" dirty="0" smtClean="0"/>
              <a:t>Route redirection</a:t>
            </a:r>
            <a:r>
              <a:rPr lang="bg-BG" sz="24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bg-BG" sz="2800" dirty="0" smtClean="0"/>
              <a:t>Въпреки че </a:t>
            </a:r>
            <a:r>
              <a:rPr lang="en-US" sz="2800" dirty="0" smtClean="0"/>
              <a:t>IP</a:t>
            </a:r>
            <a:r>
              <a:rPr lang="bg-BG" sz="2800" dirty="0" smtClean="0"/>
              <a:t> не е “надежден” протокол, стекът </a:t>
            </a:r>
            <a:r>
              <a:rPr lang="en-US" sz="2800" dirty="0" smtClean="0"/>
              <a:t>TCP/IP</a:t>
            </a:r>
            <a:r>
              <a:rPr lang="bg-BG" sz="2800" dirty="0" smtClean="0"/>
              <a:t> осигурява изпращането на съобщения за при определени събития използвайки </a:t>
            </a:r>
            <a:r>
              <a:rPr lang="en-US" sz="2800" dirty="0" smtClean="0"/>
              <a:t>ICMP</a:t>
            </a:r>
            <a:endParaRPr lang="bg-BG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ICMPv6 </a:t>
            </a:r>
            <a:r>
              <a:rPr lang="bg-BG" sz="2800" dirty="0" smtClean="0"/>
              <a:t>включва четири нови протокола като част от </a:t>
            </a:r>
            <a:r>
              <a:rPr lang="en-US" sz="2800" dirty="0" smtClean="0"/>
              <a:t>NDP (Neighbor Discovery Protocol 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Router Solicitation </a:t>
            </a:r>
            <a:r>
              <a:rPr lang="en-US" sz="2400" dirty="0" smtClean="0"/>
              <a:t>message</a:t>
            </a:r>
          </a:p>
          <a:p>
            <a:pPr marL="0" lvl="1" indent="0">
              <a:buNone/>
            </a:pPr>
            <a:r>
              <a:rPr lang="bg-BG" sz="2000" dirty="0" smtClean="0"/>
              <a:t>Изпраща се от хост към всички маршрутизатори</a:t>
            </a:r>
            <a:r>
              <a:rPr lang="en-US" sz="2000" dirty="0" smtClean="0"/>
              <a:t> (all routers)</a:t>
            </a:r>
            <a:r>
              <a:rPr lang="bg-BG" sz="2000" dirty="0" smtClean="0"/>
              <a:t> за динамично получаване на конфигурация чрез </a:t>
            </a:r>
            <a:r>
              <a:rPr lang="en-US" sz="2000" dirty="0" smtClean="0"/>
              <a:t>SLAAC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Router Advertisement </a:t>
            </a:r>
            <a:r>
              <a:rPr lang="en-US" sz="2400" dirty="0" smtClean="0"/>
              <a:t>message</a:t>
            </a:r>
            <a:endParaRPr lang="bg-BG" sz="2400" dirty="0" smtClean="0"/>
          </a:p>
          <a:p>
            <a:pPr marL="0" indent="0">
              <a:buNone/>
            </a:pPr>
            <a:r>
              <a:rPr lang="bg-BG" sz="2000" dirty="0" smtClean="0"/>
              <a:t>Изпраща се от маршрутизатор в отговор на </a:t>
            </a:r>
            <a:r>
              <a:rPr lang="en-US" sz="2000" dirty="0" smtClean="0"/>
              <a:t>RS</a:t>
            </a:r>
            <a:r>
              <a:rPr lang="bg-BG" sz="2000" dirty="0" smtClean="0"/>
              <a:t> до всички хостове (</a:t>
            </a:r>
            <a:r>
              <a:rPr lang="en-US" sz="2000" dirty="0" smtClean="0"/>
              <a:t>all nodes)</a:t>
            </a:r>
            <a:r>
              <a:rPr lang="bg-BG" sz="2000" dirty="0" smtClean="0"/>
              <a:t> и съдържа адресна конфигурация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Neighbor Solicitation message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Neighbor Advertisement message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Neighbor Solicitation message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Neighbor Advertisement message</a:t>
            </a:r>
          </a:p>
          <a:p>
            <a:pPr>
              <a:buNone/>
            </a:pPr>
            <a:r>
              <a:rPr lang="bg-BG" sz="2800" dirty="0" smtClean="0"/>
              <a:t>Използват се за </a:t>
            </a:r>
          </a:p>
          <a:p>
            <a:r>
              <a:rPr lang="bg-BG" sz="2400" b="1" dirty="0" smtClean="0"/>
              <a:t>Търсене на физическия</a:t>
            </a:r>
            <a:r>
              <a:rPr lang="en-US" sz="2400" b="1" dirty="0" smtClean="0"/>
              <a:t> (MAC)</a:t>
            </a:r>
            <a:r>
              <a:rPr lang="bg-BG" sz="2400" b="1" dirty="0" smtClean="0"/>
              <a:t> адрес </a:t>
            </a:r>
            <a:r>
              <a:rPr lang="bg-BG" sz="2400" dirty="0" smtClean="0"/>
              <a:t>на дадено устройство (</a:t>
            </a:r>
            <a:r>
              <a:rPr lang="en-US" sz="2400" dirty="0" smtClean="0"/>
              <a:t>Address Resolution). </a:t>
            </a:r>
            <a:r>
              <a:rPr lang="bg-BG" sz="2400" dirty="0" smtClean="0"/>
              <a:t>За определяне на МАС адреса на получателя се изпраща </a:t>
            </a:r>
            <a:r>
              <a:rPr lang="en-US" sz="2400" dirty="0" smtClean="0"/>
              <a:t>NS</a:t>
            </a:r>
            <a:r>
              <a:rPr lang="bg-BG" sz="2400" dirty="0" smtClean="0"/>
              <a:t> съобщение. Отговорът се получава в </a:t>
            </a:r>
            <a:r>
              <a:rPr lang="en-US" sz="2400" dirty="0" smtClean="0"/>
              <a:t>NA</a:t>
            </a:r>
            <a:endParaRPr lang="bg-BG" sz="2400" dirty="0" smtClean="0"/>
          </a:p>
          <a:p>
            <a:r>
              <a:rPr lang="bg-BG" sz="2400" b="1" dirty="0" smtClean="0"/>
              <a:t>Проверка за дублиране на адрес</a:t>
            </a:r>
            <a:r>
              <a:rPr lang="bg-BG" sz="2400" dirty="0" smtClean="0"/>
              <a:t>. Когато получи глобален уникастен или </a:t>
            </a:r>
            <a:r>
              <a:rPr lang="en-US" sz="2400" dirty="0" smtClean="0"/>
              <a:t>link-local</a:t>
            </a:r>
            <a:r>
              <a:rPr lang="bg-BG" sz="2400" dirty="0" smtClean="0"/>
              <a:t> адрес, устройството изпраща </a:t>
            </a:r>
            <a:r>
              <a:rPr lang="en-US" sz="2400" dirty="0" smtClean="0"/>
              <a:t>NS </a:t>
            </a:r>
            <a:r>
              <a:rPr lang="bg-BG" sz="2400" dirty="0" smtClean="0"/>
              <a:t>съобщение до всички. Ако същият адрес вече се използва, другото устройство отговаря с </a:t>
            </a:r>
            <a:r>
              <a:rPr lang="en-US" sz="2400" dirty="0" smtClean="0"/>
              <a:t>NA</a:t>
            </a:r>
            <a:r>
              <a:rPr lang="bg-BG" sz="2400" dirty="0" smtClean="0"/>
              <a:t> съобщение, че адресът е зает. (</a:t>
            </a:r>
            <a:r>
              <a:rPr lang="en-US" sz="2400" dirty="0" smtClean="0"/>
              <a:t>RFC 4861, </a:t>
            </a:r>
            <a:r>
              <a:rPr lang="bg-BG" sz="2400" dirty="0" smtClean="0"/>
              <a:t>препоръчително, но не задължително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Тест и верификация на връзката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1828800" cy="87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1: Тестване на </a:t>
            </a:r>
            <a:r>
              <a:rPr lang="en-US" dirty="0" smtClean="0"/>
              <a:t>TCP/IP</a:t>
            </a:r>
            <a:r>
              <a:rPr lang="bg-BG" dirty="0" smtClean="0"/>
              <a:t> стека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2: Тестване на свързаността в локалната мрежа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84718"/>
            <a:ext cx="4051650" cy="32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Съжителство на </a:t>
            </a:r>
            <a:r>
              <a:rPr lang="en-US" dirty="0" smtClean="0"/>
              <a:t>IPv4</a:t>
            </a:r>
            <a:r>
              <a:rPr lang="bg-BG" dirty="0" smtClean="0"/>
              <a:t> и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/>
              <a:t>Миграционните техники за преминаване към </a:t>
            </a:r>
            <a:r>
              <a:rPr lang="en-US" sz="2800" dirty="0" smtClean="0"/>
              <a:t>IPv6</a:t>
            </a:r>
            <a:r>
              <a:rPr lang="bg-BG" sz="2800" dirty="0" smtClean="0"/>
              <a:t> могат да бъдат разделени на 3 категории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39" y="2590800"/>
            <a:ext cx="4535262" cy="29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9068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Техника 1: Двоен стек (</a:t>
            </a:r>
            <a:r>
              <a:rPr lang="en-US" b="1" dirty="0" smtClean="0"/>
              <a:t>Dual-stack</a:t>
            </a:r>
            <a:r>
              <a:rPr lang="bg-BG" b="1" dirty="0" smtClean="0"/>
              <a:t>)</a:t>
            </a:r>
            <a:r>
              <a:rPr lang="en-US" dirty="0" smtClean="0"/>
              <a:t>: </a:t>
            </a:r>
            <a:r>
              <a:rPr lang="bg-BG" dirty="0" smtClean="0"/>
              <a:t>Позволява </a:t>
            </a:r>
            <a:r>
              <a:rPr lang="en-US" dirty="0" smtClean="0"/>
              <a:t>IPv4 </a:t>
            </a:r>
            <a:r>
              <a:rPr lang="bg-BG" dirty="0" smtClean="0"/>
              <a:t>и </a:t>
            </a:r>
            <a:r>
              <a:rPr lang="en-US" dirty="0" smtClean="0"/>
              <a:t>IPv6 </a:t>
            </a:r>
            <a:r>
              <a:rPr lang="bg-BG" dirty="0" smtClean="0"/>
              <a:t> да съществуват в една и съща мрежа. Устройствата се конфигуриран с двата типа адрес едновременно.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Тест и верификация на връзката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223" y="2443570"/>
            <a:ext cx="5418742" cy="35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6880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Стъпка 3: Тестване на свързаността към отдалечена мрежа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Командата </a:t>
            </a:r>
            <a:r>
              <a:rPr lang="en-US" dirty="0" err="1" smtClean="0"/>
              <a:t>traceroute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 smtClean="0"/>
              <a:t>Генерира списък от устройствата, които успешно са достъпени от началния хост</a:t>
            </a:r>
            <a:endParaRPr lang="en-US" dirty="0" smtClean="0"/>
          </a:p>
          <a:p>
            <a:r>
              <a:rPr lang="bg-BG" dirty="0" smtClean="0"/>
              <a:t>Показва важна информация за търсене на проблеми</a:t>
            </a:r>
            <a:endParaRPr lang="en-US" dirty="0" smtClean="0"/>
          </a:p>
          <a:p>
            <a:r>
              <a:rPr lang="bg-BG" dirty="0" smtClean="0"/>
              <a:t>Ако успешно се достъпи крайния хост, показва се списък от всички междинни маршрутизатори по пътя</a:t>
            </a:r>
            <a:endParaRPr lang="en-US" dirty="0" smtClean="0"/>
          </a:p>
          <a:p>
            <a:r>
              <a:rPr lang="bg-BG" dirty="0" smtClean="0"/>
              <a:t>Ако връзката е неуспешна, последният достъпен маршрутизатор може да даде информация за това къде е възникнал проблем или ограничение за сигурност</a:t>
            </a:r>
            <a:endParaRPr lang="en-US" dirty="0" smtClean="0"/>
          </a:p>
          <a:p>
            <a:r>
              <a:rPr lang="bg-BG" dirty="0" smtClean="0"/>
              <a:t>Дава информация за времето, необходимо на един пакет да стигне до всеки достъпен междинен маршрутизатор и да се върне.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Съжителство на </a:t>
            </a:r>
            <a:r>
              <a:rPr lang="en-US" dirty="0" smtClean="0"/>
              <a:t>IPv4</a:t>
            </a:r>
            <a:r>
              <a:rPr lang="bg-BG" dirty="0" smtClean="0"/>
              <a:t> и </a:t>
            </a:r>
            <a:r>
              <a:rPr lang="en-US" dirty="0" smtClean="0"/>
              <a:t>IPv6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76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Техника 2: Създаване на тунел (</a:t>
            </a:r>
            <a:r>
              <a:rPr lang="en-US" b="1" dirty="0" err="1" smtClean="0"/>
              <a:t>Tunnelling</a:t>
            </a:r>
            <a:r>
              <a:rPr lang="bg-BG" b="1" dirty="0" smtClean="0"/>
              <a:t>)</a:t>
            </a:r>
            <a:r>
              <a:rPr lang="en-US" dirty="0" smtClean="0"/>
              <a:t>: </a:t>
            </a:r>
            <a:r>
              <a:rPr lang="bg-BG" dirty="0" smtClean="0"/>
              <a:t> Метод за транспортиране на пакет </a:t>
            </a:r>
            <a:r>
              <a:rPr lang="en-US" dirty="0" smtClean="0"/>
              <a:t>IPv6</a:t>
            </a:r>
            <a:r>
              <a:rPr lang="bg-BG" dirty="0" smtClean="0"/>
              <a:t> по </a:t>
            </a:r>
            <a:r>
              <a:rPr lang="en-US" dirty="0" smtClean="0"/>
              <a:t>IPv4</a:t>
            </a:r>
            <a:r>
              <a:rPr lang="bg-BG" dirty="0" smtClean="0"/>
              <a:t> мрежа. </a:t>
            </a:r>
            <a:r>
              <a:rPr lang="en-US" dirty="0" smtClean="0"/>
              <a:t>IPv6</a:t>
            </a:r>
            <a:r>
              <a:rPr lang="bg-BG" dirty="0" smtClean="0"/>
              <a:t> пакетът се капсулира в </a:t>
            </a:r>
            <a:r>
              <a:rPr lang="en-US" dirty="0" smtClean="0"/>
              <a:t>IPv4</a:t>
            </a:r>
            <a:r>
              <a:rPr lang="bg-BG" dirty="0" smtClean="0"/>
              <a:t> пакета.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Съжителство на </a:t>
            </a:r>
            <a:r>
              <a:rPr lang="en-US" dirty="0" smtClean="0"/>
              <a:t>IPv4</a:t>
            </a:r>
            <a:r>
              <a:rPr lang="bg-BG" dirty="0" smtClean="0"/>
              <a:t> и </a:t>
            </a:r>
            <a:r>
              <a:rPr lang="en-US" dirty="0" smtClean="0"/>
              <a:t>IPv6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47130"/>
            <a:ext cx="6553200" cy="19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2636" y="5124271"/>
            <a:ext cx="802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Техника 3: Транслация (</a:t>
            </a:r>
            <a:r>
              <a:rPr lang="en-US" b="1" dirty="0" smtClean="0"/>
              <a:t>Translation</a:t>
            </a:r>
            <a:r>
              <a:rPr lang="bg-BG" b="1" dirty="0" smtClean="0"/>
              <a:t>)</a:t>
            </a:r>
            <a:r>
              <a:rPr lang="en-US" dirty="0" smtClean="0"/>
              <a:t>: Network Address Translation </a:t>
            </a:r>
            <a:r>
              <a:rPr lang="en-US" dirty="0"/>
              <a:t>64 (NAT64) </a:t>
            </a:r>
            <a:r>
              <a:rPr lang="bg-BG" dirty="0" smtClean="0"/>
              <a:t>позволява на устройства, конфигурираните с </a:t>
            </a:r>
            <a:r>
              <a:rPr lang="en-US" dirty="0" smtClean="0"/>
              <a:t>IPv6 </a:t>
            </a:r>
            <a:r>
              <a:rPr lang="bg-BG" dirty="0" smtClean="0"/>
              <a:t>да комуникират с устройства, конфигурирани с</a:t>
            </a:r>
            <a:r>
              <a:rPr lang="en-US" dirty="0" smtClean="0"/>
              <a:t> IPv4</a:t>
            </a:r>
            <a:r>
              <a:rPr lang="bg-BG" dirty="0" smtClean="0"/>
              <a:t> чрез използване техника, подобна на </a:t>
            </a:r>
            <a:r>
              <a:rPr lang="en-US" dirty="0" smtClean="0"/>
              <a:t>NAT </a:t>
            </a:r>
            <a:r>
              <a:rPr lang="bg-BG" dirty="0" smtClean="0"/>
              <a:t>при </a:t>
            </a:r>
            <a:r>
              <a:rPr lang="en-US" dirty="0" smtClean="0"/>
              <a:t>IPv4. IPv6 </a:t>
            </a:r>
            <a:r>
              <a:rPr lang="bg-BG" dirty="0" smtClean="0"/>
              <a:t>пакетите се транслират до </a:t>
            </a:r>
            <a:r>
              <a:rPr lang="en-US" dirty="0" smtClean="0"/>
              <a:t>IPv4 </a:t>
            </a:r>
            <a:r>
              <a:rPr lang="bg-BG" dirty="0" smtClean="0"/>
              <a:t>пакети и обратно.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Шестнадесетична бройна система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13109" y="1771584"/>
            <a:ext cx="3901691" cy="417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Базира се на основа 16</a:t>
            </a:r>
            <a:r>
              <a:rPr kumimoji="0" lang="bg-BG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използва символите 0-9 и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A-F</a:t>
            </a:r>
            <a:endParaRPr kumimoji="0" lang="bg-BG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Един</a:t>
            </a:r>
            <a:r>
              <a:rPr kumimoji="0" lang="bg-BG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шестнадесетичен символ се представя в 4 бита или половин байт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1600200"/>
          <a:ext cx="4648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676"/>
                <a:gridCol w="1345324"/>
                <a:gridCol w="1219200"/>
              </a:tblGrid>
              <a:tr h="295835"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Шестнадесетична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Десетична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Двоична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0111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Представяне на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3200400" cy="609599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В 1 байт (8 бита)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1" y="1600200"/>
          <a:ext cx="57911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055"/>
                <a:gridCol w="1676141"/>
                <a:gridCol w="1519003"/>
              </a:tblGrid>
              <a:tr h="295835"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Шестнадесетична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Десетична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Двоична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0000 0000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0000 0001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0000 0010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0000 0011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0000 0100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0000 0101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0000 0110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0</a:t>
                      </a:r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0000 1111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0001 0000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1100 1010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1111 1101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1111 1110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1111 1111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9571</TotalTime>
  <Words>2746</Words>
  <Application>Microsoft Office PowerPoint</Application>
  <PresentationFormat>On-screen Show (4:3)</PresentationFormat>
  <Paragraphs>442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Логическо адресиране – Част 2</vt:lpstr>
      <vt:lpstr>Съдържание</vt:lpstr>
      <vt:lpstr>Необходимост от IPv6</vt:lpstr>
      <vt:lpstr>Необходимост от IPv6</vt:lpstr>
      <vt:lpstr>Съжителство на IPv4 и IPv6</vt:lpstr>
      <vt:lpstr>Съжителство на IPv4 и IPv6</vt:lpstr>
      <vt:lpstr>Съжителство на IPv4 и IPv6</vt:lpstr>
      <vt:lpstr>Шестнадесетична бройна система</vt:lpstr>
      <vt:lpstr>Представяне на IPv6</vt:lpstr>
      <vt:lpstr>Представяне на IPv6</vt:lpstr>
      <vt:lpstr>Премахване на водещите нули</vt:lpstr>
      <vt:lpstr>Премахване на нулеви сегменти</vt:lpstr>
      <vt:lpstr>IPv6 префикс</vt:lpstr>
      <vt:lpstr>Типове IPv6 адреси</vt:lpstr>
      <vt:lpstr>Уникаст комуникация</vt:lpstr>
      <vt:lpstr>Типове IPv6 уникастни адреси</vt:lpstr>
      <vt:lpstr>Типове IPv6 уникастни адреси</vt:lpstr>
      <vt:lpstr>Типове IPv6 уникастни адреси</vt:lpstr>
      <vt:lpstr>Типове IPv6 уникастни адреси</vt:lpstr>
      <vt:lpstr>IPv6 Link-Local уникастен адрес</vt:lpstr>
      <vt:lpstr>IPv6 Link-Local уникастен адрес</vt:lpstr>
      <vt:lpstr>IPv6 глобален уникатен адрес</vt:lpstr>
      <vt:lpstr>Структура на глобален уникастен адрес</vt:lpstr>
      <vt:lpstr>Структура на глобален уникастен адрес</vt:lpstr>
      <vt:lpstr>Конфигуриране на маршрутизатор</vt:lpstr>
      <vt:lpstr>Конфигуриране на хост</vt:lpstr>
      <vt:lpstr>Динамично конфигуриране на IPv6</vt:lpstr>
      <vt:lpstr>Динамично конфигуриране на IPv6</vt:lpstr>
      <vt:lpstr>RS и RA съобщения</vt:lpstr>
      <vt:lpstr>DHCPv6</vt:lpstr>
      <vt:lpstr>DHCv6 съобщения</vt:lpstr>
      <vt:lpstr>ID на интерфейса</vt:lpstr>
      <vt:lpstr>Процесът EUI-64</vt:lpstr>
      <vt:lpstr>Процесът EUI-64</vt:lpstr>
      <vt:lpstr>Случайно генериран идентификатор</vt:lpstr>
      <vt:lpstr>Динамичен Link-local адрес</vt:lpstr>
      <vt:lpstr>Динамичен Link-local адрес</vt:lpstr>
      <vt:lpstr>Конфигуриране на link-local адрес</vt:lpstr>
      <vt:lpstr>Верифициране на IPv6 конфигурация</vt:lpstr>
      <vt:lpstr>Верифициране на IPv6 конфигурация</vt:lpstr>
      <vt:lpstr>IPv6 мултикастен адрес</vt:lpstr>
      <vt:lpstr> Фиксиран IPv6 мултикастен адрес</vt:lpstr>
      <vt:lpstr>Фиксиран IPv6 мултикастен адрес</vt:lpstr>
      <vt:lpstr>Ограничен мултикастен адрес</vt:lpstr>
      <vt:lpstr>Ограничен мултикастен адрес</vt:lpstr>
      <vt:lpstr>Проверка на свързаността - ICMP</vt:lpstr>
      <vt:lpstr>ICMPv6</vt:lpstr>
      <vt:lpstr>ICMPv6</vt:lpstr>
      <vt:lpstr>Тест и верификация на връзката</vt:lpstr>
      <vt:lpstr>Тест и верификация на връзката</vt:lpstr>
      <vt:lpstr>Командата traceroute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131</cp:revision>
  <dcterms:created xsi:type="dcterms:W3CDTF">2013-08-22T10:56:40Z</dcterms:created>
  <dcterms:modified xsi:type="dcterms:W3CDTF">2014-01-09T15:06:33Z</dcterms:modified>
</cp:coreProperties>
</file>