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FF"/>
    <a:srgbClr val="6699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A48-6C39-410F-A8D4-DEDBC36FDD17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D53D-EBF5-47E4-B08F-E264EB135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0D8-F3C7-4D57-B602-6587EAA93D94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ACC9-8640-4BA9-ADB9-B87F9901D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1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9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0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E29B-04AB-4C1B-8510-0E277166FF74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2" r:id="rId3"/>
    <p:sldLayoutId id="2147484133" r:id="rId4"/>
    <p:sldLayoutId id="21474841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 smtClean="0"/>
              <a:t>Обзор на компютърните мрежите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>
            <a:normAutofit fontScale="92500"/>
          </a:bodyPr>
          <a:lstStyle/>
          <a:p>
            <a:r>
              <a:rPr lang="bg-BG" b="1" dirty="0">
                <a:solidFill>
                  <a:schemeClr val="tx2"/>
                </a:solidFill>
              </a:rPr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bg-BG" sz="1600" b="1" dirty="0" smtClean="0">
                <a:solidFill>
                  <a:schemeClr val="bg1"/>
                </a:solidFill>
              </a:rPr>
              <a:t>Договор </a:t>
            </a:r>
            <a:r>
              <a:rPr lang="en-US" sz="1600" b="1" dirty="0">
                <a:solidFill>
                  <a:schemeClr val="bg1"/>
                </a:solidFill>
              </a:rPr>
              <a:t>BG051PO001-4.3.04-0018</a:t>
            </a:r>
            <a:endParaRPr lang="bg-BG" sz="1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bg-BG" sz="2000" b="1" dirty="0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Мрежова медия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Каналът, по който се предават данните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325" y="2209800"/>
            <a:ext cx="3622676" cy="256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029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Критерии за избор на медия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bg-BG" dirty="0" smtClean="0"/>
              <a:t>Разстоянието, на което трябва да се предава сигнал</a:t>
            </a:r>
            <a:r>
              <a:rPr lang="en-US" dirty="0" smtClean="0"/>
              <a:t>.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bg-BG" dirty="0" smtClean="0"/>
              <a:t>Средата, в която ще трябва да бъде инсталирана медията</a:t>
            </a:r>
            <a:r>
              <a:rPr lang="en-US" dirty="0" smtClean="0"/>
              <a:t>.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bg-BG" dirty="0" smtClean="0"/>
              <a:t>Колличеството на данните и скоростта, с която ще трябва да бъдат предавани</a:t>
            </a:r>
            <a:r>
              <a:rPr lang="en-US" dirty="0" smtClean="0"/>
              <a:t>.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bg-BG" dirty="0" smtClean="0"/>
              <a:t>Цената на медията и инсталацията й</a:t>
            </a:r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68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Мрежови компоненти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Онагледяване</a:t>
            </a:r>
          </a:p>
          <a:p>
            <a:endParaRPr lang="en-US" dirty="0"/>
          </a:p>
        </p:txBody>
      </p:sp>
      <p:pic>
        <p:nvPicPr>
          <p:cNvPr id="4" name="Picture 3" descr="represen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240524"/>
            <a:ext cx="5334000" cy="4465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Диаграми на топологията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1981199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Физическа топология</a:t>
            </a:r>
            <a:endParaRPr lang="en-US" dirty="0" smtClean="0"/>
          </a:p>
          <a:p>
            <a:pPr lvl="1"/>
            <a:r>
              <a:rPr lang="bg-BG" sz="2200" dirty="0" smtClean="0"/>
              <a:t>Показва физическото място на устройствата</a:t>
            </a:r>
          </a:p>
          <a:p>
            <a:pPr lvl="1"/>
            <a:r>
              <a:rPr lang="bg-BG" sz="2200" dirty="0" smtClean="0"/>
              <a:t>Конфигурираните портове</a:t>
            </a:r>
          </a:p>
          <a:p>
            <a:pPr lvl="1"/>
            <a:r>
              <a:rPr lang="bg-BG" sz="2200" dirty="0" smtClean="0"/>
              <a:t>Окабеляването 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43400"/>
            <a:ext cx="4876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g-BG" sz="3200" dirty="0" smtClean="0"/>
              <a:t>Логическа </a:t>
            </a: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топология</a:t>
            </a:r>
          </a:p>
          <a:p>
            <a:pPr marL="3429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2400" dirty="0" smtClean="0"/>
              <a:t>Идентифицира устройствата, портовете, мрежовите адреси (</a:t>
            </a:r>
            <a:r>
              <a:rPr lang="en-US" sz="2400" dirty="0" smtClean="0"/>
              <a:t>IP)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hysicalTopolo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798" y="1752600"/>
            <a:ext cx="3657602" cy="2323846"/>
          </a:xfrm>
          <a:prstGeom prst="rect">
            <a:avLst/>
          </a:prstGeom>
        </p:spPr>
      </p:pic>
      <p:pic>
        <p:nvPicPr>
          <p:cNvPr id="6" name="Picture 5" descr="logicalTop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267200"/>
            <a:ext cx="3402590" cy="228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Типове мрежи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182880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Критерии за делене:</a:t>
            </a:r>
          </a:p>
          <a:p>
            <a:pPr lvl="1"/>
            <a:r>
              <a:rPr lang="bg-BG" sz="2000" dirty="0" smtClean="0"/>
              <a:t>Размера на областта, която покриват</a:t>
            </a:r>
          </a:p>
          <a:p>
            <a:pPr lvl="1"/>
            <a:r>
              <a:rPr lang="bg-BG" sz="2000" dirty="0" smtClean="0"/>
              <a:t>Броя на свързаните потребители</a:t>
            </a:r>
          </a:p>
          <a:p>
            <a:pPr lvl="1"/>
            <a:r>
              <a:rPr lang="bg-BG" sz="2000" dirty="0" smtClean="0"/>
              <a:t>Броя и вида на предлаганите услуги</a:t>
            </a:r>
          </a:p>
          <a:p>
            <a:endParaRPr lang="en-US" sz="2400" dirty="0" smtClean="0"/>
          </a:p>
          <a:p>
            <a:endParaRPr lang="bg-BG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05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Типове мрежи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Локална мрежа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Area Network (WAN)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Metropolitan Area Network (MAN)</a:t>
            </a: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Безжична локална мрежа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WLAN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Мрежа за съхранение на данни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(SAN)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g-B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Локална мрежа (</a:t>
            </a:r>
            <a:r>
              <a:rPr lang="en-US" b="1" dirty="0" smtClean="0"/>
              <a:t>LAN)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bg-BG" sz="2400" dirty="0" smtClean="0">
                <a:ea typeface="DejaVu Sans" charset="0"/>
                <a:cs typeface="DejaVu Sans" charset="0"/>
              </a:rPr>
              <a:t>Обхваща ограничена географска зона</a:t>
            </a:r>
            <a:endParaRPr lang="en-GB" sz="2400" dirty="0" smtClean="0">
              <a:ea typeface="DejaVu Sans" charset="0"/>
              <a:cs typeface="DejaVu Sans" charset="0"/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ea typeface="DejaVu Sans" charset="0"/>
                <a:cs typeface="DejaVu Sans" charset="0"/>
              </a:rPr>
              <a:t>Осигурява услуги и приложения на потребители в рамките на дадена организация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ea typeface="DejaVu Sans" charset="0"/>
                <a:cs typeface="DejaVu Sans" charset="0"/>
              </a:rPr>
              <a:t>Под управлението на конкретна организация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ea typeface="DejaVu Sans" charset="0"/>
                <a:cs typeface="DejaVu Sans" charset="0"/>
              </a:rPr>
              <a:t>Високоскоростна технология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ea typeface="DejaVu Sans" charset="0"/>
                <a:cs typeface="DejaVu Sans" charset="0"/>
              </a:rPr>
              <a:t>Поддържа голям брой потребители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ea typeface="DejaVu Sans" charset="0"/>
                <a:cs typeface="DejaVu Sans" charset="0"/>
              </a:rPr>
              <a:t>LAN протокол - Ethernet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44" y="4378324"/>
            <a:ext cx="3947756" cy="2403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Wide Area Network (WAN)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>
                <a:ea typeface="DejaVu Sans" charset="0"/>
                <a:cs typeface="DejaVu Sans" charset="0"/>
              </a:rPr>
              <a:t>Свързва</a:t>
            </a:r>
            <a:r>
              <a:rPr lang="en-GB" sz="2400" dirty="0" smtClean="0">
                <a:ea typeface="DejaVu Sans" charset="0"/>
                <a:cs typeface="DejaVu Sans" charset="0"/>
              </a:rPr>
              <a:t> LAN </a:t>
            </a:r>
            <a:r>
              <a:rPr lang="en-GB" sz="2400" dirty="0" err="1" smtClean="0">
                <a:ea typeface="DejaVu Sans" charset="0"/>
                <a:cs typeface="DejaVu Sans" charset="0"/>
              </a:rPr>
              <a:t>мрежи</a:t>
            </a:r>
            <a:r>
              <a:rPr lang="en-GB" sz="2400" dirty="0" smtClean="0">
                <a:ea typeface="DejaVu Sans" charset="0"/>
                <a:cs typeface="DejaVu Sans" charset="0"/>
              </a:rPr>
              <a:t> </a:t>
            </a:r>
            <a:r>
              <a:rPr lang="bg-BG" sz="2400" dirty="0" smtClean="0">
                <a:ea typeface="DejaVu Sans" charset="0"/>
                <a:cs typeface="DejaVu Sans" charset="0"/>
              </a:rPr>
              <a:t>от</a:t>
            </a:r>
            <a:r>
              <a:rPr lang="en-GB" sz="2400" dirty="0" smtClean="0">
                <a:ea typeface="DejaVu Sans" charset="0"/>
                <a:cs typeface="DejaVu Sans" charset="0"/>
              </a:rPr>
              <a:t> </a:t>
            </a:r>
            <a:r>
              <a:rPr lang="en-GB" sz="2400" dirty="0" err="1" smtClean="0">
                <a:ea typeface="DejaVu Sans" charset="0"/>
                <a:cs typeface="DejaVu Sans" charset="0"/>
              </a:rPr>
              <a:t>различни</a:t>
            </a:r>
            <a:r>
              <a:rPr lang="en-GB" sz="2400" dirty="0" smtClean="0">
                <a:ea typeface="DejaVu Sans" charset="0"/>
                <a:cs typeface="DejaVu Sans" charset="0"/>
              </a:rPr>
              <a:t> </a:t>
            </a:r>
            <a:r>
              <a:rPr lang="en-GB" sz="2400" dirty="0" err="1" smtClean="0">
                <a:ea typeface="DejaVu Sans" charset="0"/>
                <a:cs typeface="DejaVu Sans" charset="0"/>
              </a:rPr>
              <a:t>географски</a:t>
            </a:r>
            <a:r>
              <a:rPr lang="en-GB" sz="2400" dirty="0" smtClean="0">
                <a:ea typeface="DejaVu Sans" charset="0"/>
                <a:cs typeface="DejaVu Sans" charset="0"/>
              </a:rPr>
              <a:t> </a:t>
            </a:r>
            <a:r>
              <a:rPr lang="en-GB" sz="2400" dirty="0" err="1" smtClean="0">
                <a:ea typeface="DejaVu Sans" charset="0"/>
                <a:cs typeface="DejaVu Sans" charset="0"/>
              </a:rPr>
              <a:t>зони</a:t>
            </a:r>
            <a:endParaRPr lang="bg-BG" sz="2400" dirty="0" smtClean="0">
              <a:ea typeface="DejaVu Sans" charset="0"/>
              <a:cs typeface="DejaVu Sans" charset="0"/>
            </a:endParaRPr>
          </a:p>
          <a:p>
            <a:r>
              <a:rPr lang="bg-BG" sz="2400" dirty="0" smtClean="0">
                <a:ea typeface="DejaVu Sans" charset="0"/>
                <a:cs typeface="DejaVu Sans" charset="0"/>
              </a:rPr>
              <a:t>Администрира се от множество доставчици</a:t>
            </a:r>
          </a:p>
          <a:p>
            <a:r>
              <a:rPr lang="bg-BG" sz="2400" dirty="0" smtClean="0">
                <a:ea typeface="DejaVu Sans" charset="0"/>
                <a:cs typeface="DejaVu Sans" charset="0"/>
              </a:rPr>
              <a:t>Осигурява по-ниска скорост на предаване между отделните локални мрежи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5868988" cy="316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Интернет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371" y="1798637"/>
            <a:ext cx="56642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Интранет и Екстранет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153" y="1874837"/>
            <a:ext cx="48276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Връзка с интернет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Домашните потребители и малки офиси чрез доставчици на Интернет (</a:t>
            </a:r>
            <a:r>
              <a:rPr lang="en-US" sz="2800" dirty="0" smtClean="0"/>
              <a:t>ISP)</a:t>
            </a:r>
          </a:p>
          <a:p>
            <a:pPr indent="0">
              <a:buNone/>
            </a:pPr>
            <a:r>
              <a:rPr lang="bg-BG" sz="2400" b="1" dirty="0" smtClean="0"/>
              <a:t>Технологии</a:t>
            </a:r>
            <a:r>
              <a:rPr lang="bg-BG" sz="2400" dirty="0" smtClean="0"/>
              <a:t>: </a:t>
            </a:r>
            <a:r>
              <a:rPr lang="bg-BG" sz="2400" dirty="0" smtClean="0"/>
              <a:t>широколентова връзка (</a:t>
            </a:r>
            <a:r>
              <a:rPr lang="en-US" sz="2400" dirty="0" smtClean="0"/>
              <a:t>broadband)</a:t>
            </a:r>
            <a:r>
              <a:rPr lang="bg-BG" sz="2400" dirty="0" smtClean="0"/>
              <a:t>, </a:t>
            </a:r>
            <a:r>
              <a:rPr lang="en-US" sz="2400" dirty="0" smtClean="0"/>
              <a:t>DSL</a:t>
            </a:r>
            <a:r>
              <a:rPr lang="bg-BG" sz="2400" dirty="0" smtClean="0"/>
              <a:t>, безжични мрежи и мобилни технологии</a:t>
            </a:r>
          </a:p>
          <a:p>
            <a:r>
              <a:rPr lang="bg-BG" sz="2800" dirty="0" smtClean="0"/>
              <a:t>Организациите обикновено изискват достъп до корпоративни точки или Интернет</a:t>
            </a:r>
          </a:p>
          <a:p>
            <a:pPr indent="0">
              <a:buNone/>
            </a:pPr>
            <a:r>
              <a:rPr lang="bg-BG" sz="2400" b="1" dirty="0" smtClean="0"/>
              <a:t>Технологии: </a:t>
            </a:r>
            <a:r>
              <a:rPr lang="en-US" sz="2400" dirty="0" smtClean="0"/>
              <a:t>IP</a:t>
            </a:r>
            <a:r>
              <a:rPr lang="bg-BG" sz="2400" dirty="0" smtClean="0"/>
              <a:t> телефони, видео-конферентни връзки, центрове за данни</a:t>
            </a:r>
          </a:p>
          <a:p>
            <a:r>
              <a:rPr lang="bg-BG" sz="2800" dirty="0" smtClean="0"/>
              <a:t>Бизнес организации – чрез доставчици на услуги</a:t>
            </a:r>
          </a:p>
          <a:p>
            <a:pPr indent="0">
              <a:spcBef>
                <a:spcPts val="0"/>
              </a:spcBef>
              <a:buNone/>
            </a:pPr>
            <a:r>
              <a:rPr lang="bg-BG" sz="2400" b="1" dirty="0" smtClean="0"/>
              <a:t>Технологии: </a:t>
            </a:r>
            <a:r>
              <a:rPr lang="bg-BG" sz="2400" dirty="0" smtClean="0"/>
              <a:t>бизнес </a:t>
            </a:r>
            <a:r>
              <a:rPr lang="en-US" sz="2400" dirty="0" smtClean="0"/>
              <a:t>DSL</a:t>
            </a:r>
            <a:r>
              <a:rPr lang="bg-BG" sz="2400" dirty="0" smtClean="0"/>
              <a:t>, наети линии, </a:t>
            </a:r>
            <a:r>
              <a:rPr lang="en-US" sz="2400" dirty="0" smtClean="0"/>
              <a:t>Metro</a:t>
            </a:r>
            <a:r>
              <a:rPr lang="bg-BG" sz="2400" dirty="0" smtClean="0"/>
              <a:t> етернет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Свързване на потребители</a:t>
            </a:r>
            <a:endParaRPr lang="en-US" b="1" dirty="0"/>
          </a:p>
        </p:txBody>
      </p:sp>
      <p:pic>
        <p:nvPicPr>
          <p:cNvPr id="4" name="Content Placeholder 3" descr="remoteUs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2819400"/>
            <a:ext cx="3501712" cy="2747674"/>
          </a:xfrm>
        </p:spPr>
      </p:pic>
      <p:sp>
        <p:nvSpPr>
          <p:cNvPr id="5" name="TextBox 4"/>
          <p:cNvSpPr txBox="1"/>
          <p:nvPr/>
        </p:nvSpPr>
        <p:spPr>
          <a:xfrm>
            <a:off x="76200" y="1600200"/>
            <a:ext cx="571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Кабелна връзка</a:t>
            </a:r>
            <a:r>
              <a:rPr lang="bg-BG" dirty="0" smtClean="0"/>
              <a:t>: висока скорост, постоянна наличност</a:t>
            </a:r>
          </a:p>
          <a:p>
            <a:r>
              <a:rPr lang="bg-BG" dirty="0" smtClean="0"/>
              <a:t>у</a:t>
            </a:r>
            <a:r>
              <a:rPr lang="bg-BG" dirty="0" smtClean="0"/>
              <a:t>стройство: кабелен модем</a:t>
            </a:r>
            <a:endParaRPr lang="en-US" dirty="0" smtClean="0"/>
          </a:p>
          <a:p>
            <a:endParaRPr lang="bg-BG" dirty="0" smtClean="0"/>
          </a:p>
          <a:p>
            <a:r>
              <a:rPr lang="bg-BG" b="1" dirty="0" smtClean="0"/>
              <a:t>Цифрова абонатна линия (</a:t>
            </a:r>
            <a:r>
              <a:rPr lang="en-US" b="1" dirty="0" smtClean="0"/>
              <a:t>DSL)</a:t>
            </a:r>
            <a:r>
              <a:rPr lang="en-US" dirty="0" smtClean="0"/>
              <a:t>: </a:t>
            </a:r>
            <a:r>
              <a:rPr lang="bg-BG" dirty="0" smtClean="0"/>
              <a:t>висока скорост, постоянна </a:t>
            </a:r>
            <a:r>
              <a:rPr lang="bg-BG" dirty="0" smtClean="0"/>
              <a:t>наличност</a:t>
            </a:r>
            <a:endParaRPr lang="en-US" dirty="0" smtClean="0"/>
          </a:p>
          <a:p>
            <a:r>
              <a:rPr lang="bg-BG" dirty="0" smtClean="0"/>
              <a:t>у</a:t>
            </a:r>
            <a:r>
              <a:rPr lang="bg-BG" dirty="0" smtClean="0"/>
              <a:t>стройство: модем, който разделя телефонната линия на 3 канала: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за телефонни обаждания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з</a:t>
            </a:r>
            <a:r>
              <a:rPr lang="bg-BG" dirty="0" smtClean="0"/>
              <a:t>а сваляне на информация (</a:t>
            </a:r>
            <a:r>
              <a:rPr lang="en-US" dirty="0" smtClean="0"/>
              <a:t>download</a:t>
            </a:r>
            <a:r>
              <a:rPr lang="bg-BG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за качване на информация (</a:t>
            </a:r>
            <a:r>
              <a:rPr lang="en-US" dirty="0" smtClean="0"/>
              <a:t>upload)</a:t>
            </a:r>
            <a:endParaRPr lang="bg-BG" dirty="0" smtClean="0"/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r>
              <a:rPr lang="bg-BG" b="1" dirty="0" smtClean="0"/>
              <a:t>Клетъчна връзка: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наличност: при наличност на сигнал</a:t>
            </a:r>
            <a:br>
              <a:rPr lang="bg-BG" dirty="0" smtClean="0"/>
            </a:br>
            <a:r>
              <a:rPr lang="bg-BG" dirty="0" smtClean="0"/>
              <a:t>скоростта е ограничена капацитета на телефона и кулата, с която се свързва</a:t>
            </a:r>
          </a:p>
          <a:p>
            <a:endParaRPr lang="bg-BG" dirty="0" smtClean="0"/>
          </a:p>
          <a:p>
            <a:r>
              <a:rPr lang="bg-BG" b="1" dirty="0" smtClean="0"/>
              <a:t>Сателитна връзка</a:t>
            </a:r>
          </a:p>
          <a:p>
            <a:r>
              <a:rPr lang="bg-BG" dirty="0" smtClean="0"/>
              <a:t>устройство: сателитна чиния, скорост: според договор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Компютърните мрежи днес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От времето на пещерните рисунки до съвременните методи на комуникация човечеството непрекъснато е развивало и развива средстата за комуникация.</a:t>
            </a:r>
          </a:p>
          <a:p>
            <a:r>
              <a:rPr lang="bg-BG" dirty="0" smtClean="0"/>
              <a:t>История</a:t>
            </a:r>
          </a:p>
          <a:p>
            <a:pPr lvl="1"/>
            <a:r>
              <a:rPr lang="bg-BG" sz="2400" dirty="0" smtClean="0"/>
              <a:t>1995г 	човекът отива при устройството</a:t>
            </a:r>
          </a:p>
          <a:p>
            <a:pPr lvl="1"/>
            <a:r>
              <a:rPr lang="bg-BG" sz="2400" dirty="0" smtClean="0"/>
              <a:t>2000г	човекът взема устройството със себе си</a:t>
            </a:r>
          </a:p>
          <a:p>
            <a:pPr lvl="1"/>
            <a:r>
              <a:rPr lang="bg-BG" sz="2400" dirty="0" smtClean="0"/>
              <a:t>2011г	„бум“ на устройствата</a:t>
            </a:r>
          </a:p>
          <a:p>
            <a:pPr lvl="1"/>
            <a:r>
              <a:rPr lang="bg-BG" sz="2400" dirty="0" smtClean="0"/>
              <a:t>2020г 	всички са свързани в Интернет: хора, 			устройства, данни, процеси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029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Свързване на бизнес клиенти</a:t>
            </a:r>
            <a:endParaRPr lang="en-US" b="1" dirty="0"/>
          </a:p>
        </p:txBody>
      </p:sp>
      <p:pic>
        <p:nvPicPr>
          <p:cNvPr id="4" name="Content Placeholder 3" descr="busin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4602164"/>
            <a:ext cx="4527830" cy="2179636"/>
          </a:xfrm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Наета линия</a:t>
            </a:r>
            <a:r>
              <a:rPr lang="bg-BG" dirty="0" smtClean="0"/>
              <a:t>: месечно или годишно</a:t>
            </a:r>
          </a:p>
          <a:p>
            <a:r>
              <a:rPr lang="bg-BG" dirty="0" smtClean="0"/>
              <a:t>Скорост: </a:t>
            </a:r>
            <a:r>
              <a:rPr lang="en-US" dirty="0" smtClean="0"/>
              <a:t>USA, T1 (1.54 Mb/s), T3 (44.7 Mb/s</a:t>
            </a:r>
            <a:r>
              <a:rPr lang="en-US" dirty="0" smtClean="0"/>
              <a:t>), </a:t>
            </a:r>
            <a:r>
              <a:rPr lang="bg-BG" dirty="0" smtClean="0"/>
              <a:t>извън </a:t>
            </a:r>
            <a:r>
              <a:rPr lang="en-US" dirty="0" smtClean="0"/>
              <a:t>USA: E1 (2 Mb/s) and E3 (34 Mb/s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bg-BG" b="1" dirty="0" smtClean="0"/>
              <a:t>Градска мрежа:</a:t>
            </a:r>
          </a:p>
          <a:p>
            <a:r>
              <a:rPr lang="bg-BG" dirty="0" smtClean="0"/>
              <a:t>Меден проводник или оптика</a:t>
            </a:r>
          </a:p>
          <a:p>
            <a:r>
              <a:rPr lang="bg-BG" dirty="0" smtClean="0"/>
              <a:t>Скорост: </a:t>
            </a:r>
            <a:r>
              <a:rPr lang="en-US" dirty="0" smtClean="0"/>
              <a:t>10 Mb/s </a:t>
            </a:r>
            <a:r>
              <a:rPr lang="bg-BG" dirty="0" smtClean="0"/>
              <a:t>до</a:t>
            </a:r>
            <a:r>
              <a:rPr lang="en-US" dirty="0" smtClean="0"/>
              <a:t> </a:t>
            </a:r>
            <a:r>
              <a:rPr lang="en-US" dirty="0" smtClean="0"/>
              <a:t>10 </a:t>
            </a:r>
            <a:r>
              <a:rPr lang="en-US" dirty="0" err="1" smtClean="0"/>
              <a:t>Gb</a:t>
            </a:r>
            <a:r>
              <a:rPr lang="en-US" dirty="0" smtClean="0"/>
              <a:t>/s</a:t>
            </a:r>
            <a:r>
              <a:rPr lang="bg-BG" dirty="0" smtClean="0"/>
              <a:t>, Кабелен етернет: до </a:t>
            </a:r>
            <a:r>
              <a:rPr lang="en-US" dirty="0" smtClean="0"/>
              <a:t>40 Mbps </a:t>
            </a:r>
            <a:endParaRPr lang="bg-BG" dirty="0" smtClean="0"/>
          </a:p>
          <a:p>
            <a:endParaRPr lang="bg-BG" dirty="0" smtClean="0"/>
          </a:p>
          <a:p>
            <a:r>
              <a:rPr lang="bg-BG" b="1" dirty="0" smtClean="0"/>
              <a:t>Бизнес наета линия</a:t>
            </a:r>
            <a:r>
              <a:rPr lang="bg-BG" dirty="0" smtClean="0"/>
              <a:t>:</a:t>
            </a:r>
          </a:p>
          <a:p>
            <a:r>
              <a:rPr lang="bg-BG" dirty="0" smtClean="0"/>
              <a:t>Симетрична и несиметрична връзка</a:t>
            </a:r>
          </a:p>
          <a:p>
            <a:r>
              <a:rPr lang="bg-BG" dirty="0" smtClean="0"/>
              <a:t>Скорост: теглене </a:t>
            </a:r>
            <a:r>
              <a:rPr lang="en-US" dirty="0" smtClean="0"/>
              <a:t>1.5 </a:t>
            </a:r>
            <a:r>
              <a:rPr lang="bg-BG" dirty="0" smtClean="0"/>
              <a:t>до</a:t>
            </a:r>
            <a:r>
              <a:rPr lang="en-US" dirty="0" smtClean="0"/>
              <a:t> </a:t>
            </a:r>
            <a:r>
              <a:rPr lang="en-US" dirty="0" smtClean="0"/>
              <a:t>9 </a:t>
            </a:r>
            <a:r>
              <a:rPr lang="en-US" dirty="0" smtClean="0"/>
              <a:t>Mbps</a:t>
            </a:r>
            <a:r>
              <a:rPr lang="bg-BG" dirty="0" smtClean="0"/>
              <a:t>, качване </a:t>
            </a:r>
            <a:r>
              <a:rPr lang="en-US" dirty="0" smtClean="0"/>
              <a:t>16 </a:t>
            </a:r>
            <a:r>
              <a:rPr lang="bg-BG" dirty="0" smtClean="0"/>
              <a:t>до</a:t>
            </a:r>
            <a:r>
              <a:rPr lang="en-US" dirty="0" smtClean="0"/>
              <a:t> </a:t>
            </a:r>
            <a:r>
              <a:rPr lang="en-US" dirty="0" smtClean="0"/>
              <a:t>640 kbps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Конвергирана мрежа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Преди и след....</a:t>
            </a:r>
            <a:endParaRPr lang="en-US" dirty="0"/>
          </a:p>
        </p:txBody>
      </p:sp>
      <p:pic>
        <p:nvPicPr>
          <p:cNvPr id="4" name="Content Placeholder 3" descr="noConverg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4269894" cy="2941638"/>
          </a:xfrm>
          <a:prstGeom prst="rect">
            <a:avLst/>
          </a:prstGeom>
        </p:spPr>
      </p:pic>
      <p:pic>
        <p:nvPicPr>
          <p:cNvPr id="5" name="Picture 4" descr="converg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598" y="3572124"/>
            <a:ext cx="4114802" cy="3133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Надеждна архитектура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Основни характеристики на една надеждна архитектура:</a:t>
            </a:r>
          </a:p>
          <a:p>
            <a:pPr lvl="1"/>
            <a:r>
              <a:rPr lang="bg-BG" dirty="0" smtClean="0"/>
              <a:t>Толеранс на грешката</a:t>
            </a:r>
          </a:p>
          <a:p>
            <a:pPr lvl="1"/>
            <a:r>
              <a:rPr lang="bg-BG" dirty="0" smtClean="0"/>
              <a:t>Разрастване </a:t>
            </a:r>
          </a:p>
          <a:p>
            <a:pPr lvl="1"/>
            <a:r>
              <a:rPr lang="bg-BG" dirty="0" smtClean="0"/>
              <a:t>Качествен контрол</a:t>
            </a:r>
          </a:p>
          <a:p>
            <a:pPr lvl="1"/>
            <a:r>
              <a:rPr lang="bg-BG" dirty="0" smtClean="0"/>
              <a:t>Сигурност на данните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Толеранс при комутация на вериги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4196" r="-24196"/>
          <a:stretch>
            <a:fillRect/>
          </a:stretch>
        </p:blipFill>
        <p:spPr>
          <a:xfrm>
            <a:off x="560130" y="1722437"/>
            <a:ext cx="80237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Толеранс при комутация на пакети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4672" r="-24672"/>
          <a:stretch>
            <a:fillRect/>
          </a:stretch>
        </p:blipFill>
        <p:spPr>
          <a:xfrm>
            <a:off x="560141" y="1646237"/>
            <a:ext cx="80237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Възможност за разширяване</a:t>
            </a:r>
            <a:endParaRPr lang="en-US" b="1" dirty="0"/>
          </a:p>
        </p:txBody>
      </p:sp>
      <p:pic>
        <p:nvPicPr>
          <p:cNvPr id="4" name="Content Placeholder 3" descr="scalabil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209800"/>
            <a:ext cx="5017328" cy="3398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Качествен контрол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Примерни критерии за приоритизиране на информацията:</a:t>
            </a:r>
          </a:p>
          <a:p>
            <a:pPr lvl="1"/>
            <a:r>
              <a:rPr lang="bg-BG" sz="2400" dirty="0" smtClean="0"/>
              <a:t>Чувствителност към скоростта за предаване: видео и аудио</a:t>
            </a:r>
          </a:p>
          <a:p>
            <a:pPr lvl="1"/>
            <a:r>
              <a:rPr lang="bg-BG" sz="2400" dirty="0" smtClean="0"/>
              <a:t>По-слаба зависимост от скоростта: зареждане на уеб-страници</a:t>
            </a:r>
          </a:p>
          <a:p>
            <a:pPr lvl="1"/>
            <a:r>
              <a:rPr lang="bg-BG" sz="2400" dirty="0" smtClean="0"/>
              <a:t>От изключителна важност за организацията по съдържание</a:t>
            </a:r>
          </a:p>
          <a:p>
            <a:pPr lvl="1"/>
            <a:r>
              <a:rPr lang="bg-BG" sz="2400" dirty="0" smtClean="0"/>
              <a:t>Нежелан трафик: игри в мрежа, социални мрежи извън предмета на дейност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Сигурност на данните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Осигуряване на конфиденциоалност:</a:t>
            </a:r>
          </a:p>
          <a:p>
            <a:pPr lvl="1"/>
            <a:r>
              <a:rPr lang="bg-BG" sz="2400" dirty="0" smtClean="0"/>
              <a:t>Автентикация на потребители</a:t>
            </a:r>
          </a:p>
          <a:p>
            <a:pPr lvl="1"/>
            <a:r>
              <a:rPr lang="bg-BG" sz="2400" dirty="0" smtClean="0"/>
              <a:t>Криптиране на данните</a:t>
            </a:r>
          </a:p>
          <a:p>
            <a:r>
              <a:rPr lang="bg-BG" sz="2800" dirty="0" smtClean="0"/>
              <a:t>Поддържане на комуникационна интеграция:</a:t>
            </a:r>
          </a:p>
          <a:p>
            <a:pPr lvl="1"/>
            <a:r>
              <a:rPr lang="bg-BG" sz="2400" dirty="0" smtClean="0"/>
              <a:t>Цифрови подписи</a:t>
            </a:r>
          </a:p>
          <a:p>
            <a:r>
              <a:rPr lang="bg-BG" sz="2800" dirty="0" smtClean="0"/>
              <a:t>Осигуряване на наличност:</a:t>
            </a:r>
          </a:p>
          <a:p>
            <a:pPr lvl="1"/>
            <a:r>
              <a:rPr lang="bg-BG" sz="2400" dirty="0" smtClean="0"/>
              <a:t>Защитни среди</a:t>
            </a:r>
          </a:p>
          <a:p>
            <a:pPr lvl="1"/>
            <a:r>
              <a:rPr lang="bg-BG" sz="2400" dirty="0" smtClean="0"/>
              <a:t>Резервни пътища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19600"/>
            <a:ext cx="3699382" cy="2244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Прогнозно бъдеще на мрежите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2014 - трафикът от безжичните устройства ще надмине трафика от жичните</a:t>
            </a:r>
          </a:p>
          <a:p>
            <a:r>
              <a:rPr lang="bg-BG" sz="2000" dirty="0" smtClean="0"/>
              <a:t>2015 - количеството информация, предавано по Интернет годишно ще бъде 540 000 пъти по-голямо от предаваната информация прес 2003</a:t>
            </a:r>
          </a:p>
          <a:p>
            <a:r>
              <a:rPr lang="bg-BG" sz="2000" dirty="0" smtClean="0"/>
              <a:t>2015 - 90% от предаваната информация ще бъде във видео-формат</a:t>
            </a:r>
          </a:p>
          <a:p>
            <a:r>
              <a:rPr lang="bg-BG" sz="2000" dirty="0" smtClean="0"/>
              <a:t>2016 - годишният глобален </a:t>
            </a:r>
            <a:r>
              <a:rPr lang="en-US" sz="2000" dirty="0" smtClean="0"/>
              <a:t>IP</a:t>
            </a:r>
            <a:r>
              <a:rPr lang="bg-BG" sz="2000" dirty="0" smtClean="0"/>
              <a:t> трафик ще надвишава зетабайт </a:t>
            </a:r>
            <a:br>
              <a:rPr lang="bg-BG" sz="2000" dirty="0" smtClean="0"/>
            </a:br>
            <a:r>
              <a:rPr lang="bg-BG" sz="2000" dirty="0" smtClean="0"/>
              <a:t>(</a:t>
            </a:r>
            <a:r>
              <a:rPr lang="en-US" sz="2000" dirty="0"/>
              <a:t>1 180 591 620 717 411 303 424 </a:t>
            </a:r>
            <a:r>
              <a:rPr lang="en-US" sz="2000" dirty="0" smtClean="0"/>
              <a:t>1021</a:t>
            </a:r>
            <a:r>
              <a:rPr lang="bg-BG" sz="2000" dirty="0" smtClean="0"/>
              <a:t>)</a:t>
            </a:r>
          </a:p>
          <a:p>
            <a:r>
              <a:rPr lang="bg-BG" sz="2000" dirty="0" smtClean="0"/>
              <a:t>2016 - броят на устройствата, свързани в мрежа, ще бъде около 3 пъти населението на Земята</a:t>
            </a:r>
          </a:p>
          <a:p>
            <a:r>
              <a:rPr lang="bg-BG" sz="2000" dirty="0" smtClean="0"/>
              <a:t>2016 - 1,2 милиона минути видеосъдържание ще преминава мрежата всяка секунда</a:t>
            </a:r>
          </a:p>
          <a:p>
            <a:r>
              <a:rPr lang="bg-BG" sz="2000" dirty="0" smtClean="0"/>
              <a:t>2020 - 50 милиарда устройства ще бъдат свързани в Интернет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713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Нови тенденции в развитието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Всеки със собствено устройство навсякъде и по всяко време</a:t>
            </a:r>
          </a:p>
          <a:p>
            <a:r>
              <a:rPr lang="bg-BG" dirty="0" smtClean="0"/>
              <a:t>Онлайн съвместна работа</a:t>
            </a:r>
          </a:p>
          <a:p>
            <a:r>
              <a:rPr lang="bg-BG" dirty="0" smtClean="0"/>
              <a:t>Видео </a:t>
            </a:r>
          </a:p>
          <a:p>
            <a:r>
              <a:rPr lang="bg-BG" dirty="0" smtClean="0"/>
              <a:t>Облачни технологии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Мрежите и човешкият живот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Мрежите в обучението</a:t>
            </a:r>
          </a:p>
          <a:p>
            <a:r>
              <a:rPr lang="bg-BG" dirty="0" smtClean="0"/>
              <a:t>Мрежите в комуникацията</a:t>
            </a:r>
          </a:p>
          <a:p>
            <a:pPr lvl="1"/>
            <a:r>
              <a:rPr lang="bg-BG" sz="2400" dirty="0" smtClean="0"/>
              <a:t>Инстантни съобщения</a:t>
            </a:r>
          </a:p>
          <a:p>
            <a:pPr lvl="1"/>
            <a:r>
              <a:rPr lang="bg-BG" sz="2400" dirty="0" smtClean="0"/>
              <a:t>Социални медии (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)</a:t>
            </a:r>
          </a:p>
          <a:p>
            <a:pPr lvl="1"/>
            <a:r>
              <a:rPr lang="bg-BG" sz="2400" dirty="0" smtClean="0"/>
              <a:t>Блогове</a:t>
            </a:r>
          </a:p>
          <a:p>
            <a:pPr lvl="1"/>
            <a:r>
              <a:rPr lang="bg-BG" sz="2400" dirty="0" smtClean="0"/>
              <a:t>Уикипедия</a:t>
            </a:r>
          </a:p>
          <a:p>
            <a:pPr lvl="1"/>
            <a:r>
              <a:rPr lang="bg-BG" sz="2400" dirty="0" smtClean="0"/>
              <a:t>Споделяне на видео, музика, снимки – в общи сайтове или между двама участника в мрежата</a:t>
            </a:r>
          </a:p>
          <a:p>
            <a:r>
              <a:rPr lang="bg-BG" dirty="0" smtClean="0"/>
              <a:t>Мрежите и професионалните ангажименти</a:t>
            </a:r>
          </a:p>
          <a:p>
            <a:r>
              <a:rPr lang="bg-BG" dirty="0" smtClean="0"/>
              <a:t>Мрежите и забавленията</a:t>
            </a:r>
          </a:p>
          <a:p>
            <a:pPr lvl="1"/>
            <a:r>
              <a:rPr lang="bg-BG" dirty="0" smtClean="0"/>
              <a:t>Групи по интереси, онлайн игри, онлайн пазаруване, инстантни съобщения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Всеки със </a:t>
            </a:r>
            <a:r>
              <a:rPr lang="bg-BG" dirty="0" smtClean="0"/>
              <a:t>собствено устройство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Всеки потребител със собствено устройство навсякъде и по всяко време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3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Онлайн съвместна </a:t>
            </a:r>
            <a:r>
              <a:rPr lang="bg-BG" dirty="0" smtClean="0"/>
              <a:t>работа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dirty="0" smtClean="0"/>
              <a:t>Онлайн съвместната работа в един общ проект</a:t>
            </a:r>
          </a:p>
          <a:p>
            <a:r>
              <a:rPr lang="bg-BG" sz="2800" dirty="0" smtClean="0"/>
              <a:t>Основни въпроси пред всяка организация:</a:t>
            </a:r>
          </a:p>
          <a:p>
            <a:pPr lvl="1"/>
            <a:r>
              <a:rPr lang="bg-BG" sz="2400" dirty="0" smtClean="0"/>
              <a:t>Как да бъдат събрани всички потребители на една страница</a:t>
            </a:r>
          </a:p>
          <a:p>
            <a:pPr lvl="1"/>
            <a:r>
              <a:rPr lang="bg-BG" sz="2400" dirty="0" smtClean="0"/>
              <a:t>С намален бюджет и персонал как да бъдат на все повече места по едно и също време</a:t>
            </a:r>
          </a:p>
          <a:p>
            <a:pPr lvl="1"/>
            <a:r>
              <a:rPr lang="bg-BG" sz="2400" dirty="0" smtClean="0"/>
              <a:t>Как да поддържат 24-часова комуникацията между колеги, клиенти, партньори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4724400"/>
            <a:ext cx="3048000" cy="19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4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Видео комуникация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305" r="-9305"/>
          <a:stretch>
            <a:fillRect/>
          </a:stretch>
        </p:blipFill>
        <p:spPr>
          <a:xfrm>
            <a:off x="560132" y="1600200"/>
            <a:ext cx="8023736" cy="4525963"/>
          </a:xfrm>
        </p:spPr>
      </p:pic>
    </p:spTree>
    <p:extLst>
      <p:ext uri="{BB962C8B-B14F-4D97-AF65-F5344CB8AC3E}">
        <p14:creationId xmlns:p14="http://schemas.microsoft.com/office/powerpoint/2010/main" xmlns="" val="23406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Облачни технологии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Фирмена гъвкавост – потребителите имат достъп до информацията от всяко място по всяко време</a:t>
            </a:r>
          </a:p>
          <a:p>
            <a:r>
              <a:rPr lang="bg-BG" sz="2800" dirty="0" smtClean="0"/>
              <a:t>Намалява разходите за инфраструктура</a:t>
            </a:r>
          </a:p>
          <a:p>
            <a:r>
              <a:rPr lang="bg-BG" sz="2800" dirty="0" smtClean="0"/>
              <a:t>Променя фокуса на </a:t>
            </a:r>
            <a:r>
              <a:rPr lang="en-US" sz="2800" dirty="0" smtClean="0"/>
              <a:t>IT</a:t>
            </a:r>
            <a:r>
              <a:rPr lang="bg-BG" sz="2800" dirty="0" smtClean="0"/>
              <a:t> ресурсите</a:t>
            </a:r>
          </a:p>
          <a:p>
            <a:r>
              <a:rPr lang="bg-BG" sz="2800" dirty="0" smtClean="0"/>
              <a:t>Създаване нанови бизнес модели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1759"/>
            <a:ext cx="3055998" cy="20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1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Центрове за данни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 smtClean="0"/>
              <a:t>Центърът за данни съхранява компютърни системи и компоненти, като осигурява</a:t>
            </a:r>
            <a:r>
              <a:rPr lang="en-US" dirty="0" smtClean="0"/>
              <a:t>:</a:t>
            </a:r>
            <a:endParaRPr lang="en-US" dirty="0"/>
          </a:p>
          <a:p>
            <a:r>
              <a:rPr lang="bg-BG" dirty="0" smtClean="0"/>
              <a:t>Изобилие от връзки за предаване на данни</a:t>
            </a:r>
            <a:endParaRPr lang="en-US" dirty="0"/>
          </a:p>
          <a:p>
            <a:r>
              <a:rPr lang="bg-BG" dirty="0" smtClean="0"/>
              <a:t>Високо-скоростни виртуални сървъри (понякога ферми и клъстъри)</a:t>
            </a:r>
          </a:p>
          <a:p>
            <a:r>
              <a:rPr lang="bg-BG" dirty="0" smtClean="0"/>
              <a:t>Изобилие от системи за съхранение на данни (обикновено </a:t>
            </a:r>
            <a:r>
              <a:rPr lang="en-US" dirty="0" smtClean="0"/>
              <a:t>SAN</a:t>
            </a:r>
            <a:r>
              <a:rPr lang="bg-BG" dirty="0" smtClean="0"/>
              <a:t> технологии)</a:t>
            </a:r>
            <a:endParaRPr lang="en-US" dirty="0"/>
          </a:p>
          <a:p>
            <a:r>
              <a:rPr lang="bg-BG" dirty="0" smtClean="0"/>
              <a:t>Резервно електро-захранване</a:t>
            </a:r>
            <a:endParaRPr lang="en-US" dirty="0"/>
          </a:p>
          <a:p>
            <a:r>
              <a:rPr lang="bg-BG" dirty="0" smtClean="0"/>
              <a:t>Контрол на средата (климатична инсталация, противопожарна защита)</a:t>
            </a:r>
            <a:endParaRPr lang="en-US" dirty="0"/>
          </a:p>
          <a:p>
            <a:r>
              <a:rPr lang="bg-BG" dirty="0" smtClean="0"/>
              <a:t>Устройства за сигурност на данните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36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Тенденции в домашните технологии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Смарт технологии в домашна среда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420388"/>
            <a:ext cx="5029200" cy="40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9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Електрическа межа за данни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49" y="1600200"/>
            <a:ext cx="8164702" cy="4525963"/>
          </a:xfrm>
        </p:spPr>
      </p:pic>
    </p:spTree>
    <p:extLst>
      <p:ext uri="{BB962C8B-B14F-4D97-AF65-F5344CB8AC3E}">
        <p14:creationId xmlns:p14="http://schemas.microsoft.com/office/powerpoint/2010/main" xmlns="" val="22243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Мрежова сигурност (заплахи)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dirty="0" smtClean="0"/>
              <a:t>По-известните „външни“ заплахи</a:t>
            </a:r>
            <a:r>
              <a:rPr lang="en-US" dirty="0" smtClean="0"/>
              <a:t>:</a:t>
            </a:r>
            <a:endParaRPr lang="en-US" dirty="0"/>
          </a:p>
          <a:p>
            <a:r>
              <a:rPr lang="bg-BG" dirty="0" smtClean="0"/>
              <a:t>Вируси, червеи, Троянски коне</a:t>
            </a:r>
            <a:endParaRPr lang="en-US" dirty="0"/>
          </a:p>
          <a:p>
            <a:r>
              <a:rPr lang="bg-BG" dirty="0" smtClean="0"/>
              <a:t>Шпионски софтуер</a:t>
            </a:r>
            <a:endParaRPr lang="en-US" dirty="0"/>
          </a:p>
          <a:p>
            <a:r>
              <a:rPr lang="bg-BG" dirty="0" smtClean="0"/>
              <a:t>Уязвимост в нулевия ден/час</a:t>
            </a:r>
            <a:endParaRPr lang="en-US" dirty="0"/>
          </a:p>
          <a:p>
            <a:r>
              <a:rPr lang="bg-BG" dirty="0" smtClean="0"/>
              <a:t>Хакерски атаки</a:t>
            </a:r>
            <a:endParaRPr lang="en-US" dirty="0"/>
          </a:p>
          <a:p>
            <a:r>
              <a:rPr lang="bg-BG" dirty="0" smtClean="0"/>
              <a:t>Атака за отказ на услуга</a:t>
            </a:r>
            <a:endParaRPr lang="en-US" dirty="0"/>
          </a:p>
          <a:p>
            <a:r>
              <a:rPr lang="bg-BG" dirty="0" smtClean="0"/>
              <a:t>Подслушване и кражба на данни</a:t>
            </a:r>
            <a:endParaRPr lang="en-US" dirty="0"/>
          </a:p>
          <a:p>
            <a:r>
              <a:rPr lang="bg-BG" dirty="0" smtClean="0"/>
              <a:t>Кражба на самоличност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5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Мрежова сигурност (решения)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 smtClean="0"/>
              <a:t>Компонентите за мрежова сигурност често включват</a:t>
            </a:r>
            <a:r>
              <a:rPr lang="en-US" dirty="0" smtClean="0"/>
              <a:t>:</a:t>
            </a:r>
            <a:endParaRPr lang="en-US" dirty="0"/>
          </a:p>
          <a:p>
            <a:r>
              <a:rPr lang="bg-BG" dirty="0" smtClean="0"/>
              <a:t>Антивирусен или антишпионски софтуер</a:t>
            </a:r>
            <a:endParaRPr lang="en-US" dirty="0" smtClean="0"/>
          </a:p>
          <a:p>
            <a:r>
              <a:rPr lang="bg-BG" dirty="0" smtClean="0"/>
              <a:t>Филтрираща защитна стена</a:t>
            </a:r>
            <a:endParaRPr lang="en-US" dirty="0" smtClean="0"/>
          </a:p>
          <a:p>
            <a:r>
              <a:rPr lang="bg-BG" dirty="0" smtClean="0"/>
              <a:t>Хардуерна защитна стена</a:t>
            </a:r>
            <a:endParaRPr lang="en-US" dirty="0"/>
          </a:p>
          <a:p>
            <a:r>
              <a:rPr lang="bg-BG" dirty="0" smtClean="0"/>
              <a:t>Контролни листи за достъп </a:t>
            </a:r>
            <a:r>
              <a:rPr lang="en-US" dirty="0" smtClean="0"/>
              <a:t>(ACL</a:t>
            </a:r>
            <a:r>
              <a:rPr lang="en-US" dirty="0"/>
              <a:t>) </a:t>
            </a:r>
          </a:p>
          <a:p>
            <a:r>
              <a:rPr lang="bg-BG" dirty="0" smtClean="0"/>
              <a:t>Система за предотвратяване на и предпазване от атаки </a:t>
            </a:r>
            <a:r>
              <a:rPr lang="en-US" dirty="0" smtClean="0"/>
              <a:t>(IPS</a:t>
            </a:r>
            <a:r>
              <a:rPr lang="en-US" dirty="0"/>
              <a:t>) </a:t>
            </a:r>
          </a:p>
          <a:p>
            <a:r>
              <a:rPr lang="bg-BG" dirty="0" smtClean="0"/>
              <a:t>Виртуални частни мрежи </a:t>
            </a:r>
            <a:r>
              <a:rPr lang="en-US" dirty="0" smtClean="0"/>
              <a:t>(VPNs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64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Осигуряване на мрежови ресурси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Домашна мрежа</a:t>
            </a:r>
          </a:p>
          <a:p>
            <a:endParaRPr lang="bg-BG" dirty="0" smtClean="0"/>
          </a:p>
          <a:p>
            <a:r>
              <a:rPr lang="bg-BG" dirty="0" smtClean="0"/>
              <a:t>Мрежа в малък офис</a:t>
            </a:r>
          </a:p>
          <a:p>
            <a:endParaRPr lang="bg-BG" dirty="0" smtClean="0"/>
          </a:p>
          <a:p>
            <a:r>
              <a:rPr lang="bg-BG" dirty="0" smtClean="0"/>
              <a:t>Мрежа в средно голям до голям офис</a:t>
            </a:r>
          </a:p>
          <a:p>
            <a:endParaRPr lang="bg-BG" dirty="0" smtClean="0"/>
          </a:p>
          <a:p>
            <a:r>
              <a:rPr lang="bg-BG" dirty="0" smtClean="0"/>
              <a:t>Световни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0018" y="2737696"/>
            <a:ext cx="1249182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4953000"/>
            <a:ext cx="1273086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1683" y="1619794"/>
            <a:ext cx="1217517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150" y="3733800"/>
            <a:ext cx="1107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2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Осигуряване на мрежови ресурси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Среда клиент-сървър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7" t="9580" r="8291" b="9580"/>
          <a:stretch/>
        </p:blipFill>
        <p:spPr bwMode="auto">
          <a:xfrm>
            <a:off x="228600" y="2644310"/>
            <a:ext cx="4267198" cy="291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426" y="2286000"/>
            <a:ext cx="4545174" cy="336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92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Осигуряване на мрежови ресурси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Мрежа с равноправни участници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819400"/>
            <a:ext cx="6629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1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Компоненти на мрежата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Хардуерни</a:t>
            </a:r>
          </a:p>
          <a:p>
            <a:pPr lvl="1"/>
            <a:r>
              <a:rPr lang="bg-BG" dirty="0" smtClean="0"/>
              <a:t>Устройства</a:t>
            </a:r>
          </a:p>
          <a:p>
            <a:pPr lvl="1"/>
            <a:r>
              <a:rPr lang="bg-BG" dirty="0" smtClean="0"/>
              <a:t>медия</a:t>
            </a:r>
          </a:p>
          <a:p>
            <a:r>
              <a:rPr lang="bg-BG" dirty="0" smtClean="0"/>
              <a:t>Софтуерни</a:t>
            </a:r>
          </a:p>
          <a:p>
            <a:pPr lvl="1"/>
            <a:r>
              <a:rPr lang="bg-BG" dirty="0" smtClean="0"/>
              <a:t>сървиси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670050"/>
            <a:ext cx="544512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1027820"/>
              </p:ext>
            </p:extLst>
          </p:nvPr>
        </p:nvGraphicFramePr>
        <p:xfrm>
          <a:off x="3804319" y="4051300"/>
          <a:ext cx="4806281" cy="2501900"/>
        </p:xfrm>
        <a:graphic>
          <a:graphicData uri="http://schemas.openxmlformats.org/presentationml/2006/ole">
            <p:oleObj spid="_x0000_s1068" name="Image" r:id="rId4" imgW="732923077" imgH="38123076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824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Крайни устройства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Компютри</a:t>
            </a:r>
          </a:p>
          <a:p>
            <a:r>
              <a:rPr lang="bg-BG" dirty="0" smtClean="0"/>
              <a:t>Мрежови принтери</a:t>
            </a:r>
          </a:p>
          <a:p>
            <a:r>
              <a:rPr lang="en-US" dirty="0" smtClean="0"/>
              <a:t>VoIP</a:t>
            </a:r>
            <a:r>
              <a:rPr lang="bg-BG" dirty="0" smtClean="0"/>
              <a:t> телефони</a:t>
            </a:r>
          </a:p>
          <a:p>
            <a:r>
              <a:rPr lang="bg-BG" dirty="0" smtClean="0"/>
              <a:t>Видеокамери за наблюдение</a:t>
            </a:r>
          </a:p>
          <a:p>
            <a:r>
              <a:rPr lang="bg-BG" dirty="0" smtClean="0"/>
              <a:t>Мобилни устройства (смартфони, таблети, </a:t>
            </a:r>
            <a:r>
              <a:rPr lang="en-US" dirty="0" smtClean="0"/>
              <a:t>PDA, </a:t>
            </a:r>
            <a:r>
              <a:rPr lang="bg-BG" dirty="0" smtClean="0"/>
              <a:t>безжични четци за дебитни/кредитни карти, четци на баркод)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0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Междинни устройства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2800" b="1" dirty="0" smtClean="0"/>
              <a:t>Устройства</a:t>
            </a:r>
          </a:p>
          <a:p>
            <a:pPr lvl="1"/>
            <a:r>
              <a:rPr lang="bg-BG" sz="2400" dirty="0" smtClean="0"/>
              <a:t>Устройства за достъп до мрежата </a:t>
            </a:r>
            <a:r>
              <a:rPr lang="en-US" sz="2400" dirty="0" smtClean="0"/>
              <a:t>(</a:t>
            </a:r>
            <a:r>
              <a:rPr lang="bg-BG" sz="2400" dirty="0" smtClean="0"/>
              <a:t>комутатори и</a:t>
            </a:r>
            <a:r>
              <a:rPr lang="en-US" sz="2400" dirty="0" smtClean="0"/>
              <a:t> </a:t>
            </a:r>
            <a:r>
              <a:rPr lang="bg-BG" sz="2400" dirty="0" smtClean="0"/>
              <a:t>безжични точки за достъп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bg-BG" sz="2400" dirty="0" smtClean="0"/>
              <a:t>Устройства за връзка между мрежите </a:t>
            </a:r>
            <a:r>
              <a:rPr lang="en-US" sz="2400" dirty="0" smtClean="0"/>
              <a:t>(</a:t>
            </a:r>
            <a:r>
              <a:rPr lang="bg-BG" sz="2400" dirty="0" smtClean="0"/>
              <a:t>маршрутизатори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bg-BG" sz="2400" dirty="0" smtClean="0"/>
              <a:t>Устройства за сигурност </a:t>
            </a:r>
            <a:r>
              <a:rPr lang="en-US" sz="2400" dirty="0" smtClean="0"/>
              <a:t>(</a:t>
            </a:r>
            <a:r>
              <a:rPr lang="bg-BG" sz="2400" dirty="0" smtClean="0"/>
              <a:t>защитни стени</a:t>
            </a:r>
            <a:r>
              <a:rPr lang="en-US" sz="2400" dirty="0" smtClean="0"/>
              <a:t>)</a:t>
            </a:r>
            <a:endParaRPr lang="bg-BG" sz="2400" dirty="0" smtClean="0"/>
          </a:p>
          <a:p>
            <a:endParaRPr lang="bg-BG" sz="2800" b="1" dirty="0" smtClean="0"/>
          </a:p>
          <a:p>
            <a:endParaRPr lang="bg-BG" sz="2800" b="1" dirty="0"/>
          </a:p>
          <a:p>
            <a:r>
              <a:rPr lang="bg-BG" sz="2800" b="1" dirty="0" smtClean="0"/>
              <a:t>Роля на междинните устройства</a:t>
            </a:r>
            <a:endParaRPr lang="en-US" sz="2800" b="1" dirty="0"/>
          </a:p>
          <a:p>
            <a:pPr lvl="1"/>
            <a:r>
              <a:rPr lang="bg-BG" sz="2400" dirty="0" smtClean="0"/>
              <a:t>Да осигуряват свързаност и да поддържат потока на данни през мрежата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24" y="3931902"/>
            <a:ext cx="2378076" cy="106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7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1070</Words>
  <Application>Microsoft Office PowerPoint</Application>
  <PresentationFormat>On-screen Show (4:3)</PresentationFormat>
  <Paragraphs>208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Обзор на компютърните мрежите</vt:lpstr>
      <vt:lpstr>Компютърните мрежи днес</vt:lpstr>
      <vt:lpstr>Мрежите и човешкият живот</vt:lpstr>
      <vt:lpstr>Осигуряване на мрежови ресурси</vt:lpstr>
      <vt:lpstr>Осигуряване на мрежови ресурси</vt:lpstr>
      <vt:lpstr>Осигуряване на мрежови ресурси</vt:lpstr>
      <vt:lpstr>Компоненти на мрежата</vt:lpstr>
      <vt:lpstr>Крайни устройства</vt:lpstr>
      <vt:lpstr>Междинни устройства</vt:lpstr>
      <vt:lpstr>Мрежова медия</vt:lpstr>
      <vt:lpstr>Мрежови компоненти</vt:lpstr>
      <vt:lpstr>Диаграми на топологията</vt:lpstr>
      <vt:lpstr>Типове мрежи</vt:lpstr>
      <vt:lpstr>Локална мрежа (LAN)</vt:lpstr>
      <vt:lpstr>Wide Area Network (WAN)</vt:lpstr>
      <vt:lpstr>Интернет</vt:lpstr>
      <vt:lpstr>Интранет и Екстранет</vt:lpstr>
      <vt:lpstr>Връзка с интернет</vt:lpstr>
      <vt:lpstr>Свързване на потребители</vt:lpstr>
      <vt:lpstr>Свързване на бизнес клиенти</vt:lpstr>
      <vt:lpstr>Конвергирана мрежа</vt:lpstr>
      <vt:lpstr>Надеждна архитектура</vt:lpstr>
      <vt:lpstr>Толеранс при комутация на вериги</vt:lpstr>
      <vt:lpstr>Толеранс при комутация на пакети</vt:lpstr>
      <vt:lpstr>Възможност за разширяване</vt:lpstr>
      <vt:lpstr>Качествен контрол</vt:lpstr>
      <vt:lpstr>Сигурност на данните</vt:lpstr>
      <vt:lpstr>Прогнозно бъдеще на мрежите</vt:lpstr>
      <vt:lpstr>Нови тенденции в развитието</vt:lpstr>
      <vt:lpstr>Всеки със собствено устройство</vt:lpstr>
      <vt:lpstr>Онлайн съвместна работа</vt:lpstr>
      <vt:lpstr>Видео комуникация</vt:lpstr>
      <vt:lpstr>Облачни технологии</vt:lpstr>
      <vt:lpstr>Центрове за данни</vt:lpstr>
      <vt:lpstr>Тенденции в домашните технологии</vt:lpstr>
      <vt:lpstr>Електрическа межа за данни</vt:lpstr>
      <vt:lpstr>Мрежова сигурност (заплахи)</vt:lpstr>
      <vt:lpstr>Мрежова сигурност (решения)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 се изписва името на темата</dc:title>
  <dc:creator>BIRD</dc:creator>
  <cp:lastModifiedBy>dafinca</cp:lastModifiedBy>
  <cp:revision>90</cp:revision>
  <dcterms:created xsi:type="dcterms:W3CDTF">2013-08-22T10:56:40Z</dcterms:created>
  <dcterms:modified xsi:type="dcterms:W3CDTF">2013-10-07T09:09:33Z</dcterms:modified>
</cp:coreProperties>
</file>