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FF"/>
    <a:srgbClr val="6699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47A48-6C39-410F-A8D4-DEDBC36FDD17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CD53D-EBF5-47E4-B08F-E264EB135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67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250D8-F3C7-4D57-B602-6587EAA93D9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6ACC9-8640-4BA9-ADB9-B87F9901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8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29B-04AB-4C1B-8510-0E277166FF7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00550-8741-42E5-A1A2-6DFC1B1B6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70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00550-8741-42E5-A1A2-6DFC1B1B6D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0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29B-04AB-4C1B-8510-0E277166FF7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00550-8741-42E5-A1A2-6DFC1B1B6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25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29B-04AB-4C1B-8510-0E277166FF7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00550-8741-42E5-A1A2-6DFC1B1B6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02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29B-04AB-4C1B-8510-0E277166FF7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00550-8741-42E5-A1A2-6DFC1B1B6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87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4E29B-04AB-4C1B-8510-0E277166FF7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00550-8741-42E5-A1A2-6DFC1B1B6DC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28575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40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2" r:id="rId3"/>
    <p:sldLayoutId id="2147484133" r:id="rId4"/>
    <p:sldLayoutId id="214748413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bg1"/>
            </a:gs>
            <a:gs pos="100000">
              <a:srgbClr val="0033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rmAutofit/>
          </a:bodyPr>
          <a:lstStyle/>
          <a:p>
            <a:r>
              <a:rPr lang="bg-BG" b="1" dirty="0"/>
              <a:t>Конфигуриране на мрежова операционна система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6975"/>
            <a:ext cx="6400800" cy="914400"/>
          </a:xfrm>
        </p:spPr>
        <p:txBody>
          <a:bodyPr>
            <a:normAutofit fontScale="92500"/>
          </a:bodyPr>
          <a:lstStyle/>
          <a:p>
            <a:r>
              <a:rPr lang="bg-BG" b="1" dirty="0">
                <a:solidFill>
                  <a:schemeClr val="tx2"/>
                </a:solidFill>
              </a:rPr>
              <a:t>Въведение в компютърните мрежи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t="11072"/>
          <a:stretch>
            <a:fillRect/>
          </a:stretch>
        </p:blipFill>
        <p:spPr bwMode="auto">
          <a:xfrm>
            <a:off x="152400" y="52387"/>
            <a:ext cx="8772525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457200" y="3584575"/>
            <a:ext cx="8229600" cy="0"/>
          </a:xfrm>
          <a:prstGeom prst="line">
            <a:avLst/>
          </a:prstGeom>
          <a:ln w="28575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8600" y="57912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defRPr/>
            </a:pPr>
            <a:r>
              <a:rPr lang="bg-BG" sz="1600" b="1" dirty="0" smtClean="0">
                <a:solidFill>
                  <a:schemeClr val="bg1"/>
                </a:solidFill>
              </a:rPr>
              <a:t>Договор </a:t>
            </a:r>
            <a:r>
              <a:rPr lang="en-US" sz="1600" b="1" dirty="0">
                <a:solidFill>
                  <a:schemeClr val="bg1"/>
                </a:solidFill>
              </a:rPr>
              <a:t>BG051PO001-4.3.04-0018</a:t>
            </a:r>
            <a:endParaRPr lang="bg-BG" sz="1600" b="1" dirty="0">
              <a:solidFill>
                <a:schemeClr val="bg1"/>
              </a:solidFill>
            </a:endParaRPr>
          </a:p>
          <a:p>
            <a:pPr algn="ctr" eaLnBrk="0" hangingPunct="0">
              <a:defRPr/>
            </a:pPr>
            <a:r>
              <a:rPr lang="bg-BG" sz="2000" b="1" dirty="0">
                <a:solidFill>
                  <a:srgbClr val="FFFF00"/>
                </a:solidFill>
                <a:cs typeface="Times New Roman" pitchFamily="18" charset="0"/>
              </a:rPr>
              <a:t>Разработване на програми за електронни форми на дистанционно обучение във Факултет по математика и </a:t>
            </a:r>
            <a:r>
              <a:rPr lang="bg-BG" sz="2000" b="1" dirty="0" smtClean="0">
                <a:solidFill>
                  <a:srgbClr val="FFFF00"/>
                </a:solidFill>
                <a:cs typeface="Times New Roman" pitchFamily="18" charset="0"/>
              </a:rPr>
              <a:t>информатика</a:t>
            </a:r>
            <a:endParaRPr lang="bg-BG" sz="2000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Конзолен метод на достъп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altLang="ja-JP" b="1" dirty="0">
                <a:ea typeface="ＭＳ Ｐゴシック" charset="-128"/>
                <a:cs typeface="Arial" pitchFamily="34" charset="0"/>
              </a:rPr>
              <a:t>Конзолен порт</a:t>
            </a:r>
            <a:endParaRPr lang="en-US" altLang="ja-JP" b="1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Устройството е достъпно дори и да няма конфигурирани мрежови услуги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Изисква специален конзолен кабел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Позволява използване на конфигурационни команди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Трябва да се зададе парола, която да предпазва от неоторизиран достъп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Устройствата трябва да бъдат разположени в </a:t>
            </a: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обезопасено помещение, 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така </a:t>
            </a: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че физическият достъп до тях да бъде ограничен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5884072"/>
            <a:ext cx="2590804" cy="72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Отдалечен метод на достъп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Отдалечен достъп (</a:t>
            </a:r>
            <a:r>
              <a:rPr lang="en-US" dirty="0" smtClean="0"/>
              <a:t>Telnet)</a:t>
            </a:r>
          </a:p>
          <a:p>
            <a:pPr lvl="1">
              <a:lnSpc>
                <a:spcPct val="75000"/>
              </a:lnSpc>
              <a:defRPr/>
            </a:pPr>
            <a:r>
              <a:rPr lang="bg-BG" altLang="ja-JP" sz="2400" dirty="0">
                <a:ea typeface="ＭＳ Ｐゴシック" charset="-128"/>
                <a:cs typeface="Arial" pitchFamily="34" charset="0"/>
              </a:rPr>
              <a:t>Метод за отдалечен достъп </a:t>
            </a: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посредством </a:t>
            </a:r>
            <a:r>
              <a:rPr lang="bg-BG" altLang="ja-JP" sz="2400" dirty="0">
                <a:ea typeface="ＭＳ Ｐゴシック" charset="-128"/>
                <a:cs typeface="Arial" pitchFamily="34" charset="0"/>
              </a:rPr>
              <a:t>мрежа</a:t>
            </a:r>
            <a:endParaRPr lang="en-US" altLang="ja-JP" sz="2400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sz="2400" dirty="0">
                <a:ea typeface="ＭＳ Ｐゴシック" charset="-128"/>
                <a:cs typeface="Arial" pitchFamily="34" charset="0"/>
              </a:rPr>
              <a:t>Необходимо е да има</a:t>
            </a:r>
            <a:r>
              <a:rPr lang="en-US" altLang="ja-JP" sz="2400" dirty="0">
                <a:ea typeface="ＭＳ Ｐゴシック" charset="-128"/>
                <a:cs typeface="Arial" pitchFamily="34" charset="0"/>
              </a:rPr>
              <a:t> </a:t>
            </a:r>
            <a:r>
              <a:rPr lang="bg-BG" altLang="ja-JP" sz="2400" dirty="0">
                <a:ea typeface="ＭＳ Ｐゴシック" charset="-128"/>
                <a:cs typeface="Arial" pitchFamily="34" charset="0"/>
              </a:rPr>
              <a:t>активни мрежови услуги и един конфигуриран активен </a:t>
            </a: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интерфейс</a:t>
            </a:r>
            <a:endParaRPr lang="en-US" altLang="ja-JP" sz="2400" dirty="0" smtClean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Сиско МОС съдържа и сървър, и клиент за отдалечен достъп</a:t>
            </a:r>
            <a:endParaRPr lang="en-US" altLang="ja-JP" sz="2400" dirty="0">
              <a:ea typeface="ＭＳ Ｐゴシック" charset="-128"/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Сигурен метод за достъп </a:t>
            </a:r>
            <a:r>
              <a:rPr lang="en-US" altLang="ja-JP" dirty="0" smtClean="0">
                <a:ea typeface="ＭＳ Ｐゴシック" charset="-128"/>
                <a:cs typeface="Arial" pitchFamily="34" charset="0"/>
              </a:rPr>
              <a:t>(</a:t>
            </a:r>
            <a:r>
              <a:rPr lang="en-US" altLang="ja-JP" dirty="0">
                <a:ea typeface="ＭＳ Ｐゴシック" charset="-128"/>
                <a:cs typeface="Arial" pitchFamily="34" charset="0"/>
              </a:rPr>
              <a:t>SSH</a:t>
            </a:r>
            <a:r>
              <a:rPr lang="en-US" altLang="ja-JP" dirty="0" smtClean="0">
                <a:ea typeface="ＭＳ Ｐゴシック" charset="-128"/>
                <a:cs typeface="Arial" pitchFamily="34" charset="0"/>
              </a:rPr>
              <a:t>)</a:t>
            </a:r>
            <a:endParaRPr lang="bg-BG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  </a:t>
            </a: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Подобен на </a:t>
            </a:r>
            <a:r>
              <a:rPr lang="en-US" altLang="ja-JP" sz="2400" dirty="0">
                <a:ea typeface="ＭＳ Ｐゴシック" charset="-128"/>
                <a:cs typeface="Arial" pitchFamily="34" charset="0"/>
              </a:rPr>
              <a:t>Telnet</a:t>
            </a:r>
            <a:r>
              <a:rPr lang="bg-BG" altLang="ja-JP" sz="2400" dirty="0">
                <a:ea typeface="ＭＳ Ｐゴシック" charset="-128"/>
                <a:cs typeface="Arial" pitchFamily="34" charset="0"/>
              </a:rPr>
              <a:t>, но осигуряващ по-голяма сигурност</a:t>
            </a:r>
            <a:endParaRPr lang="en-US" altLang="ja-JP" sz="2400" dirty="0">
              <a:ea typeface="ＭＳ Ｐゴシック" charset="-128"/>
              <a:cs typeface="Arial" pitchFamily="34" charset="0"/>
            </a:endParaRPr>
          </a:p>
          <a:p>
            <a:pPr marL="914400" lvl="1" indent="-457200">
              <a:lnSpc>
                <a:spcPct val="75000"/>
              </a:lnSpc>
              <a:defRPr/>
            </a:pPr>
            <a:r>
              <a:rPr lang="bg-BG" altLang="ja-JP" sz="2400" dirty="0">
                <a:ea typeface="ＭＳ Ｐゴシック" charset="-128"/>
                <a:cs typeface="Arial" pitchFamily="34" charset="0"/>
              </a:rPr>
              <a:t>По-добър метод на автентикация</a:t>
            </a:r>
            <a:endParaRPr lang="en-US" altLang="ja-JP" sz="2400" dirty="0">
              <a:ea typeface="ＭＳ Ｐゴシック" charset="-128"/>
              <a:cs typeface="Arial" pitchFamily="34" charset="0"/>
            </a:endParaRPr>
          </a:p>
          <a:p>
            <a:pPr marL="914400" lvl="1" indent="-457200">
              <a:lnSpc>
                <a:spcPct val="75000"/>
              </a:lnSpc>
              <a:defRPr/>
            </a:pPr>
            <a:r>
              <a:rPr lang="bg-BG" altLang="ja-JP" sz="2400" dirty="0">
                <a:ea typeface="ＭＳ Ｐゴシック" charset="-128"/>
                <a:cs typeface="Arial" pitchFamily="34" charset="0"/>
              </a:rPr>
              <a:t>Използва </a:t>
            </a: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криптиране на данни</a:t>
            </a:r>
          </a:p>
          <a:p>
            <a:pPr marL="514350" indent="-457200">
              <a:lnSpc>
                <a:spcPct val="75000"/>
              </a:lnSpc>
              <a:defRPr/>
            </a:pP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Порт за модем (</a:t>
            </a:r>
            <a:r>
              <a:rPr lang="en-US" altLang="ja-JP" dirty="0" smtClean="0">
                <a:ea typeface="ＭＳ Ｐゴシック" charset="-128"/>
                <a:cs typeface="Arial" pitchFamily="34" charset="0"/>
              </a:rPr>
              <a:t>AUX)</a:t>
            </a:r>
          </a:p>
          <a:p>
            <a:pPr lvl="1"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Използва се телефонна линия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Използва се като конзолния порт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 marL="514350" indent="-457200">
              <a:lnSpc>
                <a:spcPct val="75000"/>
              </a:lnSpc>
              <a:defRPr/>
            </a:pP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6" y="5884072"/>
            <a:ext cx="2590804" cy="72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cs typeface="Arial" pitchFamily="34" charset="0"/>
              </a:rPr>
              <a:t>Програми за терминален </a:t>
            </a:r>
            <a:r>
              <a:rPr lang="bg-BG" b="1" dirty="0" smtClean="0">
                <a:cs typeface="Arial" pitchFamily="34" charset="0"/>
              </a:rPr>
              <a:t>достъп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Софтуер</a:t>
            </a:r>
            <a:r>
              <a:rPr lang="en-US" dirty="0" smtClean="0"/>
              <a:t> </a:t>
            </a:r>
            <a:r>
              <a:rPr lang="bg-BG" dirty="0" smtClean="0"/>
              <a:t>за </a:t>
            </a:r>
            <a:r>
              <a:rPr lang="bg-BG" dirty="0"/>
              <a:t>свързване към мрежово устройство</a:t>
            </a:r>
            <a:r>
              <a:rPr lang="bg-BG" dirty="0" smtClean="0"/>
              <a:t>:</a:t>
            </a:r>
            <a:endParaRPr lang="en-US" dirty="0" smtClean="0"/>
          </a:p>
          <a:p>
            <a:pPr lvl="1">
              <a:defRPr/>
            </a:pPr>
            <a:r>
              <a:rPr lang="en-US" sz="2400" dirty="0" err="1"/>
              <a:t>PuTTY</a:t>
            </a:r>
            <a:endParaRPr lang="en-US" sz="2400" dirty="0"/>
          </a:p>
          <a:p>
            <a:pPr lvl="1">
              <a:defRPr/>
            </a:pPr>
            <a:r>
              <a:rPr lang="en-US" sz="2400" dirty="0" err="1"/>
              <a:t>Tera</a:t>
            </a:r>
            <a:r>
              <a:rPr lang="en-US" sz="2400" dirty="0"/>
              <a:t> Term</a:t>
            </a:r>
          </a:p>
          <a:p>
            <a:pPr lvl="1">
              <a:defRPr/>
            </a:pPr>
            <a:r>
              <a:rPr lang="en-US" sz="2400" dirty="0" err="1"/>
              <a:t>SecureCRT</a:t>
            </a:r>
            <a:endParaRPr lang="en-US" sz="2400" dirty="0"/>
          </a:p>
          <a:p>
            <a:pPr lvl="1">
              <a:defRPr/>
            </a:pPr>
            <a:r>
              <a:rPr lang="en-US" sz="2400" dirty="0"/>
              <a:t>HyperTerminal</a:t>
            </a:r>
          </a:p>
          <a:p>
            <a:pPr lvl="1">
              <a:defRPr/>
            </a:pPr>
            <a:r>
              <a:rPr lang="en-US" sz="2400" dirty="0"/>
              <a:t>OS X Terminal</a:t>
            </a:r>
          </a:p>
          <a:p>
            <a:endParaRPr lang="bg-BG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362200"/>
            <a:ext cx="3288326" cy="341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Режими на работа в Сиско МОС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Йерархична структура на МОС</a:t>
            </a:r>
            <a:r>
              <a:rPr lang="en-US" dirty="0"/>
              <a:t> (IOS)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852" y="2426102"/>
            <a:ext cx="5281748" cy="405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Режими на работа в Сиско МОС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28956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400" dirty="0"/>
              <a:t>User Access </a:t>
            </a:r>
            <a:r>
              <a:rPr lang="fr-FR" sz="2400" dirty="0" err="1"/>
              <a:t>Verification</a:t>
            </a:r>
            <a:endParaRPr lang="fr-FR" sz="2400" dirty="0"/>
          </a:p>
          <a:p>
            <a:endParaRPr lang="fr-FR" sz="2400" dirty="0" smtClean="0"/>
          </a:p>
          <a:p>
            <a:r>
              <a:rPr lang="fr-FR" sz="2400" dirty="0" err="1" smtClean="0"/>
              <a:t>Password</a:t>
            </a:r>
            <a:r>
              <a:rPr lang="fr-FR" sz="2400" dirty="0"/>
              <a:t>: </a:t>
            </a:r>
          </a:p>
          <a:p>
            <a:r>
              <a:rPr lang="fr-FR" sz="2400" dirty="0"/>
              <a:t>Router&gt;</a:t>
            </a:r>
            <a:r>
              <a:rPr lang="fr-FR" sz="2400" b="1" dirty="0" err="1"/>
              <a:t>enable</a:t>
            </a:r>
            <a:endParaRPr lang="fr-FR" sz="2400" b="1" dirty="0"/>
          </a:p>
          <a:p>
            <a:r>
              <a:rPr lang="fr-FR" sz="2400" dirty="0" err="1"/>
              <a:t>Password</a:t>
            </a:r>
            <a:r>
              <a:rPr lang="fr-FR" sz="2400" dirty="0"/>
              <a:t>: </a:t>
            </a:r>
          </a:p>
          <a:p>
            <a:r>
              <a:rPr lang="fr-FR" sz="2400" dirty="0" err="1"/>
              <a:t>Router#</a:t>
            </a:r>
            <a:r>
              <a:rPr lang="fr-FR" sz="2400" b="1" dirty="0" err="1"/>
              <a:t>disable</a:t>
            </a:r>
            <a:endParaRPr lang="fr-FR" sz="2400" b="1" dirty="0"/>
          </a:p>
          <a:p>
            <a:r>
              <a:rPr lang="fr-FR" sz="2400" dirty="0"/>
              <a:t>Router&gt;</a:t>
            </a:r>
          </a:p>
          <a:p>
            <a:r>
              <a:rPr lang="fr-FR" sz="2400" dirty="0"/>
              <a:t>Router&gt;</a:t>
            </a:r>
            <a:r>
              <a:rPr lang="fr-FR" sz="2400" b="1" dirty="0"/>
              <a:t>exit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3265944"/>
            <a:ext cx="495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Switch&gt;</a:t>
            </a:r>
            <a:r>
              <a:rPr lang="en-US" sz="2400" b="1" dirty="0"/>
              <a:t>enable</a:t>
            </a:r>
          </a:p>
          <a:p>
            <a:r>
              <a:rPr lang="en-US" sz="2400" dirty="0" err="1"/>
              <a:t>Switch#</a:t>
            </a:r>
            <a:r>
              <a:rPr lang="en-US" sz="2400" b="1" dirty="0" err="1"/>
              <a:t>configure</a:t>
            </a:r>
            <a:r>
              <a:rPr lang="en-US" sz="2400" b="1" dirty="0"/>
              <a:t> terminal</a:t>
            </a:r>
          </a:p>
          <a:p>
            <a:r>
              <a:rPr lang="en-US" sz="2000" dirty="0"/>
              <a:t>Enter configuration commands, one per line.  End with CNTL/Z</a:t>
            </a:r>
            <a:r>
              <a:rPr lang="en-US" sz="2400" dirty="0"/>
              <a:t>.</a:t>
            </a:r>
          </a:p>
          <a:p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/>
              <a:t>)#</a:t>
            </a:r>
            <a:r>
              <a:rPr lang="en-US" sz="2400" b="1" dirty="0"/>
              <a:t>interface </a:t>
            </a:r>
            <a:r>
              <a:rPr lang="en-US" sz="2400" b="1" dirty="0" err="1"/>
              <a:t>vlan</a:t>
            </a:r>
            <a:r>
              <a:rPr lang="en-US" sz="2400" b="1" dirty="0"/>
              <a:t> 1</a:t>
            </a:r>
          </a:p>
          <a:p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/>
              <a:t>-if)#</a:t>
            </a:r>
            <a:r>
              <a:rPr lang="en-US" sz="2400" b="1" dirty="0"/>
              <a:t>exit</a:t>
            </a:r>
          </a:p>
          <a:p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/>
              <a:t>)#</a:t>
            </a:r>
            <a:r>
              <a:rPr lang="en-US" sz="2400" b="1" dirty="0"/>
              <a:t>exit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6002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 smtClean="0"/>
              <a:t>Навигация между режимите на работа в Сиско МОС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35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Структура на командата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169162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54102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Switch# </a:t>
            </a:r>
            <a:r>
              <a:rPr lang="en-US" sz="2400" b="1" dirty="0"/>
              <a:t>show running-</a:t>
            </a:r>
            <a:r>
              <a:rPr lang="en-US" sz="2400" b="1" dirty="0" err="1"/>
              <a:t>config</a:t>
            </a:r>
            <a:r>
              <a:rPr lang="en-US" sz="2400" dirty="0"/>
              <a:t> </a:t>
            </a:r>
          </a:p>
          <a:p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/>
              <a:t>-if)# </a:t>
            </a:r>
            <a:r>
              <a:rPr lang="en-US" sz="2400" b="1" dirty="0"/>
              <a:t>description</a:t>
            </a:r>
            <a:r>
              <a:rPr lang="en-US" sz="2400" dirty="0"/>
              <a:t> </a:t>
            </a:r>
            <a:r>
              <a:rPr lang="en-US" sz="2400" i="1" dirty="0"/>
              <a:t>string</a:t>
            </a:r>
            <a:r>
              <a:rPr lang="en-US" sz="2400" dirty="0"/>
              <a:t> </a:t>
            </a:r>
          </a:p>
          <a:p>
            <a:r>
              <a:rPr lang="en-US" sz="2400" dirty="0"/>
              <a:t>Switch&gt; </a:t>
            </a:r>
            <a:r>
              <a:rPr lang="en-US" sz="2400" b="1" dirty="0" err="1"/>
              <a:t>traceroute</a:t>
            </a:r>
            <a:r>
              <a:rPr lang="en-US" sz="2400" dirty="0"/>
              <a:t> </a:t>
            </a:r>
            <a:r>
              <a:rPr lang="en-US" sz="2400" b="1" dirty="0"/>
              <a:t>192.168.254.254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60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Справочник на командите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sz="3800" dirty="0" smtClean="0"/>
              <a:t>Списък на командите</a:t>
            </a: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Адрес</a:t>
            </a:r>
            <a:r>
              <a:rPr lang="en-US" dirty="0" smtClean="0">
                <a:cs typeface="Arial" pitchFamily="34" charset="0"/>
              </a:rPr>
              <a:t> www.cisco.com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Бутон </a:t>
            </a:r>
            <a:r>
              <a:rPr lang="en-US" dirty="0" smtClean="0">
                <a:cs typeface="Arial" pitchFamily="34" charset="0"/>
              </a:rPr>
              <a:t>Support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Връзка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Networking Software (IOS &amp; NX-OS</a:t>
            </a:r>
            <a:r>
              <a:rPr lang="en-US" dirty="0" smtClean="0">
                <a:cs typeface="Arial" pitchFamily="34" charset="0"/>
              </a:rPr>
              <a:t>)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Изберете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15.2M&amp;T </a:t>
            </a:r>
            <a:r>
              <a:rPr lang="en-US" dirty="0" smtClean="0">
                <a:cs typeface="Arial" pitchFamily="34" charset="0"/>
              </a:rPr>
              <a:t>(</a:t>
            </a:r>
            <a:r>
              <a:rPr lang="bg-BG" dirty="0" smtClean="0">
                <a:cs typeface="Arial" pitchFamily="34" charset="0"/>
              </a:rPr>
              <a:t>например</a:t>
            </a:r>
            <a:r>
              <a:rPr lang="en-US" dirty="0" smtClean="0">
                <a:cs typeface="Arial" pitchFamily="34" charset="0"/>
              </a:rPr>
              <a:t>)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Изберете </a:t>
            </a:r>
            <a:r>
              <a:rPr lang="en-US" dirty="0" smtClean="0">
                <a:cs typeface="Arial" pitchFamily="34" charset="0"/>
              </a:rPr>
              <a:t>Reference Guides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Изберете </a:t>
            </a:r>
            <a:r>
              <a:rPr lang="en-US" dirty="0" smtClean="0">
                <a:cs typeface="Arial" pitchFamily="34" charset="0"/>
              </a:rPr>
              <a:t>Command References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Изберете съответната тема, за която се отнася търсената команда</a:t>
            </a:r>
          </a:p>
          <a:p>
            <a:pPr lvl="1">
              <a:defRPr/>
            </a:pPr>
            <a:r>
              <a:rPr lang="bg-BG" dirty="0" smtClean="0">
                <a:cs typeface="Arial" pitchFamily="34" charset="0"/>
              </a:rPr>
              <a:t>От менюто в ляво изберете първата буква на командата</a:t>
            </a:r>
            <a:endParaRPr lang="en-US" dirty="0"/>
          </a:p>
          <a:p>
            <a:pPr lvl="1">
              <a:defRPr/>
            </a:pPr>
            <a:r>
              <a:rPr lang="bg-BG" dirty="0" smtClean="0"/>
              <a:t>Отворете командата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Контекстно-зависима помощ</a:t>
            </a:r>
            <a:endParaRPr lang="en-US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96810"/>
            <a:ext cx="5715000" cy="4932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31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 smtClean="0"/>
              <a:t>Синтактична проверка</a:t>
            </a:r>
            <a:endParaRPr lang="en-US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265" y="1858963"/>
            <a:ext cx="5037470" cy="40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Клавиши за бърз достъп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000" b="1" dirty="0"/>
              <a:t>Tab</a:t>
            </a:r>
            <a:r>
              <a:rPr lang="en-US" sz="2000" dirty="0"/>
              <a:t> - </a:t>
            </a:r>
            <a:r>
              <a:rPr lang="bg-BG" sz="2000" dirty="0"/>
              <a:t>Довършва частично изписана команда</a:t>
            </a:r>
            <a:endParaRPr lang="en-US" sz="2000" dirty="0"/>
          </a:p>
          <a:p>
            <a:pPr>
              <a:defRPr/>
            </a:pPr>
            <a:r>
              <a:rPr lang="en-US" sz="2000" b="1" dirty="0"/>
              <a:t>Ctrl-R</a:t>
            </a:r>
            <a:r>
              <a:rPr lang="en-US" sz="2000" dirty="0"/>
              <a:t> - </a:t>
            </a:r>
            <a:r>
              <a:rPr lang="bg-BG" sz="2000" dirty="0"/>
              <a:t>Показва отново последния ред (команда)</a:t>
            </a:r>
            <a:endParaRPr lang="en-US" sz="2000" dirty="0"/>
          </a:p>
          <a:p>
            <a:pPr>
              <a:defRPr/>
            </a:pPr>
            <a:r>
              <a:rPr lang="en-US" sz="2000" b="1" dirty="0"/>
              <a:t>Ctrl-A –</a:t>
            </a:r>
            <a:r>
              <a:rPr lang="bg-BG" sz="2000" dirty="0"/>
              <a:t>Премества курсора в началото на реда</a:t>
            </a:r>
            <a:endParaRPr lang="en-US" sz="2000" dirty="0"/>
          </a:p>
          <a:p>
            <a:pPr>
              <a:defRPr/>
            </a:pPr>
            <a:r>
              <a:rPr lang="en-US" sz="2000" b="1" dirty="0"/>
              <a:t>Ctrl-Z</a:t>
            </a:r>
            <a:r>
              <a:rPr lang="en-US" sz="2000" dirty="0"/>
              <a:t> - </a:t>
            </a:r>
            <a:r>
              <a:rPr lang="bg-BG" sz="2000" dirty="0"/>
              <a:t>Излиза от конфигурационния режим и се връща в потребителски</a:t>
            </a:r>
            <a:endParaRPr lang="en-US" sz="2000" dirty="0"/>
          </a:p>
          <a:p>
            <a:pPr>
              <a:defRPr/>
            </a:pPr>
            <a:r>
              <a:rPr lang="en-US" sz="2000" b="1" dirty="0"/>
              <a:t>Down Arrow</a:t>
            </a:r>
            <a:r>
              <a:rPr lang="en-US" sz="2000" dirty="0"/>
              <a:t> - </a:t>
            </a:r>
            <a:r>
              <a:rPr lang="bg-BG" sz="2000" dirty="0"/>
              <a:t>Позволява на портребителя да прелисти напред командите</a:t>
            </a:r>
            <a:endParaRPr lang="en-US" sz="2000" dirty="0"/>
          </a:p>
          <a:p>
            <a:pPr>
              <a:defRPr/>
            </a:pPr>
            <a:r>
              <a:rPr lang="en-US" sz="2000" b="1" dirty="0"/>
              <a:t>Up Arrow</a:t>
            </a:r>
            <a:r>
              <a:rPr lang="en-US" sz="2000" dirty="0"/>
              <a:t> - </a:t>
            </a:r>
            <a:r>
              <a:rPr lang="bg-BG" sz="2000" dirty="0"/>
              <a:t>Позволява на портребителя да прелисти назад командите</a:t>
            </a:r>
            <a:endParaRPr lang="en-US" sz="2000" dirty="0"/>
          </a:p>
          <a:p>
            <a:pPr>
              <a:defRPr/>
            </a:pPr>
            <a:r>
              <a:rPr lang="en-US" sz="2000" b="1" dirty="0"/>
              <a:t>Ctrl-Shift-6</a:t>
            </a:r>
            <a:r>
              <a:rPr lang="en-US" sz="2000" dirty="0"/>
              <a:t> - </a:t>
            </a:r>
            <a:r>
              <a:rPr lang="bg-BG" sz="2000" dirty="0"/>
              <a:t>Прекъсва</a:t>
            </a:r>
            <a:r>
              <a:rPr lang="bg-BG" sz="2000" b="1" dirty="0"/>
              <a:t> </a:t>
            </a:r>
            <a:r>
              <a:rPr lang="en-US" sz="2000" dirty="0"/>
              <a:t>IOS </a:t>
            </a:r>
            <a:r>
              <a:rPr lang="bg-BG" sz="2000" dirty="0"/>
              <a:t>процес като </a:t>
            </a:r>
            <a:r>
              <a:rPr lang="en-US" sz="2000" b="1" dirty="0"/>
              <a:t>ping </a:t>
            </a:r>
            <a:r>
              <a:rPr lang="bg-BG" sz="2000" dirty="0"/>
              <a:t>или</a:t>
            </a:r>
            <a:r>
              <a:rPr lang="en-US" sz="2000" dirty="0"/>
              <a:t> </a:t>
            </a:r>
            <a:r>
              <a:rPr lang="en-US" sz="2000" b="1" dirty="0" err="1"/>
              <a:t>traceroute</a:t>
            </a:r>
            <a:r>
              <a:rPr lang="en-US" sz="2000" b="1" dirty="0"/>
              <a:t>. </a:t>
            </a:r>
            <a:endParaRPr lang="bg-BG" sz="2000" dirty="0"/>
          </a:p>
          <a:p>
            <a:pPr>
              <a:defRPr/>
            </a:pPr>
            <a:r>
              <a:rPr lang="en-US" sz="2000" b="1" dirty="0"/>
              <a:t>Ctrl-C</a:t>
            </a:r>
            <a:r>
              <a:rPr lang="en-US" sz="2000" dirty="0"/>
              <a:t> - </a:t>
            </a:r>
            <a:r>
              <a:rPr lang="bg-BG" sz="2000" dirty="0"/>
              <a:t>Прекъсва изпълнението на текущата команда и излиза от конфигурационния </a:t>
            </a:r>
            <a:r>
              <a:rPr lang="bg-BG" sz="2000" dirty="0" smtClean="0"/>
              <a:t>режим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92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Цели и задачи на темата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/>
              <a:t>Цели на</a:t>
            </a:r>
            <a:r>
              <a:rPr lang="en-US" dirty="0"/>
              <a:t> Cisco IOS.</a:t>
            </a:r>
          </a:p>
          <a:p>
            <a:r>
              <a:rPr lang="bg-BG" dirty="0"/>
              <a:t>Достъп и навигация в </a:t>
            </a:r>
            <a:r>
              <a:rPr lang="en-US" dirty="0"/>
              <a:t>Cisco IOS </a:t>
            </a:r>
            <a:r>
              <a:rPr lang="bg-BG" dirty="0"/>
              <a:t>за конфигуриране на мрежови устройства</a:t>
            </a:r>
            <a:endParaRPr lang="en-US" dirty="0"/>
          </a:p>
          <a:p>
            <a:r>
              <a:rPr lang="bg-BG" dirty="0"/>
              <a:t>Структура на командите в </a:t>
            </a:r>
            <a:r>
              <a:rPr lang="en-US" dirty="0"/>
              <a:t>Cisco IOS </a:t>
            </a:r>
          </a:p>
          <a:p>
            <a:r>
              <a:rPr lang="bg-BG" dirty="0"/>
              <a:t>Конфигуриране на имена на устройствата в </a:t>
            </a:r>
            <a:r>
              <a:rPr lang="en-US" dirty="0"/>
              <a:t>Cisco IOS </a:t>
            </a:r>
            <a:r>
              <a:rPr lang="bg-BG" dirty="0"/>
              <a:t>през команден ред</a:t>
            </a:r>
            <a:endParaRPr lang="en-US" dirty="0"/>
          </a:p>
          <a:p>
            <a:r>
              <a:rPr lang="bg-BG" dirty="0"/>
              <a:t>Команди на </a:t>
            </a:r>
            <a:r>
              <a:rPr lang="en-US" dirty="0"/>
              <a:t>Cisco IOS </a:t>
            </a:r>
            <a:r>
              <a:rPr lang="bg-BG" dirty="0"/>
              <a:t>за достъп до конфигурациите на устройствата</a:t>
            </a:r>
            <a:endParaRPr lang="en-US" dirty="0"/>
          </a:p>
          <a:p>
            <a:r>
              <a:rPr lang="en-US" dirty="0"/>
              <a:t>Cisco IOS </a:t>
            </a:r>
            <a:r>
              <a:rPr lang="bg-BG" dirty="0"/>
              <a:t> команди за запазване на текущата конфигурация</a:t>
            </a:r>
            <a:endParaRPr lang="en-US" dirty="0"/>
          </a:p>
          <a:p>
            <a:r>
              <a:rPr lang="en-US" dirty="0"/>
              <a:t>Explain how devices communicate across network media.</a:t>
            </a:r>
            <a:r>
              <a:rPr lang="bg-BG" dirty="0"/>
              <a:t>  Комуникация на устройствата в мрежа</a:t>
            </a:r>
            <a:endParaRPr lang="en-US" dirty="0"/>
          </a:p>
          <a:p>
            <a:r>
              <a:rPr lang="bg-BG" dirty="0"/>
              <a:t>Конфигуриране на </a:t>
            </a:r>
            <a:r>
              <a:rPr lang="en-US" dirty="0"/>
              <a:t>IP</a:t>
            </a:r>
            <a:r>
              <a:rPr lang="bg-BG" dirty="0"/>
              <a:t> адрес</a:t>
            </a:r>
            <a:endParaRPr lang="en-US" dirty="0"/>
          </a:p>
          <a:p>
            <a:r>
              <a:rPr lang="bg-BG" dirty="0"/>
              <a:t>Проверката на връзката между крайни </a:t>
            </a:r>
            <a:r>
              <a:rPr lang="bg-BG" dirty="0" smtClean="0"/>
              <a:t>устройства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Команди за преглед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00200"/>
            <a:ext cx="5334000" cy="3937622"/>
          </a:xfrm>
        </p:spPr>
      </p:pic>
      <p:sp>
        <p:nvSpPr>
          <p:cNvPr id="7" name="TextBox 6"/>
          <p:cNvSpPr txBox="1"/>
          <p:nvPr/>
        </p:nvSpPr>
        <p:spPr>
          <a:xfrm>
            <a:off x="304800" y="5689937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Командата </a:t>
            </a:r>
            <a:r>
              <a:rPr lang="en-US" sz="2000" b="1" dirty="0" smtClean="0"/>
              <a:t>show</a:t>
            </a:r>
            <a:r>
              <a:rPr lang="en-US" sz="2000" dirty="0" smtClean="0"/>
              <a:t> </a:t>
            </a:r>
            <a:r>
              <a:rPr lang="bg-BG" sz="2000" dirty="0" smtClean="0"/>
              <a:t>предоставя информация за конфигурациите и статуса на определени компоненти или функционалности на маршрутизатора или комутатора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74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Командата </a:t>
            </a:r>
            <a:r>
              <a:rPr lang="en-US" b="1" dirty="0" smtClean="0"/>
              <a:t>“show version”</a:t>
            </a:r>
            <a:endParaRPr lang="en-US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23214"/>
            <a:ext cx="5943600" cy="508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76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Топология с маршрутизатор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 smtClean="0"/>
              <a:t>Задача</a:t>
            </a:r>
            <a:endParaRPr lang="en-US" b="1" dirty="0" smtClean="0"/>
          </a:p>
          <a:p>
            <a:r>
              <a:rPr lang="bg-BG" sz="2400" dirty="0" smtClean="0"/>
              <a:t>Създаване </a:t>
            </a:r>
            <a:r>
              <a:rPr lang="bg-BG" sz="2400" dirty="0" smtClean="0"/>
              <a:t>на топология от два компютъра, свързани с маршрутизатор</a:t>
            </a:r>
          </a:p>
          <a:p>
            <a:r>
              <a:rPr lang="bg-BG" sz="2400" dirty="0" smtClean="0"/>
              <a:t>Конфигуриране име на машрутизатора</a:t>
            </a:r>
          </a:p>
          <a:p>
            <a:r>
              <a:rPr lang="bg-BG" sz="2400" dirty="0" smtClean="0"/>
              <a:t>Ограничаване на достъпа до конфигурацията на устройството</a:t>
            </a:r>
          </a:p>
          <a:p>
            <a:r>
              <a:rPr lang="bg-BG" sz="2400" dirty="0">
                <a:cs typeface="Arial" pitchFamily="34" charset="0"/>
              </a:rPr>
              <a:t>Конфигуриране на начално </a:t>
            </a:r>
            <a:r>
              <a:rPr lang="bg-BG" sz="2400" dirty="0" smtClean="0">
                <a:cs typeface="Arial" pitchFamily="34" charset="0"/>
              </a:rPr>
              <a:t>съобщение</a:t>
            </a:r>
          </a:p>
          <a:p>
            <a:r>
              <a:rPr lang="bg-BG" sz="2400" dirty="0">
                <a:cs typeface="Arial" pitchFamily="34" charset="0"/>
              </a:rPr>
              <a:t>Запазване на конфигурацията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319732"/>
            <a:ext cx="6122254" cy="108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Имена на устройствата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Конвенции за именуване на устройства:</a:t>
            </a:r>
          </a:p>
          <a:p>
            <a:pPr lvl="1">
              <a:defRPr/>
            </a:pPr>
            <a:r>
              <a:rPr lang="bg-BG" dirty="0">
                <a:cs typeface="Arial" pitchFamily="34" charset="0"/>
              </a:rPr>
              <a:t>Започва с буква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>
                <a:cs typeface="Arial" pitchFamily="34" charset="0"/>
              </a:rPr>
              <a:t>Не съдържа интервали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>
                <a:cs typeface="Arial" pitchFamily="34" charset="0"/>
              </a:rPr>
              <a:t>Завършва с буква или цофра</a:t>
            </a:r>
            <a:endParaRPr lang="en-US" b="1" dirty="0">
              <a:cs typeface="Arial" pitchFamily="34" charset="0"/>
            </a:endParaRPr>
          </a:p>
          <a:p>
            <a:pPr lvl="1">
              <a:defRPr/>
            </a:pPr>
            <a:r>
              <a:rPr lang="bg-BG" dirty="0">
                <a:cs typeface="Arial" pitchFamily="34" charset="0"/>
              </a:rPr>
              <a:t>Използват се само букви, цифри и тирета</a:t>
            </a:r>
            <a:endParaRPr lang="en-US" dirty="0">
              <a:cs typeface="Arial" pitchFamily="34" charset="0"/>
            </a:endParaRPr>
          </a:p>
          <a:p>
            <a:pPr lvl="1">
              <a:defRPr/>
            </a:pPr>
            <a:r>
              <a:rPr lang="bg-BG" dirty="0">
                <a:cs typeface="Arial" pitchFamily="34" charset="0"/>
              </a:rPr>
              <a:t>По-малко от 64 символа</a:t>
            </a:r>
            <a:endParaRPr lang="en-US" dirty="0">
              <a:cs typeface="Arial" pitchFamily="34" charset="0"/>
            </a:endParaRPr>
          </a:p>
          <a:p>
            <a:pPr marL="0" indent="0">
              <a:buNone/>
            </a:pP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Без </a:t>
            </a:r>
            <a:r>
              <a:rPr lang="bg-BG" dirty="0"/>
              <a:t>имена е трудно да се разпознаят устройствата при конфигуриране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8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Конфигуриране на име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Switch&gt;enable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Switch#configure</a:t>
            </a:r>
            <a:r>
              <a:rPr lang="en-US" sz="2400" dirty="0"/>
              <a:t> terminal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/>
              <a:t>)#hostname Sw-Floor-1</a:t>
            </a:r>
          </a:p>
          <a:p>
            <a:pPr marL="0" indent="0">
              <a:buNone/>
            </a:pPr>
            <a:r>
              <a:rPr lang="en-US" sz="2400" dirty="0"/>
              <a:t>Sw-Floor-1(</a:t>
            </a:r>
            <a:r>
              <a:rPr lang="en-US" sz="2400" dirty="0" err="1"/>
              <a:t>config</a:t>
            </a:r>
            <a:r>
              <a:rPr lang="en-US" sz="2400" dirty="0"/>
              <a:t>)#exit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Sw-Floor-1#configure terminal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Sw-Floor-1(</a:t>
            </a:r>
            <a:r>
              <a:rPr lang="en-US" sz="2400" dirty="0" err="1"/>
              <a:t>config</a:t>
            </a:r>
            <a:r>
              <a:rPr lang="en-US" sz="2400" dirty="0"/>
              <a:t>)#no hostname</a:t>
            </a:r>
          </a:p>
          <a:p>
            <a:pPr marL="0" indent="0">
              <a:buNone/>
            </a:pPr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/>
              <a:t>)#</a:t>
            </a:r>
          </a:p>
          <a:p>
            <a:pPr marL="0" indent="0">
              <a:buNone/>
            </a:pPr>
            <a:r>
              <a:rPr lang="en-US" sz="2400" dirty="0"/>
              <a:t>Switch</a:t>
            </a:r>
            <a:r>
              <a:rPr lang="en-US" sz="2400" dirty="0" smtClean="0"/>
              <a:t>#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03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cs typeface="Arial" pitchFamily="34" charset="0"/>
              </a:rPr>
              <a:t>Сигурност на </a:t>
            </a:r>
            <a:r>
              <a:rPr lang="bg-BG" b="1" dirty="0" smtClean="0">
                <a:cs typeface="Arial" pitchFamily="34" charset="0"/>
              </a:rPr>
              <a:t>достъпа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charset="0"/>
              <a:buNone/>
            </a:pPr>
            <a:r>
              <a:rPr lang="bg-BG" sz="4600" dirty="0"/>
              <a:t>Видове пароли</a:t>
            </a:r>
            <a:r>
              <a:rPr lang="en-US" sz="4600" dirty="0"/>
              <a:t>:</a:t>
            </a:r>
          </a:p>
          <a:p>
            <a:pPr>
              <a:defRPr/>
            </a:pP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b="1" dirty="0"/>
              <a:t>Enable password</a:t>
            </a:r>
            <a:r>
              <a:rPr lang="en-US" dirty="0"/>
              <a:t> - </a:t>
            </a:r>
            <a:r>
              <a:rPr lang="bg-BG" dirty="0"/>
              <a:t>ограничава достъпа до привилигирования режим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  <a:p>
            <a:pPr eaLnBrk="0" hangingPunct="0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b="1" dirty="0"/>
              <a:t>Enable secret</a:t>
            </a:r>
            <a:r>
              <a:rPr lang="en-US" dirty="0"/>
              <a:t> - </a:t>
            </a:r>
            <a:r>
              <a:rPr lang="bg-BG" dirty="0"/>
              <a:t>ограничава достъпа до привилигирования режим като се изпозлва криптирана </a:t>
            </a:r>
            <a:r>
              <a:rPr lang="bg-BG" dirty="0" smtClean="0"/>
              <a:t>парола. Има по-висок приоритет.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endParaRPr lang="bg-BG" b="1" dirty="0"/>
          </a:p>
          <a:p>
            <a:pPr>
              <a:buFont typeface="Wingdings" pitchFamily="2" charset="2"/>
              <a:buChar char="§"/>
              <a:defRPr/>
            </a:pPr>
            <a:r>
              <a:rPr lang="en-US" b="1" dirty="0"/>
              <a:t>Console </a:t>
            </a:r>
            <a:r>
              <a:rPr lang="bg-BG" b="1" dirty="0"/>
              <a:t>парола</a:t>
            </a:r>
            <a:r>
              <a:rPr lang="en-US" dirty="0"/>
              <a:t> - </a:t>
            </a:r>
            <a:r>
              <a:rPr lang="bg-BG" dirty="0"/>
              <a:t>ограничава достъпа през конзолната връзка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b="1" dirty="0"/>
              <a:t>VTY </a:t>
            </a:r>
            <a:r>
              <a:rPr lang="bg-BG" b="1" dirty="0"/>
              <a:t>парола</a:t>
            </a:r>
            <a:r>
              <a:rPr lang="en-US" dirty="0"/>
              <a:t> - </a:t>
            </a:r>
            <a:r>
              <a:rPr lang="bg-BG" dirty="0"/>
              <a:t>ограничава достъпа посредвом </a:t>
            </a:r>
            <a:r>
              <a:rPr lang="en-US" dirty="0"/>
              <a:t>Telnet</a:t>
            </a:r>
          </a:p>
          <a:p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В повечето лабораторни упражнения исканите пароли са: </a:t>
            </a:r>
            <a:r>
              <a:rPr lang="en-US" dirty="0" smtClean="0"/>
              <a:t>cisco</a:t>
            </a:r>
            <a:r>
              <a:rPr lang="bg-BG" dirty="0" smtClean="0"/>
              <a:t> и </a:t>
            </a:r>
            <a:r>
              <a:rPr lang="en-US" dirty="0" smtClean="0"/>
              <a:t>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/>
              <a:t>Достъп до привилегирован режим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Switch&gt;enable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Switch#config</a:t>
            </a:r>
            <a:r>
              <a:rPr lang="en-US" dirty="0"/>
              <a:t> terminal</a:t>
            </a:r>
          </a:p>
          <a:p>
            <a:pPr marL="0" indent="0">
              <a:buNone/>
            </a:pPr>
            <a:r>
              <a:rPr lang="en-US" dirty="0" smtClean="0"/>
              <a:t>Switch(</a:t>
            </a:r>
            <a:r>
              <a:rPr lang="en-US" dirty="0" err="1" smtClean="0"/>
              <a:t>config</a:t>
            </a:r>
            <a:r>
              <a:rPr lang="en-US" dirty="0"/>
              <a:t>)#</a:t>
            </a:r>
            <a:r>
              <a:rPr lang="en-US" b="1" dirty="0"/>
              <a:t>enable secret class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)#</a:t>
            </a:r>
            <a:r>
              <a:rPr lang="en-US" dirty="0" smtClean="0"/>
              <a:t>exit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Switch#disable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Switch&gt;enable</a:t>
            </a:r>
          </a:p>
          <a:p>
            <a:pPr marL="0" indent="0">
              <a:buNone/>
            </a:pPr>
            <a:r>
              <a:rPr lang="en-US" dirty="0"/>
              <a:t>Password: </a:t>
            </a:r>
          </a:p>
          <a:p>
            <a:pPr marL="0" indent="0">
              <a:buNone/>
            </a:pPr>
            <a:r>
              <a:rPr lang="en-US" dirty="0"/>
              <a:t>Switch</a:t>
            </a:r>
            <a:r>
              <a:rPr lang="en-US" dirty="0" smtClean="0"/>
              <a:t>#</a:t>
            </a:r>
            <a:endParaRPr lang="bg-BG" dirty="0" smtClean="0"/>
          </a:p>
          <a:p>
            <a:pPr marL="0" indent="0">
              <a:buNone/>
            </a:pPr>
            <a:endParaRPr lang="bg-BG" b="1" dirty="0" smtClean="0"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cs typeface="Arial" pitchFamily="34" charset="0"/>
              </a:rPr>
              <a:t>service password-encryption</a:t>
            </a:r>
            <a:r>
              <a:rPr lang="bg-BG" b="1" dirty="0" smtClean="0">
                <a:cs typeface="Arial" pitchFamily="34" charset="0"/>
              </a:rPr>
              <a:t> – </a:t>
            </a:r>
            <a:r>
              <a:rPr lang="bg-BG" dirty="0" smtClean="0">
                <a:cs typeface="Arial" pitchFamily="34" charset="0"/>
              </a:rPr>
              <a:t>форсира криптирането на паролата в конфигурационния файл</a:t>
            </a:r>
            <a:endParaRPr lang="bg-BG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Достъп до потребителски режим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)#line console 0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-line)#password cisco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-line)#login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-line)#</a:t>
            </a:r>
            <a:r>
              <a:rPr lang="en-US" dirty="0" smtClean="0"/>
              <a:t>exit</a:t>
            </a:r>
            <a:endParaRPr lang="bg-BG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)#line </a:t>
            </a:r>
            <a:r>
              <a:rPr lang="en-US" dirty="0" err="1"/>
              <a:t>vty</a:t>
            </a:r>
            <a:r>
              <a:rPr lang="en-US" dirty="0"/>
              <a:t> 0 15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-line)#password cisco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-line)#login</a:t>
            </a:r>
          </a:p>
          <a:p>
            <a:pPr marL="0" indent="0">
              <a:buNone/>
            </a:pPr>
            <a:r>
              <a:rPr lang="en-US" dirty="0"/>
              <a:t>Switch(</a:t>
            </a:r>
            <a:r>
              <a:rPr lang="en-US" dirty="0" err="1"/>
              <a:t>config</a:t>
            </a:r>
            <a:r>
              <a:rPr lang="en-US" dirty="0"/>
              <a:t>-line</a:t>
            </a:r>
            <a:r>
              <a:rPr lang="en-US" dirty="0" smtClean="0"/>
              <a:t>)#</a:t>
            </a: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en-US" b="1" dirty="0">
                <a:cs typeface="Arial" pitchFamily="34" charset="0"/>
              </a:rPr>
              <a:t>service password-encryption</a:t>
            </a:r>
            <a:r>
              <a:rPr lang="bg-BG" b="1" dirty="0">
                <a:cs typeface="Arial" pitchFamily="34" charset="0"/>
              </a:rPr>
              <a:t> – </a:t>
            </a:r>
            <a:r>
              <a:rPr lang="bg-BG" dirty="0">
                <a:cs typeface="Arial" pitchFamily="34" charset="0"/>
              </a:rPr>
              <a:t>форсира криптирането на паролата в конфигурационния файл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1592282"/>
            <a:ext cx="358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..............</a:t>
            </a:r>
            <a:endParaRPr lang="bg-BG" dirty="0" smtClean="0"/>
          </a:p>
          <a:p>
            <a:r>
              <a:rPr lang="en-US" dirty="0" smtClean="0"/>
              <a:t>enable </a:t>
            </a:r>
            <a:r>
              <a:rPr lang="en-US" dirty="0"/>
              <a:t>secret 5 $1$mERr$9cTjUIEqNGurQiFU.ZeCi1</a:t>
            </a:r>
          </a:p>
          <a:p>
            <a:r>
              <a:rPr lang="en-US" dirty="0" smtClean="0"/>
              <a:t>..............</a:t>
            </a:r>
            <a:endParaRPr lang="en-US" dirty="0"/>
          </a:p>
          <a:p>
            <a:r>
              <a:rPr lang="en-US" dirty="0"/>
              <a:t>line con 0</a:t>
            </a:r>
          </a:p>
          <a:p>
            <a:r>
              <a:rPr lang="en-US" dirty="0"/>
              <a:t> password 7 0822455D0A16</a:t>
            </a:r>
          </a:p>
          <a:p>
            <a:r>
              <a:rPr lang="en-US" dirty="0"/>
              <a:t> login</a:t>
            </a:r>
          </a:p>
          <a:p>
            <a:r>
              <a:rPr lang="en-US" dirty="0"/>
              <a:t>!</a:t>
            </a:r>
          </a:p>
          <a:p>
            <a:r>
              <a:rPr lang="en-US" dirty="0"/>
              <a:t>line </a:t>
            </a:r>
            <a:r>
              <a:rPr lang="en-US" dirty="0" err="1"/>
              <a:t>vty</a:t>
            </a:r>
            <a:r>
              <a:rPr lang="en-US" dirty="0"/>
              <a:t> 0 4</a:t>
            </a:r>
          </a:p>
          <a:p>
            <a:r>
              <a:rPr lang="en-US" dirty="0"/>
              <a:t> password 7 0822455D0A16</a:t>
            </a:r>
          </a:p>
          <a:p>
            <a:r>
              <a:rPr lang="en-US" dirty="0"/>
              <a:t> login</a:t>
            </a:r>
          </a:p>
          <a:p>
            <a:r>
              <a:rPr lang="en-US" dirty="0"/>
              <a:t>line </a:t>
            </a:r>
            <a:r>
              <a:rPr lang="en-US" dirty="0" err="1"/>
              <a:t>vty</a:t>
            </a:r>
            <a:r>
              <a:rPr lang="en-US" dirty="0"/>
              <a:t> 5 15</a:t>
            </a:r>
          </a:p>
          <a:p>
            <a:r>
              <a:rPr lang="en-US" dirty="0"/>
              <a:t> password 7 0822455D0A16</a:t>
            </a:r>
          </a:p>
          <a:p>
            <a:r>
              <a:rPr lang="en-US" dirty="0"/>
              <a:t> login</a:t>
            </a:r>
          </a:p>
        </p:txBody>
      </p:sp>
    </p:spTree>
    <p:extLst>
      <p:ext uri="{BB962C8B-B14F-4D97-AF65-F5344CB8AC3E}">
        <p14:creationId xmlns:p14="http://schemas.microsoft.com/office/powerpoint/2010/main" val="21048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Предупредително съобщение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Switch(</a:t>
            </a:r>
            <a:r>
              <a:rPr lang="en-US" sz="2400" dirty="0" err="1"/>
              <a:t>config</a:t>
            </a:r>
            <a:r>
              <a:rPr lang="en-US" sz="2400" dirty="0" smtClean="0"/>
              <a:t>)#</a:t>
            </a:r>
            <a:r>
              <a:rPr lang="bg-BG" sz="2400" dirty="0" smtClean="0"/>
              <a:t> </a:t>
            </a:r>
            <a:r>
              <a:rPr lang="en-US" sz="2400" dirty="0" smtClean="0"/>
              <a:t>banner </a:t>
            </a:r>
            <a:r>
              <a:rPr lang="en-US" sz="2400" dirty="0" err="1"/>
              <a:t>motd</a:t>
            </a:r>
            <a:r>
              <a:rPr lang="en-US" sz="2400" dirty="0"/>
              <a:t> #Authorized Access Only! </a:t>
            </a:r>
            <a:r>
              <a:rPr lang="en-US" sz="2400" dirty="0" smtClean="0"/>
              <a:t>#</a:t>
            </a:r>
            <a:endParaRPr lang="bg-BG" sz="2400" dirty="0" smtClean="0"/>
          </a:p>
          <a:p>
            <a:pPr marL="0" indent="0">
              <a:buNone/>
            </a:pPr>
            <a:endParaRPr lang="bg-BG" sz="2400" dirty="0" smtClean="0"/>
          </a:p>
          <a:p>
            <a:r>
              <a:rPr lang="bg-BG" sz="2400" dirty="0" smtClean="0"/>
              <a:t>съобщения </a:t>
            </a:r>
            <a:r>
              <a:rPr lang="bg-BG" sz="2400" dirty="0"/>
              <a:t>като  </a:t>
            </a:r>
            <a:r>
              <a:rPr lang="en-US" sz="2400" dirty="0"/>
              <a:t>“</a:t>
            </a:r>
            <a:r>
              <a:rPr lang="bg-BG" sz="2400" dirty="0"/>
              <a:t>добре дошли</a:t>
            </a:r>
            <a:r>
              <a:rPr lang="en-US" sz="2400" dirty="0"/>
              <a:t>" </a:t>
            </a:r>
            <a:r>
              <a:rPr lang="bg-BG" sz="2400" dirty="0"/>
              <a:t> не са </a:t>
            </a:r>
            <a:r>
              <a:rPr lang="bg-BG" sz="2400" dirty="0" smtClean="0"/>
              <a:t>подходящи</a:t>
            </a:r>
          </a:p>
          <a:p>
            <a:r>
              <a:rPr lang="bg-BG" sz="2400" dirty="0" smtClean="0"/>
              <a:t>Удобен начин да се предаде съобщение до всички терминали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cs typeface="Arial" pitchFamily="34" charset="0"/>
              </a:rPr>
              <a:t>Конфигурационни </a:t>
            </a:r>
            <a:r>
              <a:rPr lang="bg-BG" b="1" dirty="0" smtClean="0">
                <a:cs typeface="Arial" pitchFamily="34" charset="0"/>
              </a:rPr>
              <a:t>файлове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bg-BG" sz="3000" dirty="0" smtClean="0">
                <a:cs typeface="Arial" pitchFamily="34" charset="0"/>
              </a:rPr>
              <a:t>Съхранение</a:t>
            </a:r>
          </a:p>
          <a:p>
            <a:pPr marL="0" indent="0">
              <a:buNone/>
              <a:defRPr/>
            </a:pPr>
            <a:r>
              <a:rPr lang="bg-BG" sz="2400" dirty="0">
                <a:cs typeface="Arial" pitchFamily="34" charset="0"/>
              </a:rPr>
              <a:t> </a:t>
            </a:r>
            <a:r>
              <a:rPr lang="bg-BG" sz="2400" dirty="0" smtClean="0">
                <a:cs typeface="Arial" pitchFamily="34" charset="0"/>
              </a:rPr>
              <a:t>    </a:t>
            </a:r>
            <a:r>
              <a:rPr lang="en-US" sz="2400" dirty="0" smtClean="0">
                <a:cs typeface="Arial" pitchFamily="34" charset="0"/>
              </a:rPr>
              <a:t>Switch</a:t>
            </a:r>
            <a:r>
              <a:rPr lang="en-US" sz="2400" dirty="0">
                <a:cs typeface="Arial" pitchFamily="34" charset="0"/>
              </a:rPr>
              <a:t># </a:t>
            </a:r>
            <a:r>
              <a:rPr lang="en-US" sz="2400" b="1" dirty="0">
                <a:cs typeface="Arial" pitchFamily="34" charset="0"/>
              </a:rPr>
              <a:t>reload</a:t>
            </a:r>
            <a:endParaRPr lang="en-US" sz="2400" dirty="0">
              <a:cs typeface="Arial" pitchFamily="34" charset="0"/>
            </a:endParaRPr>
          </a:p>
          <a:p>
            <a:pPr marL="465138" lvl="1" indent="-22225">
              <a:defRPr/>
            </a:pPr>
            <a:r>
              <a:rPr lang="en-US" sz="2000" dirty="0">
                <a:cs typeface="Arial" pitchFamily="34" charset="0"/>
              </a:rPr>
              <a:t>System configuration has been modified. Save? [yes/no]: </a:t>
            </a:r>
            <a:r>
              <a:rPr lang="en-US" sz="2000" b="1" dirty="0">
                <a:cs typeface="Arial" pitchFamily="34" charset="0"/>
              </a:rPr>
              <a:t>n</a:t>
            </a:r>
            <a:endParaRPr lang="en-US" sz="2000" dirty="0">
              <a:cs typeface="Arial" pitchFamily="34" charset="0"/>
            </a:endParaRPr>
          </a:p>
          <a:p>
            <a:pPr marL="465138" lvl="1" indent="-7938">
              <a:defRPr/>
            </a:pPr>
            <a:r>
              <a:rPr lang="en-US" sz="2000" dirty="0">
                <a:cs typeface="Arial" pitchFamily="34" charset="0"/>
              </a:rPr>
              <a:t>Proceed with reload? [confirm]</a:t>
            </a:r>
            <a:endParaRPr lang="bg-BG" sz="2000" dirty="0">
              <a:cs typeface="Arial" pitchFamily="34" charset="0"/>
            </a:endParaRPr>
          </a:p>
          <a:p>
            <a:pPr marL="465138" lvl="1" indent="-7938">
              <a:defRPr/>
            </a:pPr>
            <a:endParaRPr lang="en-US" sz="1600" dirty="0"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sz="3000" dirty="0" smtClean="0">
                <a:cs typeface="Arial" pitchFamily="34" charset="0"/>
              </a:rPr>
              <a:t>Изтриване </a:t>
            </a:r>
          </a:p>
          <a:p>
            <a:pPr>
              <a:lnSpc>
                <a:spcPct val="75000"/>
              </a:lnSpc>
              <a:defRPr/>
            </a:pPr>
            <a:endParaRPr lang="bg-BG" sz="2600" dirty="0" smtClean="0">
              <a:cs typeface="Arial" pitchFamily="34" charset="0"/>
            </a:endParaRPr>
          </a:p>
          <a:p>
            <a:pPr marL="0" indent="0">
              <a:lnSpc>
                <a:spcPct val="75000"/>
              </a:lnSpc>
              <a:buNone/>
              <a:defRPr/>
            </a:pPr>
            <a:r>
              <a:rPr lang="bg-BG" sz="2400" dirty="0" smtClean="0">
                <a:cs typeface="Arial" pitchFamily="34" charset="0"/>
              </a:rPr>
              <a:t>Запазеният </a:t>
            </a:r>
            <a:r>
              <a:rPr lang="bg-BG" sz="2400" dirty="0">
                <a:cs typeface="Arial" pitchFamily="34" charset="0"/>
              </a:rPr>
              <a:t>конфигурационен файл се изтрива с комадата</a:t>
            </a:r>
            <a:r>
              <a:rPr lang="en-US" sz="2400" dirty="0">
                <a:cs typeface="Arial" pitchFamily="34" charset="0"/>
              </a:rPr>
              <a:t> </a:t>
            </a:r>
            <a:r>
              <a:rPr lang="en-US" sz="2400" b="1" dirty="0">
                <a:cs typeface="Arial" pitchFamily="34" charset="0"/>
              </a:rPr>
              <a:t>erase startup-</a:t>
            </a:r>
            <a:r>
              <a:rPr lang="en-US" sz="2400" b="1" dirty="0" err="1">
                <a:cs typeface="Arial" pitchFamily="34" charset="0"/>
              </a:rPr>
              <a:t>config</a:t>
            </a:r>
            <a:endParaRPr lang="en-US" sz="2400" dirty="0">
              <a:cs typeface="Arial" pitchFamily="34" charset="0"/>
            </a:endParaRPr>
          </a:p>
          <a:p>
            <a:pPr marL="623887" lvl="1">
              <a:lnSpc>
                <a:spcPct val="75000"/>
              </a:lnSpc>
              <a:defRPr/>
            </a:pPr>
            <a:r>
              <a:rPr lang="en-US" sz="2000" dirty="0">
                <a:cs typeface="Arial" pitchFamily="34" charset="0"/>
              </a:rPr>
              <a:t>Switch# </a:t>
            </a:r>
            <a:r>
              <a:rPr lang="en-US" sz="2000" b="1" dirty="0">
                <a:cs typeface="Arial" pitchFamily="34" charset="0"/>
              </a:rPr>
              <a:t>erase startup-</a:t>
            </a:r>
            <a:r>
              <a:rPr lang="en-US" sz="2000" b="1" dirty="0" err="1">
                <a:cs typeface="Arial" pitchFamily="34" charset="0"/>
              </a:rPr>
              <a:t>config</a:t>
            </a:r>
            <a:endParaRPr lang="bg-BG" sz="2000" b="1" dirty="0">
              <a:cs typeface="Arial" pitchFamily="34" charset="0"/>
            </a:endParaRPr>
          </a:p>
          <a:p>
            <a:pPr marL="338137" lvl="1" indent="0">
              <a:lnSpc>
                <a:spcPct val="75000"/>
              </a:lnSpc>
              <a:defRPr/>
            </a:pPr>
            <a:endParaRPr lang="en-US" sz="1600" b="1" dirty="0">
              <a:cs typeface="Arial" pitchFamily="34" charset="0"/>
            </a:endParaRPr>
          </a:p>
          <a:p>
            <a:pPr marL="0" indent="0">
              <a:buNone/>
              <a:defRPr/>
            </a:pPr>
            <a:r>
              <a:rPr lang="bg-BG" sz="2400" dirty="0">
                <a:cs typeface="Arial" pitchFamily="34" charset="0"/>
              </a:rPr>
              <a:t>При конфигуриране на </a:t>
            </a:r>
            <a:r>
              <a:rPr lang="bg-BG" sz="2400" dirty="0" smtClean="0">
                <a:cs typeface="Arial" pitchFamily="34" charset="0"/>
              </a:rPr>
              <a:t>маршрутизатор  може </a:t>
            </a:r>
            <a:r>
              <a:rPr lang="bg-BG" sz="2400" dirty="0">
                <a:cs typeface="Arial" pitchFamily="34" charset="0"/>
              </a:rPr>
              <a:t>да </a:t>
            </a:r>
            <a:r>
              <a:rPr lang="bg-BG" sz="2400" dirty="0" smtClean="0">
                <a:cs typeface="Arial" pitchFamily="34" charset="0"/>
              </a:rPr>
              <a:t>използва </a:t>
            </a:r>
            <a:r>
              <a:rPr lang="bg-BG" sz="2400" dirty="0">
                <a:cs typeface="Arial" pitchFamily="34" charset="0"/>
              </a:rPr>
              <a:t>и командата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b="1" dirty="0">
                <a:cs typeface="Arial" pitchFamily="34" charset="0"/>
              </a:rPr>
              <a:t>delete vlan.dat</a:t>
            </a:r>
            <a:r>
              <a:rPr lang="en-US" sz="2000" dirty="0">
                <a:cs typeface="Arial" pitchFamily="34" charset="0"/>
              </a:rPr>
              <a:t> </a:t>
            </a:r>
          </a:p>
          <a:p>
            <a:pPr lvl="1">
              <a:defRPr/>
            </a:pPr>
            <a:r>
              <a:rPr lang="en-US" sz="2000" dirty="0">
                <a:cs typeface="Arial" pitchFamily="34" charset="0"/>
              </a:rPr>
              <a:t>Switch# </a:t>
            </a:r>
            <a:r>
              <a:rPr lang="en-US" sz="2000" b="1" dirty="0">
                <a:cs typeface="Arial" pitchFamily="34" charset="0"/>
              </a:rPr>
              <a:t>delete vlan.dat</a:t>
            </a:r>
            <a:r>
              <a:rPr lang="en-US" sz="2000" dirty="0">
                <a:cs typeface="Arial" pitchFamily="34" charset="0"/>
              </a:rPr>
              <a:t> </a:t>
            </a:r>
          </a:p>
          <a:p>
            <a:pPr lvl="1">
              <a:defRPr/>
            </a:pPr>
            <a:r>
              <a:rPr lang="en-US" sz="2000" dirty="0">
                <a:cs typeface="Arial" pitchFamily="34" charset="0"/>
              </a:rPr>
              <a:t>Delete filename [vlan.dat]?</a:t>
            </a:r>
          </a:p>
          <a:p>
            <a:pPr marL="465138" lvl="1" indent="-7938">
              <a:defRPr/>
            </a:pPr>
            <a:r>
              <a:rPr lang="bg-BG" sz="2000" dirty="0" smtClean="0">
                <a:cs typeface="Arial" pitchFamily="34" charset="0"/>
              </a:rPr>
              <a:t>   </a:t>
            </a:r>
            <a:r>
              <a:rPr lang="en-US" sz="2000" dirty="0" smtClean="0">
                <a:cs typeface="Arial" pitchFamily="34" charset="0"/>
              </a:rPr>
              <a:t>Delete </a:t>
            </a:r>
            <a:r>
              <a:rPr lang="en-US" sz="2000" dirty="0" err="1">
                <a:cs typeface="Arial" pitchFamily="34" charset="0"/>
              </a:rPr>
              <a:t>flash:vlan.dat</a:t>
            </a:r>
            <a:r>
              <a:rPr lang="en-US" sz="2000" dirty="0">
                <a:cs typeface="Arial" pitchFamily="34" charset="0"/>
              </a:rPr>
              <a:t>? [confirm</a:t>
            </a:r>
            <a:r>
              <a:rPr lang="en-US" sz="2000" dirty="0" smtClean="0">
                <a:cs typeface="Arial" pitchFamily="34" charset="0"/>
              </a:rPr>
              <a:t>]</a:t>
            </a:r>
            <a:endParaRPr lang="en-US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06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latin typeface="Arial" charset="0"/>
              </a:rPr>
              <a:t>Съдържание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Топология </a:t>
            </a:r>
            <a:r>
              <a:rPr lang="en-US" sz="2800" dirty="0" smtClean="0"/>
              <a:t>(IOS </a:t>
            </a:r>
            <a:r>
              <a:rPr lang="en-US" sz="2800" dirty="0" err="1" smtClean="0"/>
              <a:t>Bootcamp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bg-BG" sz="2800" dirty="0" smtClean="0"/>
              <a:t>Основи</a:t>
            </a:r>
            <a:endParaRPr lang="en-US" sz="2800" dirty="0"/>
          </a:p>
          <a:p>
            <a:r>
              <a:rPr lang="bg-BG" sz="2800" dirty="0" smtClean="0"/>
              <a:t>Схеми </a:t>
            </a:r>
            <a:r>
              <a:rPr lang="bg-BG" sz="2800" dirty="0"/>
              <a:t>за адресиране</a:t>
            </a:r>
            <a:endParaRPr lang="en-US" sz="2800" dirty="0"/>
          </a:p>
          <a:p>
            <a:r>
              <a:rPr lang="bg-BG" sz="2800" dirty="0" smtClean="0"/>
              <a:t>Обобщение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Капсуловане на конфигурация</a:t>
            </a:r>
            <a:endParaRPr lang="en-US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91056"/>
            <a:ext cx="4876800" cy="526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Адресиране на устройствата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75000"/>
              </a:lnSpc>
            </a:pPr>
            <a:r>
              <a:rPr lang="bg-BG" sz="2400" dirty="0" smtClean="0"/>
              <a:t>Всяко крайно </a:t>
            </a:r>
            <a:r>
              <a:rPr lang="bg-BG" sz="2400" dirty="0"/>
              <a:t>устройство в мрежата трябва да бъде конфигурирано с </a:t>
            </a:r>
            <a:r>
              <a:rPr lang="en-US" sz="2400" dirty="0"/>
              <a:t>IP</a:t>
            </a:r>
            <a:r>
              <a:rPr lang="bg-BG" sz="2400" dirty="0"/>
              <a:t> адрес</a:t>
            </a:r>
            <a:endParaRPr lang="en-US" sz="2400" dirty="0"/>
          </a:p>
          <a:p>
            <a:pPr>
              <a:lnSpc>
                <a:spcPct val="75000"/>
              </a:lnSpc>
            </a:pPr>
            <a:r>
              <a:rPr lang="en-US" sz="2400" dirty="0" smtClean="0"/>
              <a:t>IP</a:t>
            </a:r>
            <a:r>
              <a:rPr lang="bg-BG" sz="2400" dirty="0" smtClean="0"/>
              <a:t> </a:t>
            </a:r>
            <a:r>
              <a:rPr lang="bg-BG" sz="2400" dirty="0"/>
              <a:t>адресите </a:t>
            </a:r>
            <a:r>
              <a:rPr lang="bg-BG" sz="2400" dirty="0" smtClean="0"/>
              <a:t>се записват като четири десетични числа, разделени с точки</a:t>
            </a:r>
            <a:endParaRPr lang="en-US" sz="2400" i="1" dirty="0"/>
          </a:p>
          <a:p>
            <a:pPr>
              <a:lnSpc>
                <a:spcPct val="75000"/>
              </a:lnSpc>
            </a:pPr>
            <a:r>
              <a:rPr lang="en-US" sz="2400" dirty="0"/>
              <a:t>IP</a:t>
            </a:r>
            <a:r>
              <a:rPr lang="bg-BG" sz="2400" dirty="0"/>
              <a:t> адресът в десетична борйна система представлява 4 десетични числа между 0 и 255</a:t>
            </a:r>
            <a:endParaRPr lang="en-US" sz="2400" dirty="0"/>
          </a:p>
          <a:p>
            <a:pPr>
              <a:lnSpc>
                <a:spcPct val="75000"/>
              </a:lnSpc>
            </a:pPr>
            <a:r>
              <a:rPr lang="bg-BG" sz="2400" dirty="0"/>
              <a:t>Освен </a:t>
            </a:r>
            <a:r>
              <a:rPr lang="en-US" sz="2400" dirty="0"/>
              <a:t>IP</a:t>
            </a:r>
            <a:r>
              <a:rPr lang="bg-BG" sz="2400" dirty="0"/>
              <a:t> адрес е необходимо да се зададе и мрежова маска</a:t>
            </a:r>
            <a:endParaRPr lang="en-US" sz="2400" dirty="0"/>
          </a:p>
          <a:p>
            <a:pPr>
              <a:lnSpc>
                <a:spcPct val="75000"/>
              </a:lnSpc>
            </a:pPr>
            <a:r>
              <a:rPr lang="en-US" sz="2400" dirty="0"/>
              <a:t>IP</a:t>
            </a:r>
            <a:r>
              <a:rPr lang="bg-BG" sz="2400" dirty="0"/>
              <a:t> адресите могат да се зададат както на физически портове, така и на виртуални интерфейси</a:t>
            </a:r>
            <a:endParaRPr lang="en-US" altLang="ja-JP" sz="2400" dirty="0">
              <a:ea typeface="ＭＳ Ｐゴシック" pitchFamily="34" charset="-128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58440"/>
            <a:ext cx="399792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96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Конфигуриране виртуален интерфейс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900" dirty="0" err="1"/>
              <a:t>Switch#configure</a:t>
            </a:r>
            <a:r>
              <a:rPr lang="en-US" sz="2900" dirty="0"/>
              <a:t> </a:t>
            </a:r>
            <a:r>
              <a:rPr lang="en-US" sz="2900" dirty="0" smtClean="0"/>
              <a:t>terminal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Switch(</a:t>
            </a:r>
            <a:r>
              <a:rPr lang="en-US" sz="2900" dirty="0" err="1"/>
              <a:t>config</a:t>
            </a:r>
            <a:r>
              <a:rPr lang="en-US" sz="2900" dirty="0"/>
              <a:t>)#interface VLAN 1</a:t>
            </a:r>
          </a:p>
          <a:p>
            <a:pPr marL="0" indent="0">
              <a:buNone/>
            </a:pPr>
            <a:r>
              <a:rPr lang="en-US" sz="2900" dirty="0"/>
              <a:t>Switch(</a:t>
            </a:r>
            <a:r>
              <a:rPr lang="en-US" sz="2900" dirty="0" err="1"/>
              <a:t>config</a:t>
            </a:r>
            <a:r>
              <a:rPr lang="en-US" sz="2900" dirty="0"/>
              <a:t>-if)#</a:t>
            </a:r>
            <a:r>
              <a:rPr lang="en-US" sz="2900" dirty="0" err="1"/>
              <a:t>ip</a:t>
            </a:r>
            <a:r>
              <a:rPr lang="en-US" sz="2900" dirty="0"/>
              <a:t> address 192.168.10.2 255.255.255.0</a:t>
            </a:r>
          </a:p>
          <a:p>
            <a:pPr marL="0" indent="0">
              <a:buNone/>
            </a:pPr>
            <a:r>
              <a:rPr lang="en-US" sz="2900" dirty="0"/>
              <a:t>Switch(</a:t>
            </a:r>
            <a:r>
              <a:rPr lang="en-US" sz="2900" dirty="0" err="1"/>
              <a:t>config</a:t>
            </a:r>
            <a:r>
              <a:rPr lang="en-US" sz="2900" dirty="0"/>
              <a:t>-if)#no </a:t>
            </a:r>
            <a:r>
              <a:rPr lang="en-US" sz="2900" dirty="0" smtClean="0"/>
              <a:t>shutdown</a:t>
            </a:r>
            <a:endParaRPr lang="bg-BG" sz="2900" dirty="0" smtClean="0"/>
          </a:p>
          <a:p>
            <a:r>
              <a:rPr lang="en-US" sz="3100" b="1" dirty="0"/>
              <a:t>IP </a:t>
            </a:r>
            <a:r>
              <a:rPr lang="en-US" sz="3100" b="1" dirty="0" smtClean="0"/>
              <a:t>address</a:t>
            </a:r>
            <a:r>
              <a:rPr lang="en-US" sz="3100" dirty="0" smtClean="0"/>
              <a:t> </a:t>
            </a:r>
            <a:r>
              <a:rPr lang="bg-BG" sz="3100" dirty="0" smtClean="0"/>
              <a:t> адрес и </a:t>
            </a:r>
            <a:r>
              <a:rPr lang="bg-BG" sz="3100" dirty="0"/>
              <a:t>мрежовата маска уникално идентифицират крайно устройство в мрежата</a:t>
            </a:r>
            <a:endParaRPr lang="en-US" sz="3100" dirty="0"/>
          </a:p>
          <a:p>
            <a:r>
              <a:rPr lang="en-US" sz="3100" b="1" dirty="0" smtClean="0"/>
              <a:t>interface </a:t>
            </a:r>
            <a:r>
              <a:rPr lang="en-US" sz="3100" b="1" dirty="0"/>
              <a:t>VLAN 1</a:t>
            </a:r>
            <a:r>
              <a:rPr lang="en-US" sz="3100" dirty="0"/>
              <a:t> - </a:t>
            </a:r>
            <a:r>
              <a:rPr lang="bg-BG" sz="3100" dirty="0"/>
              <a:t>конфигурационен режим за интерфейс</a:t>
            </a:r>
            <a:endParaRPr lang="en-US" sz="3100" dirty="0"/>
          </a:p>
          <a:p>
            <a:r>
              <a:rPr lang="en-US" sz="3100" b="1" dirty="0" err="1"/>
              <a:t>ip</a:t>
            </a:r>
            <a:r>
              <a:rPr lang="en-US" sz="3100" b="1" dirty="0"/>
              <a:t> address 192.168.10.2 255.255.255.0</a:t>
            </a:r>
            <a:r>
              <a:rPr lang="en-US" sz="3100" dirty="0"/>
              <a:t> - </a:t>
            </a:r>
            <a:r>
              <a:rPr lang="bg-BG" sz="3100" dirty="0"/>
              <a:t>конфигурира </a:t>
            </a:r>
            <a:r>
              <a:rPr lang="en-US" sz="3100" dirty="0"/>
              <a:t>IP </a:t>
            </a:r>
            <a:r>
              <a:rPr lang="bg-BG" sz="3100" dirty="0"/>
              <a:t>адреса и  мрежовата маска на моста</a:t>
            </a:r>
            <a:endParaRPr lang="en-US" sz="3100" dirty="0"/>
          </a:p>
          <a:p>
            <a:r>
              <a:rPr lang="en-US" sz="3100" b="1" dirty="0"/>
              <a:t>no shutdown</a:t>
            </a:r>
            <a:r>
              <a:rPr lang="en-US" sz="3100" dirty="0"/>
              <a:t> - </a:t>
            </a:r>
            <a:r>
              <a:rPr lang="bg-BG" sz="3100" dirty="0"/>
              <a:t>административно включва интерфейса</a:t>
            </a:r>
            <a:endParaRPr lang="en-US" sz="3100" dirty="0"/>
          </a:p>
          <a:p>
            <a:r>
              <a:rPr lang="bg-BG" sz="3100" dirty="0" smtClean="0"/>
              <a:t>Маршрутизаторът трябва </a:t>
            </a:r>
            <a:r>
              <a:rPr lang="bg-BG" sz="3100" dirty="0"/>
              <a:t>да има физически портове и </a:t>
            </a:r>
            <a:r>
              <a:rPr lang="en-US" sz="3100" dirty="0"/>
              <a:t>VTY </a:t>
            </a:r>
            <a:r>
              <a:rPr lang="bg-BG" sz="3100" dirty="0"/>
              <a:t>линии за отдалечен </a:t>
            </a:r>
            <a:r>
              <a:rPr lang="bg-BG" sz="3100" dirty="0" smtClean="0"/>
              <a:t>достъп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551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</a:t>
            </a:r>
            <a:r>
              <a:rPr lang="bg-BG" dirty="0" smtClean="0"/>
              <a:t>адресиране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bg-BG" dirty="0">
                <a:cs typeface="Arial" pitchFamily="34" charset="0"/>
              </a:rPr>
              <a:t>Ръчно задаване на </a:t>
            </a:r>
            <a:r>
              <a:rPr lang="en-US" dirty="0">
                <a:cs typeface="Arial" pitchFamily="34" charset="0"/>
              </a:rPr>
              <a:t>IP</a:t>
            </a:r>
            <a:r>
              <a:rPr lang="bg-BG" dirty="0">
                <a:cs typeface="Arial" pitchFamily="34" charset="0"/>
              </a:rPr>
              <a:t> адреса  на </a:t>
            </a:r>
            <a:r>
              <a:rPr lang="bg-BG" dirty="0" smtClean="0">
                <a:cs typeface="Arial" pitchFamily="34" charset="0"/>
              </a:rPr>
              <a:t>компютъра</a:t>
            </a:r>
            <a:endParaRPr lang="en-US" dirty="0">
              <a:cs typeface="Arial" pitchFamily="34" charset="0"/>
            </a:endParaRPr>
          </a:p>
          <a:p>
            <a:r>
              <a:rPr lang="bg-BG" dirty="0">
                <a:cs typeface="Arial" pitchFamily="34" charset="0"/>
              </a:rPr>
              <a:t>Автоматично задаване на </a:t>
            </a:r>
            <a:r>
              <a:rPr lang="en-US" dirty="0">
                <a:cs typeface="Arial" pitchFamily="34" charset="0"/>
              </a:rPr>
              <a:t>IP</a:t>
            </a:r>
            <a:r>
              <a:rPr lang="bg-BG" dirty="0">
                <a:cs typeface="Arial" pitchFamily="34" charset="0"/>
              </a:rPr>
              <a:t> адреса  на </a:t>
            </a:r>
            <a:r>
              <a:rPr lang="bg-BG" dirty="0" smtClean="0">
                <a:cs typeface="Arial" pitchFamily="34" charset="0"/>
              </a:rPr>
              <a:t>компютъра</a:t>
            </a:r>
          </a:p>
          <a:p>
            <a:r>
              <a:rPr lang="bg-BG" dirty="0" smtClean="0">
                <a:cs typeface="Arial" pitchFamily="34" charset="0"/>
              </a:rPr>
              <a:t>Команда </a:t>
            </a:r>
            <a:r>
              <a:rPr lang="en-US" dirty="0" err="1" smtClean="0">
                <a:cs typeface="Arial" pitchFamily="34" charset="0"/>
              </a:rPr>
              <a:t>ipconfig</a:t>
            </a:r>
            <a:endParaRPr lang="en-US" dirty="0"/>
          </a:p>
          <a:p>
            <a:r>
              <a:rPr lang="bg-BG" dirty="0" smtClean="0">
                <a:cs typeface="Arial" pitchFamily="34" charset="0"/>
              </a:rPr>
              <a:t>Конфликти при дублиране на адреси</a:t>
            </a:r>
            <a:endParaRPr lang="bg-B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91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Тестване на свързаността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Тестване на </a:t>
            </a:r>
            <a:r>
              <a:rPr lang="en-US" dirty="0" smtClean="0"/>
              <a:t>loopback: ping 127.0.0.1</a:t>
            </a:r>
          </a:p>
          <a:p>
            <a:r>
              <a:rPr lang="bg-BG" dirty="0" smtClean="0"/>
              <a:t>Показване настройките на интерфейсите</a:t>
            </a:r>
          </a:p>
          <a:p>
            <a:pPr marL="800100" lvl="2" indent="0">
              <a:buNone/>
            </a:pPr>
            <a:r>
              <a:rPr lang="en-US" sz="2800" dirty="0" smtClean="0"/>
              <a:t>show </a:t>
            </a:r>
            <a:r>
              <a:rPr lang="en-US" sz="2800" dirty="0" err="1" smtClean="0"/>
              <a:t>ip</a:t>
            </a:r>
            <a:r>
              <a:rPr lang="en-US" sz="2800" dirty="0" smtClean="0"/>
              <a:t> interface brief</a:t>
            </a:r>
          </a:p>
          <a:p>
            <a:r>
              <a:rPr lang="bg-BG" dirty="0" smtClean="0"/>
              <a:t>Свързаност на крайни устройства</a:t>
            </a:r>
            <a:endParaRPr lang="en-US" dirty="0"/>
          </a:p>
          <a:p>
            <a:pPr marL="800100" lvl="2" indent="0">
              <a:buNone/>
            </a:pPr>
            <a:r>
              <a:rPr lang="en-US" sz="2800" dirty="0" smtClean="0"/>
              <a:t>ping 192.168.1.1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9120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Операционни системи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75000"/>
              </a:lnSpc>
              <a:buNone/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Всички мрежови устройства се нуждаят от операционна </a:t>
            </a: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система</a:t>
            </a:r>
            <a:r>
              <a:rPr lang="en-US" altLang="ja-JP" dirty="0" smtClean="0">
                <a:ea typeface="ＭＳ Ｐゴシック" charset="-128"/>
                <a:cs typeface="Arial" pitchFamily="34" charset="0"/>
              </a:rPr>
              <a:t/>
            </a:r>
            <a:br>
              <a:rPr lang="en-US" altLang="ja-JP" dirty="0" smtClean="0">
                <a:ea typeface="ＭＳ Ｐゴシック" charset="-128"/>
                <a:cs typeface="Arial" pitchFamily="34" charset="0"/>
              </a:rPr>
            </a:br>
            <a:endParaRPr lang="bg-BG" altLang="ja-JP" dirty="0" smtClean="0">
              <a:ea typeface="ＭＳ Ｐゴシック" charset="-128"/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Устройства за крайни потребители 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/>
            </a:r>
            <a:br>
              <a:rPr lang="bg-BG" altLang="ja-JP" sz="2600" dirty="0" smtClean="0">
                <a:ea typeface="ＭＳ Ｐゴシック" charset="-128"/>
                <a:cs typeface="Arial" pitchFamily="34" charset="0"/>
              </a:rPr>
            </a:b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(</a:t>
            </a:r>
            <a:r>
              <a:rPr lang="bg-BG" altLang="ja-JP" sz="2600" dirty="0">
                <a:ea typeface="ＭＳ Ｐゴシック" charset="-128"/>
                <a:cs typeface="Arial" pitchFamily="34" charset="0"/>
              </a:rPr>
              <a:t>компютри, преносими компютри, смарт телефони, 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таблети)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 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Комутатори (</a:t>
            </a:r>
            <a:r>
              <a:rPr lang="en-US" altLang="ja-JP" sz="2600" dirty="0" smtClean="0">
                <a:ea typeface="ＭＳ Ｐゴシック" charset="-128"/>
                <a:cs typeface="Arial" pitchFamily="34" charset="0"/>
              </a:rPr>
              <a:t>Switches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 </a:t>
            </a:r>
            <a:r>
              <a:rPr lang="bg-BG" altLang="ja-JP" sz="2600" dirty="0">
                <a:ea typeface="ＭＳ Ｐゴシック" charset="-128"/>
                <a:cs typeface="Arial" pitchFamily="34" charset="0"/>
              </a:rPr>
              <a:t>)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 Маршрутизатори 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(</a:t>
            </a:r>
            <a:r>
              <a:rPr lang="en-US" altLang="ja-JP" sz="2600" dirty="0" smtClean="0">
                <a:ea typeface="ＭＳ Ｐゴシック" charset="-128"/>
                <a:cs typeface="Arial" pitchFamily="34" charset="0"/>
              </a:rPr>
              <a:t>Routers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 </a:t>
            </a:r>
            <a:r>
              <a:rPr lang="bg-BG" altLang="ja-JP" sz="2600" dirty="0">
                <a:ea typeface="ＭＳ Ｐゴシック" charset="-128"/>
                <a:cs typeface="Arial" pitchFamily="34" charset="0"/>
              </a:rPr>
              <a:t>)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 Безжични точки на достъп </a:t>
            </a:r>
            <a:r>
              <a:rPr lang="bg-BG" altLang="ja-JP" sz="2600" dirty="0" smtClean="0">
                <a:ea typeface="ＭＳ Ｐゴシック" charset="-128"/>
                <a:cs typeface="Arial" pitchFamily="34" charset="0"/>
              </a:rPr>
              <a:t>(</a:t>
            </a:r>
            <a:r>
              <a:rPr lang="en-US" altLang="ja-JP" sz="2600" dirty="0" smtClean="0">
                <a:ea typeface="ＭＳ Ｐゴシック" charset="-128"/>
                <a:cs typeface="Arial" pitchFamily="34" charset="0"/>
              </a:rPr>
              <a:t>Wireless </a:t>
            </a:r>
            <a:r>
              <a:rPr lang="en-US" altLang="ja-JP" sz="2600" dirty="0">
                <a:ea typeface="ＭＳ Ｐゴシック" charset="-128"/>
                <a:cs typeface="Arial" pitchFamily="34" charset="0"/>
              </a:rPr>
              <a:t>access points</a:t>
            </a:r>
            <a:r>
              <a:rPr lang="bg-BG" altLang="ja-JP" sz="2600" dirty="0">
                <a:ea typeface="ＭＳ Ｐゴシック" charset="-128"/>
                <a:cs typeface="Arial" pitchFamily="34" charset="0"/>
              </a:rPr>
              <a:t> )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bg-BG" altLang="ja-JP" sz="2600" dirty="0">
                <a:ea typeface="ＭＳ Ｐゴシック" charset="-128"/>
                <a:cs typeface="Arial" pitchFamily="34" charset="0"/>
              </a:rPr>
              <a:t> Защитни стени (</a:t>
            </a:r>
            <a:r>
              <a:rPr lang="en-US" altLang="ja-JP" sz="2600" dirty="0">
                <a:ea typeface="ＭＳ Ｐゴシック" charset="-128"/>
                <a:cs typeface="Arial" pitchFamily="34" charset="0"/>
              </a:rPr>
              <a:t>Firewalls</a:t>
            </a:r>
            <a:r>
              <a:rPr lang="bg-BG" altLang="ja-JP" sz="2600" dirty="0">
                <a:ea typeface="ＭＳ Ｐゴシック" charset="-128"/>
                <a:cs typeface="Arial" pitchFamily="34" charset="0"/>
              </a:rPr>
              <a:t> )</a:t>
            </a:r>
            <a:endParaRPr lang="en-US" altLang="ja-JP" sz="2600" dirty="0">
              <a:ea typeface="ＭＳ Ｐゴシック" charset="-128"/>
              <a:cs typeface="Arial" pitchFamily="34" charset="0"/>
            </a:endParaRPr>
          </a:p>
          <a:p>
            <a:pPr marL="0" indent="0">
              <a:lnSpc>
                <a:spcPct val="75000"/>
              </a:lnSpc>
              <a:buNone/>
              <a:defRPr/>
            </a:pPr>
            <a:endParaRPr lang="bg-BG" altLang="ja-JP" b="1" dirty="0" smtClean="0">
              <a:ea typeface="ＭＳ Ｐゴシック" charset="-128"/>
              <a:cs typeface="Arial" pitchFamily="34" charset="0"/>
            </a:endParaRPr>
          </a:p>
          <a:p>
            <a:pPr marL="0" indent="0">
              <a:lnSpc>
                <a:spcPct val="75000"/>
              </a:lnSpc>
              <a:buNone/>
              <a:defRPr/>
            </a:pPr>
            <a:r>
              <a:rPr lang="bg-BG" altLang="ja-JP" b="1" dirty="0" smtClean="0">
                <a:ea typeface="ＭＳ Ｐゴシック" charset="-128"/>
                <a:cs typeface="Arial" pitchFamily="34" charset="0"/>
              </a:rPr>
              <a:t>Сиско</a:t>
            </a:r>
            <a:r>
              <a:rPr lang="en-US" altLang="ja-JP" b="1" dirty="0" smtClean="0">
                <a:ea typeface="ＭＳ Ｐゴシック" charset="-128"/>
                <a:cs typeface="Arial" pitchFamily="34" charset="0"/>
              </a:rPr>
              <a:t> </a:t>
            </a:r>
            <a:r>
              <a:rPr lang="bg-BG" altLang="ja-JP" b="1" dirty="0">
                <a:ea typeface="ＭＳ Ｐゴシック" charset="-128"/>
                <a:cs typeface="Arial" pitchFamily="34" charset="0"/>
              </a:rPr>
              <a:t>мрежова операционна система </a:t>
            </a:r>
            <a:r>
              <a:rPr lang="bg-BG" altLang="ja-JP" b="1" dirty="0" smtClean="0">
                <a:ea typeface="ＭＳ Ｐゴシック" charset="-128"/>
                <a:cs typeface="Arial" pitchFamily="34" charset="0"/>
              </a:rPr>
              <a:t/>
            </a:r>
            <a:br>
              <a:rPr lang="bg-BG" altLang="ja-JP" b="1" dirty="0" smtClean="0">
                <a:ea typeface="ＭＳ Ｐゴシック" charset="-128"/>
                <a:cs typeface="Arial" pitchFamily="34" charset="0"/>
              </a:rPr>
            </a:br>
            <a:r>
              <a:rPr lang="en-US" altLang="ja-JP" b="1" dirty="0" smtClean="0">
                <a:ea typeface="ＭＳ Ｐゴシック" charset="-128"/>
                <a:cs typeface="Arial" pitchFamily="34" charset="0"/>
              </a:rPr>
              <a:t>(</a:t>
            </a:r>
            <a:r>
              <a:rPr lang="en-US" altLang="ja-JP" b="1" dirty="0">
                <a:ea typeface="ＭＳ Ｐゴシック" charset="-128"/>
                <a:cs typeface="Arial" pitchFamily="34" charset="0"/>
              </a:rPr>
              <a:t>Cisco Internetwork Operating System </a:t>
            </a:r>
            <a:r>
              <a:rPr lang="bg-BG" altLang="ja-JP" b="1" dirty="0">
                <a:ea typeface="ＭＳ Ｐゴシック" charset="-128"/>
                <a:cs typeface="Arial" pitchFamily="34" charset="0"/>
              </a:rPr>
              <a:t>- </a:t>
            </a:r>
            <a:r>
              <a:rPr lang="en-US" altLang="ja-JP" b="1" dirty="0">
                <a:ea typeface="ＭＳ Ｐゴシック" charset="-128"/>
                <a:cs typeface="Arial" pitchFamily="34" charset="0"/>
              </a:rPr>
              <a:t>IOS)</a:t>
            </a:r>
          </a:p>
          <a:p>
            <a:pPr>
              <a:lnSpc>
                <a:spcPct val="75000"/>
              </a:lnSpc>
              <a:defRPr/>
            </a:pP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Набор </a:t>
            </a:r>
            <a:r>
              <a:rPr lang="bg-BG" altLang="ja-JP" sz="2400" dirty="0">
                <a:ea typeface="ＭＳ Ｐゴシック" charset="-128"/>
                <a:cs typeface="Arial" pitchFamily="34" charset="0"/>
              </a:rPr>
              <a:t>от мрежови операционни системи, използвани на </a:t>
            </a:r>
            <a:r>
              <a:rPr lang="en-US" altLang="ja-JP" sz="2400" dirty="0">
                <a:ea typeface="ＭＳ Ｐゴシック" charset="-128"/>
                <a:cs typeface="Arial" pitchFamily="34" charset="0"/>
              </a:rPr>
              <a:t>Cisco</a:t>
            </a:r>
            <a:r>
              <a:rPr lang="bg-BG" altLang="ja-JP" sz="2400" dirty="0">
                <a:ea typeface="ＭＳ Ｐゴシック" charset="-128"/>
                <a:cs typeface="Arial" pitchFamily="34" charset="0"/>
              </a:rPr>
              <a:t> </a:t>
            </a:r>
            <a:r>
              <a:rPr lang="bg-BG" altLang="ja-JP" sz="2400" dirty="0" smtClean="0">
                <a:ea typeface="ＭＳ Ｐゴシック" charset="-128"/>
                <a:cs typeface="Arial" pitchFamily="34" charset="0"/>
              </a:rPr>
              <a:t>устройства</a:t>
            </a:r>
            <a:endParaRPr lang="en-US" altLang="ja-JP" sz="2400" dirty="0"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2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Операционни системи</a:t>
            </a:r>
            <a:endParaRPr lang="en-US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736725"/>
            <a:ext cx="446722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25" y="5335588"/>
            <a:ext cx="559117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5997575"/>
            <a:ext cx="563086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Цели на операционните системи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bg-BG" sz="3000" dirty="0" smtClean="0"/>
              <a:t>Компютърни ОС (</a:t>
            </a:r>
            <a:r>
              <a:rPr lang="en-US" altLang="ja-JP" sz="3000" dirty="0">
                <a:ea typeface="ＭＳ Ｐゴシック" charset="-128"/>
                <a:cs typeface="Arial" pitchFamily="34" charset="0"/>
              </a:rPr>
              <a:t>Windows 8 &amp; OS </a:t>
            </a:r>
            <a:r>
              <a:rPr lang="en-US" altLang="ja-JP" sz="3000" dirty="0" smtClean="0">
                <a:ea typeface="ＭＳ Ｐゴシック" charset="-128"/>
                <a:cs typeface="Arial" pitchFamily="34" charset="0"/>
              </a:rPr>
              <a:t>X</a:t>
            </a:r>
            <a:r>
              <a:rPr lang="bg-BG" altLang="ja-JP" sz="3000" dirty="0" smtClean="0">
                <a:ea typeface="ＭＳ Ｐゴシック" charset="-128"/>
                <a:cs typeface="Arial" pitchFamily="34" charset="0"/>
              </a:rPr>
              <a:t>) осигуряват техническа възможност за:</a:t>
            </a:r>
          </a:p>
          <a:p>
            <a:pPr lvl="1"/>
            <a:r>
              <a:rPr lang="bg-BG" sz="2400" dirty="0" smtClean="0">
                <a:ea typeface="ＭＳ Ｐゴシック" charset="-128"/>
                <a:cs typeface="Arial" pitchFamily="34" charset="0"/>
              </a:rPr>
              <a:t>Използване на мишка</a:t>
            </a:r>
          </a:p>
          <a:p>
            <a:pPr lvl="1"/>
            <a:r>
              <a:rPr lang="bg-BG" sz="2400" dirty="0" smtClean="0">
                <a:ea typeface="ＭＳ Ｐゴシック" charset="-128"/>
                <a:cs typeface="Arial" pitchFamily="34" charset="0"/>
              </a:rPr>
              <a:t>Извеждане информация на екран</a:t>
            </a:r>
          </a:p>
          <a:p>
            <a:pPr lvl="1"/>
            <a:r>
              <a:rPr lang="bg-BG" sz="2400" dirty="0" smtClean="0">
                <a:ea typeface="ＭＳ Ｐゴシック" charset="-128"/>
                <a:cs typeface="Arial" pitchFamily="34" charset="0"/>
              </a:rPr>
              <a:t>Въвеждане на текст</a:t>
            </a:r>
          </a:p>
          <a:p>
            <a:r>
              <a:rPr lang="bg-BG" sz="3000" dirty="0" smtClean="0"/>
              <a:t>ОС на маршрутизатори и комутатори осигурява: </a:t>
            </a:r>
          </a:p>
          <a:p>
            <a:pPr lvl="1"/>
            <a:r>
              <a:rPr lang="bg-BG" sz="2400" dirty="0" smtClean="0"/>
              <a:t>Конфигуриране на интерфейси</a:t>
            </a:r>
          </a:p>
          <a:p>
            <a:pPr lvl="1"/>
            <a:r>
              <a:rPr lang="bg-BG" sz="2400" dirty="0" smtClean="0"/>
              <a:t>Маршрутизиране и превключване</a:t>
            </a:r>
          </a:p>
          <a:p>
            <a:r>
              <a:rPr lang="bg-BG" sz="3000" dirty="0" smtClean="0"/>
              <a:t>Всички мрежови устройства имат ОС по подразбиране. Може да бъде обновявана.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132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Локация на Сиско МОС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3000" dirty="0" smtClean="0"/>
              <a:t>МОС се съхранява във </a:t>
            </a:r>
            <a:r>
              <a:rPr lang="en-US" sz="3000" dirty="0" smtClean="0"/>
              <a:t>Flash</a:t>
            </a:r>
            <a:r>
              <a:rPr lang="bg-BG" sz="3000" dirty="0" smtClean="0"/>
              <a:t>-паметта</a:t>
            </a:r>
          </a:p>
          <a:p>
            <a:pPr lvl="1"/>
            <a:r>
              <a:rPr lang="en-US" sz="2400" dirty="0" smtClean="0"/>
              <a:t>Non-volatile</a:t>
            </a:r>
            <a:r>
              <a:rPr lang="bg-BG" sz="2400" dirty="0" smtClean="0"/>
              <a:t> памет – не губи съдържанието си при спиране на захранването</a:t>
            </a:r>
          </a:p>
          <a:p>
            <a:pPr lvl="1"/>
            <a:r>
              <a:rPr lang="bg-BG" sz="2400" dirty="0" smtClean="0"/>
              <a:t>Може да бъде променяна и презаписвана</a:t>
            </a:r>
          </a:p>
          <a:p>
            <a:pPr lvl="1"/>
            <a:r>
              <a:rPr lang="bg-BG" sz="2400" dirty="0" smtClean="0"/>
              <a:t>Позволява съхраняване на повече една ОС</a:t>
            </a:r>
          </a:p>
          <a:p>
            <a:pPr lvl="1"/>
            <a:r>
              <a:rPr lang="bg-BG" sz="2400" dirty="0" smtClean="0"/>
              <a:t>При стартиране се копира от </a:t>
            </a:r>
            <a:r>
              <a:rPr lang="en-US" sz="2400" dirty="0" smtClean="0"/>
              <a:t>Flash</a:t>
            </a:r>
            <a:r>
              <a:rPr lang="bg-BG" sz="2400" dirty="0" smtClean="0"/>
              <a:t> в РАМ паметта</a:t>
            </a:r>
          </a:p>
          <a:p>
            <a:pPr lvl="1"/>
            <a:r>
              <a:rPr lang="bg-BG" sz="2400" dirty="0" smtClean="0"/>
              <a:t>Количеството на наличната памет определя каква ОС може да се изпозлва на даденото устройство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87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Функции на МОС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67" y="1828800"/>
            <a:ext cx="8557466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6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Конзолен метод на достъп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bg-BG" altLang="ja-JP" dirty="0" smtClean="0">
                <a:ea typeface="ＭＳ Ｐゴシック" charset="-128"/>
                <a:cs typeface="Arial" pitchFamily="34" charset="0"/>
              </a:rPr>
              <a:t>Основни методи  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за достъп до команден </a:t>
            </a: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ред</a:t>
            </a:r>
          </a:p>
          <a:p>
            <a:pPr lvl="1">
              <a:lnSpc>
                <a:spcPct val="75000"/>
              </a:lnSpc>
              <a:defRPr/>
            </a:pPr>
            <a:r>
              <a:rPr lang="bg-BG" altLang="ja-JP" dirty="0" smtClean="0">
                <a:ea typeface="ＭＳ Ｐゴシック" charset="-128"/>
                <a:cs typeface="Arial" pitchFamily="34" charset="0"/>
              </a:rPr>
              <a:t> Конзолен 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порт (</a:t>
            </a:r>
            <a:r>
              <a:rPr lang="en-US" altLang="ja-JP" dirty="0">
                <a:ea typeface="ＭＳ Ｐゴシック" charset="-128"/>
                <a:cs typeface="Arial" pitchFamily="34" charset="0"/>
              </a:rPr>
              <a:t>Console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)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 Отдалечен порт (</a:t>
            </a:r>
            <a:r>
              <a:rPr lang="en-US" altLang="ja-JP" dirty="0">
                <a:ea typeface="ＭＳ Ｐゴシック" charset="-128"/>
                <a:cs typeface="Arial" pitchFamily="34" charset="0"/>
              </a:rPr>
              <a:t>Telnet 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или</a:t>
            </a:r>
            <a:r>
              <a:rPr lang="en-US" altLang="ja-JP" dirty="0">
                <a:ea typeface="ＭＳ Ｐゴシック" charset="-128"/>
                <a:cs typeface="Arial" pitchFamily="34" charset="0"/>
              </a:rPr>
              <a:t> SSH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)</a:t>
            </a:r>
            <a:endParaRPr lang="en-US" altLang="ja-JP" dirty="0">
              <a:ea typeface="ＭＳ Ｐゴシック" charset="-128"/>
              <a:cs typeface="Arial" pitchFamily="34" charset="0"/>
            </a:endParaRPr>
          </a:p>
          <a:p>
            <a:pPr lvl="1">
              <a:lnSpc>
                <a:spcPct val="75000"/>
              </a:lnSpc>
              <a:defRPr/>
            </a:pPr>
            <a:r>
              <a:rPr lang="bg-BG" altLang="ja-JP" dirty="0">
                <a:ea typeface="ＭＳ Ｐゴシック" charset="-128"/>
                <a:cs typeface="Arial" pitchFamily="34" charset="0"/>
              </a:rPr>
              <a:t> Порт за модем (</a:t>
            </a:r>
            <a:r>
              <a:rPr lang="en-US" altLang="ja-JP" dirty="0">
                <a:ea typeface="ＭＳ Ｐゴシック" charset="-128"/>
                <a:cs typeface="Arial" pitchFamily="34" charset="0"/>
              </a:rPr>
              <a:t>AUX </a:t>
            </a:r>
            <a:r>
              <a:rPr lang="bg-BG" altLang="ja-JP" dirty="0">
                <a:ea typeface="ＭＳ Ｐゴシック" charset="-128"/>
                <a:cs typeface="Arial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1518</TotalTime>
  <Words>950</Words>
  <Application>Microsoft Office PowerPoint</Application>
  <PresentationFormat>On-screen Show (4:3)</PresentationFormat>
  <Paragraphs>249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Конфигуриране на мрежова операционна система</vt:lpstr>
      <vt:lpstr>Цели и задачи на темата</vt:lpstr>
      <vt:lpstr>Съдържание</vt:lpstr>
      <vt:lpstr>Операционни системи</vt:lpstr>
      <vt:lpstr>Операционни системи</vt:lpstr>
      <vt:lpstr>Цели на операционните системи</vt:lpstr>
      <vt:lpstr>Локация на Сиско МОС</vt:lpstr>
      <vt:lpstr>Функции на МОС</vt:lpstr>
      <vt:lpstr>Конзолен метод на достъп</vt:lpstr>
      <vt:lpstr>Конзолен метод на достъп</vt:lpstr>
      <vt:lpstr>Отдалечен метод на достъп</vt:lpstr>
      <vt:lpstr>Програми за терминален достъп</vt:lpstr>
      <vt:lpstr>Режими на работа в Сиско МОС</vt:lpstr>
      <vt:lpstr>Режими на работа в Сиско МОС</vt:lpstr>
      <vt:lpstr>Структура на командата</vt:lpstr>
      <vt:lpstr>Справочник на командите</vt:lpstr>
      <vt:lpstr>Контекстно-зависима помощ</vt:lpstr>
      <vt:lpstr>Синтактична проверка</vt:lpstr>
      <vt:lpstr>Клавиши за бърз достъп</vt:lpstr>
      <vt:lpstr>Команди за преглед</vt:lpstr>
      <vt:lpstr>Командата “show version”</vt:lpstr>
      <vt:lpstr>Топология с маршрутизатор</vt:lpstr>
      <vt:lpstr>Имена на устройствата</vt:lpstr>
      <vt:lpstr>Конфигуриране на име</vt:lpstr>
      <vt:lpstr>Сигурност на достъпа</vt:lpstr>
      <vt:lpstr>Достъп до привилегирован режим</vt:lpstr>
      <vt:lpstr>Достъп до потребителски режим</vt:lpstr>
      <vt:lpstr>Предупредително съобщение</vt:lpstr>
      <vt:lpstr>Конфигурационни файлове</vt:lpstr>
      <vt:lpstr>Капсуловане на конфигурация</vt:lpstr>
      <vt:lpstr>Адресиране на устройствата</vt:lpstr>
      <vt:lpstr>Конфигуриране виртуален интерфейс</vt:lpstr>
      <vt:lpstr>IP адресиране</vt:lpstr>
      <vt:lpstr>Тестване на свързаността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Тук се изписва името на темата</dc:title>
  <dc:creator>BIRD</dc:creator>
  <cp:lastModifiedBy>BIRD</cp:lastModifiedBy>
  <cp:revision>76</cp:revision>
  <dcterms:created xsi:type="dcterms:W3CDTF">2013-08-22T10:56:40Z</dcterms:created>
  <dcterms:modified xsi:type="dcterms:W3CDTF">2013-09-10T06:19:23Z</dcterms:modified>
</cp:coreProperties>
</file>