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97" r:id="rId3"/>
    <p:sldId id="278" r:id="rId4"/>
    <p:sldId id="282" r:id="rId5"/>
    <p:sldId id="283" r:id="rId6"/>
    <p:sldId id="286" r:id="rId7"/>
    <p:sldId id="300" r:id="rId8"/>
    <p:sldId id="299" r:id="rId9"/>
    <p:sldId id="298" r:id="rId10"/>
    <p:sldId id="287" r:id="rId11"/>
    <p:sldId id="288" r:id="rId12"/>
    <p:sldId id="289" r:id="rId13"/>
    <p:sldId id="290" r:id="rId14"/>
    <p:sldId id="291" r:id="rId15"/>
    <p:sldId id="292" r:id="rId16"/>
    <p:sldId id="30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0" autoAdjust="0"/>
    <p:restoredTop sz="94475" autoAdjust="0"/>
  </p:normalViewPr>
  <p:slideViewPr>
    <p:cSldViewPr>
      <p:cViewPr>
        <p:scale>
          <a:sx n="100" d="100"/>
          <a:sy n="100" d="100"/>
        </p:scale>
        <p:origin x="-27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EBC88-9BA4-4FF4-9B4B-38000EED9F95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A937F-4454-45D3-9F10-4EFC4966B3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0E15-61CB-4223-B7A7-EE0FE6B73EBD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51535-1B5B-47A9-B95D-005A0821466A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A7950-34D4-406D-AB84-2AFFF38ED119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69FB-0626-4CE4-BD7C-6496C10C5BC3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9F6C-6163-4AD5-9389-6BE40729DE98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6240-B780-461C-9B70-6E652F80A9C3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28597-7798-4519-817E-AC9D0C00A844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680B-2D64-40AF-AE7F-F4FF1CD5EDB0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495B0-B671-45FF-9C8F-1AF743CC4974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7D63-7932-490E-B725-9AE24A888C2C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8F7E-EBFA-48E5-BC5D-0B5E6037F736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7BC48-4F4F-45B0-A4DB-A589122D2FB7}" type="datetime1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FEBF-AC71-420D-9A36-DFCB78D0D2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oleObject" Target="../embeddings/oleObject70.bin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9.jpeg"/><Relationship Id="rId4" Type="http://schemas.openxmlformats.org/officeDocument/2006/relationships/oleObject" Target="../embeddings/oleObject71.bin"/><Relationship Id="rId9" Type="http://schemas.openxmlformats.org/officeDocument/2006/relationships/oleObject" Target="../embeddings/oleObject7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8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8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8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0.bin"/><Relationship Id="rId9" Type="http://schemas.openxmlformats.org/officeDocument/2006/relationships/oleObject" Target="../embeddings/oleObject35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51.jpeg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286908" cy="12144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ЗАДАЧАТА ЗА ДВЕ ТЕЛА – ВОДОРОДЕН АТОМ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(ЛЕКЦИЯ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; Гл.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2500330"/>
            <a:ext cx="9715568" cy="57864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§ 12.1. Движение на частица в 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централносиметрично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§ 12.2. Движение на електрон в 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кулоново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§ 12.3.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Спектър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енергията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водородния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атом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водородоподобни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йони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§ 12.4. Вероятностно разпределение на електрона в атома на водорода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§ 12.5.  </a:t>
            </a:r>
            <a:r>
              <a:rPr lang="bg-BG" sz="2400" b="1" dirty="0" err="1" smtClean="0">
                <a:latin typeface="Times New Roman" pitchFamily="18" charset="0"/>
                <a:cs typeface="Times New Roman" pitchFamily="18" charset="0"/>
              </a:rPr>
              <a:t>Водородоподобни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атоми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•</a:t>
            </a: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погледнем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по-широко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принципа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суперпозицията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гледнаточка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линейната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алгебра.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2468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286908" cy="571504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500042"/>
            <a:ext cx="9715568" cy="6572296"/>
          </a:xfrm>
        </p:spPr>
        <p:txBody>
          <a:bodyPr>
            <a:noAutofit/>
          </a:bodyPr>
          <a:lstStyle/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Преходи  и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правила за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подбор</a:t>
            </a: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/>
              <a:t>При </a:t>
            </a:r>
            <a:r>
              <a:rPr lang="bg-BG" sz="2400" dirty="0" smtClean="0"/>
              <a:t>преход от ниво  </a:t>
            </a:r>
            <a:r>
              <a:rPr lang="en-US" sz="2400" i="1" dirty="0" smtClean="0"/>
              <a:t>n </a:t>
            </a:r>
            <a:r>
              <a:rPr lang="bg-BG" sz="2400" dirty="0" smtClean="0"/>
              <a:t>към </a:t>
            </a:r>
            <a:r>
              <a:rPr lang="bg-BG" sz="2400" dirty="0" smtClean="0"/>
              <a:t>ниво </a:t>
            </a:r>
            <a:r>
              <a:rPr lang="en-US" sz="2400" i="1" dirty="0" smtClean="0"/>
              <a:t>m</a:t>
            </a:r>
            <a:endParaRPr lang="bg-BG" sz="2400" dirty="0" smtClean="0"/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/>
              <a:t>енергията </a:t>
            </a:r>
            <a:r>
              <a:rPr lang="en-US" sz="2400" dirty="0" smtClean="0"/>
              <a:t>     </a:t>
            </a:r>
            <a:r>
              <a:rPr lang="bg-BG" sz="2400" dirty="0" smtClean="0"/>
              <a:t>и </a:t>
            </a:r>
            <a:r>
              <a:rPr lang="bg-BG" sz="2400" dirty="0" smtClean="0"/>
              <a:t>спектроскопичната </a:t>
            </a:r>
            <a:endParaRPr lang="bg-BG" sz="2400" dirty="0" smtClean="0"/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/>
              <a:t>честота  </a:t>
            </a:r>
            <a:r>
              <a:rPr lang="en-US" sz="2400" dirty="0" smtClean="0"/>
              <a:t>     </a:t>
            </a:r>
            <a:r>
              <a:rPr lang="bg-BG" sz="2400" dirty="0" smtClean="0"/>
              <a:t>на </a:t>
            </a:r>
            <a:r>
              <a:rPr lang="bg-BG" sz="2400" dirty="0" smtClean="0"/>
              <a:t>спектралната линия </a:t>
            </a:r>
            <a:endParaRPr lang="en-US" sz="2400" dirty="0" smtClean="0"/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/>
              <a:t>са</a:t>
            </a:r>
            <a:r>
              <a:rPr lang="en-US" sz="2400" dirty="0" smtClean="0"/>
              <a:t> </a:t>
            </a:r>
            <a:r>
              <a:rPr lang="bg-BG" sz="2400" dirty="0" smtClean="0"/>
              <a:t> </a:t>
            </a:r>
            <a:r>
              <a:rPr lang="bg-BG" sz="2400" dirty="0" smtClean="0"/>
              <a:t>съответно</a:t>
            </a:r>
            <a:endParaRPr lang="en-US" sz="2400" dirty="0" smtClean="0"/>
          </a:p>
          <a:p>
            <a:pPr marL="347472" indent="-347472">
              <a:spcBef>
                <a:spcPts val="576"/>
              </a:spcBef>
              <a:buSzPts val="2400"/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Квантовата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теория позволява да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установим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че не всички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преходи</a:t>
            </a: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позволени, а само такива, при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които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орбиталното квантово число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променя с единица: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.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Усло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вията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определящи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кои преходи са позволени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се наричат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подбор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Възможните преходи към нивата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  са показани. 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347472" indent="-347472">
              <a:spcBef>
                <a:spcPts val="576"/>
              </a:spcBef>
              <a:buSzPts val="2400"/>
              <a:buNone/>
            </a:pPr>
            <a:r>
              <a:rPr lang="bg-BG" sz="2400" b="1" i="1" dirty="0" smtClean="0">
                <a:latin typeface="Times New Roman"/>
              </a:rPr>
              <a:t>  </a:t>
            </a:r>
            <a:endParaRPr lang="en-US" sz="2400" b="1" i="1" dirty="0" smtClean="0">
              <a:latin typeface="Times New Roman"/>
            </a:endParaRP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</a:rPr>
              <a:t> 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8994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8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28" descr="f1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417" y="1041219"/>
            <a:ext cx="4708367" cy="481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49" name="Object 29"/>
          <p:cNvGraphicFramePr>
            <a:graphicFrameLocks noChangeAspect="1"/>
          </p:cNvGraphicFramePr>
          <p:nvPr/>
        </p:nvGraphicFramePr>
        <p:xfrm>
          <a:off x="1588" y="2571744"/>
          <a:ext cx="3989387" cy="1209675"/>
        </p:xfrm>
        <a:graphic>
          <a:graphicData uri="http://schemas.openxmlformats.org/presentationml/2006/ole">
            <p:oleObj spid="_x0000_s30749" name="Equation" r:id="rId4" imgW="2717640" imgH="825480" progId="Equation.DSMT4">
              <p:embed/>
            </p:oleObj>
          </a:graphicData>
        </a:graphic>
      </p:graphicFrame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1" name="Object 31"/>
          <p:cNvGraphicFramePr>
            <a:graphicFrameLocks noChangeAspect="1"/>
          </p:cNvGraphicFramePr>
          <p:nvPr/>
        </p:nvGraphicFramePr>
        <p:xfrm>
          <a:off x="1319222" y="1466836"/>
          <a:ext cx="428596" cy="333352"/>
        </p:xfrm>
        <a:graphic>
          <a:graphicData uri="http://schemas.openxmlformats.org/presentationml/2006/ole">
            <p:oleObj spid="_x0000_s30751" name="Equation" r:id="rId5" imgW="253780" imgH="203024" progId="Equation.DSMT4">
              <p:embed/>
            </p:oleObj>
          </a:graphicData>
        </a:graphic>
      </p:graphicFrame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3" name="Object 33"/>
          <p:cNvGraphicFramePr>
            <a:graphicFrameLocks noChangeAspect="1"/>
          </p:cNvGraphicFramePr>
          <p:nvPr/>
        </p:nvGraphicFramePr>
        <p:xfrm>
          <a:off x="1000100" y="1847839"/>
          <a:ext cx="428596" cy="428596"/>
        </p:xfrm>
        <a:graphic>
          <a:graphicData uri="http://schemas.openxmlformats.org/presentationml/2006/ole">
            <p:oleObj spid="_x0000_s30753" name="Equation" r:id="rId6" imgW="215619" imgH="215619" progId="Equation.DSMT4">
              <p:embed/>
            </p:oleObj>
          </a:graphicData>
        </a:graphic>
      </p:graphicFrame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0755" name="Object 35"/>
          <p:cNvGraphicFramePr>
            <a:graphicFrameLocks noChangeAspect="1"/>
          </p:cNvGraphicFramePr>
          <p:nvPr/>
        </p:nvGraphicFramePr>
        <p:xfrm>
          <a:off x="2933689" y="5467364"/>
          <a:ext cx="806761" cy="285728"/>
        </p:xfrm>
        <a:graphic>
          <a:graphicData uri="http://schemas.openxmlformats.org/presentationml/2006/ole">
            <p:oleObj spid="_x0000_s30755" name="Equation" r:id="rId7" imgW="457002" imgH="165028" progId="Equation.DSMT4">
              <p:embed/>
            </p:oleObj>
          </a:graphicData>
        </a:graphic>
      </p:graphicFrame>
      <p:graphicFrame>
        <p:nvGraphicFramePr>
          <p:cNvPr id="30758" name="Object 38"/>
          <p:cNvGraphicFramePr>
            <a:graphicFrameLocks noChangeAspect="1"/>
          </p:cNvGraphicFramePr>
          <p:nvPr/>
        </p:nvGraphicFramePr>
        <p:xfrm>
          <a:off x="5357818" y="6335009"/>
          <a:ext cx="1114352" cy="327751"/>
        </p:xfrm>
        <a:graphic>
          <a:graphicData uri="http://schemas.openxmlformats.org/presentationml/2006/ole">
            <p:oleObj spid="_x0000_s30758" name="Equation" r:id="rId8" imgW="647700" imgH="190500" progId="Equation.DSMT4">
              <p:embed/>
            </p:oleObj>
          </a:graphicData>
        </a:graphic>
      </p:graphicFrame>
      <p:graphicFrame>
        <p:nvGraphicFramePr>
          <p:cNvPr id="30757" name="Object 37"/>
          <p:cNvGraphicFramePr>
            <a:graphicFrameLocks noChangeAspect="1"/>
          </p:cNvGraphicFramePr>
          <p:nvPr/>
        </p:nvGraphicFramePr>
        <p:xfrm>
          <a:off x="6429388" y="6343670"/>
          <a:ext cx="851241" cy="309542"/>
        </p:xfrm>
        <a:graphic>
          <a:graphicData uri="http://schemas.openxmlformats.org/presentationml/2006/ole">
            <p:oleObj spid="_x0000_s30757" name="Equation" r:id="rId9" imgW="520474" imgH="190417" progId="Equation.DSMT4">
              <p:embed/>
            </p:oleObj>
          </a:graphicData>
        </a:graphic>
      </p:graphicFrame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0" y="190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785818"/>
          </a:xfrm>
        </p:spPr>
        <p:txBody>
          <a:bodyPr>
            <a:no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642918"/>
            <a:ext cx="9644130" cy="62150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⁪•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Спектър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водородоподобни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йони и на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мезоводород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Тъй като константата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Ридберг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за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водородоподобен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йон с маса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ядрото  незначително се различава от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стойностите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енергията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на спектроскопичните им честоти са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пъти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по-големи от тези на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: 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‒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пъти, за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9 пъти и т.н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атома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мезоводорода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вместо електрон има отрицателен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мезон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</a:t>
            </a:r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маса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Стойността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константата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Ридберг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пропорцио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нална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масата на леката частица: за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водорода 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на електрона 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мезоводорода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мезона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Следователно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стойностите на енергията и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 честотите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мезонния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атом са 207 пъти по-големи от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съответните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стойности на водорода.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</a:p>
          <a:p>
            <a:pPr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-142908" y="142852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4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7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31"/>
          <p:cNvGraphicFramePr>
            <a:graphicFrameLocks noChangeAspect="1"/>
          </p:cNvGraphicFramePr>
          <p:nvPr/>
        </p:nvGraphicFramePr>
        <p:xfrm>
          <a:off x="2071670" y="1285860"/>
          <a:ext cx="4343779" cy="642942"/>
        </p:xfrm>
        <a:graphic>
          <a:graphicData uri="http://schemas.openxmlformats.org/presentationml/2006/ole">
            <p:oleObj spid="_x0000_s29727" name="Equation" r:id="rId3" imgW="2641600" imgH="393700" progId="Equation.DSMT4">
              <p:embed/>
            </p:oleObj>
          </a:graphicData>
        </a:graphic>
      </p:graphicFrame>
      <p:sp>
        <p:nvSpPr>
          <p:cNvPr id="29730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4252262" y="2019290"/>
          <a:ext cx="438801" cy="383951"/>
        </p:xfrm>
        <a:graphic>
          <a:graphicData uri="http://schemas.openxmlformats.org/presentationml/2006/ole">
            <p:oleObj spid="_x0000_s29729" name="Equation" r:id="rId4" imgW="228501" imgH="203112" progId="Equation.DSMT4">
              <p:embed/>
            </p:oleObj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5376868" y="2481256"/>
          <a:ext cx="292100" cy="288925"/>
        </p:xfrm>
        <a:graphic>
          <a:graphicData uri="http://schemas.openxmlformats.org/presentationml/2006/ole">
            <p:oleObj spid="_x0000_s29731" name="Equation" r:id="rId5" imgW="152280" imgH="152280" progId="Equation.DSMT4">
              <p:embed/>
            </p:oleObj>
          </a:graphicData>
        </a:graphic>
      </p:graphicFrame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32" name="Object 36"/>
          <p:cNvGraphicFramePr>
            <a:graphicFrameLocks noChangeAspect="1"/>
          </p:cNvGraphicFramePr>
          <p:nvPr/>
        </p:nvGraphicFramePr>
        <p:xfrm>
          <a:off x="5000628" y="2838422"/>
          <a:ext cx="357190" cy="357190"/>
        </p:xfrm>
        <a:graphic>
          <a:graphicData uri="http://schemas.openxmlformats.org/presentationml/2006/ole">
            <p:oleObj spid="_x0000_s29732" name="Equation" r:id="rId6" imgW="190417" imgH="190417" progId="Equation.DSMT4">
              <p:embed/>
            </p:oleObj>
          </a:graphicData>
        </a:graphic>
      </p:graphicFrame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34" name="Object 38"/>
          <p:cNvGraphicFramePr>
            <a:graphicFrameLocks noChangeAspect="1"/>
          </p:cNvGraphicFramePr>
          <p:nvPr/>
        </p:nvGraphicFramePr>
        <p:xfrm>
          <a:off x="1643042" y="3286148"/>
          <a:ext cx="476221" cy="357166"/>
        </p:xfrm>
        <a:graphic>
          <a:graphicData uri="http://schemas.openxmlformats.org/presentationml/2006/ole">
            <p:oleObj spid="_x0000_s29734" name="Equation" r:id="rId7" imgW="266469" imgH="203024" progId="Equation.DSMT4">
              <p:embed/>
            </p:oleObj>
          </a:graphicData>
        </a:graphic>
      </p:graphicFrame>
      <p:graphicFrame>
        <p:nvGraphicFramePr>
          <p:cNvPr id="29736" name="Object 40"/>
          <p:cNvGraphicFramePr>
            <a:graphicFrameLocks noChangeAspect="1"/>
          </p:cNvGraphicFramePr>
          <p:nvPr/>
        </p:nvGraphicFramePr>
        <p:xfrm>
          <a:off x="3609968" y="3308351"/>
          <a:ext cx="498475" cy="334963"/>
        </p:xfrm>
        <a:graphic>
          <a:graphicData uri="http://schemas.openxmlformats.org/presentationml/2006/ole">
            <p:oleObj spid="_x0000_s29736" name="Equation" r:id="rId8" imgW="279360" imgH="190440" progId="Equation.DSMT4">
              <p:embed/>
            </p:oleObj>
          </a:graphicData>
        </a:graphic>
      </p:graphicFrame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740" name="Object 44"/>
          <p:cNvGraphicFramePr>
            <a:graphicFrameLocks noChangeAspect="1"/>
          </p:cNvGraphicFramePr>
          <p:nvPr/>
        </p:nvGraphicFramePr>
        <p:xfrm>
          <a:off x="714348" y="4202931"/>
          <a:ext cx="1357322" cy="446243"/>
        </p:xfrm>
        <a:graphic>
          <a:graphicData uri="http://schemas.openxmlformats.org/presentationml/2006/ole">
            <p:oleObj spid="_x0000_s29740" name="Equation" r:id="rId9" imgW="6985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6"/>
            <a:ext cx="9144000" cy="928670"/>
          </a:xfrm>
        </p:spPr>
        <p:txBody>
          <a:bodyPr>
            <a:normAutofit fontScale="90000"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12.4.</a:t>
            </a:r>
            <a:r>
              <a:rPr lang="ru-RU" sz="27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Вероятностно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разпределение на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електрона </a:t>
            </a:r>
            <a:r>
              <a:rPr lang="bg-BG" sz="2700" b="1" cap="all" dirty="0" smtClean="0">
                <a:latin typeface="Times New Roman" pitchFamily="18" charset="0"/>
                <a:cs typeface="Times New Roman" pitchFamily="18" charset="0"/>
              </a:rPr>
              <a:t>в атома на водорода</a:t>
            </a:r>
            <a:r>
              <a:rPr lang="en-US" sz="27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7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571480"/>
            <a:ext cx="9429784" cy="6286520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Орбитала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облак; елементарна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вероятност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орбитала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се разбира вълновата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функция                    .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Орбиталата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атома на водорода е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Разпределението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на плътността на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вероятността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онагледява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 електронен обл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Вероятността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да открием електрон в елементарния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обем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около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точка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коор­динати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r,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 φ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/>
              <a:t>Елементарният обем </a:t>
            </a:r>
            <a:r>
              <a:rPr lang="en-GB" sz="2400" dirty="0" smtClean="0"/>
              <a:t> </a:t>
            </a:r>
            <a:r>
              <a:rPr lang="bg-BG" sz="2400" dirty="0" smtClean="0"/>
              <a:t>в сферични координати има </a:t>
            </a:r>
            <a:r>
              <a:rPr lang="bg-BG" sz="2400" dirty="0" smtClean="0"/>
              <a:t>вида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Тук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400" i="1" dirty="0" smtClean="0">
                <a:latin typeface="Times New Roman" pitchFamily="18" charset="0"/>
                <a:cs typeface="Times New Roman" pitchFamily="18" charset="0"/>
              </a:rPr>
              <a:t>Ω </a:t>
            </a:r>
            <a:r>
              <a:rPr lang="en-US" sz="2400" dirty="0" smtClean="0"/>
              <a:t> </a:t>
            </a:r>
            <a:r>
              <a:rPr lang="bg-BG" sz="2400" dirty="0" smtClean="0"/>
              <a:t>е елементарният пространствен ъгъл: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6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6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00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02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04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10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12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7"/>
          <p:cNvGraphicFramePr>
            <a:graphicFrameLocks noChangeAspect="1"/>
          </p:cNvGraphicFramePr>
          <p:nvPr/>
        </p:nvGraphicFramePr>
        <p:xfrm>
          <a:off x="6131169" y="1728776"/>
          <a:ext cx="1298351" cy="404681"/>
        </p:xfrm>
        <a:graphic>
          <a:graphicData uri="http://schemas.openxmlformats.org/presentationml/2006/ole">
            <p:oleObj spid="_x0000_s28719" name="Equation" r:id="rId3" imgW="736600" imgH="228600" progId="Equation.DSMT4">
              <p:embed/>
            </p:oleObj>
          </a:graphicData>
        </a:graphic>
      </p:graphicFrame>
      <p:sp>
        <p:nvSpPr>
          <p:cNvPr id="28722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21" name="Object 49"/>
          <p:cNvGraphicFramePr>
            <a:graphicFrameLocks noChangeAspect="1"/>
          </p:cNvGraphicFramePr>
          <p:nvPr/>
        </p:nvGraphicFramePr>
        <p:xfrm>
          <a:off x="2071670" y="2500306"/>
          <a:ext cx="5722978" cy="444024"/>
        </p:xfrm>
        <a:graphic>
          <a:graphicData uri="http://schemas.openxmlformats.org/presentationml/2006/ole">
            <p:oleObj spid="_x0000_s28721" name="Equation" r:id="rId4" imgW="3314700" imgH="254000" progId="Equation.DSMT4">
              <p:embed/>
            </p:oleObj>
          </a:graphicData>
        </a:graphic>
      </p:graphicFrame>
      <p:sp>
        <p:nvSpPr>
          <p:cNvPr id="28724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23" name="Object 51"/>
          <p:cNvGraphicFramePr>
            <a:graphicFrameLocks noChangeAspect="1"/>
          </p:cNvGraphicFramePr>
          <p:nvPr/>
        </p:nvGraphicFramePr>
        <p:xfrm>
          <a:off x="7143768" y="3000372"/>
          <a:ext cx="1283436" cy="400032"/>
        </p:xfrm>
        <a:graphic>
          <a:graphicData uri="http://schemas.openxmlformats.org/presentationml/2006/ole">
            <p:oleObj spid="_x0000_s28723" name="Equation" r:id="rId5" imgW="736600" imgH="228600" progId="Equation.DSMT4">
              <p:embed/>
            </p:oleObj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25" name="Object 53"/>
          <p:cNvGraphicFramePr>
            <a:graphicFrameLocks noChangeAspect="1"/>
          </p:cNvGraphicFramePr>
          <p:nvPr/>
        </p:nvGraphicFramePr>
        <p:xfrm>
          <a:off x="2000232" y="4643446"/>
          <a:ext cx="5562310" cy="451840"/>
        </p:xfrm>
        <a:graphic>
          <a:graphicData uri="http://schemas.openxmlformats.org/presentationml/2006/ole">
            <p:oleObj spid="_x0000_s28725" name="Equation" r:id="rId6" imgW="3403600" imgH="279400" progId="Equation.DSMT4">
              <p:embed/>
            </p:oleObj>
          </a:graphicData>
        </a:graphic>
      </p:graphicFrame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27" name="Object 55"/>
          <p:cNvGraphicFramePr>
            <a:graphicFrameLocks noChangeAspect="1"/>
          </p:cNvGraphicFramePr>
          <p:nvPr/>
        </p:nvGraphicFramePr>
        <p:xfrm>
          <a:off x="2643173" y="5643578"/>
          <a:ext cx="3375445" cy="428628"/>
        </p:xfrm>
        <a:graphic>
          <a:graphicData uri="http://schemas.openxmlformats.org/presentationml/2006/ole">
            <p:oleObj spid="_x0000_s28727" name="Equation" r:id="rId7" imgW="1803400" imgH="228600" progId="Equation.DSMT4">
              <p:embed/>
            </p:oleObj>
          </a:graphicData>
        </a:graphic>
      </p:graphicFrame>
      <p:sp>
        <p:nvSpPr>
          <p:cNvPr id="28730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8729" name="Object 57"/>
          <p:cNvGraphicFramePr>
            <a:graphicFrameLocks noChangeAspect="1"/>
          </p:cNvGraphicFramePr>
          <p:nvPr/>
        </p:nvGraphicFramePr>
        <p:xfrm>
          <a:off x="5976938" y="6072188"/>
          <a:ext cx="1851025" cy="357187"/>
        </p:xfrm>
        <a:graphic>
          <a:graphicData uri="http://schemas.openxmlformats.org/presentationml/2006/ole">
            <p:oleObj spid="_x0000_s28729" name="Equation" r:id="rId8" imgW="990360" imgH="19044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9144000" cy="1071522"/>
          </a:xfrm>
        </p:spPr>
        <p:txBody>
          <a:bodyPr>
            <a:noAutofit/>
          </a:bodyPr>
          <a:lstStyle/>
          <a:p>
            <a:pPr algn="l"/>
            <a:r>
              <a:rPr lang="el-GR" sz="24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12.4.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Вероятностно разпределение на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електрона</a:t>
            </a:r>
            <a:b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                          в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атома на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водорода</a:t>
            </a:r>
            <a:b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cap="all" dirty="0" smtClean="0">
                <a:latin typeface="Times New Roman" pitchFamily="18" charset="0"/>
                <a:cs typeface="Times New Roman" pitchFamily="18" charset="0"/>
              </a:rPr>
              <a:t>•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Радиално разпределение и свиване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на облак</a:t>
            </a:r>
            <a: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cap="all" dirty="0" smtClean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7681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91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93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95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97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9"/>
          <p:cNvGraphicFramePr>
            <a:graphicFrameLocks noChangeAspect="1"/>
          </p:cNvGraphicFramePr>
          <p:nvPr/>
        </p:nvGraphicFramePr>
        <p:xfrm>
          <a:off x="1287480" y="1158864"/>
          <a:ext cx="5784850" cy="698500"/>
        </p:xfrm>
        <a:graphic>
          <a:graphicData uri="http://schemas.openxmlformats.org/presentationml/2006/ole">
            <p:oleObj spid="_x0000_s27697" name="Equation" r:id="rId3" imgW="3213000" imgH="393480" progId="Equation.DSMT4">
              <p:embed/>
            </p:oleObj>
          </a:graphicData>
        </a:graphic>
      </p:graphicFrame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99" name="Object 51"/>
          <p:cNvGraphicFramePr>
            <a:graphicFrameLocks noChangeAspect="1"/>
          </p:cNvGraphicFramePr>
          <p:nvPr/>
        </p:nvGraphicFramePr>
        <p:xfrm>
          <a:off x="-47625" y="1285863"/>
          <a:ext cx="1166813" cy="357187"/>
        </p:xfrm>
        <a:graphic>
          <a:graphicData uri="http://schemas.openxmlformats.org/presentationml/2006/ole">
            <p:oleObj spid="_x0000_s27699" name="Equation" r:id="rId4" imgW="622080" imgH="190440" progId="Equation.DSMT4">
              <p:embed/>
            </p:oleObj>
          </a:graphicData>
        </a:graphic>
      </p:graphicFrame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701" name="Object 53"/>
          <p:cNvGraphicFramePr>
            <a:graphicFrameLocks noChangeAspect="1"/>
          </p:cNvGraphicFramePr>
          <p:nvPr/>
        </p:nvGraphicFramePr>
        <p:xfrm>
          <a:off x="-15896" y="2428873"/>
          <a:ext cx="1730376" cy="785813"/>
        </p:xfrm>
        <a:graphic>
          <a:graphicData uri="http://schemas.openxmlformats.org/presentationml/2006/ole">
            <p:oleObj spid="_x0000_s27701" name="Equation" r:id="rId5" imgW="1028520" imgH="469800" progId="Equation.DSMT4">
              <p:embed/>
            </p:oleObj>
          </a:graphicData>
        </a:graphic>
      </p:graphicFrame>
      <p:sp>
        <p:nvSpPr>
          <p:cNvPr id="2770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703" name="Object 55"/>
          <p:cNvGraphicFramePr>
            <a:graphicFrameLocks noChangeAspect="1"/>
          </p:cNvGraphicFramePr>
          <p:nvPr/>
        </p:nvGraphicFramePr>
        <p:xfrm>
          <a:off x="1820863" y="2285998"/>
          <a:ext cx="1958975" cy="857250"/>
        </p:xfrm>
        <a:graphic>
          <a:graphicData uri="http://schemas.openxmlformats.org/presentationml/2006/ole">
            <p:oleObj spid="_x0000_s27703" name="Equation" r:id="rId6" imgW="1066680" imgH="469800" progId="Equation.DSMT4">
              <p:embed/>
            </p:oleObj>
          </a:graphicData>
        </a:graphic>
      </p:graphicFrame>
      <p:sp>
        <p:nvSpPr>
          <p:cNvPr id="27706" name="Rectangle 5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70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709" name="Picture 61" descr="f140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0" y="1825082"/>
            <a:ext cx="5715040" cy="203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10" name="Picture 62" descr="f14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1" y="3714752"/>
            <a:ext cx="45624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15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714" name="Object 66"/>
          <p:cNvGraphicFramePr>
            <a:graphicFrameLocks noChangeAspect="1"/>
          </p:cNvGraphicFramePr>
          <p:nvPr/>
        </p:nvGraphicFramePr>
        <p:xfrm>
          <a:off x="5214942" y="6143668"/>
          <a:ext cx="3638561" cy="642918"/>
        </p:xfrm>
        <a:graphic>
          <a:graphicData uri="http://schemas.openxmlformats.org/presentationml/2006/ole">
            <p:oleObj spid="_x0000_s27714" name="Equation" r:id="rId9" imgW="2374560" imgH="419040" progId="Equation.DSMT4">
              <p:embed/>
            </p:oleObj>
          </a:graphicData>
        </a:graphic>
      </p:graphicFrame>
      <p:sp>
        <p:nvSpPr>
          <p:cNvPr id="27717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719" name="Picture 71" descr="f14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14942" y="3571876"/>
            <a:ext cx="26035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500066"/>
          </a:xfrm>
        </p:spPr>
        <p:txBody>
          <a:bodyPr>
            <a:norm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12.4.</a:t>
            </a:r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Вероятностно разпределение на 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електрона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285728"/>
            <a:ext cx="9644130" cy="6215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400" i="1" dirty="0" smtClean="0"/>
              <a:t>•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Ъгловото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разпределение 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b="1" i="1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6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/>
        </p:nvGraphicFramePr>
        <p:xfrm>
          <a:off x="3500430" y="161902"/>
          <a:ext cx="5643602" cy="656645"/>
        </p:xfrm>
        <a:graphic>
          <a:graphicData uri="http://schemas.openxmlformats.org/presentationml/2006/ole">
            <p:oleObj spid="_x0000_s26649" name="Equation" r:id="rId3" imgW="3340080" imgH="393480" progId="Equation.DSMT4">
              <p:embed/>
            </p:oleObj>
          </a:graphicData>
        </a:graphic>
      </p:graphicFrame>
      <p:sp>
        <p:nvSpPr>
          <p:cNvPr id="26652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53" name="Picture 29" descr="f14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25" y="881086"/>
            <a:ext cx="4429125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4813"/>
            <a:ext cx="9144000" cy="571504"/>
          </a:xfrm>
        </p:spPr>
        <p:txBody>
          <a:bodyPr>
            <a:norm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12.5.	</a:t>
            </a:r>
            <a:r>
              <a:rPr lang="bg-BG" sz="2400" b="1" cap="all" dirty="0" err="1" smtClean="0">
                <a:latin typeface="Times New Roman" pitchFamily="18" charset="0"/>
                <a:cs typeface="Times New Roman" pitchFamily="18" charset="0"/>
              </a:rPr>
              <a:t>Водородоподобни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атоми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142852"/>
            <a:ext cx="9501254" cy="66437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spc="-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bg-BG" sz="2400" b="1" i="1" spc="-2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Определение,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общи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свойства 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потенциална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енергия</a:t>
            </a:r>
          </a:p>
          <a:p>
            <a:pPr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Водородоподобните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атоми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имат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един външен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елекрон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наречен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вален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тен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или оптичен. Това са алкалните метали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Cs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Общи свойства: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1.  Химичните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свойства се определят главно от валентния електрон.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2.  Оптичните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свойства (оптични нива и преходите между тях: емисионни и абсорбционни) се определят от оптичния електрон.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3.  Вътрешните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електрони образуват стабилна обвивка, която прилича на тази на инертните газове и слабо се влияе от външния електрон.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4.  Вътрешната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електронна обвивка е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сферичносиметрична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Във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водородоподобните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йони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единственият електрон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движи в</a:t>
            </a:r>
          </a:p>
          <a:p>
            <a:pPr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кулоновото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поле на ядрото.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Във 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водородоподобните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атоми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външният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Електрон се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движи в полето на ядрото и на вътрешните електрони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Строго  погледнато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имаме работа с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многоелектронен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обект. Обаче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свойствата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(4) позволяват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задачата да се сведе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приблизително 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ъм задачата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 движение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електрон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централносиметрично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поле. </a:t>
            </a:r>
            <a:endParaRPr lang="bg-BG" sz="2400" spc="-2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bg-BG" sz="2400" spc="-2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bg-BG" sz="2400" spc="-2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bg-BG" sz="2400" spc="-2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278585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838" name="Rectangle 22"/>
          <p:cNvSpPr>
            <a:spLocks noChangeArrowheads="1"/>
          </p:cNvSpPr>
          <p:nvPr/>
        </p:nvSpPr>
        <p:spPr bwMode="auto">
          <a:xfrm>
            <a:off x="0" y="200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g-BG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bg-B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1462"/>
            <a:ext cx="8686800" cy="500066"/>
          </a:xfrm>
        </p:spPr>
        <p:txBody>
          <a:bodyPr>
            <a:normAutofit/>
          </a:bodyPr>
          <a:lstStyle/>
          <a:p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§ 12.5.	</a:t>
            </a:r>
            <a:r>
              <a:rPr lang="bg-BG" sz="2400" b="1" cap="all" dirty="0" err="1" smtClean="0">
                <a:latin typeface="Times New Roman" pitchFamily="18" charset="0"/>
                <a:cs typeface="Times New Roman" pitchFamily="18" charset="0"/>
              </a:rPr>
              <a:t>Водородоподобни</a:t>
            </a: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атоми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06" y="357166"/>
            <a:ext cx="9429752" cy="6500834"/>
          </a:xfrm>
        </p:spPr>
        <p:txBody>
          <a:bodyPr>
            <a:normAutofit/>
          </a:bodyPr>
          <a:lstStyle/>
          <a:p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Потенциална енергия и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ефективен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зар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я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/>
              <a:t>     ‒ ефективен </a:t>
            </a:r>
            <a:r>
              <a:rPr lang="bg-BG" sz="2400" dirty="0" smtClean="0"/>
              <a:t>заряд, </a:t>
            </a:r>
            <a:r>
              <a:rPr lang="bg-BG" sz="2400" dirty="0" smtClean="0"/>
              <a:t>      </a:t>
            </a:r>
            <a:r>
              <a:rPr lang="bg-BG" sz="2400" dirty="0" err="1" smtClean="0"/>
              <a:t>заряд</a:t>
            </a:r>
            <a:r>
              <a:rPr lang="bg-BG" sz="2400" dirty="0" smtClean="0"/>
              <a:t> </a:t>
            </a:r>
            <a:r>
              <a:rPr lang="en-US" sz="2400" dirty="0" smtClean="0"/>
              <a:t> </a:t>
            </a:r>
            <a:r>
              <a:rPr lang="bg-BG" sz="2400" dirty="0" smtClean="0"/>
              <a:t>на </a:t>
            </a:r>
            <a:r>
              <a:rPr lang="bg-BG" sz="2400" dirty="0" smtClean="0"/>
              <a:t>ядро,           заряд </a:t>
            </a:r>
            <a:r>
              <a:rPr lang="bg-BG" sz="2400" dirty="0" smtClean="0"/>
              <a:t>на </a:t>
            </a:r>
            <a:r>
              <a:rPr lang="bg-BG" sz="2400" dirty="0" smtClean="0"/>
              <a:t>вътрешни е-ни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роникващи и непроникващи орбити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облаци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bg-BG" sz="2400" dirty="0" smtClean="0"/>
              <a:t>енергетични нива на </a:t>
            </a:r>
            <a:r>
              <a:rPr lang="en-US" sz="2400" dirty="0" smtClean="0"/>
              <a:t>Na </a:t>
            </a:r>
            <a:r>
              <a:rPr lang="bg-BG" sz="2400" dirty="0" smtClean="0"/>
              <a:t>и сне-</a:t>
            </a:r>
          </a:p>
          <a:p>
            <a:pPr>
              <a:buNone/>
            </a:pPr>
            <a:r>
              <a:rPr lang="bg-BG" sz="2400" dirty="0" err="1" smtClean="0"/>
              <a:t>мане</a:t>
            </a:r>
            <a:r>
              <a:rPr lang="bg-BG" sz="2400" dirty="0" smtClean="0"/>
              <a:t> </a:t>
            </a:r>
            <a:r>
              <a:rPr lang="bg-BG" sz="2400" dirty="0" smtClean="0"/>
              <a:t>на аномалното израждане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2465" name="Object 1"/>
          <p:cNvGraphicFramePr>
            <a:graphicFrameLocks noChangeAspect="1"/>
          </p:cNvGraphicFramePr>
          <p:nvPr/>
        </p:nvGraphicFramePr>
        <p:xfrm>
          <a:off x="1357290" y="714356"/>
          <a:ext cx="6284152" cy="714380"/>
        </p:xfrm>
        <a:graphic>
          <a:graphicData uri="http://schemas.openxmlformats.org/presentationml/2006/ole">
            <p:oleObj spid="_x0000_s62465" name="Equation" r:id="rId3" imgW="4000320" imgH="457200" progId="Equation.DSMT4">
              <p:embed/>
            </p:oleObj>
          </a:graphicData>
        </a:graphic>
      </p:graphicFrame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-142908" y="1223947"/>
          <a:ext cx="476251" cy="394608"/>
        </p:xfrm>
        <a:graphic>
          <a:graphicData uri="http://schemas.openxmlformats.org/presentationml/2006/ole">
            <p:oleObj spid="_x0000_s62467" name="Equation" r:id="rId4" imgW="228600" imgH="190440" progId="Equation.DSMT4">
              <p:embed/>
            </p:oleObj>
          </a:graphicData>
        </a:graphic>
      </p:graphicFrame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2857488" y="1285860"/>
          <a:ext cx="476250" cy="342900"/>
        </p:xfrm>
        <a:graphic>
          <a:graphicData uri="http://schemas.openxmlformats.org/presentationml/2006/ole">
            <p:oleObj spid="_x0000_s62468" name="Equation" r:id="rId5" imgW="228600" imgH="164880" progId="Equation.DSMT4">
              <p:embed/>
            </p:oleObj>
          </a:graphicData>
        </a:graphic>
      </p:graphicFrame>
      <p:graphicFrame>
        <p:nvGraphicFramePr>
          <p:cNvPr id="62471" name="Object 7"/>
          <p:cNvGraphicFramePr>
            <a:graphicFrameLocks noChangeAspect="1"/>
          </p:cNvGraphicFramePr>
          <p:nvPr/>
        </p:nvGraphicFramePr>
        <p:xfrm>
          <a:off x="5286380" y="1295385"/>
          <a:ext cx="819150" cy="395287"/>
        </p:xfrm>
        <a:graphic>
          <a:graphicData uri="http://schemas.openxmlformats.org/presentationml/2006/ole">
            <p:oleObj spid="_x0000_s62471" name="Equation" r:id="rId6" imgW="393480" imgH="190440" progId="Equation.DSMT4">
              <p:embed/>
            </p:oleObj>
          </a:graphicData>
        </a:graphic>
      </p:graphicFrame>
      <p:pic>
        <p:nvPicPr>
          <p:cNvPr id="62472" name="Picture 8" descr="f14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000240"/>
            <a:ext cx="4552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f140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2000240"/>
            <a:ext cx="45624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1" descr="f140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8188" y="3786190"/>
            <a:ext cx="38671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286908" cy="5715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800" b="1" dirty="0" smtClean="0">
                <a:latin typeface="Times New Roman" pitchFamily="18" charset="0"/>
                <a:cs typeface="Times New Roman" pitchFamily="18" charset="0"/>
              </a:rPr>
              <a:t>12.1. ДВИЖЕНИЕ НА ЧАСТИЦА В ЦЕНТРАЛНОСИМЕТРИЧНО ПОЛЕ</a:t>
            </a:r>
            <a:endParaRPr lang="en-US" sz="27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428604"/>
            <a:ext cx="9572692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Енергия на класическа частица в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централносиметрично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>
              <a:buNone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оператор на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Хамилтон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/>
              <a:t>• </a:t>
            </a:r>
            <a:r>
              <a:rPr lang="bg-BG" sz="2400" b="1" i="1" spc="-10" dirty="0" smtClean="0">
                <a:latin typeface="Times New Roman" pitchFamily="18" charset="0"/>
                <a:cs typeface="Times New Roman" pitchFamily="18" charset="0"/>
              </a:rPr>
              <a:t>Стационарно уравнение на </a:t>
            </a:r>
            <a:r>
              <a:rPr lang="bg-BG" sz="2400" b="1" i="1" spc="-10" dirty="0" err="1" smtClean="0">
                <a:latin typeface="Times New Roman" pitchFamily="18" charset="0"/>
                <a:cs typeface="Times New Roman" pitchFamily="18" charset="0"/>
              </a:rPr>
              <a:t>Шрьодингер</a:t>
            </a:r>
            <a:r>
              <a:rPr lang="bg-BG" sz="2400" b="1" i="1" spc="-10" dirty="0" smtClean="0">
                <a:latin typeface="Times New Roman" pitchFamily="18" charset="0"/>
                <a:cs typeface="Times New Roman" pitchFamily="18" charset="0"/>
              </a:rPr>
              <a:t> и интеграли на движение</a:t>
            </a:r>
          </a:p>
          <a:p>
            <a:pPr>
              <a:buNone/>
            </a:pPr>
            <a:endParaRPr lang="bg-BG" sz="2400" b="1" i="1" spc="-1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/>
              <a:t>,     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са интеграли на движението. Когато два оператора комутират,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те имат общи собствени функции. Следователно собствените функции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операторите           са собствени функции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хамилтoниана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.</a:t>
            </a:r>
            <a:endParaRPr lang="bg-BG" sz="2400" b="1" i="1" spc="-1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bg-BG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969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68" name="Object 32"/>
          <p:cNvGraphicFramePr>
            <a:graphicFrameLocks noChangeAspect="1"/>
          </p:cNvGraphicFramePr>
          <p:nvPr/>
        </p:nvGraphicFramePr>
        <p:xfrm>
          <a:off x="800074" y="1071546"/>
          <a:ext cx="4057678" cy="857256"/>
        </p:xfrm>
        <a:graphic>
          <a:graphicData uri="http://schemas.openxmlformats.org/presentationml/2006/ole">
            <p:oleObj spid="_x0000_s39968" name="Equation" r:id="rId3" imgW="2032000" imgH="431800" progId="Equation.DSMT4">
              <p:embed/>
            </p:oleObj>
          </a:graphicData>
        </a:graphic>
      </p:graphicFrame>
      <p:sp>
        <p:nvSpPr>
          <p:cNvPr id="39971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0" name="Object 34"/>
          <p:cNvGraphicFramePr>
            <a:graphicFrameLocks noChangeAspect="1"/>
          </p:cNvGraphicFramePr>
          <p:nvPr/>
        </p:nvGraphicFramePr>
        <p:xfrm>
          <a:off x="5500694" y="1071549"/>
          <a:ext cx="2914660" cy="857253"/>
        </p:xfrm>
        <a:graphic>
          <a:graphicData uri="http://schemas.openxmlformats.org/presentationml/2006/ole">
            <p:oleObj spid="_x0000_s39970" name="Equation" r:id="rId4" imgW="1459866" imgH="431613" progId="Equation.DSMT4">
              <p:embed/>
            </p:oleObj>
          </a:graphicData>
        </a:graphic>
      </p:graphicFrame>
      <p:sp>
        <p:nvSpPr>
          <p:cNvPr id="39973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2" name="Object 36"/>
          <p:cNvGraphicFramePr>
            <a:graphicFrameLocks noChangeAspect="1"/>
          </p:cNvGraphicFramePr>
          <p:nvPr/>
        </p:nvGraphicFramePr>
        <p:xfrm>
          <a:off x="1857356" y="1785926"/>
          <a:ext cx="4851446" cy="814608"/>
        </p:xfrm>
        <a:graphic>
          <a:graphicData uri="http://schemas.openxmlformats.org/presentationml/2006/ole">
            <p:oleObj spid="_x0000_s39972" name="Equation" r:id="rId5" imgW="2552700" imgH="431800" progId="Equation.DSMT4">
              <p:embed/>
            </p:oleObj>
          </a:graphicData>
        </a:graphic>
      </p:graphicFrame>
      <p:sp>
        <p:nvSpPr>
          <p:cNvPr id="39975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4" name="Object 38"/>
          <p:cNvGraphicFramePr>
            <a:graphicFrameLocks noChangeAspect="1"/>
          </p:cNvGraphicFramePr>
          <p:nvPr/>
        </p:nvGraphicFramePr>
        <p:xfrm>
          <a:off x="571472" y="3071810"/>
          <a:ext cx="2928958" cy="457650"/>
        </p:xfrm>
        <a:graphic>
          <a:graphicData uri="http://schemas.openxmlformats.org/presentationml/2006/ole">
            <p:oleObj spid="_x0000_s39974" name="Equation" r:id="rId6" imgW="1524000" imgH="241300" progId="Equation.DSMT4">
              <p:embed/>
            </p:oleObj>
          </a:graphicData>
        </a:graphic>
      </p:graphicFrame>
      <p:sp>
        <p:nvSpPr>
          <p:cNvPr id="39977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76" name="Object 40"/>
          <p:cNvGraphicFramePr>
            <a:graphicFrameLocks noChangeAspect="1"/>
          </p:cNvGraphicFramePr>
          <p:nvPr/>
        </p:nvGraphicFramePr>
        <p:xfrm>
          <a:off x="4000496" y="3071810"/>
          <a:ext cx="4414376" cy="500066"/>
        </p:xfrm>
        <a:graphic>
          <a:graphicData uri="http://schemas.openxmlformats.org/presentationml/2006/ole">
            <p:oleObj spid="_x0000_s39976" name="Equation" r:id="rId7" imgW="2438400" imgH="279400" progId="Equation.DSMT4">
              <p:embed/>
            </p:oleObj>
          </a:graphicData>
        </a:graphic>
      </p:graphicFrame>
      <p:graphicFrame>
        <p:nvGraphicFramePr>
          <p:cNvPr id="39978" name="Object 42"/>
          <p:cNvGraphicFramePr>
            <a:graphicFrameLocks noChangeAspect="1"/>
          </p:cNvGraphicFramePr>
          <p:nvPr/>
        </p:nvGraphicFramePr>
        <p:xfrm>
          <a:off x="0" y="3571876"/>
          <a:ext cx="1127125" cy="409575"/>
        </p:xfrm>
        <a:graphic>
          <a:graphicData uri="http://schemas.openxmlformats.org/presentationml/2006/ole">
            <p:oleObj spid="_x0000_s39978" name="Equation" r:id="rId8" imgW="622080" imgH="228600" progId="Equation.DSMT4">
              <p:embed/>
            </p:oleObj>
          </a:graphicData>
        </a:graphic>
      </p:graphicFrame>
      <p:graphicFrame>
        <p:nvGraphicFramePr>
          <p:cNvPr id="39981" name="Object 45"/>
          <p:cNvGraphicFramePr>
            <a:graphicFrameLocks noChangeAspect="1"/>
          </p:cNvGraphicFramePr>
          <p:nvPr/>
        </p:nvGraphicFramePr>
        <p:xfrm>
          <a:off x="1928794" y="4429132"/>
          <a:ext cx="873125" cy="409575"/>
        </p:xfrm>
        <a:graphic>
          <a:graphicData uri="http://schemas.openxmlformats.org/presentationml/2006/ole">
            <p:oleObj spid="_x0000_s39981" name="Equation" r:id="rId9" imgW="482400" imgH="228600" progId="Equation.DSMT4">
              <p:embed/>
            </p:oleObj>
          </a:graphicData>
        </a:graphic>
      </p:graphicFrame>
      <p:graphicFrame>
        <p:nvGraphicFramePr>
          <p:cNvPr id="39982" name="Object 46"/>
          <p:cNvGraphicFramePr>
            <a:graphicFrameLocks noChangeAspect="1"/>
          </p:cNvGraphicFramePr>
          <p:nvPr/>
        </p:nvGraphicFramePr>
        <p:xfrm>
          <a:off x="7964513" y="4405319"/>
          <a:ext cx="341313" cy="360362"/>
        </p:xfrm>
        <a:graphic>
          <a:graphicData uri="http://schemas.openxmlformats.org/presentationml/2006/ole">
            <p:oleObj spid="_x0000_s39982" name="Equation" r:id="rId10" imgW="177480" imgH="190440" progId="Equation.DSMT4">
              <p:embed/>
            </p:oleObj>
          </a:graphicData>
        </a:graphic>
      </p:graphicFrame>
      <p:sp>
        <p:nvSpPr>
          <p:cNvPr id="39984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83" name="Object 47"/>
          <p:cNvGraphicFramePr>
            <a:graphicFrameLocks noChangeAspect="1"/>
          </p:cNvGraphicFramePr>
          <p:nvPr/>
        </p:nvGraphicFramePr>
        <p:xfrm>
          <a:off x="1643042" y="4823519"/>
          <a:ext cx="5997591" cy="1236144"/>
        </p:xfrm>
        <a:graphic>
          <a:graphicData uri="http://schemas.openxmlformats.org/presentationml/2006/ole">
            <p:oleObj spid="_x0000_s39983" name="Equation" r:id="rId11" imgW="3746500" imgH="774700" progId="Equation.DSMT4">
              <p:embed/>
            </p:oleObj>
          </a:graphicData>
        </a:graphic>
      </p:graphicFrame>
      <p:sp>
        <p:nvSpPr>
          <p:cNvPr id="39986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985" name="Object 49"/>
          <p:cNvGraphicFramePr>
            <a:graphicFrameLocks noChangeAspect="1"/>
          </p:cNvGraphicFramePr>
          <p:nvPr/>
        </p:nvGraphicFramePr>
        <p:xfrm>
          <a:off x="2500298" y="6000768"/>
          <a:ext cx="4089710" cy="857232"/>
        </p:xfrm>
        <a:graphic>
          <a:graphicData uri="http://schemas.openxmlformats.org/presentationml/2006/ole">
            <p:oleObj spid="_x0000_s39985" name="Equation" r:id="rId12" imgW="2184400" imgH="457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857232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12.1. ДВИЖЕНИЕ НА ЧАСТИЦА В ЦЕНТРАЛНОСИМЕТРИЧНО ПОЛЕ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500042"/>
            <a:ext cx="9429816" cy="6572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400" spc="45" dirty="0" smtClean="0">
                <a:latin typeface="Times New Roman"/>
                <a:ea typeface="Times New Roman"/>
              </a:rPr>
              <a:t>•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Уравнение за радиалната вълнова функция:  нормално израждане –</a:t>
            </a: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физичен смисъл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800"/>
              </a:spcBef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•То не зависи от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Извод: ако в произволно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ЦСП частицата се движи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фиксиран момент на импулса 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), т.е. с фиксирано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то на този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мент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ще съответстват 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 различни сферични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 други думи, на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собствен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та стойност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принадлежат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собствени функции.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Във всяко ЦСП се наблюдава 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-кратно израждане по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, което се нарича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нормално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. Физичен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смисъл на израждането – при фиксиран момент на импулса (</a:t>
            </a:r>
            <a:r>
              <a:rPr lang="bg-BG" sz="2400" i="1" dirty="0" err="1" smtClean="0">
                <a:latin typeface="Times New Roman" pitchFamily="18" charset="0"/>
                <a:cs typeface="Times New Roman" pitchFamily="18" charset="0"/>
              </a:rPr>
              <a:t>фикси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рано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 са възможни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проекции върху оста , т.е.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различни</a:t>
            </a:r>
          </a:p>
          <a:p>
            <a:pPr>
              <a:buNone/>
            </a:pP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ориентации на момента на импулса.</a:t>
            </a:r>
            <a:endParaRPr lang="ru-RU" sz="2400" spc="45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ru-RU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bg-BG" sz="2400" b="1" i="1" dirty="0" smtClean="0">
              <a:latin typeface="Times New Roman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spc="45" dirty="0" smtClean="0">
              <a:latin typeface="Times New Roman"/>
              <a:ea typeface="Times New Roman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</a:endParaRPr>
          </a:p>
          <a:p>
            <a:pPr>
              <a:buNone/>
            </a:pPr>
            <a:endParaRPr lang="el-GR" sz="24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2" name="Object 48"/>
          <p:cNvGraphicFramePr>
            <a:graphicFrameLocks noChangeAspect="1"/>
          </p:cNvGraphicFramePr>
          <p:nvPr/>
        </p:nvGraphicFramePr>
        <p:xfrm>
          <a:off x="2444735" y="1000108"/>
          <a:ext cx="4841909" cy="714380"/>
        </p:xfrm>
        <a:graphic>
          <a:graphicData uri="http://schemas.openxmlformats.org/presentationml/2006/ole">
            <p:oleObj spid="_x0000_s16432" name="Equation" r:id="rId3" imgW="2908300" imgH="431800" progId="Equation.DSMT4">
              <p:embed/>
            </p:oleObj>
          </a:graphicData>
        </a:graphic>
      </p:graphicFrame>
      <p:sp>
        <p:nvSpPr>
          <p:cNvPr id="16435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4" name="Object 50"/>
          <p:cNvGraphicFramePr>
            <a:graphicFrameLocks noChangeAspect="1"/>
          </p:cNvGraphicFramePr>
          <p:nvPr/>
        </p:nvGraphicFramePr>
        <p:xfrm>
          <a:off x="3257553" y="1785926"/>
          <a:ext cx="3028959" cy="386676"/>
        </p:xfrm>
        <a:graphic>
          <a:graphicData uri="http://schemas.openxmlformats.org/presentationml/2006/ole">
            <p:oleObj spid="_x0000_s16434" name="Equation" r:id="rId4" imgW="1790700" imgH="228600" progId="Equation.DSMT4">
              <p:embed/>
            </p:oleObj>
          </a:graphicData>
        </a:graphic>
      </p:graphicFrame>
      <p:sp>
        <p:nvSpPr>
          <p:cNvPr id="16437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6" name="Object 52"/>
          <p:cNvGraphicFramePr>
            <a:graphicFrameLocks noChangeAspect="1"/>
          </p:cNvGraphicFramePr>
          <p:nvPr/>
        </p:nvGraphicFramePr>
        <p:xfrm>
          <a:off x="2643174" y="2214554"/>
          <a:ext cx="5282700" cy="752477"/>
        </p:xfrm>
        <a:graphic>
          <a:graphicData uri="http://schemas.openxmlformats.org/presentationml/2006/ole">
            <p:oleObj spid="_x0000_s16436" name="Equation" r:id="rId5" imgW="3276600" imgH="469900" progId="Equation.DSMT4">
              <p:embed/>
            </p:oleObj>
          </a:graphicData>
        </a:graphic>
      </p:graphicFrame>
      <p:sp>
        <p:nvSpPr>
          <p:cNvPr id="16439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38" name="Object 54"/>
          <p:cNvGraphicFramePr>
            <a:graphicFrameLocks noChangeAspect="1"/>
          </p:cNvGraphicFramePr>
          <p:nvPr/>
        </p:nvGraphicFramePr>
        <p:xfrm>
          <a:off x="7500958" y="3829053"/>
          <a:ext cx="898074" cy="342901"/>
        </p:xfrm>
        <a:graphic>
          <a:graphicData uri="http://schemas.openxmlformats.org/presentationml/2006/ole">
            <p:oleObj spid="_x0000_s16438" name="Equation" r:id="rId6" imgW="520474" imgH="203112" progId="Equation.DSMT4">
              <p:embed/>
            </p:oleObj>
          </a:graphicData>
        </a:graphic>
      </p:graphicFrame>
      <p:sp>
        <p:nvSpPr>
          <p:cNvPr id="16441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40" name="Object 56"/>
          <p:cNvGraphicFramePr>
            <a:graphicFrameLocks noChangeAspect="1"/>
          </p:cNvGraphicFramePr>
          <p:nvPr/>
        </p:nvGraphicFramePr>
        <p:xfrm>
          <a:off x="0" y="4286258"/>
          <a:ext cx="2171700" cy="285750"/>
        </p:xfrm>
        <a:graphic>
          <a:graphicData uri="http://schemas.openxmlformats.org/presentationml/2006/ole">
            <p:oleObj spid="_x0000_s16440" name="Equation" r:id="rId7" imgW="1371600" imgH="177480" progId="Equation.DSMT4">
              <p:embed/>
            </p:oleObj>
          </a:graphicData>
        </a:graphic>
      </p:graphicFrame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446" name="Object 62"/>
          <p:cNvGraphicFramePr>
            <a:graphicFrameLocks noChangeAspect="1"/>
          </p:cNvGraphicFramePr>
          <p:nvPr/>
        </p:nvGraphicFramePr>
        <p:xfrm>
          <a:off x="7429520" y="4286259"/>
          <a:ext cx="1295400" cy="357187"/>
        </p:xfrm>
        <a:graphic>
          <a:graphicData uri="http://schemas.openxmlformats.org/presentationml/2006/ole">
            <p:oleObj spid="_x0000_s16446" name="Equation" r:id="rId8" imgW="8255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8" y="71414"/>
            <a:ext cx="9358346" cy="7143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/>
              </a:rPr>
              <a:t/>
            </a:r>
            <a:br>
              <a:rPr lang="ru-RU" sz="2400" b="1" dirty="0" smtClean="0">
                <a:latin typeface="Times New Roman"/>
              </a:rPr>
            </a:br>
            <a:r>
              <a:rPr lang="bg-BG" sz="24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700" b="1" dirty="0" smtClean="0">
                <a:latin typeface="Times New Roman" pitchFamily="18" charset="0"/>
                <a:cs typeface="Times New Roman" pitchFamily="18" charset="0"/>
              </a:rPr>
              <a:t>12.1. ДВИЖЕНИЕ НА ЧАСТИЦА В ЦЕНТРАЛНОСИМЕТРИЧНО ПОЛЕ</a:t>
            </a:r>
            <a:r>
              <a:rPr lang="en-US" sz="2400" b="1" dirty="0" smtClean="0">
                <a:latin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</a:rPr>
            </a:b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714356"/>
            <a:ext cx="9554936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bg-BG" sz="2400" dirty="0" err="1" smtClean="0"/>
              <a:t>Ротатор</a:t>
            </a:r>
            <a:r>
              <a:rPr lang="bg-BG" sz="2400" dirty="0" smtClean="0"/>
              <a:t> – ротационни нива</a:t>
            </a:r>
          </a:p>
          <a:p>
            <a:pPr>
              <a:buNone/>
            </a:pPr>
            <a:r>
              <a:rPr lang="bg-BG" sz="2400" dirty="0" smtClean="0"/>
              <a:t>Някои изводи се получават и от общото </a:t>
            </a:r>
            <a:r>
              <a:rPr lang="bg-BG" sz="2400" dirty="0" err="1" smtClean="0"/>
              <a:t>ур-ие</a:t>
            </a:r>
            <a:r>
              <a:rPr lang="bg-BG" sz="2400" dirty="0" smtClean="0"/>
              <a:t> – например за движение</a:t>
            </a:r>
          </a:p>
          <a:p>
            <a:pPr>
              <a:buNone/>
            </a:pPr>
            <a:r>
              <a:rPr lang="bg-BG" sz="2400" dirty="0" smtClean="0"/>
              <a:t>с постоянен радиус . Система с такова движение се нарича квантов </a:t>
            </a:r>
            <a:r>
              <a:rPr lang="bg-BG" sz="2400" dirty="0" err="1" smtClean="0"/>
              <a:t>ро</a:t>
            </a:r>
            <a:r>
              <a:rPr lang="bg-BG" sz="2400" dirty="0" smtClean="0"/>
              <a:t>-</a:t>
            </a:r>
          </a:p>
          <a:p>
            <a:pPr>
              <a:buNone/>
            </a:pPr>
            <a:r>
              <a:rPr lang="bg-BG" sz="2400" dirty="0" err="1" smtClean="0"/>
              <a:t>татор</a:t>
            </a:r>
            <a:r>
              <a:rPr lang="bg-BG" sz="2400" dirty="0" smtClean="0"/>
              <a:t>. Полагайки                       получаваме </a:t>
            </a:r>
            <a:r>
              <a:rPr lang="bg-BG" sz="2400" dirty="0" err="1" smtClean="0"/>
              <a:t>ур-ието</a:t>
            </a:r>
            <a:r>
              <a:rPr lang="bg-BG" sz="2400" dirty="0" smtClean="0"/>
              <a:t> на квантовия </a:t>
            </a:r>
            <a:r>
              <a:rPr lang="bg-BG" sz="2400" dirty="0" err="1" smtClean="0"/>
              <a:t>ротатор</a:t>
            </a:r>
            <a:r>
              <a:rPr lang="bg-BG" sz="2400" dirty="0" smtClean="0"/>
              <a:t>.</a:t>
            </a:r>
          </a:p>
          <a:p>
            <a:pPr>
              <a:buNone/>
            </a:pPr>
            <a:endParaRPr lang="bg-BG" sz="2400" dirty="0" smtClean="0"/>
          </a:p>
          <a:p>
            <a:pPr>
              <a:buNone/>
            </a:pPr>
            <a:endParaRPr lang="bg-BG" sz="2400" dirty="0" smtClean="0"/>
          </a:p>
          <a:p>
            <a:pPr>
              <a:buNone/>
            </a:pPr>
            <a:r>
              <a:rPr lang="bg-BG" sz="2400" dirty="0" smtClean="0"/>
              <a:t>Тук пълната енергия </a:t>
            </a:r>
            <a:r>
              <a:rPr lang="en-US" sz="2400" dirty="0" smtClean="0"/>
              <a:t> </a:t>
            </a:r>
            <a:r>
              <a:rPr lang="bg-BG" sz="2400" dirty="0" smtClean="0"/>
              <a:t>съвпада с центробежната енергия                   . </a:t>
            </a:r>
          </a:p>
          <a:p>
            <a:pPr>
              <a:buNone/>
            </a:pPr>
            <a:r>
              <a:rPr lang="bg-BG" sz="2400" dirty="0" smtClean="0"/>
              <a:t>В квантовата механика тя се нарича ротационна енергия и за нея </a:t>
            </a:r>
          </a:p>
          <a:p>
            <a:pPr>
              <a:buNone/>
            </a:pPr>
            <a:endParaRPr lang="bg-BG" sz="2400" dirty="0" smtClean="0"/>
          </a:p>
          <a:p>
            <a:pPr>
              <a:buNone/>
            </a:pPr>
            <a:endParaRPr lang="bg-BG" sz="2400" dirty="0" smtClean="0"/>
          </a:p>
          <a:p>
            <a:pPr>
              <a:buNone/>
            </a:pPr>
            <a:r>
              <a:rPr lang="bg-BG" sz="2400" dirty="0" smtClean="0"/>
              <a:t>където                 е </a:t>
            </a:r>
            <a:r>
              <a:rPr lang="bg-BG" sz="2400" dirty="0" err="1" smtClean="0"/>
              <a:t>инерчният</a:t>
            </a:r>
            <a:r>
              <a:rPr lang="bg-BG" sz="2400" dirty="0" smtClean="0"/>
              <a:t> момент на частицата. Спектърът на рота-</a:t>
            </a:r>
          </a:p>
          <a:p>
            <a:pPr>
              <a:buNone/>
            </a:pPr>
            <a:r>
              <a:rPr lang="bg-BG" sz="2400" dirty="0" err="1" smtClean="0"/>
              <a:t>ционната</a:t>
            </a:r>
            <a:r>
              <a:rPr lang="bg-BG" sz="2400" dirty="0" smtClean="0"/>
              <a:t> енергия е дискретен. Тя е еднозначно определена от </a:t>
            </a:r>
            <a:r>
              <a:rPr lang="bg-BG" sz="2400" dirty="0" err="1" smtClean="0"/>
              <a:t>орби</a:t>
            </a:r>
            <a:r>
              <a:rPr lang="bg-BG" sz="2400" dirty="0" smtClean="0"/>
              <a:t>-</a:t>
            </a:r>
          </a:p>
          <a:p>
            <a:pPr>
              <a:buNone/>
            </a:pPr>
            <a:r>
              <a:rPr lang="bg-BG" sz="2400" dirty="0" err="1" smtClean="0"/>
              <a:t>талното</a:t>
            </a:r>
            <a:r>
              <a:rPr lang="bg-BG" sz="2400" dirty="0" smtClean="0"/>
              <a:t> число </a:t>
            </a:r>
            <a:r>
              <a:rPr lang="en-US" sz="2400" i="1" dirty="0" smtClean="0"/>
              <a:t>l</a:t>
            </a:r>
            <a:r>
              <a:rPr lang="bg-BG" sz="2400" dirty="0" smtClean="0"/>
              <a:t>. Ротационните енергетични нива са </a:t>
            </a:r>
            <a:r>
              <a:rPr lang="bg-BG" sz="2400" dirty="0" err="1" smtClean="0"/>
              <a:t>нееквидистантни</a:t>
            </a:r>
            <a:r>
              <a:rPr lang="bg-BG" sz="2400" dirty="0" smtClean="0"/>
              <a:t>: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bg-BG" sz="2400" b="1" i="1" dirty="0" smtClean="0"/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3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8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2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4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25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4"/>
          <p:cNvGraphicFramePr>
            <a:graphicFrameLocks noChangeAspect="1"/>
          </p:cNvGraphicFramePr>
          <p:nvPr/>
        </p:nvGraphicFramePr>
        <p:xfrm>
          <a:off x="2125940" y="2095484"/>
          <a:ext cx="1617379" cy="428635"/>
        </p:xfrm>
        <a:graphic>
          <a:graphicData uri="http://schemas.openxmlformats.org/presentationml/2006/ole">
            <p:oleObj spid="_x0000_s20524" name="Equation" r:id="rId3" imgW="901440" imgH="241200" progId="Equation.DSMT4">
              <p:embed/>
            </p:oleObj>
          </a:graphicData>
        </a:graphic>
      </p:graphicFrame>
      <p:sp>
        <p:nvSpPr>
          <p:cNvPr id="2052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26" name="Object 46"/>
          <p:cNvGraphicFramePr>
            <a:graphicFrameLocks noChangeAspect="1"/>
          </p:cNvGraphicFramePr>
          <p:nvPr/>
        </p:nvGraphicFramePr>
        <p:xfrm>
          <a:off x="2857488" y="2571744"/>
          <a:ext cx="2619393" cy="714380"/>
        </p:xfrm>
        <a:graphic>
          <a:graphicData uri="http://schemas.openxmlformats.org/presentationml/2006/ole">
            <p:oleObj spid="_x0000_s20526" name="Equation" r:id="rId4" imgW="1574800" imgH="431800" progId="Equation.DSMT4">
              <p:embed/>
            </p:oleObj>
          </a:graphicData>
        </a:graphic>
      </p:graphicFrame>
      <p:graphicFrame>
        <p:nvGraphicFramePr>
          <p:cNvPr id="20528" name="Object 48"/>
          <p:cNvGraphicFramePr>
            <a:graphicFrameLocks noChangeAspect="1"/>
          </p:cNvGraphicFramePr>
          <p:nvPr/>
        </p:nvGraphicFramePr>
        <p:xfrm>
          <a:off x="7143768" y="3333861"/>
          <a:ext cx="1214446" cy="452329"/>
        </p:xfrm>
        <a:graphic>
          <a:graphicData uri="http://schemas.openxmlformats.org/presentationml/2006/ole">
            <p:oleObj spid="_x0000_s20528" name="Equation" r:id="rId5" imgW="609480" imgH="228600" progId="Equation.DSMT4">
              <p:embed/>
            </p:oleObj>
          </a:graphicData>
        </a:graphic>
      </p:graphicFrame>
      <p:sp>
        <p:nvSpPr>
          <p:cNvPr id="20530" name="Rectangle 5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29" name="Object 49"/>
          <p:cNvGraphicFramePr>
            <a:graphicFrameLocks noChangeAspect="1"/>
          </p:cNvGraphicFramePr>
          <p:nvPr/>
        </p:nvGraphicFramePr>
        <p:xfrm>
          <a:off x="2786050" y="4429132"/>
          <a:ext cx="3169096" cy="661989"/>
        </p:xfrm>
        <a:graphic>
          <a:graphicData uri="http://schemas.openxmlformats.org/presentationml/2006/ole">
            <p:oleObj spid="_x0000_s20529" name="Equation" r:id="rId6" imgW="2145369" imgH="444307" progId="Equation.DSMT4">
              <p:embed/>
            </p:oleObj>
          </a:graphicData>
        </a:graphic>
      </p:graphicFrame>
      <p:graphicFrame>
        <p:nvGraphicFramePr>
          <p:cNvPr id="20531" name="Object 51"/>
          <p:cNvGraphicFramePr>
            <a:graphicFrameLocks noChangeAspect="1"/>
          </p:cNvGraphicFramePr>
          <p:nvPr/>
        </p:nvGraphicFramePr>
        <p:xfrm>
          <a:off x="857224" y="5072074"/>
          <a:ext cx="1093719" cy="482589"/>
        </p:xfrm>
        <a:graphic>
          <a:graphicData uri="http://schemas.openxmlformats.org/presentationml/2006/ole">
            <p:oleObj spid="_x0000_s20531" name="Equation" r:id="rId7" imgW="520560" imgH="228600" progId="Equation.DSMT4">
              <p:embed/>
            </p:oleObj>
          </a:graphicData>
        </a:graphic>
      </p:graphicFrame>
      <p:sp>
        <p:nvSpPr>
          <p:cNvPr id="20533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532" name="Object 52"/>
          <p:cNvGraphicFramePr>
            <a:graphicFrameLocks noChangeAspect="1"/>
          </p:cNvGraphicFramePr>
          <p:nvPr/>
        </p:nvGraphicFramePr>
        <p:xfrm>
          <a:off x="2486587" y="6329384"/>
          <a:ext cx="3514173" cy="457202"/>
        </p:xfrm>
        <a:graphic>
          <a:graphicData uri="http://schemas.openxmlformats.org/presentationml/2006/ole">
            <p:oleObj spid="_x0000_s20532" name="Equation" r:id="rId8" imgW="1866600" imgH="2412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358346" cy="500066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12.2.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ДВИЖЕНИЕ НА ЕЛЕКТРОН В КУЛОНОВО ПОЛЕ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1470" y="500042"/>
            <a:ext cx="9644130" cy="65722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•  Потенциална енергия в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кулоново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поле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и уравнение за радиалната вълнова функция</a:t>
            </a:r>
          </a:p>
          <a:p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•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Безразмерно уравнение; решение; полиноми на Лагер; квантови числа – главно, радиално и орбитално.</a:t>
            </a:r>
          </a:p>
          <a:p>
            <a:pPr>
              <a:buNone/>
            </a:pP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•  Вълнова функция на електрон в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кулоново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 поле</a:t>
            </a:r>
          </a:p>
          <a:p>
            <a:pPr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400" b="1" i="1" spc="-20" dirty="0" smtClean="0">
              <a:latin typeface="Times New Roman" pitchFamily="18" charset="0"/>
            </a:endParaRPr>
          </a:p>
          <a:p>
            <a:pPr>
              <a:buNone/>
            </a:pPr>
            <a:endParaRPr lang="en-US" sz="2400" b="1" i="1" spc="-2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37"/>
          <p:cNvGraphicFramePr>
            <a:graphicFrameLocks noChangeAspect="1"/>
          </p:cNvGraphicFramePr>
          <p:nvPr/>
        </p:nvGraphicFramePr>
        <p:xfrm>
          <a:off x="444471" y="1500174"/>
          <a:ext cx="2984521" cy="714380"/>
        </p:xfrm>
        <a:graphic>
          <a:graphicData uri="http://schemas.openxmlformats.org/presentationml/2006/ole">
            <p:oleObj spid="_x0000_s21541" name="Equation" r:id="rId3" imgW="1790700" imgH="431800" progId="Equation.DSMT4">
              <p:embed/>
            </p:oleObj>
          </a:graphicData>
        </a:graphic>
      </p:graphicFrame>
      <p:sp>
        <p:nvSpPr>
          <p:cNvPr id="21544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43" name="Object 39"/>
          <p:cNvGraphicFramePr>
            <a:graphicFrameLocks noChangeAspect="1"/>
          </p:cNvGraphicFramePr>
          <p:nvPr/>
        </p:nvGraphicFramePr>
        <p:xfrm>
          <a:off x="4069133" y="1500174"/>
          <a:ext cx="4860585" cy="714380"/>
        </p:xfrm>
        <a:graphic>
          <a:graphicData uri="http://schemas.openxmlformats.org/presentationml/2006/ole">
            <p:oleObj spid="_x0000_s21543" name="Equation" r:id="rId4" imgW="3302000" imgH="482600" progId="Equation.DSMT4">
              <p:embed/>
            </p:oleObj>
          </a:graphicData>
        </a:graphic>
      </p:graphicFrame>
      <p:sp>
        <p:nvSpPr>
          <p:cNvPr id="21546" name="Rectangle 4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45" name="Object 41"/>
          <p:cNvGraphicFramePr>
            <a:graphicFrameLocks noChangeAspect="1"/>
          </p:cNvGraphicFramePr>
          <p:nvPr/>
        </p:nvGraphicFramePr>
        <p:xfrm>
          <a:off x="2785698" y="5981700"/>
          <a:ext cx="4286632" cy="662010"/>
        </p:xfrm>
        <a:graphic>
          <a:graphicData uri="http://schemas.openxmlformats.org/presentationml/2006/ole">
            <p:oleObj spid="_x0000_s21545" name="Equation" r:id="rId5" imgW="2895480" imgH="444240" progId="Equation.DSMT4">
              <p:embed/>
            </p:oleObj>
          </a:graphicData>
        </a:graphic>
      </p:graphicFrame>
      <p:sp>
        <p:nvSpPr>
          <p:cNvPr id="21548" name="Rectangle 4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47" name="Object 43"/>
          <p:cNvGraphicFramePr>
            <a:graphicFrameLocks noChangeAspect="1"/>
          </p:cNvGraphicFramePr>
          <p:nvPr/>
        </p:nvGraphicFramePr>
        <p:xfrm>
          <a:off x="3071802" y="3429000"/>
          <a:ext cx="3365524" cy="714380"/>
        </p:xfrm>
        <a:graphic>
          <a:graphicData uri="http://schemas.openxmlformats.org/presentationml/2006/ole">
            <p:oleObj spid="_x0000_s21547" name="Equation" r:id="rId6" imgW="2019300" imgH="431800" progId="Equation.DSMT4">
              <p:embed/>
            </p:oleObj>
          </a:graphicData>
        </a:graphic>
      </p:graphicFrame>
      <p:sp>
        <p:nvSpPr>
          <p:cNvPr id="21550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49" name="Object 45"/>
          <p:cNvGraphicFramePr>
            <a:graphicFrameLocks noChangeAspect="1"/>
          </p:cNvGraphicFramePr>
          <p:nvPr/>
        </p:nvGraphicFramePr>
        <p:xfrm>
          <a:off x="2500297" y="4286256"/>
          <a:ext cx="4714909" cy="714380"/>
        </p:xfrm>
        <a:graphic>
          <a:graphicData uri="http://schemas.openxmlformats.org/presentationml/2006/ole">
            <p:oleObj spid="_x0000_s21549" name="Equation" r:id="rId7" imgW="2832100" imgH="431800" progId="Equation.DSMT4">
              <p:embed/>
            </p:oleObj>
          </a:graphicData>
        </a:graphic>
      </p:graphicFrame>
      <p:sp>
        <p:nvSpPr>
          <p:cNvPr id="21552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551" name="Object 47"/>
          <p:cNvGraphicFramePr>
            <a:graphicFrameLocks noChangeAspect="1"/>
          </p:cNvGraphicFramePr>
          <p:nvPr/>
        </p:nvGraphicFramePr>
        <p:xfrm>
          <a:off x="2786050" y="5143512"/>
          <a:ext cx="4171646" cy="642942"/>
        </p:xfrm>
        <a:graphic>
          <a:graphicData uri="http://schemas.openxmlformats.org/presentationml/2006/ole">
            <p:oleObj spid="_x0000_s21551" name="Equation" r:id="rId8" imgW="2654280" imgH="4060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12.3.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357166"/>
            <a:ext cx="9644130" cy="642937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buNone/>
            </a:pPr>
            <a:r>
              <a:rPr lang="bg-BG" sz="2400" dirty="0" smtClean="0"/>
              <a:t>•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Движение на ядрото и ролята на приведената маса</a:t>
            </a:r>
          </a:p>
          <a:p>
            <a:pPr marL="0">
              <a:spcBef>
                <a:spcPts val="0"/>
              </a:spcBef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Анализът до тук бе без да се отчита ядрото и теорията е точна, ако ма-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сата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му е безкрайно голяма. При леките елементи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и еднократно йони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зиран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това е само първо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приближение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Отчитането на ядрото води до обяснението на редица опитни резултати. В системата на центъра на инерцията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-системата) задачата за две тела, взаимодействащи си с централни сили, се свежда към задача за частица с приведена маса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За електрон с маса      и радиус-вектор     и ядро с </a:t>
            </a:r>
            <a:r>
              <a:rPr lang="bg-BG" sz="2400" i="1" dirty="0" smtClean="0"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   в С-системата:</a:t>
            </a:r>
          </a:p>
          <a:p>
            <a:pPr>
              <a:buNone/>
            </a:pP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/>
              <a:t>• 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Енергетични нива – дискретност и </a:t>
            </a:r>
            <a:r>
              <a:rPr lang="bg-BG" sz="2400" b="1" i="1" dirty="0" err="1" smtClean="0">
                <a:latin typeface="Times New Roman" pitchFamily="18" charset="0"/>
                <a:cs typeface="Times New Roman" pitchFamily="18" charset="0"/>
              </a:rPr>
              <a:t>нееквидистантност</a:t>
            </a: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bg-BG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i="1" dirty="0" smtClean="0"/>
              <a:t>Спектърът на енергията на </a:t>
            </a:r>
            <a:r>
              <a:rPr lang="en-US" sz="2400" dirty="0" smtClean="0"/>
              <a:t>H</a:t>
            </a:r>
            <a:r>
              <a:rPr lang="bg-BG" sz="2400" i="1" dirty="0" smtClean="0"/>
              <a:t> е дискретен.</a:t>
            </a:r>
            <a:r>
              <a:rPr lang="en-US" sz="2400" i="1" dirty="0" smtClean="0"/>
              <a:t> </a:t>
            </a:r>
            <a:r>
              <a:rPr lang="bg-BG" sz="2400" i="1" dirty="0" smtClean="0"/>
              <a:t>Нивата се определят от</a:t>
            </a:r>
          </a:p>
          <a:p>
            <a:pPr>
              <a:buNone/>
            </a:pPr>
            <a:r>
              <a:rPr lang="bg-BG" sz="2400" i="1" dirty="0" smtClean="0"/>
              <a:t> </a:t>
            </a:r>
            <a:r>
              <a:rPr lang="bg-BG" sz="2400" b="1" i="1" dirty="0" smtClean="0"/>
              <a:t>главното квантово число </a:t>
            </a:r>
            <a:r>
              <a:rPr lang="en-US" sz="2400" i="1" dirty="0" smtClean="0"/>
              <a:t>n</a:t>
            </a:r>
            <a:r>
              <a:rPr lang="bg-BG" sz="2400" i="1" dirty="0" smtClean="0"/>
              <a:t>.</a:t>
            </a:r>
            <a:r>
              <a:rPr lang="bg-BG" sz="2400" dirty="0" smtClean="0"/>
              <a:t> Енергията  на основното състояние (</a:t>
            </a:r>
            <a:r>
              <a:rPr lang="en-US" sz="2400" i="1" dirty="0" smtClean="0"/>
              <a:t>n=</a:t>
            </a:r>
            <a:r>
              <a:rPr lang="en-US" sz="2400" dirty="0" smtClean="0"/>
              <a:t>1</a:t>
            </a:r>
            <a:r>
              <a:rPr lang="bg-BG" sz="2400" dirty="0" smtClean="0"/>
              <a:t>)</a:t>
            </a:r>
          </a:p>
          <a:p>
            <a:pPr>
              <a:buNone/>
            </a:pPr>
            <a:r>
              <a:rPr lang="bg-BG" sz="2400" dirty="0" smtClean="0"/>
              <a:t>                                    Енергетичните нива са </a:t>
            </a:r>
            <a:r>
              <a:rPr lang="bg-BG" sz="2400" dirty="0" err="1" smtClean="0"/>
              <a:t>нееквидистантни</a:t>
            </a:r>
            <a:r>
              <a:rPr lang="bg-BG" sz="2400" dirty="0" smtClean="0"/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marL="7200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Разпределение на плътността на вероятността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квантов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осцилатор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в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72000"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състояние с голямо 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400" dirty="0" smtClean="0"/>
              <a:t>(</a:t>
            </a:r>
            <a:r>
              <a:rPr lang="en-US" sz="2400" dirty="0" smtClean="0"/>
              <a:t>             </a:t>
            </a:r>
            <a:r>
              <a:rPr lang="ru-RU" sz="2400" dirty="0" smtClean="0"/>
              <a:t>)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заедно с разпределението  на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класичес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marL="72000">
              <a:buNone/>
            </a:pP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err="1" smtClean="0">
                <a:latin typeface="Times New Roman" pitchFamily="18" charset="0"/>
                <a:cs typeface="Times New Roman" pitchFamily="18" charset="0"/>
              </a:rPr>
              <a:t>осцилатор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със същата енергия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22"/>
          <p:cNvGraphicFramePr>
            <a:graphicFrameLocks noChangeAspect="1"/>
          </p:cNvGraphicFramePr>
          <p:nvPr/>
        </p:nvGraphicFramePr>
        <p:xfrm>
          <a:off x="8715404" y="3143248"/>
          <a:ext cx="271462" cy="290512"/>
        </p:xfrm>
        <a:graphic>
          <a:graphicData uri="http://schemas.openxmlformats.org/presentationml/2006/ole">
            <p:oleObj spid="_x0000_s31766" name="Equation" r:id="rId3" imgW="152280" imgH="164880" progId="Equation.DSMT4">
              <p:embed/>
            </p:oleObj>
          </a:graphicData>
        </a:graphic>
      </p:graphicFrame>
      <p:graphicFrame>
        <p:nvGraphicFramePr>
          <p:cNvPr id="31768" name="Object 24"/>
          <p:cNvGraphicFramePr>
            <a:graphicFrameLocks noChangeAspect="1"/>
          </p:cNvGraphicFramePr>
          <p:nvPr/>
        </p:nvGraphicFramePr>
        <p:xfrm>
          <a:off x="2071670" y="3357562"/>
          <a:ext cx="339725" cy="357188"/>
        </p:xfrm>
        <a:graphic>
          <a:graphicData uri="http://schemas.openxmlformats.org/presentationml/2006/ole">
            <p:oleObj spid="_x0000_s31768" name="Equation" r:id="rId4" imgW="190417" imgH="203112" progId="Equation.DSMT4">
              <p:embed/>
            </p:oleObj>
          </a:graphicData>
        </a:graphic>
      </p:graphicFrame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1" name="Object 27"/>
          <p:cNvGraphicFramePr>
            <a:graphicFrameLocks noChangeAspect="1"/>
          </p:cNvGraphicFramePr>
          <p:nvPr/>
        </p:nvGraphicFramePr>
        <p:xfrm>
          <a:off x="6572264" y="3357562"/>
          <a:ext cx="285752" cy="381003"/>
        </p:xfrm>
        <a:graphic>
          <a:graphicData uri="http://schemas.openxmlformats.org/presentationml/2006/ole">
            <p:oleObj spid="_x0000_s31771" name="Equation" r:id="rId5" imgW="152280" imgH="203040" progId="Equation.DSMT4">
              <p:embed/>
            </p:oleObj>
          </a:graphicData>
        </a:graphic>
      </p:graphicFrame>
      <p:graphicFrame>
        <p:nvGraphicFramePr>
          <p:cNvPr id="31772" name="Object 28"/>
          <p:cNvGraphicFramePr>
            <a:graphicFrameLocks noChangeAspect="1"/>
          </p:cNvGraphicFramePr>
          <p:nvPr/>
        </p:nvGraphicFramePr>
        <p:xfrm>
          <a:off x="4595815" y="3357562"/>
          <a:ext cx="261937" cy="381000"/>
        </p:xfrm>
        <a:graphic>
          <a:graphicData uri="http://schemas.openxmlformats.org/presentationml/2006/ole">
            <p:oleObj spid="_x0000_s31772" name="Equation" r:id="rId6" imgW="139680" imgH="203040" progId="Equation.DSMT4">
              <p:embed/>
            </p:oleObj>
          </a:graphicData>
        </a:graphic>
      </p:graphicFrame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3" name="Object 29"/>
          <p:cNvGraphicFramePr>
            <a:graphicFrameLocks noChangeAspect="1"/>
          </p:cNvGraphicFramePr>
          <p:nvPr/>
        </p:nvGraphicFramePr>
        <p:xfrm>
          <a:off x="714348" y="3695702"/>
          <a:ext cx="2786082" cy="642942"/>
        </p:xfrm>
        <a:graphic>
          <a:graphicData uri="http://schemas.openxmlformats.org/presentationml/2006/ole">
            <p:oleObj spid="_x0000_s31773" name="Equation" r:id="rId7" imgW="1854200" imgH="431800" progId="Equation.DSMT4">
              <p:embed/>
            </p:oleObj>
          </a:graphicData>
        </a:graphic>
      </p:graphicFrame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5" name="Object 31"/>
          <p:cNvGraphicFramePr>
            <a:graphicFrameLocks noChangeAspect="1"/>
          </p:cNvGraphicFramePr>
          <p:nvPr/>
        </p:nvGraphicFramePr>
        <p:xfrm>
          <a:off x="4381733" y="3716452"/>
          <a:ext cx="3690729" cy="622192"/>
        </p:xfrm>
        <a:graphic>
          <a:graphicData uri="http://schemas.openxmlformats.org/presentationml/2006/ole">
            <p:oleObj spid="_x0000_s31775" name="Equation" r:id="rId8" imgW="2489200" imgH="419100" progId="Equation.DSMT4">
              <p:embed/>
            </p:oleObj>
          </a:graphicData>
        </a:graphic>
      </p:graphicFrame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7" name="Object 33"/>
          <p:cNvGraphicFramePr>
            <a:graphicFrameLocks noChangeAspect="1"/>
          </p:cNvGraphicFramePr>
          <p:nvPr/>
        </p:nvGraphicFramePr>
        <p:xfrm>
          <a:off x="1656687" y="4572008"/>
          <a:ext cx="4744458" cy="623889"/>
        </p:xfrm>
        <a:graphic>
          <a:graphicData uri="http://schemas.openxmlformats.org/presentationml/2006/ole">
            <p:oleObj spid="_x0000_s31777" name="Equation" r:id="rId9" imgW="3111500" imgH="406400" progId="Equation.DSMT4">
              <p:embed/>
            </p:oleObj>
          </a:graphicData>
        </a:graphic>
      </p:graphicFrame>
      <p:sp>
        <p:nvSpPr>
          <p:cNvPr id="3178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79" name="Object 35"/>
          <p:cNvGraphicFramePr>
            <a:graphicFrameLocks noChangeAspect="1"/>
          </p:cNvGraphicFramePr>
          <p:nvPr/>
        </p:nvGraphicFramePr>
        <p:xfrm>
          <a:off x="0" y="6000768"/>
          <a:ext cx="2346325" cy="369887"/>
        </p:xfrm>
        <a:graphic>
          <a:graphicData uri="http://schemas.openxmlformats.org/presentationml/2006/ole">
            <p:oleObj spid="_x0000_s31779" name="Equation" r:id="rId10" imgW="1269720" imgH="203040" progId="Equation.DSMT4">
              <p:embed/>
            </p:oleObj>
          </a:graphicData>
        </a:graphic>
      </p:graphicFrame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781" name="Object 37"/>
          <p:cNvGraphicFramePr>
            <a:graphicFrameLocks noChangeAspect="1"/>
          </p:cNvGraphicFramePr>
          <p:nvPr/>
        </p:nvGraphicFramePr>
        <p:xfrm>
          <a:off x="1843729" y="6143644"/>
          <a:ext cx="5085725" cy="795113"/>
        </p:xfrm>
        <a:graphic>
          <a:graphicData uri="http://schemas.openxmlformats.org/presentationml/2006/ole">
            <p:oleObj spid="_x0000_s31781" name="Equation" r:id="rId11" imgW="3225800" imgH="5080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12.3.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33" y="285728"/>
            <a:ext cx="9644130" cy="671517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.•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Нормално и аномално изражда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не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атом се описва с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вълнови функции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‒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собствени функции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оп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spcBef>
                <a:spcPts val="0"/>
              </a:spcBef>
              <a:buNone/>
            </a:pP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ределени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а собствените му стойности зависят само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това</a:t>
            </a:r>
          </a:p>
          <a:p>
            <a:pPr>
              <a:spcBef>
                <a:spcPts val="0"/>
              </a:spcBef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фиксирано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                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 стойностите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са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брой: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  При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дадено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всяко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съответства своя вълнова функция. Тогава на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соб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ствената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стойност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енергията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съответстват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различни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вълнови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функции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Има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-кратно израждане по орбиталното квантово число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Но у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равнение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виси от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Това израждане се нарича случайно или аномално.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То 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ха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рактерно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само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bg-BG" sz="2200" dirty="0" err="1" smtClean="0">
                <a:latin typeface="Times New Roman" pitchFamily="18" charset="0"/>
                <a:cs typeface="Times New Roman" pitchFamily="18" charset="0"/>
              </a:rPr>
              <a:t>кулоново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поле.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Физически то изразява независимостта </a:t>
            </a: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енергията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на електрона от момента на импулса </a:t>
            </a:r>
            <a:r>
              <a:rPr lang="bg-BG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200" i="1" dirty="0" err="1" smtClean="0">
                <a:latin typeface="Times New Roman" pitchFamily="18" charset="0"/>
                <a:cs typeface="Times New Roman" pitchFamily="18" charset="0"/>
              </a:rPr>
              <a:t>Кулоновото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поле е </a:t>
            </a:r>
            <a:r>
              <a:rPr lang="bg-BG" sz="2200" i="1" dirty="0" err="1" smtClean="0">
                <a:latin typeface="Times New Roman" pitchFamily="18" charset="0"/>
                <a:cs typeface="Times New Roman" pitchFamily="18" charset="0"/>
              </a:rPr>
              <a:t>централносиметрично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и нормалното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израждане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се </a:t>
            </a:r>
            <a:r>
              <a:rPr lang="bg-BG" sz="2200" i="1" dirty="0" smtClean="0">
                <a:latin typeface="Times New Roman" pitchFamily="18" charset="0"/>
                <a:cs typeface="Times New Roman" pitchFamily="18" charset="0"/>
              </a:rPr>
              <a:t>наблюдава и при нег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Физически то изразява независимостта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 err="1" smtClean="0">
                <a:latin typeface="Times New Roman" pitchFamily="18" charset="0"/>
                <a:cs typeface="Times New Roman" pitchFamily="18" charset="0"/>
              </a:rPr>
              <a:t>енер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b="1" i="1" dirty="0" err="1" smtClean="0">
                <a:latin typeface="Times New Roman" pitchFamily="18" charset="0"/>
                <a:cs typeface="Times New Roman" pitchFamily="18" charset="0"/>
              </a:rPr>
              <a:t>гията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b="1" i="1" dirty="0" smtClean="0">
                <a:latin typeface="Times New Roman" pitchFamily="18" charset="0"/>
                <a:cs typeface="Times New Roman" pitchFamily="18" charset="0"/>
              </a:rPr>
              <a:t>на електрона от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Действително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енергията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зависи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нито от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ни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всяко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съответстват (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състояния с различна ориентация на </a:t>
            </a:r>
            <a:endParaRPr lang="bg-BG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момента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на импулса .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формулата за аритметична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прогресия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2200" dirty="0" smtClean="0">
                <a:latin typeface="Times New Roman" pitchFamily="18" charset="0"/>
                <a:cs typeface="Times New Roman" pitchFamily="18" charset="0"/>
              </a:rPr>
              <a:t>получаваме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lnSpc>
                <a:spcPct val="200000"/>
              </a:lnSpc>
              <a:buNone/>
            </a:pPr>
            <a:endParaRPr lang="en-US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429124" y="1071546"/>
          <a:ext cx="962622" cy="300038"/>
        </p:xfrm>
        <a:graphic>
          <a:graphicData uri="http://schemas.openxmlformats.org/presentationml/2006/ole">
            <p:oleObj spid="_x0000_s59393" name="Equation" r:id="rId3" imgW="736600" imgH="228600" progId="Equation.DSMT4">
              <p:embed/>
            </p:oleObj>
          </a:graphicData>
        </a:graphic>
      </p:graphicFrame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358214" y="1014399"/>
          <a:ext cx="309562" cy="366712"/>
        </p:xfrm>
        <a:graphic>
          <a:graphicData uri="http://schemas.openxmlformats.org/presentationml/2006/ole">
            <p:oleObj spid="_x0000_s59394" name="Equation" r:id="rId4" imgW="190440" imgH="228600" progId="Equation.DSMT4">
              <p:embed/>
            </p:oleObj>
          </a:graphicData>
        </a:graphic>
      </p:graphicFrame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928794" y="1714488"/>
          <a:ext cx="1139825" cy="357188"/>
        </p:xfrm>
        <a:graphic>
          <a:graphicData uri="http://schemas.openxmlformats.org/presentationml/2006/ole">
            <p:oleObj spid="_x0000_s59396" name="Equation" r:id="rId5" imgW="634680" imgH="203040" progId="Equation.DSMT4">
              <p:embed/>
            </p:oleObj>
          </a:graphicData>
        </a:graphic>
      </p:graphicFrame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00" name="Object 8"/>
          <p:cNvGraphicFramePr>
            <a:graphicFrameLocks noChangeAspect="1"/>
          </p:cNvGraphicFramePr>
          <p:nvPr/>
        </p:nvGraphicFramePr>
        <p:xfrm>
          <a:off x="2928926" y="5286420"/>
          <a:ext cx="357158" cy="357158"/>
        </p:xfrm>
        <a:graphic>
          <a:graphicData uri="http://schemas.openxmlformats.org/presentationml/2006/ole">
            <p:oleObj spid="_x0000_s59400" name="Equation" r:id="rId6" imgW="203024" imgH="203024" progId="Equation.DSMT4">
              <p:embed/>
            </p:oleObj>
          </a:graphicData>
        </a:graphic>
      </p:graphicFrame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3834959" y="5734066"/>
          <a:ext cx="651315" cy="307566"/>
        </p:xfrm>
        <a:graphic>
          <a:graphicData uri="http://schemas.openxmlformats.org/presentationml/2006/ole">
            <p:oleObj spid="_x0000_s59402" name="Equation" r:id="rId7" imgW="342603" imgH="164957" progId="Equation.DSMT4">
              <p:embed/>
            </p:oleObj>
          </a:graphicData>
        </a:graphic>
      </p:graphicFrame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9404" name="Object 12"/>
          <p:cNvGraphicFramePr>
            <a:graphicFrameLocks noChangeAspect="1"/>
          </p:cNvGraphicFramePr>
          <p:nvPr/>
        </p:nvGraphicFramePr>
        <p:xfrm>
          <a:off x="3214678" y="6315095"/>
          <a:ext cx="2900266" cy="642916"/>
        </p:xfrm>
        <a:graphic>
          <a:graphicData uri="http://schemas.openxmlformats.org/presentationml/2006/ole">
            <p:oleObj spid="_x0000_s59404" name="Equation" r:id="rId8" imgW="19304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71504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12.3.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214290"/>
            <a:ext cx="9644130" cy="6572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</a:rPr>
              <a:t>•</a:t>
            </a:r>
            <a:r>
              <a:rPr lang="bg-BG" sz="2400" b="1" i="1" dirty="0" smtClean="0"/>
              <a:t>Квантови </a:t>
            </a:r>
            <a:r>
              <a:rPr lang="bg-BG" sz="2400" b="1" i="1" dirty="0" smtClean="0"/>
              <a:t>числа, състояния и кратност на израждане на </a:t>
            </a:r>
            <a:r>
              <a:rPr lang="bg-BG" sz="2400" b="1" i="1" dirty="0" smtClean="0"/>
              <a:t>Н-атома</a:t>
            </a:r>
            <a:endParaRPr lang="ru-RU" sz="2400" b="1" i="1" dirty="0" smtClean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14313" y="1214423"/>
          <a:ext cx="8858281" cy="5286411"/>
        </p:xfrm>
        <a:graphic>
          <a:graphicData uri="http://schemas.openxmlformats.org/drawingml/2006/table">
            <a:tbl>
              <a:tblPr/>
              <a:tblGrid>
                <a:gridCol w="2030104"/>
                <a:gridCol w="741769"/>
                <a:gridCol w="2028802"/>
                <a:gridCol w="4057606"/>
              </a:tblGrid>
              <a:tr h="75520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3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l</a:t>
                      </a:r>
                      <a:endParaRPr lang="bg-BG" sz="24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0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0            1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0              1                              </a:t>
                      </a:r>
                      <a:r>
                        <a:rPr lang="bg-BG" sz="24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0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latin typeface="Times New Roman"/>
                          <a:ea typeface="Times New Roman"/>
                        </a:rPr>
                        <a:t>Спектрално 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Означение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3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S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    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               3</a:t>
                      </a: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D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201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 smtClean="0">
                          <a:latin typeface="Times New Roman"/>
                          <a:ea typeface="Times New Roman"/>
                        </a:rPr>
                        <a:t>m</a:t>
                      </a:r>
                      <a:endParaRPr lang="bg-BG" sz="24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0       -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1, 0, 1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0      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-1, 0,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1  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-2, -1, 0, 1, 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404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latin typeface="Times New Roman"/>
                          <a:ea typeface="Times New Roman"/>
                        </a:rPr>
                        <a:t>Кратност на </a:t>
                      </a: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израждането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1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 1 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+ 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3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AutoNum type="arabicPlain"/>
                      </a:pP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+    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en-US" sz="2400" dirty="0">
                          <a:latin typeface="Times New Roman"/>
                          <a:ea typeface="Times New Roman"/>
                        </a:rPr>
                        <a:t>3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+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bg-BG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2400" dirty="0" smtClean="0">
                          <a:latin typeface="Times New Roman"/>
                          <a:ea typeface="Times New Roman"/>
                        </a:rPr>
                        <a:t>5</a:t>
                      </a:r>
                    </a:p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AutoNum type="arabicPlain"/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 smtClean="0">
                        <a:latin typeface="Times New Roman"/>
                        <a:ea typeface="Times New Roman"/>
                      </a:endParaRPr>
                    </a:p>
                    <a:p>
                      <a:pPr marL="457200" indent="-457200">
                        <a:lnSpc>
                          <a:spcPts val="1100"/>
                        </a:lnSpc>
                        <a:spcAft>
                          <a:spcPts val="0"/>
                        </a:spcAft>
                        <a:buNone/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bg-BG" sz="2400" dirty="0">
                          <a:latin typeface="Times New Roman"/>
                          <a:ea typeface="Times New Roman"/>
                        </a:rPr>
                        <a:t>9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383" name="Object 15"/>
          <p:cNvGraphicFramePr>
            <a:graphicFrameLocks noChangeAspect="1"/>
          </p:cNvGraphicFramePr>
          <p:nvPr/>
        </p:nvGraphicFramePr>
        <p:xfrm>
          <a:off x="0" y="0"/>
          <a:ext cx="114300" cy="123825"/>
        </p:xfrm>
        <a:graphic>
          <a:graphicData uri="http://schemas.openxmlformats.org/presentationml/2006/ole">
            <p:oleObj spid="_x0000_s58383" name="Equation" r:id="rId3" imgW="114102" imgH="126780" progId="Equation.DSMT4">
              <p:embed/>
            </p:oleObj>
          </a:graphicData>
        </a:graphic>
      </p:graphicFrame>
      <p:graphicFrame>
        <p:nvGraphicFramePr>
          <p:cNvPr id="58382" name="Object 14"/>
          <p:cNvGraphicFramePr>
            <a:graphicFrameLocks noChangeAspect="1"/>
          </p:cNvGraphicFramePr>
          <p:nvPr/>
        </p:nvGraphicFramePr>
        <p:xfrm>
          <a:off x="0" y="0"/>
          <a:ext cx="85725" cy="152400"/>
        </p:xfrm>
        <a:graphic>
          <a:graphicData uri="http://schemas.openxmlformats.org/presentationml/2006/ole">
            <p:oleObj spid="_x0000_s58382" name="Equation" r:id="rId4" imgW="88746" imgH="152136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71504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12.3.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СПЕКТЪР НА ЕНЕРГИЯТА НА ВОДОРОДНИЯ </a:t>
            </a:r>
            <a:br>
              <a:rPr lang="bg-BG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bg-BG" sz="2400" b="1" dirty="0" smtClean="0">
                <a:latin typeface="Times New Roman" pitchFamily="18" charset="0"/>
                <a:cs typeface="Times New Roman" pitchFamily="18" charset="0"/>
              </a:rPr>
              <a:t>АТОМ И НА ВОДОРОДОПОДОБНИ ЙОНИ</a:t>
            </a:r>
            <a:endParaRPr lang="en-US" sz="24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2908" y="571480"/>
            <a:ext cx="9644130" cy="62865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                                                  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endParaRPr lang="ru-RU" sz="2400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                                                    </a:t>
            </a:r>
            <a:r>
              <a:rPr lang="ru-RU" sz="2400" dirty="0" smtClean="0">
                <a:latin typeface="Times New Roman" pitchFamily="18" charset="0"/>
              </a:rPr>
              <a:t> •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Диаграма </a:t>
            </a:r>
            <a:r>
              <a:rPr lang="bg-BG" sz="2400" b="1" i="1" dirty="0" smtClean="0">
                <a:latin typeface="Times New Roman" pitchFamily="18" charset="0"/>
                <a:cs typeface="Times New Roman" pitchFamily="18" charset="0"/>
              </a:rPr>
              <a:t>на състоянията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която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илюстрира    -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кратното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израждане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съответстващо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главно квантово </a:t>
            </a:r>
            <a:endParaRPr lang="bg-BG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число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Състоянието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 водородния атом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е напълно определено, ако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зададем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квантовите числа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n, l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Това е еквивалентно на задаването на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три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физични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(те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пълен </a:t>
            </a:r>
            <a:r>
              <a:rPr lang="bg-BG" sz="2400" dirty="0" smtClean="0">
                <a:latin typeface="Times New Roman" pitchFamily="18" charset="0"/>
                <a:cs typeface="Times New Roman" pitchFamily="18" charset="0"/>
              </a:rPr>
              <a:t>набор</a:t>
            </a:r>
            <a:r>
              <a:rPr lang="bg-BG" sz="2400" dirty="0" smtClean="0"/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72330" y="6564337"/>
            <a:ext cx="2133600" cy="365125"/>
          </a:xfrm>
        </p:spPr>
        <p:txBody>
          <a:bodyPr/>
          <a:lstStyle/>
          <a:p>
            <a:fld id="{2ADFFEBF-AC71-420D-9A36-DFCB78D0D21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0417" name="Picture 1" descr="f1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70" y="857232"/>
            <a:ext cx="4071966" cy="3527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5572132" y="2224079"/>
          <a:ext cx="430533" cy="538166"/>
        </p:xfrm>
        <a:graphic>
          <a:graphicData uri="http://schemas.openxmlformats.org/presentationml/2006/ole">
            <p:oleObj spid="_x0000_s60418" name="Equation" r:id="rId4" imgW="152334" imgH="190417" progId="Equation.DSMT4">
              <p:embed/>
            </p:oleObj>
          </a:graphicData>
        </a:graphic>
      </p:graphicFrame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3281354" y="5500702"/>
          <a:ext cx="285750" cy="365125"/>
        </p:xfrm>
        <a:graphic>
          <a:graphicData uri="http://schemas.openxmlformats.org/presentationml/2006/ole">
            <p:oleObj spid="_x0000_s60420" name="Equation" r:id="rId5" imgW="164880" imgH="203040" progId="Equation.DSMT4">
              <p:embed/>
            </p:oleObj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786052" y="5457839"/>
          <a:ext cx="285750" cy="319088"/>
        </p:xfrm>
        <a:graphic>
          <a:graphicData uri="http://schemas.openxmlformats.org/presentationml/2006/ole">
            <p:oleObj spid="_x0000_s60422" name="Equation" r:id="rId6" imgW="164814" imgH="177492" progId="Equation.DSMT4">
              <p:embed/>
            </p:oleObj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447910" y="5519752"/>
          <a:ext cx="263525" cy="273050"/>
        </p:xfrm>
        <a:graphic>
          <a:graphicData uri="http://schemas.openxmlformats.org/presentationml/2006/ole">
            <p:oleObj spid="_x0000_s60423" name="Equation" r:id="rId7" imgW="152280" imgH="152280" progId="Equation.DSMT4">
              <p:embed/>
            </p:oleObj>
          </a:graphicData>
        </a:graphic>
      </p:graphicFrame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2505155" y="5857892"/>
          <a:ext cx="4395705" cy="928670"/>
        </p:xfrm>
        <a:graphic>
          <a:graphicData uri="http://schemas.openxmlformats.org/presentationml/2006/ole">
            <p:oleObj spid="_x0000_s60424" name="Equation" r:id="rId8" imgW="2705100" imgH="571500" progId="Equation.DSMT4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ime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times-template</Template>
  <TotalTime>4366</TotalTime>
  <Words>1314</Words>
  <PresentationFormat>On-screen Show (4:3)</PresentationFormat>
  <Paragraphs>358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times-template</vt:lpstr>
      <vt:lpstr>Equation</vt:lpstr>
      <vt:lpstr>MathType 6.0 Equation</vt:lpstr>
      <vt:lpstr>ЗАДАЧАТА ЗА ДВЕ ТЕЛА – ВОДОРОДЕН АТОМ   (ЛЕКЦИЯ 9; Гл. 12)</vt:lpstr>
      <vt:lpstr> 12.1. ДВИЖЕНИЕ НА ЧАСТИЦА В ЦЕНТРАЛНОСИМЕТРИЧНО ПОЛЕ</vt:lpstr>
      <vt:lpstr>12.1. ДВИЖЕНИЕ НА ЧАСТИЦА В ЦЕНТРАЛНОСИМЕТРИЧНО ПОЛЕ</vt:lpstr>
      <vt:lpstr>  12.1. ДВИЖЕНИЕ НА ЧАСТИЦА В ЦЕНТРАЛНОСИМЕТРИЧНО ПОЛЕ </vt:lpstr>
      <vt:lpstr>12.2.  ДВИЖЕНИЕ НА ЕЛЕКТРОН В КУЛОНОВО ПОЛЕ</vt:lpstr>
      <vt:lpstr>12.3.  СПЕКТЪР НА ЕНЕРГИЯТА НА ВОДОРОДНИЯ  АТОМ И НА ВОДОРОДОПОДОБНИ ЙОНИ</vt:lpstr>
      <vt:lpstr>12.3.  СПЕКТЪР НА ЕНЕРГИЯТА НА ВОДОРОДНИЯ  АТОМ И НА ВОДОРОДОПОДОБНИ ЙОНИ</vt:lpstr>
      <vt:lpstr>12.3.  СПЕКТЪР НА ЕНЕРГИЯТА НА ВОДОРОДНИЯ  АТОМ И НА ВОДОРОДОПОДОБНИ ЙОНИ</vt:lpstr>
      <vt:lpstr>12.3.  СПЕКТЪР НА ЕНЕРГИЯТА НА ВОДОРОДНИЯ  АТОМ И НА ВОДОРОДОПОДОБНИ ЙОНИ</vt:lpstr>
      <vt:lpstr> 12.3.  СПЕКТЪР НА ЕНЕРГИЯТА НА ВОДОРОДНИЯ  АТОМ И НА ВОДОРОДОПОДОБНИ ЙОНИ</vt:lpstr>
      <vt:lpstr>12.3.  СПЕКТЪР НА ЕНЕРГИЯТА НА ВОДОРОДНИЯ  АТОМ И НА ВОДОРОДОПОДОБНИ ЙОНИ</vt:lpstr>
      <vt:lpstr> § 12.4.   Вероятностно разпределение на електрона в атома на водорода </vt:lpstr>
      <vt:lpstr> § 12.4.   Вероятностно разпределение на електрона                             в атома на водорода  •  Радиално разпределение и свиване на облак </vt:lpstr>
      <vt:lpstr>§ 12.4.   Вероятностно разпределение на електрона</vt:lpstr>
      <vt:lpstr>§ 12.5. Водородоподобни атоми</vt:lpstr>
      <vt:lpstr>§ 12.5. Водородоподобни атоми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2017-02-10T12:41:15Z</dcterms:created>
  <dcterms:modified xsi:type="dcterms:W3CDTF">2017-04-06T11:12:52Z</dcterms:modified>
</cp:coreProperties>
</file>