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6" r:id="rId2"/>
    <p:sldId id="297" r:id="rId3"/>
    <p:sldId id="277" r:id="rId4"/>
    <p:sldId id="278" r:id="rId5"/>
    <p:sldId id="279" r:id="rId6"/>
    <p:sldId id="282" r:id="rId7"/>
    <p:sldId id="283" r:id="rId8"/>
    <p:sldId id="285" r:id="rId9"/>
    <p:sldId id="286" r:id="rId10"/>
    <p:sldId id="300" r:id="rId11"/>
    <p:sldId id="299" r:id="rId12"/>
    <p:sldId id="298" r:id="rId13"/>
    <p:sldId id="287" r:id="rId14"/>
    <p:sldId id="288" r:id="rId15"/>
    <p:sldId id="289" r:id="rId16"/>
    <p:sldId id="290" r:id="rId17"/>
    <p:sldId id="291" r:id="rId18"/>
    <p:sldId id="29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0" autoAdjust="0"/>
    <p:restoredTop sz="94475" autoAdjust="0"/>
  </p:normalViewPr>
  <p:slideViewPr>
    <p:cSldViewPr>
      <p:cViewPr>
        <p:scale>
          <a:sx n="100" d="100"/>
          <a:sy n="100" d="100"/>
        </p:scale>
        <p:origin x="-276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image" Target="../media/image70.wmf"/><Relationship Id="rId7" Type="http://schemas.openxmlformats.org/officeDocument/2006/relationships/image" Target="../media/image74.wmf"/><Relationship Id="rId12" Type="http://schemas.openxmlformats.org/officeDocument/2006/relationships/image" Target="../media/image79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73.wmf"/><Relationship Id="rId11" Type="http://schemas.openxmlformats.org/officeDocument/2006/relationships/image" Target="../media/image78.wmf"/><Relationship Id="rId5" Type="http://schemas.openxmlformats.org/officeDocument/2006/relationships/image" Target="../media/image72.wmf"/><Relationship Id="rId10" Type="http://schemas.openxmlformats.org/officeDocument/2006/relationships/image" Target="../media/image77.wmf"/><Relationship Id="rId4" Type="http://schemas.openxmlformats.org/officeDocument/2006/relationships/image" Target="../media/image71.wmf"/><Relationship Id="rId9" Type="http://schemas.openxmlformats.org/officeDocument/2006/relationships/image" Target="../media/image76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3" Type="http://schemas.openxmlformats.org/officeDocument/2006/relationships/image" Target="../media/image82.wmf"/><Relationship Id="rId7" Type="http://schemas.openxmlformats.org/officeDocument/2006/relationships/image" Target="../media/image86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6" Type="http://schemas.openxmlformats.org/officeDocument/2006/relationships/image" Target="../media/image85.wmf"/><Relationship Id="rId5" Type="http://schemas.openxmlformats.org/officeDocument/2006/relationships/image" Target="../media/image84.wmf"/><Relationship Id="rId4" Type="http://schemas.openxmlformats.org/officeDocument/2006/relationships/image" Target="../media/image83.wmf"/><Relationship Id="rId9" Type="http://schemas.openxmlformats.org/officeDocument/2006/relationships/image" Target="../media/image8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10" Type="http://schemas.openxmlformats.org/officeDocument/2006/relationships/image" Target="../media/image35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EBC88-9BA4-4FF4-9B4B-38000EED9F95}" type="datetimeFigureOut">
              <a:rPr lang="en-US" smtClean="0"/>
              <a:pPr/>
              <a:t>4/4/2017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A937F-4454-45D3-9F10-4EFC4966B3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0E15-61CB-4223-B7A7-EE0FE6B73EBD}" type="datetime1">
              <a:rPr lang="en-US" smtClean="0"/>
              <a:pPr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1535-1B5B-47A9-B95D-005A0821466A}" type="datetime1">
              <a:rPr lang="en-US" smtClean="0"/>
              <a:pPr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A7950-34D4-406D-AB84-2AFFF38ED119}" type="datetime1">
              <a:rPr lang="en-US" smtClean="0"/>
              <a:pPr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69FB-0626-4CE4-BD7C-6496C10C5BC3}" type="datetime1">
              <a:rPr lang="en-US" smtClean="0"/>
              <a:pPr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99F6C-6163-4AD5-9389-6BE40729DE98}" type="datetime1">
              <a:rPr lang="en-US" smtClean="0"/>
              <a:pPr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26240-B780-461C-9B70-6E652F80A9C3}" type="datetime1">
              <a:rPr lang="en-US" smtClean="0"/>
              <a:pPr/>
              <a:t>4/4/2017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8597-7798-4519-817E-AC9D0C00A844}" type="datetime1">
              <a:rPr lang="en-US" smtClean="0"/>
              <a:pPr/>
              <a:t>4/4/2017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A680B-2D64-40AF-AE7F-F4FF1CD5EDB0}" type="datetime1">
              <a:rPr lang="en-US" smtClean="0"/>
              <a:pPr/>
              <a:t>4/4/2017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495B0-B671-45FF-9C8F-1AF743CC4974}" type="datetime1">
              <a:rPr lang="en-US" smtClean="0"/>
              <a:pPr/>
              <a:t>4/4/2017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7D63-7932-490E-B725-9AE24A888C2C}" type="datetime1">
              <a:rPr lang="en-US" smtClean="0"/>
              <a:pPr/>
              <a:t>4/4/2017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8F7E-EBFA-48E5-BC5D-0B5E6037F736}" type="datetime1">
              <a:rPr lang="en-US" smtClean="0"/>
              <a:pPr/>
              <a:t>4/4/2017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7BC48-4F4F-45B0-A4DB-A589122D2FB7}" type="datetime1">
              <a:rPr lang="en-US" smtClean="0"/>
              <a:pPr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image" Target="../media/image60.jpeg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2.bin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Relationship Id="rId9" Type="http://schemas.openxmlformats.org/officeDocument/2006/relationships/oleObject" Target="../embeddings/oleObject5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9.bin"/><Relationship Id="rId5" Type="http://schemas.openxmlformats.org/officeDocument/2006/relationships/oleObject" Target="../embeddings/oleObject58.bin"/><Relationship Id="rId4" Type="http://schemas.openxmlformats.org/officeDocument/2006/relationships/oleObject" Target="../embeddings/oleObject57.bin"/><Relationship Id="rId9" Type="http://schemas.openxmlformats.org/officeDocument/2006/relationships/oleObject" Target="../embeddings/oleObject6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13" Type="http://schemas.openxmlformats.org/officeDocument/2006/relationships/oleObject" Target="../embeddings/oleObject73.bin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7.bin"/><Relationship Id="rId12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6.bin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5.bin"/><Relationship Id="rId10" Type="http://schemas.openxmlformats.org/officeDocument/2006/relationships/oleObject" Target="../embeddings/oleObject70.bin"/><Relationship Id="rId4" Type="http://schemas.openxmlformats.org/officeDocument/2006/relationships/oleObject" Target="../embeddings/oleObject64.bin"/><Relationship Id="rId9" Type="http://schemas.openxmlformats.org/officeDocument/2006/relationships/oleObject" Target="../embeddings/oleObject69.bin"/><Relationship Id="rId14" Type="http://schemas.openxmlformats.org/officeDocument/2006/relationships/oleObject" Target="../embeddings/oleObject74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8.bin"/><Relationship Id="rId11" Type="http://schemas.openxmlformats.org/officeDocument/2006/relationships/oleObject" Target="../embeddings/oleObject83.bin"/><Relationship Id="rId5" Type="http://schemas.openxmlformats.org/officeDocument/2006/relationships/oleObject" Target="../embeddings/oleObject77.bin"/><Relationship Id="rId10" Type="http://schemas.openxmlformats.org/officeDocument/2006/relationships/oleObject" Target="../embeddings/oleObject82.bin"/><Relationship Id="rId4" Type="http://schemas.openxmlformats.org/officeDocument/2006/relationships/oleObject" Target="../embeddings/oleObject76.bin"/><Relationship Id="rId9" Type="http://schemas.openxmlformats.org/officeDocument/2006/relationships/oleObject" Target="../embeddings/oleObject8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86.bin"/><Relationship Id="rId4" Type="http://schemas.openxmlformats.org/officeDocument/2006/relationships/oleObject" Target="../embeddings/oleObject85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10" Type="http://schemas.openxmlformats.org/officeDocument/2006/relationships/oleObject" Target="../embeddings/oleObject22.bin"/><Relationship Id="rId4" Type="http://schemas.openxmlformats.org/officeDocument/2006/relationships/image" Target="../media/image22.png"/><Relationship Id="rId9" Type="http://schemas.openxmlformats.org/officeDocument/2006/relationships/oleObject" Target="../embeddings/oleObject2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12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9.bin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28.bin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27.bin"/><Relationship Id="rId9" Type="http://schemas.openxmlformats.org/officeDocument/2006/relationships/oleObject" Target="../embeddings/oleObject3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oleObject" Target="../embeddings/oleObject36.bin"/><Relationship Id="rId7" Type="http://schemas.openxmlformats.org/officeDocument/2006/relationships/image" Target="../media/image4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7.bin"/><Relationship Id="rId9" Type="http://schemas.openxmlformats.org/officeDocument/2006/relationships/oleObject" Target="../embeddings/oleObject4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4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1462"/>
            <a:ext cx="9286908" cy="1214422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ХАРМОНИЧЕН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КВАНТОВ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ОСЦИЛАТОР</a:t>
            </a:r>
            <a:r>
              <a:rPr lang="ru-RU" sz="2400" b="1" dirty="0" smtClean="0">
                <a:latin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 (ЛЕКЦИЯ </a:t>
            </a:r>
            <a:r>
              <a:rPr lang="bg-BG" sz="2400" b="1" dirty="0" smtClean="0">
                <a:latin typeface="Times New Roman" pitchFamily="18" charset="0"/>
              </a:rPr>
              <a:t>8</a:t>
            </a:r>
            <a:r>
              <a:rPr lang="ru-RU" sz="2400" b="1" dirty="0" smtClean="0">
                <a:latin typeface="Times New Roman" pitchFamily="18" charset="0"/>
              </a:rPr>
              <a:t>; Гл. </a:t>
            </a:r>
            <a:r>
              <a:rPr lang="en-US" sz="2400" b="1" dirty="0" smtClean="0">
                <a:latin typeface="Times New Roman" pitchFamily="18" charset="0"/>
              </a:rPr>
              <a:t>1</a:t>
            </a:r>
            <a:r>
              <a:rPr lang="bg-BG" sz="2400" b="1" dirty="0" smtClean="0">
                <a:latin typeface="Times New Roman" pitchFamily="18" charset="0"/>
              </a:rPr>
              <a:t>1</a:t>
            </a:r>
            <a:r>
              <a:rPr lang="ru-RU" sz="2400" b="1" dirty="0" smtClean="0">
                <a:latin typeface="Times New Roman" pitchFamily="18" charset="0"/>
              </a:rPr>
              <a:t>)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2500330"/>
            <a:ext cx="9715568" cy="578645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11.1.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Уравнение и решение на уравнението на </a:t>
            </a:r>
            <a:r>
              <a:rPr lang="bg-BG" sz="2400" b="1" dirty="0" err="1" smtClean="0">
                <a:latin typeface="Times New Roman" pitchFamily="18" charset="0"/>
                <a:cs typeface="Times New Roman" pitchFamily="18" charset="0"/>
              </a:rPr>
              <a:t>осцилатора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11.2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. Основно състояние и нулева енергия на квантовия </a:t>
            </a:r>
            <a:r>
              <a:rPr lang="bg-BG" sz="2400" b="1" dirty="0" err="1" smtClean="0">
                <a:latin typeface="Times New Roman" pitchFamily="18" charset="0"/>
                <a:cs typeface="Times New Roman" pitchFamily="18" charset="0"/>
              </a:rPr>
              <a:t>осцилатор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11.3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. Възбудени състояния на квантовия </a:t>
            </a:r>
            <a:r>
              <a:rPr lang="bg-BG" sz="2400" b="1" dirty="0" err="1" smtClean="0">
                <a:latin typeface="Times New Roman" pitchFamily="18" charset="0"/>
                <a:cs typeface="Times New Roman" pitchFamily="18" charset="0"/>
              </a:rPr>
              <a:t>осцилатор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11.4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. Свързани квантови </a:t>
            </a:r>
            <a:r>
              <a:rPr lang="bg-BG" sz="2400" b="1" dirty="0" err="1" smtClean="0">
                <a:latin typeface="Times New Roman" pitchFamily="18" charset="0"/>
                <a:cs typeface="Times New Roman" pitchFamily="18" charset="0"/>
              </a:rPr>
              <a:t>осцилатори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 и сили на Ван </a:t>
            </a:r>
            <a:r>
              <a:rPr lang="bg-BG" sz="2400" b="1" dirty="0" err="1" smtClean="0">
                <a:latin typeface="Times New Roman" pitchFamily="18" charset="0"/>
                <a:cs typeface="Times New Roman" pitchFamily="18" charset="0"/>
              </a:rPr>
              <a:t>дер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b="1" dirty="0" err="1" smtClean="0">
                <a:latin typeface="Times New Roman" pitchFamily="18" charset="0"/>
                <a:cs typeface="Times New Roman" pitchFamily="18" charset="0"/>
              </a:rPr>
              <a:t>Ваалс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•</a:t>
            </a: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погледнем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по-широко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принципа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суперпозицията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гледнаточка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линейната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алгебра.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2468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/>
              </a:rPr>
              <a:t>11.3	</a:t>
            </a:r>
            <a:r>
              <a:rPr lang="bg-BG" sz="2400" dirty="0" smtClean="0"/>
              <a:t>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ВЪЗБУДЕНИ СЪСТОЯНИЯ НА КВАНТОВИЯ ОСЦИЛАТОР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428628"/>
            <a:ext cx="9644130" cy="6429372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.•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bg-BG" sz="2400" b="1" i="1" dirty="0" err="1" smtClean="0">
                <a:latin typeface="Times New Roman" pitchFamily="18" charset="0"/>
                <a:cs typeface="Times New Roman" pitchFamily="18" charset="0"/>
              </a:rPr>
              <a:t>налогия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 между </a:t>
            </a:r>
            <a:r>
              <a:rPr lang="bg-BG" sz="2400" b="1" i="1" dirty="0" err="1" smtClean="0">
                <a:latin typeface="Times New Roman" pitchFamily="18" charset="0"/>
                <a:cs typeface="Times New Roman" pitchFamily="18" charset="0"/>
              </a:rPr>
              <a:t>осцилатор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 и струна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Вълнови функции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на квантовия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осцилатор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) и стоящи вълни на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струна (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– отклонение на струната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sz="2400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9395" name="Picture 3" descr="18-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337581"/>
            <a:ext cx="6786610" cy="4234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57150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/>
              </a:rPr>
              <a:t>11.3	</a:t>
            </a:r>
            <a:r>
              <a:rPr lang="bg-BG" sz="2400" dirty="0" smtClean="0"/>
              <a:t>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ВЪЗБУДЕНИ СЪСТОЯНИЯ НА КВАНТОВИЯ ОСЦИЛАТОР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214290"/>
            <a:ext cx="9644130" cy="6572248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</a:rPr>
              <a:t>•</a:t>
            </a:r>
            <a:r>
              <a:rPr lang="en-US" sz="2400" b="1" i="1" dirty="0" smtClean="0">
                <a:latin typeface="Times New Roman" pitchFamily="18" charset="0"/>
              </a:rPr>
              <a:t>  </a:t>
            </a:r>
            <a:r>
              <a:rPr lang="bg-BG" sz="2400" b="1" i="1" dirty="0" smtClean="0">
                <a:latin typeface="Times New Roman" pitchFamily="18" charset="0"/>
              </a:rPr>
              <a:t>Изводи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400" dirty="0" err="1" smtClean="0">
                <a:latin typeface="Times New Roman" pitchFamily="18" charset="0"/>
              </a:rPr>
              <a:t>Спектърът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енергията</a:t>
            </a:r>
            <a:r>
              <a:rPr lang="ru-RU" sz="2400" dirty="0" smtClean="0">
                <a:latin typeface="Times New Roman" pitchFamily="18" charset="0"/>
              </a:rPr>
              <a:t> е дискретен .</a:t>
            </a:r>
          </a:p>
          <a:p>
            <a:pPr marL="457200" indent="-457200">
              <a:lnSpc>
                <a:spcPct val="150000"/>
              </a:lnSpc>
              <a:buAutoNum type="arabicPeriod" startAt="2"/>
            </a:pPr>
            <a:r>
              <a:rPr lang="ru-RU" sz="2400" dirty="0" err="1" smtClean="0">
                <a:latin typeface="Times New Roman" pitchFamily="18" charset="0"/>
              </a:rPr>
              <a:t>Енергията</a:t>
            </a:r>
            <a:r>
              <a:rPr lang="ru-RU" sz="2400" dirty="0" smtClean="0">
                <a:latin typeface="Times New Roman" pitchFamily="18" charset="0"/>
              </a:rPr>
              <a:t>                           се </a:t>
            </a:r>
            <a:r>
              <a:rPr lang="ru-RU" sz="2400" dirty="0" err="1" smtClean="0">
                <a:latin typeface="Times New Roman" pitchFamily="18" charset="0"/>
              </a:rPr>
              <a:t>определя</a:t>
            </a:r>
            <a:r>
              <a:rPr lang="ru-RU" sz="2400" dirty="0" smtClean="0">
                <a:latin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</a:rPr>
              <a:t>квантовото</a:t>
            </a:r>
            <a:r>
              <a:rPr lang="ru-RU" sz="2400" dirty="0" smtClean="0">
                <a:latin typeface="Times New Roman" pitchFamily="18" charset="0"/>
              </a:rPr>
              <a:t> число </a:t>
            </a:r>
            <a:r>
              <a:rPr lang="en-US" sz="2400" i="1" dirty="0" smtClean="0">
                <a:latin typeface="Times New Roman" pitchFamily="18" charset="0"/>
              </a:rPr>
              <a:t>n</a:t>
            </a:r>
            <a:r>
              <a:rPr lang="ru-RU" sz="2400" dirty="0" smtClean="0">
                <a:latin typeface="Times New Roman" pitchFamily="18" charset="0"/>
              </a:rPr>
              <a:t> , </a:t>
            </a:r>
            <a:r>
              <a:rPr lang="ru-RU" sz="2400" dirty="0" err="1" smtClean="0">
                <a:latin typeface="Times New Roman" pitchFamily="18" charset="0"/>
              </a:rPr>
              <a:t>което</a:t>
            </a:r>
            <a:r>
              <a:rPr lang="ru-RU" sz="2400" dirty="0" smtClean="0">
                <a:latin typeface="Times New Roman" pitchFamily="18" charset="0"/>
              </a:rPr>
              <a:t> приема </a:t>
            </a:r>
            <a:r>
              <a:rPr lang="ru-RU" sz="2400" dirty="0" err="1" smtClean="0">
                <a:latin typeface="Times New Roman" pitchFamily="18" charset="0"/>
              </a:rPr>
              <a:t>стойности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n = </a:t>
            </a:r>
            <a:r>
              <a:rPr lang="bg-BG" sz="2400" dirty="0" smtClean="0">
                <a:latin typeface="Times New Roman" pitchFamily="18" charset="0"/>
              </a:rPr>
              <a:t>0,</a:t>
            </a:r>
            <a:r>
              <a:rPr lang="en-US" sz="2400" dirty="0" smtClean="0">
                <a:latin typeface="Times New Roman" pitchFamily="18" charset="0"/>
              </a:rPr>
              <a:t>1, 2, 3,…</a:t>
            </a:r>
            <a:endParaRPr lang="ru-RU" sz="2400" dirty="0" smtClean="0">
              <a:latin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AutoNum type="arabicPeriod" startAt="3"/>
            </a:pPr>
            <a:r>
              <a:rPr lang="ru-RU" sz="2400" dirty="0" err="1" smtClean="0">
                <a:latin typeface="Times New Roman" pitchFamily="18" charset="0"/>
              </a:rPr>
              <a:t>Енергетичните</a:t>
            </a:r>
            <a:r>
              <a:rPr lang="ru-RU" sz="2400" dirty="0" smtClean="0">
                <a:latin typeface="Times New Roman" pitchFamily="18" charset="0"/>
              </a:rPr>
              <a:t> нива </a:t>
            </a:r>
            <a:r>
              <a:rPr lang="ru-RU" sz="2400" dirty="0" err="1" smtClean="0">
                <a:latin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еквидистантни</a:t>
            </a:r>
            <a:r>
              <a:rPr lang="ru-RU" sz="2400" dirty="0" smtClean="0">
                <a:latin typeface="Times New Roman" pitchFamily="18" charset="0"/>
              </a:rPr>
              <a:t>                      (в </a:t>
            </a:r>
            <a:r>
              <a:rPr lang="ru-RU" sz="2400" dirty="0" err="1" smtClean="0">
                <a:latin typeface="Times New Roman" pitchFamily="18" charset="0"/>
              </a:rPr>
              <a:t>ямата</a:t>
            </a:r>
            <a:r>
              <a:rPr lang="ru-RU" sz="2400" dirty="0" smtClean="0">
                <a:latin typeface="Times New Roman" pitchFamily="18" charset="0"/>
              </a:rPr>
              <a:t> те </a:t>
            </a:r>
            <a:r>
              <a:rPr lang="ru-RU" sz="2400" dirty="0" err="1" smtClean="0">
                <a:latin typeface="Times New Roman" pitchFamily="18" charset="0"/>
              </a:rPr>
              <a:t>са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нееквидистантни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</a:rPr>
              <a:t>                                  ).</a:t>
            </a:r>
            <a:r>
              <a:rPr lang="en-US" sz="2400" dirty="0" smtClean="0">
                <a:latin typeface="Times New Roman" pitchFamily="18" charset="0"/>
              </a:rPr>
              <a:t>                             </a:t>
            </a:r>
            <a:r>
              <a:rPr lang="ru-RU" sz="2400" dirty="0" smtClean="0">
                <a:latin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4.	</a:t>
            </a:r>
            <a:r>
              <a:rPr lang="ru-RU" sz="2400" dirty="0" err="1" smtClean="0">
                <a:latin typeface="Times New Roman" pitchFamily="18" charset="0"/>
              </a:rPr>
              <a:t>Минималната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възможна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енергия</a:t>
            </a:r>
            <a:r>
              <a:rPr lang="ru-RU" sz="2400" dirty="0" smtClean="0">
                <a:latin typeface="Times New Roman" pitchFamily="18" charset="0"/>
              </a:rPr>
              <a:t> е различна от </a:t>
            </a:r>
            <a:r>
              <a:rPr lang="ru-RU" sz="2400" dirty="0" err="1" smtClean="0">
                <a:latin typeface="Times New Roman" pitchFamily="18" charset="0"/>
              </a:rPr>
              <a:t>нула</a:t>
            </a:r>
            <a:r>
              <a:rPr lang="ru-RU" sz="2400" dirty="0" smtClean="0">
                <a:latin typeface="Times New Roman" pitchFamily="18" charset="0"/>
              </a:rPr>
              <a:t> ,</a:t>
            </a:r>
          </a:p>
          <a:p>
            <a:pPr marL="457200" indent="-457200">
              <a:lnSpc>
                <a:spcPct val="150000"/>
              </a:lnSpc>
              <a:buAutoNum type="arabicPeriod" startAt="5"/>
            </a:pPr>
            <a:r>
              <a:rPr lang="ru-RU" sz="2400" dirty="0" smtClean="0">
                <a:latin typeface="Times New Roman" pitchFamily="18" charset="0"/>
              </a:rPr>
              <a:t>В </a:t>
            </a:r>
            <a:r>
              <a:rPr lang="ru-RU" sz="2400" dirty="0" err="1" smtClean="0">
                <a:latin typeface="Times New Roman" pitchFamily="18" charset="0"/>
              </a:rPr>
              <a:t>основно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състояние</a:t>
            </a:r>
            <a:r>
              <a:rPr lang="ru-RU" sz="2400" dirty="0" smtClean="0">
                <a:latin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</a:rPr>
              <a:t>минимална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енергия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вероятността</a:t>
            </a:r>
            <a:r>
              <a:rPr lang="ru-RU" sz="2400" dirty="0" smtClean="0">
                <a:latin typeface="Times New Roman" pitchFamily="18" charset="0"/>
              </a:rPr>
              <a:t> да </a:t>
            </a:r>
            <a:r>
              <a:rPr lang="ru-RU" sz="2400" dirty="0" err="1" smtClean="0">
                <a:latin typeface="Times New Roman" pitchFamily="18" charset="0"/>
              </a:rPr>
              <a:t>открием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осцилатора</a:t>
            </a:r>
            <a:r>
              <a:rPr lang="ru-RU" sz="2400" dirty="0" smtClean="0">
                <a:latin typeface="Times New Roman" pitchFamily="18" charset="0"/>
              </a:rPr>
              <a:t>  е различна от </a:t>
            </a:r>
            <a:r>
              <a:rPr lang="ru-RU" sz="2400" dirty="0" err="1" smtClean="0">
                <a:latin typeface="Times New Roman" pitchFamily="18" charset="0"/>
              </a:rPr>
              <a:t>нула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във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всички</a:t>
            </a:r>
            <a:r>
              <a:rPr lang="ru-RU" sz="2400" dirty="0" smtClean="0">
                <a:latin typeface="Times New Roman" pitchFamily="18" charset="0"/>
              </a:rPr>
              <a:t> точки на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класически допустимата област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lnSpc>
                <a:spcPct val="150000"/>
              </a:lnSpc>
              <a:buFont typeface="Arial" pitchFamily="34" charset="0"/>
              <a:buAutoNum type="arabicPeriod" startAt="5"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Квантовият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осцилатор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прониква в класически забранената област.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AutoNum type="arabicPeriod" startAt="5"/>
            </a:pPr>
            <a:r>
              <a:rPr lang="ru-RU" sz="2400" dirty="0" err="1" smtClean="0">
                <a:latin typeface="Times New Roman" pitchFamily="18" charset="0"/>
              </a:rPr>
              <a:t>маса</a:t>
            </a:r>
            <a:r>
              <a:rPr lang="ru-RU" sz="2400" dirty="0" smtClean="0">
                <a:latin typeface="Times New Roman" pitchFamily="18" charset="0"/>
              </a:rPr>
              <a:t> и/или ширина на </a:t>
            </a:r>
            <a:r>
              <a:rPr lang="ru-RU" sz="2400" dirty="0" err="1" smtClean="0">
                <a:latin typeface="Times New Roman" pitchFamily="18" charset="0"/>
              </a:rPr>
              <a:t>ямата</a:t>
            </a:r>
            <a:r>
              <a:rPr lang="ru-RU" sz="2400" dirty="0" smtClean="0">
                <a:latin typeface="Times New Roman" pitchFamily="18" charset="0"/>
              </a:rPr>
              <a:t>.</a:t>
            </a:r>
          </a:p>
          <a:p>
            <a:pPr>
              <a:lnSpc>
                <a:spcPct val="20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31760" name="Object 16"/>
          <p:cNvGraphicFramePr>
            <a:graphicFrameLocks noChangeAspect="1"/>
          </p:cNvGraphicFramePr>
          <p:nvPr/>
        </p:nvGraphicFramePr>
        <p:xfrm>
          <a:off x="2714612" y="3571876"/>
          <a:ext cx="2566988" cy="457200"/>
        </p:xfrm>
        <a:graphic>
          <a:graphicData uri="http://schemas.openxmlformats.org/presentationml/2006/ole">
            <p:oleObj spid="_x0000_s58370" name="Equation" r:id="rId3" imgW="1498320" imgH="266400" progId="Equation.DSMT4">
              <p:embed/>
            </p:oleObj>
          </a:graphicData>
        </a:graphic>
      </p:graphicFrame>
      <p:graphicFrame>
        <p:nvGraphicFramePr>
          <p:cNvPr id="31761" name="Object 17"/>
          <p:cNvGraphicFramePr>
            <a:graphicFrameLocks noChangeAspect="1"/>
          </p:cNvGraphicFramePr>
          <p:nvPr/>
        </p:nvGraphicFramePr>
        <p:xfrm>
          <a:off x="1857356" y="1857364"/>
          <a:ext cx="1782762" cy="347663"/>
        </p:xfrm>
        <a:graphic>
          <a:graphicData uri="http://schemas.openxmlformats.org/presentationml/2006/ole">
            <p:oleObj spid="_x0000_s58371" name="Equation" r:id="rId4" imgW="1041120" imgH="203040" progId="Equation.DSMT4">
              <p:embed/>
            </p:oleObj>
          </a:graphicData>
        </a:graphic>
      </p:graphicFrame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8374" name="Object 6"/>
          <p:cNvGraphicFramePr>
            <a:graphicFrameLocks noChangeAspect="1"/>
          </p:cNvGraphicFramePr>
          <p:nvPr/>
        </p:nvGraphicFramePr>
        <p:xfrm>
          <a:off x="5500694" y="3071810"/>
          <a:ext cx="1500198" cy="315042"/>
        </p:xfrm>
        <a:graphic>
          <a:graphicData uri="http://schemas.openxmlformats.org/presentationml/2006/ole">
            <p:oleObj spid="_x0000_s58374" name="Equation" r:id="rId5" imgW="952087" imgH="203112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571504"/>
          </a:xfrm>
        </p:spPr>
        <p:txBody>
          <a:bodyPr>
            <a:noAutofit/>
          </a:bodyPr>
          <a:lstStyle/>
          <a:p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11.4</a:t>
            </a:r>
            <a:r>
              <a:rPr lang="en-US" sz="2400" b="1" cap="all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bg-BG" sz="2400" b="1" cap="all" dirty="0" smtClean="0">
                <a:latin typeface="Times New Roman" pitchFamily="18" charset="0"/>
                <a:cs typeface="Times New Roman" pitchFamily="18" charset="0"/>
              </a:rPr>
              <a:t>Свързани квантови осцилатори и сили на Ван дер Ваалс</a:t>
            </a:r>
            <a:endParaRPr lang="en-US" sz="24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57222" y="571480"/>
            <a:ext cx="9644130" cy="62865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     •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Качествено обяснение на вандерваалсовите сили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В рамките на КЛФ са правени много опити да се обяснят ван-дерваалсовите сили, като им се приписва електрически произход. Неутралните молекули се разглеждат като електрични диполи или квадруполи. Но съгласуването на теоретичните и експеримен-</a:t>
            </a:r>
          </a:p>
          <a:p>
            <a:pPr>
              <a:lnSpc>
                <a:spcPct val="150000"/>
              </a:lnSpc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   талните резултати се натъква на непреодолими препятствия. Така не могат да се обяснят междумолекулните сили на привличачане при инертните газове. Те притежават висока степен на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електрична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симетрия и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нямат статични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диполен и квадруполен момент. А всички те могат да бъдат втечнени и следователно между молекулите им действат сили на Ван дер Ваал</a:t>
            </a:r>
            <a:r>
              <a:rPr lang="bg-BG" sz="2400" dirty="0" smtClean="0"/>
              <a:t>с.</a:t>
            </a:r>
            <a:endParaRPr lang="en-US" sz="2400" dirty="0" smtClean="0"/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                                                               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                                                                   </a:t>
            </a:r>
            <a:endParaRPr lang="ru-RU" sz="2400" b="1" i="1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286908" cy="571504"/>
          </a:xfrm>
        </p:spPr>
        <p:txBody>
          <a:bodyPr>
            <a:noAutofit/>
          </a:bodyPr>
          <a:lstStyle/>
          <a:p>
            <a:r>
              <a:rPr lang="bg-BG" sz="24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11.4</a:t>
            </a:r>
            <a:r>
              <a:rPr lang="en-US" sz="2400" b="1" cap="all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bg-BG" sz="2400" b="1" cap="all" dirty="0" smtClean="0">
                <a:latin typeface="Times New Roman" pitchFamily="18" charset="0"/>
                <a:cs typeface="Times New Roman" pitchFamily="18" charset="0"/>
              </a:rPr>
              <a:t>Свързани квантови осцилатори и сили на Ван дер Ваалс</a:t>
            </a:r>
            <a:endParaRPr lang="en-US" sz="24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500042"/>
            <a:ext cx="9715568" cy="6572296"/>
          </a:xfrm>
        </p:spPr>
        <p:txBody>
          <a:bodyPr>
            <a:noAutofit/>
          </a:bodyPr>
          <a:lstStyle/>
          <a:p>
            <a:pPr marL="347472" indent="-347472">
              <a:spcBef>
                <a:spcPts val="576"/>
              </a:spcBef>
              <a:buSzPts val="2400"/>
              <a:buNone/>
            </a:pP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Два дипола</a:t>
            </a:r>
          </a:p>
          <a:p>
            <a:pPr marL="347472" indent="-347472">
              <a:spcBef>
                <a:spcPts val="576"/>
              </a:spcBef>
              <a:buSzPts val="2400"/>
              <a:buNone/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Потенциална енергия</a:t>
            </a:r>
            <a:r>
              <a:rPr lang="bg-BG" sz="2400" dirty="0" smtClean="0"/>
              <a:t> </a:t>
            </a:r>
            <a:endParaRPr lang="bg-BG" sz="2400" b="1" i="1" dirty="0" smtClean="0">
              <a:latin typeface="Times New Roman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endParaRPr lang="bg-BG" sz="2400" b="1" i="1" dirty="0" smtClean="0">
              <a:latin typeface="Times New Roman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r>
              <a:rPr lang="bg-BG" sz="2400" b="1" i="1" dirty="0" smtClean="0">
                <a:latin typeface="Times New Roman"/>
              </a:rPr>
              <a:t>  </a:t>
            </a:r>
            <a:endParaRPr lang="en-US" sz="2400" b="1" i="1" dirty="0" smtClean="0">
              <a:latin typeface="Times New Roman"/>
            </a:endParaRPr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</a:rPr>
              <a:t> 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8994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30736" name="Picture 16" descr="fig13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4346" y="1142984"/>
            <a:ext cx="5031579" cy="170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37" name="Object 17"/>
          <p:cNvGraphicFramePr>
            <a:graphicFrameLocks noChangeAspect="1"/>
          </p:cNvGraphicFramePr>
          <p:nvPr/>
        </p:nvGraphicFramePr>
        <p:xfrm>
          <a:off x="4643438" y="871106"/>
          <a:ext cx="4382740" cy="2129266"/>
        </p:xfrm>
        <a:graphic>
          <a:graphicData uri="http://schemas.openxmlformats.org/presentationml/2006/ole">
            <p:oleObj spid="_x0000_s30737" r:id="rId4" imgW="2349500" imgH="1143000" progId="Equation.DSMT4">
              <p:embed/>
            </p:oleObj>
          </a:graphicData>
        </a:graphic>
      </p:graphicFrame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39" name="Object 19"/>
          <p:cNvGraphicFramePr>
            <a:graphicFrameLocks noChangeAspect="1"/>
          </p:cNvGraphicFramePr>
          <p:nvPr/>
        </p:nvGraphicFramePr>
        <p:xfrm>
          <a:off x="214281" y="3212898"/>
          <a:ext cx="3122645" cy="501854"/>
        </p:xfrm>
        <a:graphic>
          <a:graphicData uri="http://schemas.openxmlformats.org/presentationml/2006/ole">
            <p:oleObj spid="_x0000_s30739" r:id="rId5" imgW="1600200" imgH="254000" progId="Equation.DSMT4">
              <p:embed/>
            </p:oleObj>
          </a:graphicData>
        </a:graphic>
      </p:graphicFrame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41" name="Object 21"/>
          <p:cNvGraphicFramePr>
            <a:graphicFrameLocks noChangeAspect="1"/>
          </p:cNvGraphicFramePr>
          <p:nvPr/>
        </p:nvGraphicFramePr>
        <p:xfrm>
          <a:off x="3882039" y="3048000"/>
          <a:ext cx="3118853" cy="738190"/>
        </p:xfrm>
        <a:graphic>
          <a:graphicData uri="http://schemas.openxmlformats.org/presentationml/2006/ole">
            <p:oleObj spid="_x0000_s30741" r:id="rId6" imgW="1612900" imgH="381000" progId="Equation.DSMT4">
              <p:embed/>
            </p:oleObj>
          </a:graphicData>
        </a:graphic>
      </p:graphicFrame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43" name="Object 23"/>
          <p:cNvGraphicFramePr>
            <a:graphicFrameLocks noChangeAspect="1"/>
          </p:cNvGraphicFramePr>
          <p:nvPr/>
        </p:nvGraphicFramePr>
        <p:xfrm>
          <a:off x="71405" y="3857628"/>
          <a:ext cx="4506069" cy="585789"/>
        </p:xfrm>
        <a:graphic>
          <a:graphicData uri="http://schemas.openxmlformats.org/presentationml/2006/ole">
            <p:oleObj spid="_x0000_s30743" r:id="rId7" imgW="2857500" imgH="368300" progId="Equation.DSMT4">
              <p:embed/>
            </p:oleObj>
          </a:graphicData>
        </a:graphic>
      </p:graphicFrame>
      <p:sp>
        <p:nvSpPr>
          <p:cNvPr id="30746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45" name="Object 25"/>
          <p:cNvGraphicFramePr>
            <a:graphicFrameLocks noChangeAspect="1"/>
          </p:cNvGraphicFramePr>
          <p:nvPr/>
        </p:nvGraphicFramePr>
        <p:xfrm>
          <a:off x="5159375" y="3714750"/>
          <a:ext cx="3808413" cy="714375"/>
        </p:xfrm>
        <a:graphic>
          <a:graphicData uri="http://schemas.openxmlformats.org/presentationml/2006/ole">
            <p:oleObj spid="_x0000_s30745" name="Equation" r:id="rId8" imgW="2184120" imgH="406080" progId="Equation.DSMT4">
              <p:embed/>
            </p:oleObj>
          </a:graphicData>
        </a:graphic>
      </p:graphicFrame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47" name="Object 27"/>
          <p:cNvGraphicFramePr>
            <a:graphicFrameLocks noChangeAspect="1"/>
          </p:cNvGraphicFramePr>
          <p:nvPr/>
        </p:nvGraphicFramePr>
        <p:xfrm>
          <a:off x="71406" y="4572008"/>
          <a:ext cx="4626231" cy="585789"/>
        </p:xfrm>
        <a:graphic>
          <a:graphicData uri="http://schemas.openxmlformats.org/presentationml/2006/ole">
            <p:oleObj spid="_x0000_s30747" r:id="rId9" imgW="2933700" imgH="3683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1462"/>
            <a:ext cx="9144000" cy="785818"/>
          </a:xfrm>
        </p:spPr>
        <p:txBody>
          <a:bodyPr>
            <a:noAutofit/>
          </a:bodyPr>
          <a:lstStyle/>
          <a:p>
            <a:r>
              <a:rPr lang="bg-BG" sz="24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11.4</a:t>
            </a:r>
            <a:r>
              <a:rPr lang="en-US" sz="2400" b="1" cap="all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bg-BG" sz="2400" b="1" cap="all" dirty="0" smtClean="0">
                <a:latin typeface="Times New Roman" pitchFamily="18" charset="0"/>
                <a:cs typeface="Times New Roman" pitchFamily="18" charset="0"/>
              </a:rPr>
              <a:t>Свързани квантови осцилатори и сили на Ван дер Ваалс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642918"/>
            <a:ext cx="9644130" cy="62150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</a:rPr>
              <a:t>⁪•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Хамилтoниан и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операторът на Хамилтoн</a:t>
            </a:r>
          </a:p>
          <a:p>
            <a:pPr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Нормални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координати</a:t>
            </a: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А можем или да използваме променливи (например        и      ), така че за тях да получим отделни, независими уравнения: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В теоретичната механика строго се доказва, че това е възможно и такива координати се наричат –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 нормални координати. 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dirty="0" smtClean="0"/>
          </a:p>
          <a:p>
            <a:pPr>
              <a:buNone/>
            </a:pPr>
            <a:endParaRPr lang="bg-BG" sz="2400" b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b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b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b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                                                </a:t>
            </a:r>
          </a:p>
          <a:p>
            <a:pPr>
              <a:buNone/>
            </a:pPr>
            <a:endParaRPr lang="el-GR" sz="2400" b="1" dirty="0" smtClean="0">
              <a:latin typeface="Times New Roman" pitchFamily="18" charset="0"/>
            </a:endParaRPr>
          </a:p>
          <a:p>
            <a:pPr>
              <a:buNone/>
            </a:pPr>
            <a:endParaRPr lang="el-GR" sz="2400" b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149095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709" name="Object 13"/>
          <p:cNvGraphicFramePr>
            <a:graphicFrameLocks noChangeAspect="1"/>
          </p:cNvGraphicFramePr>
          <p:nvPr/>
        </p:nvGraphicFramePr>
        <p:xfrm>
          <a:off x="1957369" y="1071546"/>
          <a:ext cx="4757771" cy="571504"/>
        </p:xfrm>
        <a:graphic>
          <a:graphicData uri="http://schemas.openxmlformats.org/presentationml/2006/ole">
            <p:oleObj spid="_x0000_s29709" r:id="rId3" imgW="3175000" imgH="381000" progId="Equation.DSMT4">
              <p:embed/>
            </p:oleObj>
          </a:graphicData>
        </a:graphic>
      </p:graphicFrame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717" name="Object 21"/>
          <p:cNvGraphicFramePr>
            <a:graphicFrameLocks noChangeAspect="1"/>
          </p:cNvGraphicFramePr>
          <p:nvPr/>
        </p:nvGraphicFramePr>
        <p:xfrm>
          <a:off x="2036388" y="1665322"/>
          <a:ext cx="4678752" cy="763546"/>
        </p:xfrm>
        <a:graphic>
          <a:graphicData uri="http://schemas.openxmlformats.org/presentationml/2006/ole">
            <p:oleObj spid="_x0000_s29717" r:id="rId4" imgW="2743200" imgH="444500" progId="Equation.DSMT4">
              <p:embed/>
            </p:oleObj>
          </a:graphicData>
        </a:graphic>
      </p:graphicFrame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719" name="Object 23"/>
          <p:cNvGraphicFramePr>
            <a:graphicFrameLocks noChangeAspect="1"/>
          </p:cNvGraphicFramePr>
          <p:nvPr/>
        </p:nvGraphicFramePr>
        <p:xfrm>
          <a:off x="1785918" y="5286388"/>
          <a:ext cx="1785950" cy="1351981"/>
        </p:xfrm>
        <a:graphic>
          <a:graphicData uri="http://schemas.openxmlformats.org/presentationml/2006/ole">
            <p:oleObj spid="_x0000_s29719" r:id="rId5" imgW="1015559" imgH="774364" progId="Equation.DSMT4">
              <p:embed/>
            </p:oleObj>
          </a:graphicData>
        </a:graphic>
      </p:graphicFrame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721" name="Object 25"/>
          <p:cNvGraphicFramePr>
            <a:graphicFrameLocks noChangeAspect="1"/>
          </p:cNvGraphicFramePr>
          <p:nvPr/>
        </p:nvGraphicFramePr>
        <p:xfrm>
          <a:off x="4572000" y="5429264"/>
          <a:ext cx="1977585" cy="1143008"/>
        </p:xfrm>
        <a:graphic>
          <a:graphicData uri="http://schemas.openxmlformats.org/presentationml/2006/ole">
            <p:oleObj spid="_x0000_s29721" r:id="rId6" imgW="1041400" imgH="596900" progId="Equation.DSMT4">
              <p:embed/>
            </p:oleObj>
          </a:graphicData>
        </a:graphic>
      </p:graphicFrame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723" name="Object 27"/>
          <p:cNvGraphicFramePr>
            <a:graphicFrameLocks noChangeAspect="1"/>
          </p:cNvGraphicFramePr>
          <p:nvPr/>
        </p:nvGraphicFramePr>
        <p:xfrm>
          <a:off x="7143768" y="2861665"/>
          <a:ext cx="295276" cy="424459"/>
        </p:xfrm>
        <a:graphic>
          <a:graphicData uri="http://schemas.openxmlformats.org/presentationml/2006/ole">
            <p:oleObj spid="_x0000_s29723" name="Equation" r:id="rId7" imgW="152268" imgH="215713" progId="Equation.3">
              <p:embed/>
            </p:oleObj>
          </a:graphicData>
        </a:graphic>
      </p:graphicFrame>
      <p:graphicFrame>
        <p:nvGraphicFramePr>
          <p:cNvPr id="29725" name="Object 29"/>
          <p:cNvGraphicFramePr>
            <a:graphicFrameLocks noChangeAspect="1"/>
          </p:cNvGraphicFramePr>
          <p:nvPr/>
        </p:nvGraphicFramePr>
        <p:xfrm>
          <a:off x="7929586" y="2862261"/>
          <a:ext cx="320675" cy="423863"/>
        </p:xfrm>
        <a:graphic>
          <a:graphicData uri="http://schemas.openxmlformats.org/presentationml/2006/ole">
            <p:oleObj spid="_x0000_s29725" name="Equation" r:id="rId8" imgW="164880" imgH="215640" progId="Equation.3">
              <p:embed/>
            </p:oleObj>
          </a:graphicData>
        </a:graphic>
      </p:graphicFrame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726" name="Object 30"/>
          <p:cNvGraphicFramePr>
            <a:graphicFrameLocks noChangeAspect="1"/>
          </p:cNvGraphicFramePr>
          <p:nvPr/>
        </p:nvGraphicFramePr>
        <p:xfrm>
          <a:off x="2786050" y="3643314"/>
          <a:ext cx="1785950" cy="990038"/>
        </p:xfrm>
        <a:graphic>
          <a:graphicData uri="http://schemas.openxmlformats.org/presentationml/2006/ole">
            <p:oleObj spid="_x0000_s29726" name="Equation" r:id="rId9" imgW="876300" imgH="482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2900"/>
            <a:ext cx="9144000" cy="785818"/>
          </a:xfrm>
        </p:spPr>
        <p:txBody>
          <a:bodyPr>
            <a:normAutofit fontScale="90000"/>
          </a:bodyPr>
          <a:lstStyle/>
          <a:p>
            <a:r>
              <a:rPr lang="bg-BG" sz="24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11.4</a:t>
            </a:r>
            <a:r>
              <a:rPr lang="en-US" sz="2400" b="1" cap="all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bg-BG" sz="2400" b="1" cap="all" dirty="0" smtClean="0">
                <a:latin typeface="Times New Roman" pitchFamily="18" charset="0"/>
                <a:cs typeface="Times New Roman" pitchFamily="18" charset="0"/>
              </a:rPr>
              <a:t>Свързани квантови осцилатори и сили на Ван дер Ваалс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642942"/>
            <a:ext cx="9429784" cy="6286520"/>
          </a:xfrm>
        </p:spPr>
        <p:txBody>
          <a:bodyPr>
            <a:normAutofit/>
          </a:bodyPr>
          <a:lstStyle/>
          <a:p>
            <a:pPr>
              <a:lnSpc>
                <a:spcPts val="3600"/>
              </a:lnSpc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Производните  по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от функцията                                   и </a:t>
            </a:r>
          </a:p>
          <a:p>
            <a:pPr>
              <a:lnSpc>
                <a:spcPts val="3600"/>
              </a:lnSpc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600"/>
              </a:lnSpc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600"/>
              </a:lnSpc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Диференцираме по  </a:t>
            </a: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600"/>
              </a:lnSpc>
              <a:buNone/>
            </a:pPr>
            <a:endParaRPr lang="bg-BG" sz="2400" b="1" i="1" dirty="0" smtClean="0">
              <a:latin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695" name="Object 23"/>
          <p:cNvGraphicFramePr>
            <a:graphicFrameLocks noChangeAspect="1"/>
          </p:cNvGraphicFramePr>
          <p:nvPr/>
        </p:nvGraphicFramePr>
        <p:xfrm>
          <a:off x="2714612" y="782496"/>
          <a:ext cx="857256" cy="346200"/>
        </p:xfrm>
        <a:graphic>
          <a:graphicData uri="http://schemas.openxmlformats.org/presentationml/2006/ole">
            <p:oleObj spid="_x0000_s28695" r:id="rId3" imgW="494870" imgH="203024" progId="Equation.DSMT4">
              <p:embed/>
            </p:oleObj>
          </a:graphicData>
        </a:graphic>
      </p:graphicFrame>
      <p:sp>
        <p:nvSpPr>
          <p:cNvPr id="28698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697" name="Object 25"/>
          <p:cNvGraphicFramePr>
            <a:graphicFrameLocks noChangeAspect="1"/>
          </p:cNvGraphicFramePr>
          <p:nvPr/>
        </p:nvGraphicFramePr>
        <p:xfrm>
          <a:off x="5500694" y="785794"/>
          <a:ext cx="2504023" cy="400051"/>
        </p:xfrm>
        <a:graphic>
          <a:graphicData uri="http://schemas.openxmlformats.org/presentationml/2006/ole">
            <p:oleObj spid="_x0000_s28697" r:id="rId4" imgW="1612900" imgH="254000" progId="Equation.DSMT4">
              <p:embed/>
            </p:oleObj>
          </a:graphicData>
        </a:graphic>
      </p:graphicFrame>
      <p:sp>
        <p:nvSpPr>
          <p:cNvPr id="28700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699" name="Object 27"/>
          <p:cNvGraphicFramePr>
            <a:graphicFrameLocks noChangeAspect="1"/>
          </p:cNvGraphicFramePr>
          <p:nvPr/>
        </p:nvGraphicFramePr>
        <p:xfrm>
          <a:off x="123250" y="1428736"/>
          <a:ext cx="2377048" cy="695327"/>
        </p:xfrm>
        <a:graphic>
          <a:graphicData uri="http://schemas.openxmlformats.org/presentationml/2006/ole">
            <p:oleObj spid="_x0000_s28699" r:id="rId5" imgW="1396394" imgH="406224" progId="Equation.DSMT4">
              <p:embed/>
            </p:oleObj>
          </a:graphicData>
        </a:graphic>
      </p:graphicFrame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701" name="Object 29"/>
          <p:cNvGraphicFramePr>
            <a:graphicFrameLocks noChangeAspect="1"/>
          </p:cNvGraphicFramePr>
          <p:nvPr/>
        </p:nvGraphicFramePr>
        <p:xfrm>
          <a:off x="3643306" y="1438261"/>
          <a:ext cx="2124743" cy="589445"/>
        </p:xfrm>
        <a:graphic>
          <a:graphicData uri="http://schemas.openxmlformats.org/presentationml/2006/ole">
            <p:oleObj spid="_x0000_s28701" r:id="rId6" imgW="1473200" imgH="406400" progId="Equation.DSMT4">
              <p:embed/>
            </p:oleObj>
          </a:graphicData>
        </a:graphic>
      </p:graphicFrame>
      <p:sp>
        <p:nvSpPr>
          <p:cNvPr id="28704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703" name="Object 31"/>
          <p:cNvGraphicFramePr>
            <a:graphicFrameLocks noChangeAspect="1"/>
          </p:cNvGraphicFramePr>
          <p:nvPr/>
        </p:nvGraphicFramePr>
        <p:xfrm>
          <a:off x="6037263" y="1285875"/>
          <a:ext cx="1992312" cy="661988"/>
        </p:xfrm>
        <a:graphic>
          <a:graphicData uri="http://schemas.openxmlformats.org/presentationml/2006/ole">
            <p:oleObj spid="_x0000_s28703" name="Equation" r:id="rId7" imgW="1346040" imgH="444240" progId="Equation.DSMT4">
              <p:embed/>
            </p:oleObj>
          </a:graphicData>
        </a:graphic>
      </p:graphicFrame>
      <p:graphicFrame>
        <p:nvGraphicFramePr>
          <p:cNvPr id="28706" name="Object 34"/>
          <p:cNvGraphicFramePr>
            <a:graphicFrameLocks noChangeAspect="1"/>
          </p:cNvGraphicFramePr>
          <p:nvPr/>
        </p:nvGraphicFramePr>
        <p:xfrm>
          <a:off x="2643188" y="2303463"/>
          <a:ext cx="295275" cy="398462"/>
        </p:xfrm>
        <a:graphic>
          <a:graphicData uri="http://schemas.openxmlformats.org/presentationml/2006/ole">
            <p:oleObj spid="_x0000_s28706" name="Equation" r:id="rId8" imgW="152280" imgH="203040" progId="Equation.3">
              <p:embed/>
            </p:oleObj>
          </a:graphicData>
        </a:graphic>
      </p:graphicFrame>
      <p:sp>
        <p:nvSpPr>
          <p:cNvPr id="28708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707" name="Object 35"/>
          <p:cNvGraphicFramePr>
            <a:graphicFrameLocks noChangeAspect="1"/>
          </p:cNvGraphicFramePr>
          <p:nvPr/>
        </p:nvGraphicFramePr>
        <p:xfrm>
          <a:off x="3500430" y="2197766"/>
          <a:ext cx="2571768" cy="604366"/>
        </p:xfrm>
        <a:graphic>
          <a:graphicData uri="http://schemas.openxmlformats.org/presentationml/2006/ole">
            <p:oleObj spid="_x0000_s28707" r:id="rId9" imgW="1905000" imgH="444500" progId="Equation.DSMT4">
              <p:embed/>
            </p:oleObj>
          </a:graphicData>
        </a:graphic>
      </p:graphicFrame>
      <p:sp>
        <p:nvSpPr>
          <p:cNvPr id="28710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709" name="Object 37"/>
          <p:cNvGraphicFramePr>
            <a:graphicFrameLocks noChangeAspect="1"/>
          </p:cNvGraphicFramePr>
          <p:nvPr/>
        </p:nvGraphicFramePr>
        <p:xfrm>
          <a:off x="3428992" y="3000372"/>
          <a:ext cx="2771781" cy="648128"/>
        </p:xfrm>
        <a:graphic>
          <a:graphicData uri="http://schemas.openxmlformats.org/presentationml/2006/ole">
            <p:oleObj spid="_x0000_s28709" r:id="rId10" imgW="1916868" imgH="444307" progId="Equation.DSMT4">
              <p:embed/>
            </p:oleObj>
          </a:graphicData>
        </a:graphic>
      </p:graphicFrame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711" name="Object 39"/>
          <p:cNvGraphicFramePr>
            <a:graphicFrameLocks noChangeAspect="1"/>
          </p:cNvGraphicFramePr>
          <p:nvPr/>
        </p:nvGraphicFramePr>
        <p:xfrm>
          <a:off x="6390422" y="2500306"/>
          <a:ext cx="2306788" cy="704852"/>
        </p:xfrm>
        <a:graphic>
          <a:graphicData uri="http://schemas.openxmlformats.org/presentationml/2006/ole">
            <p:oleObj spid="_x0000_s28711" r:id="rId11" imgW="1371600" imgH="419100" progId="Equation.DSMT4">
              <p:embed/>
            </p:oleObj>
          </a:graphicData>
        </a:graphic>
      </p:graphicFrame>
      <p:sp>
        <p:nvSpPr>
          <p:cNvPr id="28714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716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715" name="Object 43"/>
          <p:cNvGraphicFramePr>
            <a:graphicFrameLocks noChangeAspect="1"/>
          </p:cNvGraphicFramePr>
          <p:nvPr/>
        </p:nvGraphicFramePr>
        <p:xfrm>
          <a:off x="2479538" y="3724280"/>
          <a:ext cx="4664230" cy="633414"/>
        </p:xfrm>
        <a:graphic>
          <a:graphicData uri="http://schemas.openxmlformats.org/presentationml/2006/ole">
            <p:oleObj spid="_x0000_s28715" r:id="rId12" imgW="3086100" imgH="419100" progId="Equation.DSMT4">
              <p:embed/>
            </p:oleObj>
          </a:graphicData>
        </a:graphic>
      </p:graphicFrame>
      <p:graphicFrame>
        <p:nvGraphicFramePr>
          <p:cNvPr id="28717" name="Object 45"/>
          <p:cNvGraphicFramePr>
            <a:graphicFrameLocks noChangeAspect="1"/>
          </p:cNvGraphicFramePr>
          <p:nvPr/>
        </p:nvGraphicFramePr>
        <p:xfrm>
          <a:off x="8234388" y="714356"/>
          <a:ext cx="1009650" cy="449262"/>
        </p:xfrm>
        <a:graphic>
          <a:graphicData uri="http://schemas.openxmlformats.org/presentationml/2006/ole">
            <p:oleObj spid="_x0000_s28717" name="Equation" r:id="rId13" imgW="520560" imgH="228600" progId="Equation.3">
              <p:embed/>
            </p:oleObj>
          </a:graphicData>
        </a:graphic>
      </p:graphicFrame>
      <p:sp>
        <p:nvSpPr>
          <p:cNvPr id="28719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718" name="Object 46"/>
          <p:cNvGraphicFramePr>
            <a:graphicFrameLocks noChangeAspect="1"/>
          </p:cNvGraphicFramePr>
          <p:nvPr/>
        </p:nvGraphicFramePr>
        <p:xfrm>
          <a:off x="2538205" y="4724412"/>
          <a:ext cx="4534125" cy="561976"/>
        </p:xfrm>
        <a:graphic>
          <a:graphicData uri="http://schemas.openxmlformats.org/presentationml/2006/ole">
            <p:oleObj spid="_x0000_s28718" r:id="rId14" imgW="3378200" imgH="4191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074"/>
            <a:ext cx="9144000" cy="560406"/>
          </a:xfrm>
        </p:spPr>
        <p:txBody>
          <a:bodyPr>
            <a:normAutofit fontScale="90000"/>
          </a:bodyPr>
          <a:lstStyle/>
          <a:p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11.4</a:t>
            </a:r>
            <a:r>
              <a:rPr lang="en-US" sz="2400" b="1" cap="all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bg-BG" sz="2400" b="1" cap="all" dirty="0" smtClean="0">
                <a:latin typeface="Times New Roman" pitchFamily="18" charset="0"/>
                <a:cs typeface="Times New Roman" pitchFamily="18" charset="0"/>
              </a:rPr>
              <a:t>Свързани квантови осцилатори и сили на Ван дер Ваалс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285728"/>
            <a:ext cx="9429784" cy="6715172"/>
          </a:xfrm>
        </p:spPr>
        <p:txBody>
          <a:bodyPr>
            <a:normAutofit/>
          </a:bodyPr>
          <a:lstStyle/>
          <a:p>
            <a:pPr>
              <a:buNone/>
            </a:pPr>
            <a:endParaRPr lang="bg-BG" sz="2400" b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• Енергия на нормалните трептения и обща енергия на два дипола</a:t>
            </a:r>
          </a:p>
          <a:p>
            <a:pPr>
              <a:buNone/>
            </a:pPr>
            <a:r>
              <a:rPr lang="bg-BG" sz="2400" dirty="0" smtClean="0"/>
              <a:t>Операторът      е сума от два оператора</a:t>
            </a:r>
          </a:p>
          <a:p>
            <a:pPr>
              <a:buNone/>
            </a:pPr>
            <a:endParaRPr lang="bg-BG" sz="2400" dirty="0" smtClean="0"/>
          </a:p>
          <a:p>
            <a:pPr>
              <a:buNone/>
            </a:pPr>
            <a:endParaRPr lang="bg-BG" sz="2400" dirty="0" smtClean="0"/>
          </a:p>
          <a:p>
            <a:pPr>
              <a:buNone/>
            </a:pPr>
            <a:endParaRPr lang="bg-BG" sz="2400" dirty="0" smtClean="0"/>
          </a:p>
          <a:p>
            <a:pPr>
              <a:buNone/>
            </a:pPr>
            <a:r>
              <a:rPr lang="bg-BG" sz="2400" dirty="0" smtClean="0"/>
              <a:t> </a:t>
            </a:r>
            <a:endParaRPr lang="en-US" sz="2400" dirty="0" smtClean="0"/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bg-BG" sz="2400" dirty="0" smtClean="0"/>
          </a:p>
          <a:p>
            <a:endParaRPr lang="bg-BG" sz="2400" dirty="0" smtClean="0"/>
          </a:p>
          <a:p>
            <a:endParaRPr lang="bg-BG" sz="2400" dirty="0" smtClean="0"/>
          </a:p>
          <a:p>
            <a:endParaRPr lang="bg-BG" sz="2400" dirty="0" smtClean="0"/>
          </a:p>
          <a:p>
            <a:endParaRPr lang="bg-BG" sz="2400" dirty="0" smtClean="0"/>
          </a:p>
          <a:p>
            <a:endParaRPr lang="bg-BG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7681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32"/>
          <p:cNvGraphicFramePr>
            <a:graphicFrameLocks noChangeAspect="1"/>
          </p:cNvGraphicFramePr>
          <p:nvPr/>
        </p:nvGraphicFramePr>
        <p:xfrm>
          <a:off x="1500167" y="1157522"/>
          <a:ext cx="357190" cy="375990"/>
        </p:xfrm>
        <a:graphic>
          <a:graphicData uri="http://schemas.openxmlformats.org/presentationml/2006/ole">
            <p:oleObj spid="_x0000_s27680" r:id="rId3" imgW="177646" imgH="190335" progId="Equation.DSMT4">
              <p:embed/>
            </p:oleObj>
          </a:graphicData>
        </a:graphic>
      </p:graphicFrame>
      <p:sp>
        <p:nvSpPr>
          <p:cNvPr id="27683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82" name="Object 34"/>
          <p:cNvGraphicFramePr>
            <a:graphicFrameLocks noChangeAspect="1"/>
          </p:cNvGraphicFramePr>
          <p:nvPr/>
        </p:nvGraphicFramePr>
        <p:xfrm>
          <a:off x="5072066" y="1195372"/>
          <a:ext cx="1089429" cy="428628"/>
        </p:xfrm>
        <a:graphic>
          <a:graphicData uri="http://schemas.openxmlformats.org/presentationml/2006/ole">
            <p:oleObj spid="_x0000_s27682" r:id="rId4" imgW="583947" imgH="228501" progId="Equation.DSMT4">
              <p:embed/>
            </p:oleObj>
          </a:graphicData>
        </a:graphic>
      </p:graphicFrame>
      <p:sp>
        <p:nvSpPr>
          <p:cNvPr id="27685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84" name="Object 36"/>
          <p:cNvGraphicFramePr>
            <a:graphicFrameLocks noChangeAspect="1"/>
          </p:cNvGraphicFramePr>
          <p:nvPr/>
        </p:nvGraphicFramePr>
        <p:xfrm>
          <a:off x="141386" y="2000240"/>
          <a:ext cx="2001722" cy="748736"/>
        </p:xfrm>
        <a:graphic>
          <a:graphicData uri="http://schemas.openxmlformats.org/presentationml/2006/ole">
            <p:oleObj spid="_x0000_s27684" r:id="rId5" imgW="1244600" imgH="469900" progId="Equation.DSMT4">
              <p:embed/>
            </p:oleObj>
          </a:graphicData>
        </a:graphic>
      </p:graphicFrame>
      <p:sp>
        <p:nvSpPr>
          <p:cNvPr id="27687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86" name="Object 38"/>
          <p:cNvGraphicFramePr>
            <a:graphicFrameLocks noChangeAspect="1"/>
          </p:cNvGraphicFramePr>
          <p:nvPr/>
        </p:nvGraphicFramePr>
        <p:xfrm>
          <a:off x="3286116" y="2057393"/>
          <a:ext cx="2598500" cy="585789"/>
        </p:xfrm>
        <a:graphic>
          <a:graphicData uri="http://schemas.openxmlformats.org/presentationml/2006/ole">
            <p:oleObj spid="_x0000_s27686" r:id="rId6" imgW="1651000" imgH="368300" progId="Equation.DSMT4">
              <p:embed/>
            </p:oleObj>
          </a:graphicData>
        </a:graphic>
      </p:graphicFrame>
      <p:sp>
        <p:nvSpPr>
          <p:cNvPr id="27689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88" name="Object 40"/>
          <p:cNvGraphicFramePr>
            <a:graphicFrameLocks noChangeAspect="1"/>
          </p:cNvGraphicFramePr>
          <p:nvPr/>
        </p:nvGraphicFramePr>
        <p:xfrm>
          <a:off x="285720" y="2857495"/>
          <a:ext cx="3571900" cy="1349385"/>
        </p:xfrm>
        <a:graphic>
          <a:graphicData uri="http://schemas.openxmlformats.org/presentationml/2006/ole">
            <p:oleObj spid="_x0000_s27688" r:id="rId7" imgW="2146300" imgH="812800" progId="Equation.DSMT4">
              <p:embed/>
            </p:oleObj>
          </a:graphicData>
        </a:graphic>
      </p:graphicFrame>
      <p:sp>
        <p:nvSpPr>
          <p:cNvPr id="27691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90" name="Object 42"/>
          <p:cNvGraphicFramePr>
            <a:graphicFrameLocks noChangeAspect="1"/>
          </p:cNvGraphicFramePr>
          <p:nvPr/>
        </p:nvGraphicFramePr>
        <p:xfrm>
          <a:off x="4812037" y="3143248"/>
          <a:ext cx="1760227" cy="523877"/>
        </p:xfrm>
        <a:graphic>
          <a:graphicData uri="http://schemas.openxmlformats.org/presentationml/2006/ole">
            <p:oleObj spid="_x0000_s27690" r:id="rId8" imgW="799753" imgH="241195" progId="Equation.DSMT4">
              <p:embed/>
            </p:oleObj>
          </a:graphicData>
        </a:graphic>
      </p:graphicFrame>
      <p:sp>
        <p:nvSpPr>
          <p:cNvPr id="27693" name="Rectangle 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92" name="Object 44"/>
          <p:cNvGraphicFramePr>
            <a:graphicFrameLocks noChangeAspect="1"/>
          </p:cNvGraphicFramePr>
          <p:nvPr/>
        </p:nvGraphicFramePr>
        <p:xfrm>
          <a:off x="2000232" y="4286256"/>
          <a:ext cx="4822868" cy="681039"/>
        </p:xfrm>
        <a:graphic>
          <a:graphicData uri="http://schemas.openxmlformats.org/presentationml/2006/ole">
            <p:oleObj spid="_x0000_s27692" r:id="rId9" imgW="3302000" imgH="469900" progId="Equation.DSMT4">
              <p:embed/>
            </p:oleObj>
          </a:graphicData>
        </a:graphic>
      </p:graphicFrame>
      <p:sp>
        <p:nvSpPr>
          <p:cNvPr id="27695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94" name="Object 46"/>
          <p:cNvGraphicFramePr>
            <a:graphicFrameLocks noChangeAspect="1"/>
          </p:cNvGraphicFramePr>
          <p:nvPr/>
        </p:nvGraphicFramePr>
        <p:xfrm>
          <a:off x="0" y="5286388"/>
          <a:ext cx="3346596" cy="642942"/>
        </p:xfrm>
        <a:graphic>
          <a:graphicData uri="http://schemas.openxmlformats.org/presentationml/2006/ole">
            <p:oleObj spid="_x0000_s27694" r:id="rId10" imgW="1930400" imgH="368300" progId="Equation.DSMT4">
              <p:embed/>
            </p:oleObj>
          </a:graphicData>
        </a:graphic>
      </p:graphicFrame>
      <p:sp>
        <p:nvSpPr>
          <p:cNvPr id="27697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96" name="Object 48"/>
          <p:cNvGraphicFramePr>
            <a:graphicFrameLocks noChangeAspect="1"/>
          </p:cNvGraphicFramePr>
          <p:nvPr/>
        </p:nvGraphicFramePr>
        <p:xfrm>
          <a:off x="3857619" y="5248178"/>
          <a:ext cx="5087013" cy="895466"/>
        </p:xfrm>
        <a:graphic>
          <a:graphicData uri="http://schemas.openxmlformats.org/presentationml/2006/ole">
            <p:oleObj spid="_x0000_s27696" r:id="rId11" imgW="2540000" imgH="4445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2900"/>
            <a:ext cx="9144000" cy="917596"/>
          </a:xfrm>
        </p:spPr>
        <p:txBody>
          <a:bodyPr>
            <a:normAutofit/>
          </a:bodyPr>
          <a:lstStyle/>
          <a:p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11.4</a:t>
            </a:r>
            <a:r>
              <a:rPr lang="en-US" sz="2400" b="1" cap="all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bg-BG" sz="2400" b="1" cap="all" dirty="0" smtClean="0">
                <a:latin typeface="Times New Roman" pitchFamily="18" charset="0"/>
                <a:cs typeface="Times New Roman" pitchFamily="18" charset="0"/>
              </a:rPr>
              <a:t>Свързани квантови осцилатори и сили на Ван дер Ваалс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642918"/>
            <a:ext cx="9644130" cy="62150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sz="2400" i="1" dirty="0" smtClean="0"/>
              <a:t>•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Допълнителна потенциална енергия – сила на привличане</a:t>
            </a: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Без взаимодействие</a:t>
            </a:r>
          </a:p>
          <a:p>
            <a:pPr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Именно тази допълнителна сила 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е силата на Ван дер Ваалс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на привличане между атомите и/или молекулите.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i="1" dirty="0" smtClean="0"/>
          </a:p>
          <a:p>
            <a:pPr>
              <a:buNone/>
            </a:pPr>
            <a:endParaRPr lang="ru-RU" sz="2400" b="1" i="1" dirty="0" smtClean="0"/>
          </a:p>
          <a:p>
            <a:pPr>
              <a:buNone/>
            </a:pPr>
            <a:endParaRPr lang="ru-RU" sz="2400" b="1" i="1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6644" name="Object 20"/>
          <p:cNvGraphicFramePr>
            <a:graphicFrameLocks noChangeAspect="1"/>
          </p:cNvGraphicFramePr>
          <p:nvPr/>
        </p:nvGraphicFramePr>
        <p:xfrm>
          <a:off x="3000364" y="1142984"/>
          <a:ext cx="2051553" cy="571504"/>
        </p:xfrm>
        <a:graphic>
          <a:graphicData uri="http://schemas.openxmlformats.org/presentationml/2006/ole">
            <p:oleObj spid="_x0000_s26644" r:id="rId3" imgW="1333500" imgH="368300" progId="Equation.DSMT4">
              <p:embed/>
            </p:oleObj>
          </a:graphicData>
        </a:graphic>
      </p:graphicFrame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6646" name="Object 22"/>
          <p:cNvGraphicFramePr>
            <a:graphicFrameLocks noChangeAspect="1"/>
          </p:cNvGraphicFramePr>
          <p:nvPr/>
        </p:nvGraphicFramePr>
        <p:xfrm>
          <a:off x="649236" y="2285992"/>
          <a:ext cx="2636880" cy="720543"/>
        </p:xfrm>
        <a:graphic>
          <a:graphicData uri="http://schemas.openxmlformats.org/presentationml/2006/ole">
            <p:oleObj spid="_x0000_s26646" r:id="rId4" imgW="1637589" imgH="444307" progId="Equation.DSMT4">
              <p:embed/>
            </p:oleObj>
          </a:graphicData>
        </a:graphic>
      </p:graphicFrame>
      <p:sp>
        <p:nvSpPr>
          <p:cNvPr id="2664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6648" name="Object 24"/>
          <p:cNvGraphicFramePr>
            <a:graphicFrameLocks noChangeAspect="1"/>
          </p:cNvGraphicFramePr>
          <p:nvPr/>
        </p:nvGraphicFramePr>
        <p:xfrm>
          <a:off x="3857620" y="2214554"/>
          <a:ext cx="3885604" cy="733427"/>
        </p:xfrm>
        <a:graphic>
          <a:graphicData uri="http://schemas.openxmlformats.org/presentationml/2006/ole">
            <p:oleObj spid="_x0000_s26648" r:id="rId5" imgW="2374900" imgH="4445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571504"/>
          </a:xfrm>
        </p:spPr>
        <p:txBody>
          <a:bodyPr>
            <a:normAutofit fontScale="90000"/>
          </a:bodyPr>
          <a:lstStyle/>
          <a:p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11.4</a:t>
            </a:r>
            <a:r>
              <a:rPr lang="en-US" sz="2400" b="1" cap="all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bg-BG" sz="2400" b="1" cap="all" dirty="0" smtClean="0">
                <a:latin typeface="Times New Roman" pitchFamily="18" charset="0"/>
                <a:cs typeface="Times New Roman" pitchFamily="18" charset="0"/>
              </a:rPr>
              <a:t>Свързани квантови осцилатори и сили на Ван дер Ваалс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285728"/>
            <a:ext cx="9501254" cy="6643734"/>
          </a:xfrm>
        </p:spPr>
        <p:txBody>
          <a:bodyPr>
            <a:normAutofit/>
          </a:bodyPr>
          <a:lstStyle/>
          <a:p>
            <a:pPr>
              <a:buNone/>
            </a:pPr>
            <a:endParaRPr lang="bg-BG" sz="2400" b="1" i="1" spc="-20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en-US" sz="2400" b="1" i="1" spc="-20" dirty="0" smtClean="0">
                <a:latin typeface="Times New Roman"/>
                <a:ea typeface="Times New Roman"/>
              </a:rPr>
              <a:t>•</a:t>
            </a:r>
            <a:r>
              <a:rPr lang="bg-BG" sz="2400" b="1" i="1" spc="-20" dirty="0" smtClean="0">
                <a:latin typeface="Times New Roman"/>
                <a:ea typeface="Times New Roman"/>
              </a:rPr>
              <a:t>   </a:t>
            </a:r>
            <a:r>
              <a:rPr lang="bg-BG" sz="2400" b="1" i="1" cap="all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или на Ван дер Ваалс</a:t>
            </a:r>
            <a:endParaRPr lang="bg-BG" sz="2400" b="1" i="1" spc="-20" dirty="0" smtClean="0"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   Атомните системи (атоми и молекули) представляват квантови осцилатори, чиято минимална енергия даже в основното състояние</a:t>
            </a:r>
          </a:p>
          <a:p>
            <a:pPr>
              <a:lnSpc>
                <a:spcPct val="150000"/>
              </a:lnSpc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  е различна от нула. Благодарение на тази нулева </a:t>
            </a:r>
            <a:r>
              <a:rPr lang="bg-BG" sz="2400" smtClean="0">
                <a:latin typeface="Times New Roman" pitchFamily="18" charset="0"/>
                <a:cs typeface="Times New Roman" pitchFamily="18" charset="0"/>
              </a:rPr>
              <a:t>енергия диполните им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моменти (които според класическата физика са равни на нула) имат крайни, макар и малки стойности. Тези диполни моменти си взаимодействат със сили на привличане. Силите на привличане (силите на Ван дер Ваалс) се дължат на съществуването на нулева енергия на квантовите осцилатори .</a:t>
            </a:r>
            <a:endParaRPr lang="en-US" sz="2400" b="1" i="1" spc="-2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bg-BG" sz="2400" spc="-2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bg-BG" sz="2400" spc="-20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-20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-20" dirty="0" smtClean="0">
              <a:latin typeface="Times New Roman"/>
              <a:ea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278585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0" y="200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286908" cy="57150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11.1. </a:t>
            </a:r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УРАВНЕНИЕ И РЕШЕНИЕ </a:t>
            </a:r>
            <a:br>
              <a:rPr lang="bg-BG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НА УРАВНЕНИЕТО НА ОСЦИЛАТОРА</a:t>
            </a:r>
            <a:endParaRPr lang="en-US" sz="27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28660" y="428628"/>
            <a:ext cx="9787006" cy="65722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Класически </a:t>
            </a:r>
            <a:r>
              <a:rPr lang="bg-BG" sz="2400" b="1" i="1" dirty="0" err="1" smtClean="0">
                <a:latin typeface="Times New Roman" pitchFamily="18" charset="0"/>
                <a:cs typeface="Times New Roman" pitchFamily="18" charset="0"/>
              </a:rPr>
              <a:t>осцилатор</a:t>
            </a: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Хармоничен </a:t>
            </a:r>
            <a:r>
              <a:rPr lang="bg-BG" sz="2400" i="1" dirty="0" err="1" smtClean="0">
                <a:latin typeface="Times New Roman" pitchFamily="18" charset="0"/>
                <a:cs typeface="Times New Roman" pitchFamily="18" charset="0"/>
              </a:rPr>
              <a:t>осцилатор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движението на частица с маса     , чиято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потен-циална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енергия около положението на устойчиво равновесие има вида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при малки отклонения от него удовлетворява уравнението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Това уравнение има хармонично решение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Енергията на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осцилатиора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е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Неговият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хамилтoниан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е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В точките на обръщане  цялата енергия е потенциална: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Областта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е забранена зона за класическия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осцилатор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lnSpc>
                <a:spcPct val="150000"/>
              </a:lnSpc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9957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9956" name="Object 20"/>
          <p:cNvGraphicFramePr>
            <a:graphicFrameLocks noChangeAspect="1"/>
          </p:cNvGraphicFramePr>
          <p:nvPr/>
        </p:nvGraphicFramePr>
        <p:xfrm>
          <a:off x="2623238" y="2643182"/>
          <a:ext cx="2234514" cy="681448"/>
        </p:xfrm>
        <a:graphic>
          <a:graphicData uri="http://schemas.openxmlformats.org/presentationml/2006/ole">
            <p:oleObj spid="_x0000_s39956" name="Equation" r:id="rId3" imgW="1345616" imgH="406224" progId="Equation.DSMT4">
              <p:embed/>
            </p:oleObj>
          </a:graphicData>
        </a:graphic>
      </p:graphicFrame>
      <p:graphicFrame>
        <p:nvGraphicFramePr>
          <p:cNvPr id="39958" name="Object 22"/>
          <p:cNvGraphicFramePr>
            <a:graphicFrameLocks noChangeAspect="1"/>
          </p:cNvGraphicFramePr>
          <p:nvPr/>
        </p:nvGraphicFramePr>
        <p:xfrm>
          <a:off x="7143768" y="1133459"/>
          <a:ext cx="357190" cy="381003"/>
        </p:xfrm>
        <a:graphic>
          <a:graphicData uri="http://schemas.openxmlformats.org/presentationml/2006/ole">
            <p:oleObj spid="_x0000_s39958" name="Equation" r:id="rId4" imgW="190440" imgH="203040" progId="Equation.DSMT4">
              <p:embed/>
            </p:oleObj>
          </a:graphicData>
        </a:graphic>
      </p:graphicFrame>
      <p:graphicFrame>
        <p:nvGraphicFramePr>
          <p:cNvPr id="39959" name="Object 23"/>
          <p:cNvGraphicFramePr>
            <a:graphicFrameLocks noChangeAspect="1"/>
          </p:cNvGraphicFramePr>
          <p:nvPr/>
        </p:nvGraphicFramePr>
        <p:xfrm>
          <a:off x="2786050" y="1857364"/>
          <a:ext cx="1357322" cy="616965"/>
        </p:xfrm>
        <a:graphic>
          <a:graphicData uri="http://schemas.openxmlformats.org/presentationml/2006/ole">
            <p:oleObj spid="_x0000_s39959" name="Equation" r:id="rId5" imgW="838080" imgH="380880" progId="Equation.DSMT4">
              <p:embed/>
            </p:oleObj>
          </a:graphicData>
        </a:graphic>
      </p:graphicFrame>
      <p:graphicFrame>
        <p:nvGraphicFramePr>
          <p:cNvPr id="39960" name="Object 24"/>
          <p:cNvGraphicFramePr>
            <a:graphicFrameLocks noChangeAspect="1"/>
          </p:cNvGraphicFramePr>
          <p:nvPr/>
        </p:nvGraphicFramePr>
        <p:xfrm>
          <a:off x="5672145" y="3205160"/>
          <a:ext cx="1976452" cy="428628"/>
        </p:xfrm>
        <a:graphic>
          <a:graphicData uri="http://schemas.openxmlformats.org/presentationml/2006/ole">
            <p:oleObj spid="_x0000_s39960" name="Equation" r:id="rId6" imgW="1054080" imgH="228600" progId="Equation.DSMT4">
              <p:embed/>
            </p:oleObj>
          </a:graphicData>
        </a:graphic>
      </p:graphicFrame>
      <p:graphicFrame>
        <p:nvGraphicFramePr>
          <p:cNvPr id="39961" name="Object 25"/>
          <p:cNvGraphicFramePr>
            <a:graphicFrameLocks noChangeAspect="1"/>
          </p:cNvGraphicFramePr>
          <p:nvPr/>
        </p:nvGraphicFramePr>
        <p:xfrm>
          <a:off x="3857620" y="3857628"/>
          <a:ext cx="4329576" cy="714380"/>
        </p:xfrm>
        <a:graphic>
          <a:graphicData uri="http://schemas.openxmlformats.org/presentationml/2006/ole">
            <p:oleObj spid="_x0000_s39961" name="Equation" r:id="rId7" imgW="2539800" imgH="419040" progId="Equation.DSMT4">
              <p:embed/>
            </p:oleObj>
          </a:graphicData>
        </a:graphic>
      </p:graphicFrame>
      <p:graphicFrame>
        <p:nvGraphicFramePr>
          <p:cNvPr id="39962" name="Object 26"/>
          <p:cNvGraphicFramePr>
            <a:graphicFrameLocks noChangeAspect="1"/>
          </p:cNvGraphicFramePr>
          <p:nvPr/>
        </p:nvGraphicFramePr>
        <p:xfrm>
          <a:off x="3428992" y="4429132"/>
          <a:ext cx="1785950" cy="640613"/>
        </p:xfrm>
        <a:graphic>
          <a:graphicData uri="http://schemas.openxmlformats.org/presentationml/2006/ole">
            <p:oleObj spid="_x0000_s39962" name="Equation" r:id="rId8" imgW="1168200" imgH="419040" progId="Equation.DSMT4">
              <p:embed/>
            </p:oleObj>
          </a:graphicData>
        </a:graphic>
      </p:graphicFrame>
      <p:graphicFrame>
        <p:nvGraphicFramePr>
          <p:cNvPr id="39966" name="Object 30"/>
          <p:cNvGraphicFramePr>
            <a:graphicFrameLocks noChangeAspect="1"/>
          </p:cNvGraphicFramePr>
          <p:nvPr/>
        </p:nvGraphicFramePr>
        <p:xfrm>
          <a:off x="3500430" y="5429264"/>
          <a:ext cx="1800238" cy="642942"/>
        </p:xfrm>
        <a:graphic>
          <a:graphicData uri="http://schemas.openxmlformats.org/presentationml/2006/ole">
            <p:oleObj spid="_x0000_s39966" name="Equation" r:id="rId9" imgW="1066680" imgH="380880" progId="Equation.DSMT4">
              <p:embed/>
            </p:oleObj>
          </a:graphicData>
        </a:graphic>
      </p:graphicFrame>
      <p:graphicFrame>
        <p:nvGraphicFramePr>
          <p:cNvPr id="39967" name="Object 31"/>
          <p:cNvGraphicFramePr>
            <a:graphicFrameLocks noChangeAspect="1"/>
          </p:cNvGraphicFramePr>
          <p:nvPr/>
        </p:nvGraphicFramePr>
        <p:xfrm>
          <a:off x="1428728" y="5929330"/>
          <a:ext cx="833443" cy="357190"/>
        </p:xfrm>
        <a:graphic>
          <a:graphicData uri="http://schemas.openxmlformats.org/presentationml/2006/ole">
            <p:oleObj spid="_x0000_s39967" name="Equation" r:id="rId10" imgW="44424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50006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11.1.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УРАВНЕНИЕ И РЕШЕНИЕ </a:t>
            </a:r>
            <a:br>
              <a:rPr lang="bg-BG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НА УРАВНЕНИЕТО НА ОСЦИЛАТОРА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571504"/>
            <a:ext cx="9858444" cy="650083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None/>
            </a:pPr>
            <a:r>
              <a:rPr lang="ru-RU" sz="2400" dirty="0" smtClean="0">
                <a:latin typeface="Times New Roman" pitchFamily="18" charset="0"/>
              </a:rPr>
              <a:t>• </a:t>
            </a:r>
            <a:r>
              <a:rPr lang="bg-BG" sz="2400" b="1" i="1" dirty="0" err="1" smtClean="0"/>
              <a:t>Хамилтoниан</a:t>
            </a:r>
            <a:r>
              <a:rPr lang="bg-BG" sz="2400" b="1" i="1" dirty="0" smtClean="0"/>
              <a:t> и уравнение на </a:t>
            </a:r>
            <a:r>
              <a:rPr lang="bg-BG" sz="2400" b="1" i="1" dirty="0" err="1" smtClean="0"/>
              <a:t>осцилатора</a:t>
            </a:r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• </a:t>
            </a:r>
            <a:r>
              <a:rPr lang="bg-BG" sz="2400" b="1" i="1" dirty="0" smtClean="0"/>
              <a:t>Решение на уравнението – </a:t>
            </a:r>
            <a:r>
              <a:rPr lang="bg-BG" sz="2400" b="1" i="1" dirty="0" err="1" smtClean="0"/>
              <a:t>квантуване</a:t>
            </a:r>
            <a:r>
              <a:rPr lang="bg-BG" sz="2400" b="1" i="1" dirty="0" smtClean="0"/>
              <a:t> на енергията</a:t>
            </a: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Числото                      се нарича 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квантово число на </a:t>
            </a:r>
            <a:r>
              <a:rPr lang="bg-BG" sz="2400" i="1" dirty="0" err="1" smtClean="0">
                <a:latin typeface="Times New Roman" pitchFamily="18" charset="0"/>
                <a:cs typeface="Times New Roman" pitchFamily="18" charset="0"/>
              </a:rPr>
              <a:t>осцилатора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Енергията на квантовия </a:t>
            </a:r>
            <a:r>
              <a:rPr lang="bg-BG" sz="2400" i="1" dirty="0" err="1" smtClean="0">
                <a:latin typeface="Times New Roman" pitchFamily="18" charset="0"/>
                <a:cs typeface="Times New Roman" pitchFamily="18" charset="0"/>
              </a:rPr>
              <a:t>осцилатор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bg-BG" sz="2400" i="1" dirty="0" err="1" smtClean="0">
                <a:latin typeface="Times New Roman" pitchFamily="18" charset="0"/>
                <a:cs typeface="Times New Roman" pitchFamily="18" charset="0"/>
              </a:rPr>
              <a:t>квантува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. Тя има дискретен</a:t>
            </a:r>
          </a:p>
          <a:p>
            <a:pPr>
              <a:buNone/>
            </a:pP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 характер. Енергетичните нива са </a:t>
            </a:r>
            <a:r>
              <a:rPr lang="bg-BG" sz="2400" i="1" dirty="0" err="1" smtClean="0">
                <a:latin typeface="Times New Roman" pitchFamily="18" charset="0"/>
                <a:cs typeface="Times New Roman" pitchFamily="18" charset="0"/>
              </a:rPr>
              <a:t>еквидистантни</a:t>
            </a:r>
            <a:endParaRPr lang="bg-BG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</a:rPr>
              <a:t>                                                                 </a:t>
            </a:r>
          </a:p>
          <a:p>
            <a:pPr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r>
              <a:rPr lang="ru-RU" sz="2400" i="1" dirty="0" smtClean="0">
                <a:latin typeface="Times New Roman" pitchFamily="18" charset="0"/>
              </a:rPr>
              <a:t>.</a:t>
            </a:r>
            <a:endParaRPr lang="bg-BG" sz="2400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</a:rPr>
              <a:t>  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</a:p>
          <a:p>
            <a:pPr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72272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14363" name="Object 27"/>
          <p:cNvGraphicFramePr>
            <a:graphicFrameLocks noChangeAspect="1"/>
          </p:cNvGraphicFramePr>
          <p:nvPr/>
        </p:nvGraphicFramePr>
        <p:xfrm>
          <a:off x="1117600" y="1076313"/>
          <a:ext cx="3332163" cy="566737"/>
        </p:xfrm>
        <a:graphic>
          <a:graphicData uri="http://schemas.openxmlformats.org/presentationml/2006/ole">
            <p:oleObj spid="_x0000_s14363" name="Equation" r:id="rId3" imgW="2463480" imgH="419040" progId="Equation.DSMT4">
              <p:embed/>
            </p:oleObj>
          </a:graphicData>
        </a:graphic>
      </p:graphicFrame>
      <p:graphicFrame>
        <p:nvGraphicFramePr>
          <p:cNvPr id="14364" name="Object 28"/>
          <p:cNvGraphicFramePr>
            <a:graphicFrameLocks noChangeAspect="1"/>
          </p:cNvGraphicFramePr>
          <p:nvPr/>
        </p:nvGraphicFramePr>
        <p:xfrm>
          <a:off x="4929189" y="1115998"/>
          <a:ext cx="1658023" cy="384176"/>
        </p:xfrm>
        <a:graphic>
          <a:graphicData uri="http://schemas.openxmlformats.org/presentationml/2006/ole">
            <p:oleObj spid="_x0000_s14364" name="Equation" r:id="rId4" imgW="1041120" imgH="241200" progId="Equation.DSMT4">
              <p:embed/>
            </p:oleObj>
          </a:graphicData>
        </a:graphic>
      </p:graphicFrame>
      <p:graphicFrame>
        <p:nvGraphicFramePr>
          <p:cNvPr id="14365" name="Object 29"/>
          <p:cNvGraphicFramePr>
            <a:graphicFrameLocks noChangeAspect="1"/>
          </p:cNvGraphicFramePr>
          <p:nvPr/>
        </p:nvGraphicFramePr>
        <p:xfrm>
          <a:off x="2071670" y="1714488"/>
          <a:ext cx="3873928" cy="625478"/>
        </p:xfrm>
        <a:graphic>
          <a:graphicData uri="http://schemas.openxmlformats.org/presentationml/2006/ole">
            <p:oleObj spid="_x0000_s14365" name="Equation" r:id="rId5" imgW="2438280" imgH="393480" progId="Equation.DSMT4">
              <p:embed/>
            </p:oleObj>
          </a:graphicData>
        </a:graphic>
      </p:graphicFrame>
      <p:graphicFrame>
        <p:nvGraphicFramePr>
          <p:cNvPr id="14366" name="Object 30"/>
          <p:cNvGraphicFramePr>
            <a:graphicFrameLocks noChangeAspect="1"/>
          </p:cNvGraphicFramePr>
          <p:nvPr/>
        </p:nvGraphicFramePr>
        <p:xfrm>
          <a:off x="358775" y="2798763"/>
          <a:ext cx="8367713" cy="915987"/>
        </p:xfrm>
        <a:graphic>
          <a:graphicData uri="http://schemas.openxmlformats.org/presentationml/2006/ole">
            <p:oleObj spid="_x0000_s14366" name="Equation" r:id="rId6" imgW="5105160" imgH="558720" progId="Equation.DSMT4">
              <p:embed/>
            </p:oleObj>
          </a:graphicData>
        </a:graphic>
      </p:graphicFrame>
      <p:sp>
        <p:nvSpPr>
          <p:cNvPr id="14368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67" name="Object 31"/>
          <p:cNvGraphicFramePr>
            <a:graphicFrameLocks noChangeAspect="1"/>
          </p:cNvGraphicFramePr>
          <p:nvPr/>
        </p:nvGraphicFramePr>
        <p:xfrm>
          <a:off x="2571736" y="3786190"/>
          <a:ext cx="3106722" cy="714380"/>
        </p:xfrm>
        <a:graphic>
          <a:graphicData uri="http://schemas.openxmlformats.org/presentationml/2006/ole">
            <p:oleObj spid="_x0000_s14367" name="Equation" r:id="rId7" imgW="1777229" imgH="406224" progId="Equation.DSMT4">
              <p:embed/>
            </p:oleObj>
          </a:graphicData>
        </a:graphic>
      </p:graphicFrame>
      <p:graphicFrame>
        <p:nvGraphicFramePr>
          <p:cNvPr id="14369" name="Object 33"/>
          <p:cNvGraphicFramePr>
            <a:graphicFrameLocks noChangeAspect="1"/>
          </p:cNvGraphicFramePr>
          <p:nvPr/>
        </p:nvGraphicFramePr>
        <p:xfrm>
          <a:off x="1142976" y="4624396"/>
          <a:ext cx="1571636" cy="357190"/>
        </p:xfrm>
        <a:graphic>
          <a:graphicData uri="http://schemas.openxmlformats.org/presentationml/2006/ole">
            <p:oleObj spid="_x0000_s14369" name="Equation" r:id="rId8" imgW="838080" imgH="190440" progId="Equation.DSMT4">
              <p:embed/>
            </p:oleObj>
          </a:graphicData>
        </a:graphic>
      </p:graphicFrame>
      <p:sp>
        <p:nvSpPr>
          <p:cNvPr id="14371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70" name="Object 34"/>
          <p:cNvGraphicFramePr>
            <a:graphicFrameLocks noChangeAspect="1"/>
          </p:cNvGraphicFramePr>
          <p:nvPr/>
        </p:nvGraphicFramePr>
        <p:xfrm>
          <a:off x="2889250" y="5973763"/>
          <a:ext cx="3509963" cy="428625"/>
        </p:xfrm>
        <a:graphic>
          <a:graphicData uri="http://schemas.openxmlformats.org/presentationml/2006/ole">
            <p:oleObj spid="_x0000_s14370" name="Equation" r:id="rId9" imgW="163800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-142900"/>
            <a:ext cx="8229600" cy="857232"/>
          </a:xfrm>
        </p:spPr>
        <p:txBody>
          <a:bodyPr>
            <a:noAutofit/>
          </a:bodyPr>
          <a:lstStyle/>
          <a:p>
            <a:r>
              <a:rPr lang="bg-BG" sz="2400" b="1" cap="all" dirty="0" smtClean="0"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en-US" sz="2400" b="1" cap="all" dirty="0" smtClean="0">
                <a:latin typeface="Times New Roman" pitchFamily="18" charset="0"/>
                <a:cs typeface="Times New Roman" pitchFamily="18" charset="0"/>
              </a:rPr>
              <a:t>11.2</a:t>
            </a:r>
            <a:r>
              <a:rPr lang="bg-BG" sz="2400" b="1" cap="all" dirty="0" smtClean="0">
                <a:latin typeface="Times New Roman" pitchFamily="18" charset="0"/>
                <a:cs typeface="Times New Roman" pitchFamily="18" charset="0"/>
              </a:rPr>
              <a:t>.	Основно състояние и нулева енергия на квантовия </a:t>
            </a:r>
            <a:r>
              <a:rPr lang="bg-BG" sz="2400" b="1" cap="all" dirty="0" err="1" smtClean="0">
                <a:latin typeface="Times New Roman" pitchFamily="18" charset="0"/>
                <a:cs typeface="Times New Roman" pitchFamily="18" charset="0"/>
              </a:rPr>
              <a:t>осцилатор</a:t>
            </a:r>
            <a:endParaRPr lang="en-US" sz="24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714356"/>
            <a:ext cx="9429816" cy="65722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bg-BG" sz="2400" spc="45" dirty="0" smtClean="0">
                <a:latin typeface="Times New Roman"/>
                <a:ea typeface="Times New Roman"/>
              </a:rPr>
              <a:t>• </a:t>
            </a:r>
            <a:r>
              <a:rPr lang="bg-BG" sz="2400" b="1" i="1" spc="45" dirty="0" smtClean="0">
                <a:latin typeface="Times New Roman"/>
                <a:ea typeface="Times New Roman"/>
              </a:rPr>
              <a:t>О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сновно състояние</a:t>
            </a:r>
            <a:endParaRPr lang="bg-BG" sz="2400" b="1" i="1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r>
              <a:rPr lang="bg-BG" sz="2400" spc="45" dirty="0" smtClean="0">
                <a:latin typeface="Times New Roman"/>
                <a:ea typeface="Times New Roman"/>
              </a:rPr>
              <a:t>О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сновно състояние  ‒ състоянието с минимална енергия</a:t>
            </a:r>
          </a:p>
          <a:p>
            <a:pPr>
              <a:buNone/>
            </a:pPr>
            <a:endParaRPr lang="bg-BG" sz="2400" b="1" i="1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bg-BG" sz="2400" b="1" i="1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bg-BG" sz="2400" b="1" i="1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bg-BG" sz="2400" b="1" i="1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r>
              <a:rPr lang="bg-BG" sz="2400" dirty="0" smtClean="0"/>
              <a:t>                                                                          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Вълнова функция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22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) и плътност</a:t>
            </a:r>
          </a:p>
          <a:p>
            <a:pPr>
              <a:buNone/>
            </a:pP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на вероятността (</a:t>
            </a:r>
            <a:r>
              <a:rPr lang="bg-BG" sz="2200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) на основното</a:t>
            </a:r>
          </a:p>
          <a:p>
            <a:pPr>
              <a:buNone/>
            </a:pP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състояние. Точките</a:t>
            </a:r>
          </a:p>
          <a:p>
            <a:pPr>
              <a:buNone/>
            </a:pP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са точки на обръщане за класи- </a:t>
            </a:r>
          </a:p>
          <a:p>
            <a:pPr>
              <a:buNone/>
            </a:pP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</a:t>
            </a:r>
            <a:r>
              <a:rPr lang="bg-BG" sz="2200" dirty="0" err="1" smtClean="0">
                <a:latin typeface="Times New Roman" pitchFamily="18" charset="0"/>
                <a:cs typeface="Times New Roman" pitchFamily="18" charset="0"/>
              </a:rPr>
              <a:t>чески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200" dirty="0" err="1" smtClean="0">
                <a:latin typeface="Times New Roman" pitchFamily="18" charset="0"/>
                <a:cs typeface="Times New Roman" pitchFamily="18" charset="0"/>
              </a:rPr>
              <a:t>осцилатор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с енергия</a:t>
            </a:r>
          </a:p>
          <a:p>
            <a:pPr>
              <a:buNone/>
            </a:pP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областта                   – негова до-</a:t>
            </a:r>
          </a:p>
          <a:p>
            <a:pPr>
              <a:buNone/>
            </a:pP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</a:t>
            </a:r>
            <a:r>
              <a:rPr lang="bg-BG" sz="2200" dirty="0" err="1" smtClean="0">
                <a:latin typeface="Times New Roman" pitchFamily="18" charset="0"/>
                <a:cs typeface="Times New Roman" pitchFamily="18" charset="0"/>
              </a:rPr>
              <a:t>пустима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област,       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  – </a:t>
            </a:r>
            <a:r>
              <a:rPr lang="bg-BG" sz="2200" dirty="0" err="1" smtClean="0">
                <a:latin typeface="Times New Roman" pitchFamily="18" charset="0"/>
                <a:cs typeface="Times New Roman" pitchFamily="18" charset="0"/>
              </a:rPr>
              <a:t>забране</a:t>
            </a: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на  област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200" b="1" i="1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bg-BG" sz="22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bg-BG" sz="2400" spc="45" dirty="0" smtClean="0">
                <a:latin typeface="Times New Roman"/>
                <a:ea typeface="Times New Roman"/>
              </a:rPr>
              <a:t>•  </a:t>
            </a:r>
            <a:r>
              <a:rPr lang="bg-BG" sz="2400" b="1" i="1" spc="45" dirty="0" smtClean="0">
                <a:latin typeface="Times New Roman"/>
                <a:ea typeface="Times New Roman"/>
              </a:rPr>
              <a:t>Общо и </a:t>
            </a:r>
            <a:r>
              <a:rPr lang="bg-BG" sz="2400" b="1" i="1" spc="45" dirty="0" err="1" smtClean="0">
                <a:latin typeface="Times New Roman"/>
                <a:ea typeface="Times New Roman"/>
              </a:rPr>
              <a:t>стаципнарно</a:t>
            </a:r>
            <a:r>
              <a:rPr lang="bg-BG" sz="2400" b="1" i="1" spc="45" dirty="0" smtClean="0">
                <a:latin typeface="Times New Roman"/>
                <a:ea typeface="Times New Roman"/>
              </a:rPr>
              <a:t> у</a:t>
            </a:r>
            <a:r>
              <a:rPr lang="ru-RU" sz="2400" b="1" i="1" spc="45" dirty="0" smtClean="0">
                <a:latin typeface="Times New Roman"/>
                <a:ea typeface="Times New Roman"/>
              </a:rPr>
              <a:t>равнение на </a:t>
            </a:r>
            <a:r>
              <a:rPr lang="ru-RU" sz="2400" b="1" i="1" spc="45" dirty="0" err="1" smtClean="0">
                <a:latin typeface="Times New Roman"/>
                <a:ea typeface="Times New Roman"/>
              </a:rPr>
              <a:t>Шрьодингер</a:t>
            </a:r>
            <a:endParaRPr lang="ru-RU" sz="2400" b="1" i="1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b="1" i="1" dirty="0" smtClean="0">
              <a:latin typeface="Times New Roman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l-GR" sz="2400" dirty="0" smtClean="0">
              <a:latin typeface="Times New Roman" pitchFamily="18" charset="0"/>
            </a:endParaRPr>
          </a:p>
          <a:p>
            <a:pPr>
              <a:buNone/>
            </a:pPr>
            <a:endParaRPr lang="el-GR" sz="2400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16420" name="Object 36"/>
          <p:cNvGraphicFramePr>
            <a:graphicFrameLocks noChangeAspect="1"/>
          </p:cNvGraphicFramePr>
          <p:nvPr/>
        </p:nvGraphicFramePr>
        <p:xfrm>
          <a:off x="1776413" y="1630362"/>
          <a:ext cx="4621212" cy="1727200"/>
        </p:xfrm>
        <a:graphic>
          <a:graphicData uri="http://schemas.openxmlformats.org/presentationml/2006/ole">
            <p:oleObj spid="_x0000_s16420" name="Equation" r:id="rId3" imgW="2273040" imgH="850680" progId="Equation.DSMT4">
              <p:embed/>
            </p:oleObj>
          </a:graphicData>
        </a:graphic>
      </p:graphicFrame>
      <p:pic>
        <p:nvPicPr>
          <p:cNvPr id="16421" name="Picture 37" descr="18-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29696" y="3429000"/>
            <a:ext cx="547320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23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422" name="Object 38"/>
          <p:cNvGraphicFramePr>
            <a:graphicFrameLocks noChangeAspect="1"/>
          </p:cNvGraphicFramePr>
          <p:nvPr/>
        </p:nvGraphicFramePr>
        <p:xfrm>
          <a:off x="0" y="0"/>
          <a:ext cx="942975" cy="228600"/>
        </p:xfrm>
        <a:graphic>
          <a:graphicData uri="http://schemas.openxmlformats.org/presentationml/2006/ole">
            <p:oleObj spid="_x0000_s16422" name="Equation" r:id="rId5" imgW="939800" imgH="228600" progId="Equation.DSMT4">
              <p:embed/>
            </p:oleObj>
          </a:graphicData>
        </a:graphic>
      </p:graphicFrame>
      <p:sp>
        <p:nvSpPr>
          <p:cNvPr id="16425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424" name="Object 40"/>
          <p:cNvGraphicFramePr>
            <a:graphicFrameLocks noChangeAspect="1"/>
          </p:cNvGraphicFramePr>
          <p:nvPr/>
        </p:nvGraphicFramePr>
        <p:xfrm>
          <a:off x="0" y="0"/>
          <a:ext cx="942975" cy="228600"/>
        </p:xfrm>
        <a:graphic>
          <a:graphicData uri="http://schemas.openxmlformats.org/presentationml/2006/ole">
            <p:oleObj spid="_x0000_s16424" name="Equation" r:id="rId6" imgW="939800" imgH="228600" progId="Equation.DSMT4">
              <p:embed/>
            </p:oleObj>
          </a:graphicData>
        </a:graphic>
      </p:graphicFrame>
      <p:sp>
        <p:nvSpPr>
          <p:cNvPr id="16427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428" name="Object 44"/>
          <p:cNvGraphicFramePr>
            <a:graphicFrameLocks noChangeAspect="1"/>
          </p:cNvGraphicFramePr>
          <p:nvPr/>
        </p:nvGraphicFramePr>
        <p:xfrm>
          <a:off x="7524782" y="4214813"/>
          <a:ext cx="1619250" cy="428625"/>
        </p:xfrm>
        <a:graphic>
          <a:graphicData uri="http://schemas.openxmlformats.org/presentationml/2006/ole">
            <p:oleObj spid="_x0000_s16428" name="Equation" r:id="rId7" imgW="863280" imgH="228600" progId="Equation.DSMT4">
              <p:embed/>
            </p:oleObj>
          </a:graphicData>
        </a:graphic>
      </p:graphicFrame>
      <p:graphicFrame>
        <p:nvGraphicFramePr>
          <p:cNvPr id="16429" name="Object 45"/>
          <p:cNvGraphicFramePr>
            <a:graphicFrameLocks noChangeAspect="1"/>
          </p:cNvGraphicFramePr>
          <p:nvPr/>
        </p:nvGraphicFramePr>
        <p:xfrm>
          <a:off x="8366125" y="5048250"/>
          <a:ext cx="811213" cy="393700"/>
        </p:xfrm>
        <a:graphic>
          <a:graphicData uri="http://schemas.openxmlformats.org/presentationml/2006/ole">
            <p:oleObj spid="_x0000_s16429" name="Equation" r:id="rId8" imgW="419040" imgH="203040" progId="Equation.DSMT4">
              <p:embed/>
            </p:oleObj>
          </a:graphicData>
        </a:graphic>
      </p:graphicFrame>
      <p:graphicFrame>
        <p:nvGraphicFramePr>
          <p:cNvPr id="16430" name="Object 46"/>
          <p:cNvGraphicFramePr>
            <a:graphicFrameLocks noChangeAspect="1"/>
          </p:cNvGraphicFramePr>
          <p:nvPr/>
        </p:nvGraphicFramePr>
        <p:xfrm>
          <a:off x="6238438" y="5448314"/>
          <a:ext cx="1333958" cy="359143"/>
        </p:xfrm>
        <a:graphic>
          <a:graphicData uri="http://schemas.openxmlformats.org/presentationml/2006/ole">
            <p:oleObj spid="_x0000_s16430" name="Equation" r:id="rId9" imgW="660240" imgH="177480" progId="Equation.DSMT4">
              <p:embed/>
            </p:oleObj>
          </a:graphicData>
        </a:graphic>
      </p:graphicFrame>
      <p:graphicFrame>
        <p:nvGraphicFramePr>
          <p:cNvPr id="16431" name="Object 47"/>
          <p:cNvGraphicFramePr>
            <a:graphicFrameLocks noChangeAspect="1"/>
          </p:cNvGraphicFramePr>
          <p:nvPr/>
        </p:nvGraphicFramePr>
        <p:xfrm>
          <a:off x="7119958" y="5857892"/>
          <a:ext cx="738190" cy="369095"/>
        </p:xfrm>
        <a:graphic>
          <a:graphicData uri="http://schemas.openxmlformats.org/presentationml/2006/ole">
            <p:oleObj spid="_x0000_s16431" name="Equation" r:id="rId10" imgW="38088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358346" cy="28572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/>
              </a:rPr>
              <a:t/>
            </a:r>
            <a:br>
              <a:rPr lang="ru-RU" sz="2400" b="1" dirty="0" smtClean="0">
                <a:latin typeface="Times New Roman"/>
              </a:rPr>
            </a:br>
            <a:r>
              <a:rPr lang="bg-BG" sz="2400" b="1" cap="all" dirty="0" smtClean="0"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en-US" sz="2400" b="1" cap="all" dirty="0" smtClean="0">
                <a:latin typeface="Times New Roman" pitchFamily="18" charset="0"/>
                <a:cs typeface="Times New Roman" pitchFamily="18" charset="0"/>
              </a:rPr>
              <a:t>11.2</a:t>
            </a:r>
            <a:r>
              <a:rPr lang="bg-BG" sz="2400" b="1" cap="all" dirty="0" smtClean="0">
                <a:latin typeface="Times New Roman" pitchFamily="18" charset="0"/>
                <a:cs typeface="Times New Roman" pitchFamily="18" charset="0"/>
              </a:rPr>
              <a:t>.	Основно състояние и нулева енергия на квантовия </a:t>
            </a:r>
            <a:r>
              <a:rPr lang="bg-BG" sz="2400" b="1" cap="all" dirty="0" err="1" smtClean="0">
                <a:latin typeface="Times New Roman" pitchFamily="18" charset="0"/>
                <a:cs typeface="Times New Roman" pitchFamily="18" charset="0"/>
              </a:rPr>
              <a:t>осцилатор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72272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-142908" y="785794"/>
            <a:ext cx="9429816" cy="1458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pc="45" dirty="0" smtClean="0">
                <a:latin typeface="Times New Roman"/>
                <a:ea typeface="Times New Roman"/>
              </a:rPr>
              <a:t> •   </a:t>
            </a:r>
            <a:r>
              <a:rPr lang="bg-BG" sz="2400" b="1" i="1" spc="45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лътност на вероятността и минимална енергия на класическия  </a:t>
            </a:r>
            <a:r>
              <a:rPr lang="bg-BG" sz="2400" b="1" i="1" dirty="0" err="1" smtClean="0">
                <a:latin typeface="Times New Roman" pitchFamily="18" charset="0"/>
                <a:cs typeface="Times New Roman" pitchFamily="18" charset="0"/>
              </a:rPr>
              <a:t>осцилатор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Минимална енергия и плътност на вероятността  на класически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осцилатор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2400" spc="45" dirty="0" smtClean="0">
                <a:latin typeface="Times New Roman"/>
                <a:ea typeface="Times New Roman"/>
              </a:rPr>
              <a:t>•  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Нулева енергия и експеримент</a:t>
            </a:r>
          </a:p>
          <a:p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Минималната енергия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на квантовия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осцилатор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             ,наричана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ну-лева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, е негова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същностна характеристика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. Това е най-малката енергия, която даденият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осцилатор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въобще може да има.</a:t>
            </a:r>
          </a:p>
          <a:p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Нулевата енергия експериментално е доказана с разсейването на светлината от кристали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. Разсейването се дължи на трептенето на атомите на кристала. С намаляването на температурата  на кристала съгласно класическата теория амплитудата на трептенето трябва да намалява и накрая да изчезне. Опитът показва, че с намаляването на  разсейването се стреми към една гранична стойност, от което следва, че трептенията на атомите не се прекратяват.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bg-BG" sz="2400" b="1" i="1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bg-BG" b="1" i="1" spc="45" dirty="0" smtClean="0">
              <a:latin typeface="Times New Roman"/>
            </a:endParaRPr>
          </a:p>
          <a:p>
            <a:endParaRPr lang="bg-BG" b="1" i="1" spc="45" dirty="0" smtClean="0">
              <a:latin typeface="Times New Roman"/>
            </a:endParaRPr>
          </a:p>
          <a:p>
            <a:endParaRPr lang="bg-BG" b="1" i="1" spc="45" dirty="0" smtClean="0">
              <a:latin typeface="Times New Roman"/>
            </a:endParaRPr>
          </a:p>
          <a:p>
            <a:endParaRPr lang="bg-BG" b="1" i="1" spc="45" dirty="0" smtClean="0">
              <a:latin typeface="Times New Roman"/>
            </a:endParaRPr>
          </a:p>
          <a:p>
            <a:endParaRPr lang="bg-BG" b="1" i="1" spc="45" dirty="0" smtClean="0">
              <a:latin typeface="Times New Roman"/>
            </a:endParaRPr>
          </a:p>
          <a:p>
            <a:endParaRPr lang="bg-BG" b="1" i="1" spc="45" dirty="0" smtClean="0">
              <a:latin typeface="Times New Roman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5317" name="Object 21"/>
          <p:cNvGraphicFramePr>
            <a:graphicFrameLocks noChangeAspect="1"/>
          </p:cNvGraphicFramePr>
          <p:nvPr/>
        </p:nvGraphicFramePr>
        <p:xfrm>
          <a:off x="1142976" y="2285992"/>
          <a:ext cx="785818" cy="351550"/>
        </p:xfrm>
        <a:graphic>
          <a:graphicData uri="http://schemas.openxmlformats.org/presentationml/2006/ole">
            <p:oleObj spid="_x0000_s55317" name="Equation" r:id="rId3" imgW="482400" imgH="215640" progId="Equation.DSMT4">
              <p:embed/>
            </p:oleObj>
          </a:graphicData>
        </a:graphic>
      </p:graphicFrame>
      <p:graphicFrame>
        <p:nvGraphicFramePr>
          <p:cNvPr id="55318" name="Object 22"/>
          <p:cNvGraphicFramePr>
            <a:graphicFrameLocks noChangeAspect="1"/>
          </p:cNvGraphicFramePr>
          <p:nvPr/>
        </p:nvGraphicFramePr>
        <p:xfrm>
          <a:off x="1785918" y="2071678"/>
          <a:ext cx="6134100" cy="755650"/>
        </p:xfrm>
        <a:graphic>
          <a:graphicData uri="http://schemas.openxmlformats.org/presentationml/2006/ole">
            <p:oleObj spid="_x0000_s55318" name="Equation" r:id="rId4" imgW="3504960" imgH="431640" progId="Equation.DSMT4">
              <p:embed/>
            </p:oleObj>
          </a:graphicData>
        </a:graphic>
      </p:graphicFrame>
      <p:graphicFrame>
        <p:nvGraphicFramePr>
          <p:cNvPr id="55320" name="Object 24"/>
          <p:cNvGraphicFramePr>
            <a:graphicFrameLocks noChangeAspect="1"/>
          </p:cNvGraphicFramePr>
          <p:nvPr/>
        </p:nvGraphicFramePr>
        <p:xfrm>
          <a:off x="6275407" y="3071813"/>
          <a:ext cx="1082675" cy="346075"/>
        </p:xfrm>
        <a:graphic>
          <a:graphicData uri="http://schemas.openxmlformats.org/presentationml/2006/ole">
            <p:oleObj spid="_x0000_s55320" name="Equation" r:id="rId5" imgW="63468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8" y="71414"/>
            <a:ext cx="9358346" cy="42862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/>
              </a:rPr>
              <a:t/>
            </a:r>
            <a:br>
              <a:rPr lang="ru-RU" sz="2400" b="1" dirty="0" smtClean="0">
                <a:latin typeface="Times New Roman"/>
              </a:rPr>
            </a:br>
            <a:r>
              <a:rPr lang="bg-BG" sz="2400" b="1" cap="all" dirty="0" smtClean="0">
                <a:latin typeface="Times New Roman" pitchFamily="18" charset="0"/>
                <a:cs typeface="Times New Roman" pitchFamily="18" charset="0"/>
              </a:rPr>
              <a:t> § </a:t>
            </a:r>
            <a:r>
              <a:rPr lang="en-US" sz="2400" b="1" cap="all" dirty="0" smtClean="0">
                <a:latin typeface="Times New Roman" pitchFamily="18" charset="0"/>
                <a:cs typeface="Times New Roman" pitchFamily="18" charset="0"/>
              </a:rPr>
              <a:t>11.2</a:t>
            </a:r>
            <a:r>
              <a:rPr lang="bg-BG" sz="2400" b="1" cap="all" dirty="0" smtClean="0">
                <a:latin typeface="Times New Roman" pitchFamily="18" charset="0"/>
                <a:cs typeface="Times New Roman" pitchFamily="18" charset="0"/>
              </a:rPr>
              <a:t>.	Основно състояние и нулева енергия на квантовия </a:t>
            </a:r>
            <a:r>
              <a:rPr lang="bg-BG" sz="2400" b="1" cap="all" dirty="0" err="1" smtClean="0">
                <a:latin typeface="Times New Roman" pitchFamily="18" charset="0"/>
                <a:cs typeface="Times New Roman" pitchFamily="18" charset="0"/>
              </a:rPr>
              <a:t>осцилатор</a:t>
            </a:r>
            <a:r>
              <a:rPr lang="bg-BG" sz="24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</a:rPr>
            </a:b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714356"/>
            <a:ext cx="9554936" cy="6572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•   </a:t>
            </a:r>
            <a:r>
              <a:rPr lang="bg-BG" sz="2000" b="1" i="1" dirty="0" smtClean="0"/>
              <a:t>Нулева енергия от релация на </a:t>
            </a:r>
            <a:r>
              <a:rPr lang="bg-BG" sz="2000" b="1" i="1" dirty="0" err="1" smtClean="0"/>
              <a:t>Хайзенберг</a:t>
            </a:r>
            <a:endParaRPr lang="bg-BG" sz="2000" b="1" i="1" dirty="0" smtClean="0"/>
          </a:p>
          <a:p>
            <a:pPr>
              <a:buNone/>
            </a:pPr>
            <a:endParaRPr lang="bg-BG" sz="2000" b="1" i="1" dirty="0" smtClean="0"/>
          </a:p>
          <a:p>
            <a:pPr>
              <a:buNone/>
            </a:pPr>
            <a:endParaRPr lang="bg-BG" sz="2000" b="1" i="1" dirty="0" smtClean="0"/>
          </a:p>
          <a:p>
            <a:pPr>
              <a:buNone/>
            </a:pPr>
            <a:endParaRPr lang="bg-BG" sz="2000" b="1" i="1" dirty="0" smtClean="0"/>
          </a:p>
          <a:p>
            <a:pPr>
              <a:buNone/>
            </a:pPr>
            <a:endParaRPr lang="bg-BG" sz="2000" b="1" i="1" dirty="0" smtClean="0"/>
          </a:p>
          <a:p>
            <a:pPr>
              <a:buNone/>
            </a:pPr>
            <a:endParaRPr lang="bg-BG" sz="2000" b="1" i="1" dirty="0" smtClean="0"/>
          </a:p>
          <a:p>
            <a:pPr>
              <a:buNone/>
            </a:pPr>
            <a:endParaRPr lang="bg-BG" sz="2000" b="1" i="1" dirty="0" smtClean="0"/>
          </a:p>
          <a:p>
            <a:pPr>
              <a:buNone/>
            </a:pPr>
            <a:endParaRPr lang="bg-BG" sz="2000" b="1" i="1" dirty="0" smtClean="0"/>
          </a:p>
          <a:p>
            <a:pPr>
              <a:buNone/>
            </a:pPr>
            <a:endParaRPr lang="bg-BG" sz="2000" b="1" i="1" dirty="0" smtClean="0"/>
          </a:p>
          <a:p>
            <a:pPr>
              <a:buNone/>
            </a:pPr>
            <a:endParaRPr lang="bg-BG" sz="2000" b="1" i="1" dirty="0" smtClean="0"/>
          </a:p>
          <a:p>
            <a:pPr>
              <a:buNone/>
            </a:pPr>
            <a:endParaRPr lang="bg-BG" sz="2000" b="1" i="1" dirty="0" smtClean="0"/>
          </a:p>
          <a:p>
            <a:pPr>
              <a:buNone/>
            </a:pPr>
            <a:endParaRPr lang="bg-BG" sz="2000" b="1" i="1" dirty="0" smtClean="0"/>
          </a:p>
          <a:p>
            <a:pPr>
              <a:buNone/>
            </a:pP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Намираме производната на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  по       и я приравняваме на нула. Оттук определяме, че</a:t>
            </a:r>
          </a:p>
          <a:p>
            <a:pPr>
              <a:buNone/>
            </a:pP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                       средната енергия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bg-BG" sz="2000" dirty="0" err="1" smtClean="0">
                <a:latin typeface="Times New Roman" pitchFamily="18" charset="0"/>
                <a:cs typeface="Times New Roman" pitchFamily="18" charset="0"/>
              </a:rPr>
              <a:t>осцилатора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 е минимална: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g-BG" sz="2000" b="1" i="1" dirty="0" smtClean="0"/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506" name="Object 26"/>
          <p:cNvGraphicFramePr>
            <a:graphicFrameLocks noChangeAspect="1"/>
          </p:cNvGraphicFramePr>
          <p:nvPr/>
        </p:nvGraphicFramePr>
        <p:xfrm>
          <a:off x="2071670" y="1142984"/>
          <a:ext cx="4572032" cy="456625"/>
        </p:xfrm>
        <a:graphic>
          <a:graphicData uri="http://schemas.openxmlformats.org/presentationml/2006/ole">
            <p:oleObj spid="_x0000_s20506" name="Equation" r:id="rId3" imgW="2501640" imgH="253800" progId="Equation.DSMT4">
              <p:embed/>
            </p:oleObj>
          </a:graphicData>
        </a:graphic>
      </p:graphicFrame>
      <p:sp>
        <p:nvSpPr>
          <p:cNvPr id="20509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508" name="Object 28"/>
          <p:cNvGraphicFramePr>
            <a:graphicFrameLocks noChangeAspect="1"/>
          </p:cNvGraphicFramePr>
          <p:nvPr/>
        </p:nvGraphicFramePr>
        <p:xfrm>
          <a:off x="2214546" y="1849429"/>
          <a:ext cx="3754438" cy="436563"/>
        </p:xfrm>
        <a:graphic>
          <a:graphicData uri="http://schemas.openxmlformats.org/presentationml/2006/ole">
            <p:oleObj spid="_x0000_s20508" name="Equation" r:id="rId4" imgW="1638000" imgH="190440" progId="Equation.DSMT4">
              <p:embed/>
            </p:oleObj>
          </a:graphicData>
        </a:graphic>
      </p:graphicFrame>
      <p:sp>
        <p:nvSpPr>
          <p:cNvPr id="20511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3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512" name="Object 32"/>
          <p:cNvGraphicFramePr>
            <a:graphicFrameLocks noChangeAspect="1"/>
          </p:cNvGraphicFramePr>
          <p:nvPr/>
        </p:nvGraphicFramePr>
        <p:xfrm>
          <a:off x="2740031" y="2316160"/>
          <a:ext cx="2689225" cy="755650"/>
        </p:xfrm>
        <a:graphic>
          <a:graphicData uri="http://schemas.openxmlformats.org/presentationml/2006/ole">
            <p:oleObj spid="_x0000_s20512" name="Equation" r:id="rId5" imgW="1460160" imgH="406080" progId="Equation.DSMT4">
              <p:embed/>
            </p:oleObj>
          </a:graphicData>
        </a:graphic>
      </p:graphicFrame>
      <p:sp>
        <p:nvSpPr>
          <p:cNvPr id="20515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514" name="Object 34"/>
          <p:cNvGraphicFramePr>
            <a:graphicFrameLocks noChangeAspect="1"/>
          </p:cNvGraphicFramePr>
          <p:nvPr/>
        </p:nvGraphicFramePr>
        <p:xfrm>
          <a:off x="3643306" y="3071810"/>
          <a:ext cx="1240905" cy="500066"/>
        </p:xfrm>
        <a:graphic>
          <a:graphicData uri="http://schemas.openxmlformats.org/presentationml/2006/ole">
            <p:oleObj spid="_x0000_s20514" name="Equation" r:id="rId6" imgW="634725" imgH="253890" progId="Equation.DSMT4">
              <p:embed/>
            </p:oleObj>
          </a:graphicData>
        </a:graphic>
      </p:graphicFrame>
      <p:graphicFrame>
        <p:nvGraphicFramePr>
          <p:cNvPr id="20516" name="Object 36"/>
          <p:cNvGraphicFramePr>
            <a:graphicFrameLocks noChangeAspect="1"/>
          </p:cNvGraphicFramePr>
          <p:nvPr/>
        </p:nvGraphicFramePr>
        <p:xfrm>
          <a:off x="2285984" y="3500438"/>
          <a:ext cx="4087813" cy="947737"/>
        </p:xfrm>
        <a:graphic>
          <a:graphicData uri="http://schemas.openxmlformats.org/presentationml/2006/ole">
            <p:oleObj spid="_x0000_s20516" name="Equation" r:id="rId7" imgW="1917360" imgH="444240" progId="Equation.DSMT4">
              <p:embed/>
            </p:oleObj>
          </a:graphicData>
        </a:graphic>
      </p:graphicFrame>
      <p:sp>
        <p:nvSpPr>
          <p:cNvPr id="20518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517" name="Object 37"/>
          <p:cNvGraphicFramePr>
            <a:graphicFrameLocks noChangeAspect="1"/>
          </p:cNvGraphicFramePr>
          <p:nvPr/>
        </p:nvGraphicFramePr>
        <p:xfrm>
          <a:off x="2643174" y="4357694"/>
          <a:ext cx="3123661" cy="714380"/>
        </p:xfrm>
        <a:graphic>
          <a:graphicData uri="http://schemas.openxmlformats.org/presentationml/2006/ole">
            <p:oleObj spid="_x0000_s20517" name="Equation" r:id="rId8" imgW="2120760" imgH="482400" progId="Equation.DSMT4">
              <p:embed/>
            </p:oleObj>
          </a:graphicData>
        </a:graphic>
      </p:graphicFrame>
      <p:graphicFrame>
        <p:nvGraphicFramePr>
          <p:cNvPr id="20519" name="Object 39"/>
          <p:cNvGraphicFramePr>
            <a:graphicFrameLocks noChangeAspect="1"/>
          </p:cNvGraphicFramePr>
          <p:nvPr/>
        </p:nvGraphicFramePr>
        <p:xfrm>
          <a:off x="2928926" y="5143512"/>
          <a:ext cx="275547" cy="321471"/>
        </p:xfrm>
        <a:graphic>
          <a:graphicData uri="http://schemas.openxmlformats.org/presentationml/2006/ole">
            <p:oleObj spid="_x0000_s20519" name="Equation" r:id="rId9" imgW="152280" imgH="177480" progId="Equation.DSMT4">
              <p:embed/>
            </p:oleObj>
          </a:graphicData>
        </a:graphic>
      </p:graphicFrame>
      <p:graphicFrame>
        <p:nvGraphicFramePr>
          <p:cNvPr id="20520" name="Object 40"/>
          <p:cNvGraphicFramePr>
            <a:graphicFrameLocks noChangeAspect="1"/>
          </p:cNvGraphicFramePr>
          <p:nvPr/>
        </p:nvGraphicFramePr>
        <p:xfrm>
          <a:off x="3500430" y="5143512"/>
          <a:ext cx="298450" cy="357187"/>
        </p:xfrm>
        <a:graphic>
          <a:graphicData uri="http://schemas.openxmlformats.org/presentationml/2006/ole">
            <p:oleObj spid="_x0000_s20520" name="Equation" r:id="rId10" imgW="203040" imgH="241200" progId="Equation.DSMT4">
              <p:embed/>
            </p:oleObj>
          </a:graphicData>
        </a:graphic>
      </p:graphicFrame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521" name="Object 41"/>
          <p:cNvGraphicFramePr>
            <a:graphicFrameLocks noChangeAspect="1"/>
          </p:cNvGraphicFramePr>
          <p:nvPr/>
        </p:nvGraphicFramePr>
        <p:xfrm>
          <a:off x="571472" y="5429264"/>
          <a:ext cx="1422965" cy="428604"/>
        </p:xfrm>
        <a:graphic>
          <a:graphicData uri="http://schemas.openxmlformats.org/presentationml/2006/ole">
            <p:oleObj spid="_x0000_s20521" name="Equation" r:id="rId11" imgW="787400" imgH="241300" progId="Equation.DSMT4">
              <p:embed/>
            </p:oleObj>
          </a:graphicData>
        </a:graphic>
      </p:graphicFrame>
      <p:sp>
        <p:nvSpPr>
          <p:cNvPr id="20524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523" name="Object 43"/>
          <p:cNvGraphicFramePr>
            <a:graphicFrameLocks noChangeAspect="1"/>
          </p:cNvGraphicFramePr>
          <p:nvPr/>
        </p:nvGraphicFramePr>
        <p:xfrm>
          <a:off x="2422487" y="5929330"/>
          <a:ext cx="4364091" cy="857232"/>
        </p:xfrm>
        <a:graphic>
          <a:graphicData uri="http://schemas.openxmlformats.org/presentationml/2006/ole">
            <p:oleObj spid="_x0000_s20523" name="Equation" r:id="rId12" imgW="2133600" imgH="4191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414"/>
            <a:ext cx="9358346" cy="50006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/>
              </a:rPr>
              <a:t>11.3	</a:t>
            </a:r>
            <a:r>
              <a:rPr lang="bg-BG" sz="2400" dirty="0" smtClean="0"/>
              <a:t>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ВЪЗБУДЕНИ СЪСТОЯНИЯ НА КВАНТОВИЯ ОСЦИЛАТОР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500042"/>
            <a:ext cx="9644130" cy="6572272"/>
          </a:xfrm>
        </p:spPr>
        <p:txBody>
          <a:bodyPr>
            <a:noAutofit/>
          </a:bodyPr>
          <a:lstStyle/>
          <a:p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Енергия вълнова функция и плътност на вероятностите на състоянията с         ,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         и 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– голямо число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Основното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състояние</a:t>
            </a:r>
            <a:r>
              <a:rPr lang="ru-RU" sz="2400" dirty="0" smtClean="0">
                <a:latin typeface="Times New Roman" pitchFamily="18" charset="0"/>
              </a:rPr>
              <a:t> е с квантово число </a:t>
            </a:r>
            <a:r>
              <a:rPr lang="en-US" sz="2400" i="1" dirty="0" smtClean="0">
                <a:latin typeface="Times New Roman" pitchFamily="18" charset="0"/>
              </a:rPr>
              <a:t>n=</a:t>
            </a:r>
            <a:r>
              <a:rPr lang="en-US" sz="2400" dirty="0" smtClean="0">
                <a:latin typeface="Times New Roman" pitchFamily="18" charset="0"/>
              </a:rPr>
              <a:t>0</a:t>
            </a:r>
            <a:r>
              <a:rPr lang="ru-RU" sz="2400" dirty="0" smtClean="0">
                <a:latin typeface="Times New Roman" pitchFamily="18" charset="0"/>
              </a:rPr>
              <a:t>  и </a:t>
            </a:r>
            <a:r>
              <a:rPr lang="ru-RU" sz="2400" dirty="0" err="1" smtClean="0">
                <a:latin typeface="Times New Roman" pitchFamily="18" charset="0"/>
              </a:rPr>
              <a:t>има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spc="-2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spc="-2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23" name="Object 19"/>
          <p:cNvGraphicFramePr>
            <a:graphicFrameLocks noChangeAspect="1"/>
          </p:cNvGraphicFramePr>
          <p:nvPr/>
        </p:nvGraphicFramePr>
        <p:xfrm>
          <a:off x="6951663" y="1377938"/>
          <a:ext cx="1743075" cy="336550"/>
        </p:xfrm>
        <a:graphic>
          <a:graphicData uri="http://schemas.openxmlformats.org/presentationml/2006/ole">
            <p:oleObj spid="_x0000_s21523" name="Equation" r:id="rId3" imgW="1054080" imgH="203040" progId="Equation.DSMT4">
              <p:embed/>
            </p:oleObj>
          </a:graphicData>
        </a:graphic>
      </p:graphicFrame>
      <p:sp>
        <p:nvSpPr>
          <p:cNvPr id="21531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30" name="Object 26"/>
          <p:cNvGraphicFramePr>
            <a:graphicFrameLocks noChangeAspect="1"/>
          </p:cNvGraphicFramePr>
          <p:nvPr/>
        </p:nvGraphicFramePr>
        <p:xfrm>
          <a:off x="2571736" y="957245"/>
          <a:ext cx="571504" cy="303612"/>
        </p:xfrm>
        <a:graphic>
          <a:graphicData uri="http://schemas.openxmlformats.org/presentationml/2006/ole">
            <p:oleObj spid="_x0000_s21530" name="Equation" r:id="rId4" imgW="304536" imgH="164957" progId="Equation.DSMT4">
              <p:embed/>
            </p:oleObj>
          </a:graphicData>
        </a:graphic>
      </p:graphicFrame>
      <p:graphicFrame>
        <p:nvGraphicFramePr>
          <p:cNvPr id="21532" name="Object 28"/>
          <p:cNvGraphicFramePr>
            <a:graphicFrameLocks noChangeAspect="1"/>
          </p:cNvGraphicFramePr>
          <p:nvPr/>
        </p:nvGraphicFramePr>
        <p:xfrm>
          <a:off x="3238495" y="954072"/>
          <a:ext cx="619125" cy="303213"/>
        </p:xfrm>
        <a:graphic>
          <a:graphicData uri="http://schemas.openxmlformats.org/presentationml/2006/ole">
            <p:oleObj spid="_x0000_s21532" name="Equation" r:id="rId5" imgW="330120" imgH="164880" progId="Equation.DSMT4">
              <p:embed/>
            </p:oleObj>
          </a:graphicData>
        </a:graphic>
      </p:graphicFrame>
      <p:sp>
        <p:nvSpPr>
          <p:cNvPr id="21534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33" name="Object 29"/>
          <p:cNvGraphicFramePr>
            <a:graphicFrameLocks noChangeAspect="1"/>
          </p:cNvGraphicFramePr>
          <p:nvPr/>
        </p:nvGraphicFramePr>
        <p:xfrm>
          <a:off x="2370138" y="1912935"/>
          <a:ext cx="3617912" cy="1230313"/>
        </p:xfrm>
        <a:graphic>
          <a:graphicData uri="http://schemas.openxmlformats.org/presentationml/2006/ole">
            <p:oleObj spid="_x0000_s21533" name="Equation" r:id="rId6" imgW="2209680" imgH="749160" progId="Equation.DSMT4">
              <p:embed/>
            </p:oleObj>
          </a:graphicData>
        </a:graphic>
      </p:graphicFrame>
      <p:pic>
        <p:nvPicPr>
          <p:cNvPr id="21535" name="Picture 31" descr="18-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-214346" y="3143248"/>
            <a:ext cx="6443904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37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36" name="Object 32"/>
          <p:cNvGraphicFramePr>
            <a:graphicFrameLocks noChangeAspect="1"/>
          </p:cNvGraphicFramePr>
          <p:nvPr/>
        </p:nvGraphicFramePr>
        <p:xfrm>
          <a:off x="6072198" y="3374750"/>
          <a:ext cx="2133981" cy="625754"/>
        </p:xfrm>
        <a:graphic>
          <a:graphicData uri="http://schemas.openxmlformats.org/presentationml/2006/ole">
            <p:oleObj spid="_x0000_s21536" name="Equation" r:id="rId8" imgW="1270000" imgH="368300" progId="Equation.DSMT4">
              <p:embed/>
            </p:oleObj>
          </a:graphicData>
        </a:graphic>
      </p:graphicFrame>
      <p:sp>
        <p:nvSpPr>
          <p:cNvPr id="21539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38" name="Object 34"/>
          <p:cNvGraphicFramePr>
            <a:graphicFrameLocks noChangeAspect="1"/>
          </p:cNvGraphicFramePr>
          <p:nvPr/>
        </p:nvGraphicFramePr>
        <p:xfrm>
          <a:off x="6072198" y="4286259"/>
          <a:ext cx="2895600" cy="428625"/>
        </p:xfrm>
        <a:graphic>
          <a:graphicData uri="http://schemas.openxmlformats.org/presentationml/2006/ole">
            <p:oleObj spid="_x0000_s21538" name="Equation" r:id="rId9" imgW="1612800" imgH="241200" progId="Equation.DSMT4">
              <p:embed/>
            </p:oleObj>
          </a:graphicData>
        </a:graphic>
      </p:graphicFrame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40" name="Object 36"/>
          <p:cNvGraphicFramePr>
            <a:graphicFrameLocks noChangeAspect="1"/>
          </p:cNvGraphicFramePr>
          <p:nvPr/>
        </p:nvGraphicFramePr>
        <p:xfrm>
          <a:off x="6143636" y="4908571"/>
          <a:ext cx="3032125" cy="1592263"/>
        </p:xfrm>
        <a:graphic>
          <a:graphicData uri="http://schemas.openxmlformats.org/presentationml/2006/ole">
            <p:oleObj spid="_x0000_s21540" name="Equation" r:id="rId10" imgW="2082600" imgH="1091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42862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/>
              </a:rPr>
              <a:t>11.3	</a:t>
            </a:r>
            <a:r>
              <a:rPr lang="bg-BG" sz="2400" dirty="0" smtClean="0"/>
              <a:t>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ВЪЗБУДЕНИ СЪСТОЯНИЯ НА КВАНТОВИЯ ОСЦИЛАТОР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357166"/>
            <a:ext cx="9501254" cy="65008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sz="2400" dirty="0" smtClean="0"/>
              <a:t> 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bg-BG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en-US" sz="2400" b="1" i="1" dirty="0" smtClean="0">
                <a:latin typeface="Times New Roman" pitchFamily="18" charset="0"/>
              </a:rPr>
              <a:t>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279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89" name="Object 21"/>
          <p:cNvGraphicFramePr>
            <a:graphicFrameLocks noChangeAspect="1"/>
          </p:cNvGraphicFramePr>
          <p:nvPr/>
        </p:nvGraphicFramePr>
        <p:xfrm>
          <a:off x="2071670" y="642918"/>
          <a:ext cx="4900811" cy="1704995"/>
        </p:xfrm>
        <a:graphic>
          <a:graphicData uri="http://schemas.openxmlformats.org/presentationml/2006/ole">
            <p:oleObj spid="_x0000_s32789" name="Equation" r:id="rId3" imgW="2705040" imgH="939600" progId="Equation.DSMT4">
              <p:embed/>
            </p:oleObj>
          </a:graphicData>
        </a:graphic>
      </p:graphicFrame>
      <p:pic>
        <p:nvPicPr>
          <p:cNvPr id="32791" name="Picture 23" descr="18-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04" y="2571744"/>
            <a:ext cx="6072230" cy="3545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93" name="Rectangle 25"/>
          <p:cNvSpPr>
            <a:spLocks noChangeArrowheads="1"/>
          </p:cNvSpPr>
          <p:nvPr/>
        </p:nvSpPr>
        <p:spPr bwMode="auto">
          <a:xfrm>
            <a:off x="0" y="5046097"/>
            <a:ext cx="885828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bg-BG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Функцията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</a:t>
            </a:r>
            <a:r>
              <a:rPr lang="bg-BG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bg-BG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има два възела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lang="bg-BG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bg-BG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bg-BG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792" name="Object 24"/>
          <p:cNvGraphicFramePr>
            <a:graphicFrameLocks noChangeAspect="1"/>
          </p:cNvGraphicFramePr>
          <p:nvPr/>
        </p:nvGraphicFramePr>
        <p:xfrm>
          <a:off x="1714480" y="6183719"/>
          <a:ext cx="785818" cy="459991"/>
        </p:xfrm>
        <a:graphic>
          <a:graphicData uri="http://schemas.openxmlformats.org/presentationml/2006/ole">
            <p:oleObj spid="_x0000_s32792" name="Equation" r:id="rId5" imgW="393529" imgH="228501" progId="Equation.DSMT4">
              <p:embed/>
            </p:oleObj>
          </a:graphicData>
        </a:graphic>
      </p:graphicFrame>
      <p:sp>
        <p:nvSpPr>
          <p:cNvPr id="3279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95" name="Object 27"/>
          <p:cNvGraphicFramePr>
            <a:graphicFrameLocks noChangeAspect="1"/>
          </p:cNvGraphicFramePr>
          <p:nvPr/>
        </p:nvGraphicFramePr>
        <p:xfrm>
          <a:off x="4811099" y="6049416"/>
          <a:ext cx="2689859" cy="808608"/>
        </p:xfrm>
        <a:graphic>
          <a:graphicData uri="http://schemas.openxmlformats.org/presentationml/2006/ole">
            <p:oleObj spid="_x0000_s32795" name="Equation" r:id="rId6" imgW="1549400" imgH="4699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/>
              </a:rPr>
              <a:t>11.3	</a:t>
            </a:r>
            <a:r>
              <a:rPr lang="bg-BG" sz="2400" dirty="0" smtClean="0"/>
              <a:t>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ВЪЗБУДЕНИ СЪСТОЯНИЯ НА КВАНТОВИЯ ОСЦИЛАТОР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428628"/>
            <a:ext cx="9644130" cy="6429372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 marL="72000"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Разпределение на плътността на вероятността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на квантов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осцилатор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в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72000"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състояние с голямо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sz="2400" dirty="0" smtClean="0"/>
              <a:t>(</a:t>
            </a:r>
            <a:r>
              <a:rPr lang="en-US" sz="2400" dirty="0" smtClean="0"/>
              <a:t>             </a:t>
            </a:r>
            <a:r>
              <a:rPr lang="ru-RU" sz="2400" dirty="0" smtClean="0"/>
              <a:t>)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заедно с разпределението  на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класичес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marL="72000">
              <a:buNone/>
            </a:pP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осцилатор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със същата енергия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31764" name="Picture 20" descr="fig13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71790" y="500042"/>
            <a:ext cx="547204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765" name="Object 21"/>
          <p:cNvGraphicFramePr>
            <a:graphicFrameLocks noChangeAspect="1"/>
          </p:cNvGraphicFramePr>
          <p:nvPr/>
        </p:nvGraphicFramePr>
        <p:xfrm>
          <a:off x="3000364" y="5715016"/>
          <a:ext cx="869162" cy="397331"/>
        </p:xfrm>
        <a:graphic>
          <a:graphicData uri="http://schemas.openxmlformats.org/presentationml/2006/ole">
            <p:oleObj spid="_x0000_s31765" name="Equation" r:id="rId4" imgW="330057" imgH="152334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ime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times-template</Template>
  <TotalTime>3522</TotalTime>
  <Words>830</Words>
  <PresentationFormat>On-screen Show (4:3)</PresentationFormat>
  <Paragraphs>358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times-template</vt:lpstr>
      <vt:lpstr>Equation</vt:lpstr>
      <vt:lpstr>MathType 6.0 Equation</vt:lpstr>
      <vt:lpstr>ХАРМОНИЧЕН  КВАНТОВ  ОСЦИЛАТОР  (ЛЕКЦИЯ 8; Гл. 11)</vt:lpstr>
      <vt:lpstr> 11.1. УРАВНЕНИЕ И РЕШЕНИЕ  НА УРАВНЕНИЕТО НА ОСЦИЛАТОРА</vt:lpstr>
      <vt:lpstr>11.1. УРАВНЕНИЕ И РЕШЕНИЕ  НА УРАВНЕНИЕТО НА ОСЦИЛАТОРА</vt:lpstr>
      <vt:lpstr>§ 11.2. Основно състояние и нулева енергия на квантовия осцилатор</vt:lpstr>
      <vt:lpstr> § 11.2. Основно състояние и нулева енергия на квантовия осцилатор</vt:lpstr>
      <vt:lpstr>  § 11.2. Основно състояние и нулева енергия на квантовия осцилатор  </vt:lpstr>
      <vt:lpstr>11.3  ВЪЗБУДЕНИ СЪСТОЯНИЯ НА КВАНТОВИЯ ОСЦИЛАТОР</vt:lpstr>
      <vt:lpstr>11.3  ВЪЗБУДЕНИ СЪСТОЯНИЯ НА КВАНТОВИЯ ОСЦИЛАТОР</vt:lpstr>
      <vt:lpstr>11.3  ВЪЗБУДЕНИ СЪСТОЯНИЯ НА КВАНТОВИЯ ОСЦИЛАТОР</vt:lpstr>
      <vt:lpstr>11.3  ВЪЗБУДЕНИ СЪСТОЯНИЯ НА КВАНТОВИЯ ОСЦИЛАТОР</vt:lpstr>
      <vt:lpstr>11.3  ВЪЗБУДЕНИ СЪСТОЯНИЯ НА КВАНТОВИЯ ОСЦИЛАТОР</vt:lpstr>
      <vt:lpstr>11.4. Свързани квантови осцилатори и сили на Ван дер Ваалс</vt:lpstr>
      <vt:lpstr> 11.4. Свързани квантови осцилатори и сили на Ван дер Ваалс</vt:lpstr>
      <vt:lpstr> 11.4. Свързани квантови осцилатори и сили на Ван дер Ваалс</vt:lpstr>
      <vt:lpstr> 11.4. Свързани квантови осцилатори и сили на Ван дер Ваалс</vt:lpstr>
      <vt:lpstr>11.4. Свързани квантови осцилатори и сили на Ван дер Ваалс</vt:lpstr>
      <vt:lpstr>11.4. Свързани квантови осцилатори и сили на Ван дер Ваалс</vt:lpstr>
      <vt:lpstr>11.4. Свързани квантови осцилатори и сили на Ван дер Ваалс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2017-02-10T12:41:15Z</dcterms:created>
  <dcterms:modified xsi:type="dcterms:W3CDTF">2017-04-04T06:08:03Z</dcterms:modified>
</cp:coreProperties>
</file>