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97" r:id="rId3"/>
    <p:sldId id="277" r:id="rId4"/>
    <p:sldId id="278" r:id="rId5"/>
    <p:sldId id="279" r:id="rId6"/>
    <p:sldId id="282" r:id="rId7"/>
    <p:sldId id="283" r:id="rId8"/>
    <p:sldId id="285" r:id="rId9"/>
    <p:sldId id="286" r:id="rId10"/>
    <p:sldId id="298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75" autoAdjust="0"/>
  </p:normalViewPr>
  <p:slideViewPr>
    <p:cSldViewPr>
      <p:cViewPr>
        <p:scale>
          <a:sx n="100" d="100"/>
          <a:sy n="100" d="100"/>
        </p:scale>
        <p:origin x="-2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BC88-9BA4-4FF4-9B4B-38000EED9F95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937F-4454-45D3-9F10-4EFC4966B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E15-61CB-4223-B7A7-EE0FE6B73EBD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1535-1B5B-47A9-B95D-005A0821466A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7950-34D4-406D-AB84-2AFFF38ED119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69FB-0626-4CE4-BD7C-6496C10C5BC3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9F6C-6163-4AD5-9389-6BE40729DE98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240-B780-461C-9B70-6E652F80A9C3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8597-7798-4519-817E-AC9D0C00A844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80B-2D64-40AF-AE7F-F4FF1CD5EDB0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95B0-B671-45FF-9C8F-1AF743CC4974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7D63-7932-490E-B725-9AE24A888C2C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8F7E-EBFA-48E5-BC5D-0B5E6037F736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BC48-4F4F-45B0-A4DB-A589122D2FB7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jpeg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image" Target="../media/image81.png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83.png"/><Relationship Id="rId5" Type="http://schemas.openxmlformats.org/officeDocument/2006/relationships/oleObject" Target="../embeddings/oleObject69.bin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8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3.png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jpeg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2.bin"/><Relationship Id="rId5" Type="http://schemas.openxmlformats.org/officeDocument/2006/relationships/image" Target="../media/image106.png"/><Relationship Id="rId4" Type="http://schemas.openxmlformats.org/officeDocument/2006/relationships/oleObject" Target="../embeddings/oleObject9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image" Target="../media/image1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8.png"/><Relationship Id="rId9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286908" cy="12144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ДВИЖЕНИЕ НА ЧАСТИЦА В ЕДНОМЕРНО ПОТЕНЦИАЛНО ПОЛЕ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(ЛЕКЦИЯ </a:t>
            </a:r>
            <a:r>
              <a:rPr lang="en-US" sz="2400" b="1" dirty="0" smtClean="0">
                <a:latin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</a:rPr>
              <a:t>; Гл. </a:t>
            </a:r>
            <a:r>
              <a:rPr lang="en-US" sz="2400" b="1" dirty="0" smtClean="0">
                <a:latin typeface="Times New Roman" pitchFamily="18" charset="0"/>
              </a:rPr>
              <a:t>10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500330"/>
            <a:ext cx="9715568" cy="5786454"/>
          </a:xfrm>
        </p:spPr>
        <p:txBody>
          <a:bodyPr>
            <a:noAutofit/>
          </a:bodyPr>
          <a:lstStyle/>
          <a:p>
            <a:pPr marL="431800" indent="-431800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24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§ </a:t>
            </a:r>
            <a:r>
              <a:rPr lang="bg-BG" sz="2400" dirty="0" smtClean="0">
                <a:latin typeface="Times New Roman"/>
                <a:ea typeface="Times New Roman"/>
              </a:rPr>
              <a:t>10.1</a:t>
            </a:r>
            <a:r>
              <a:rPr lang="ru-RU" sz="24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	Движение на частица в постоянно </a:t>
            </a:r>
            <a:r>
              <a:rPr lang="ru-RU" sz="2400" spc="1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потенциално</a:t>
            </a:r>
            <a:r>
              <a:rPr lang="ru-RU" sz="24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поле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450215" indent="-431800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§ </a:t>
            </a:r>
            <a:r>
              <a:rPr lang="bg-BG" sz="2400" dirty="0" smtClean="0">
                <a:latin typeface="Times New Roman"/>
                <a:ea typeface="Times New Roman"/>
              </a:rPr>
              <a:t>10.2</a:t>
            </a: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bg-BG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Безкрайно</a:t>
            </a: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дълбока</a:t>
            </a: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потенциална</a:t>
            </a: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яма 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450215" indent="-431800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24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§ </a:t>
            </a:r>
            <a:r>
              <a:rPr lang="bg-BG" sz="2400" dirty="0" smtClean="0">
                <a:latin typeface="Times New Roman"/>
                <a:ea typeface="Times New Roman"/>
              </a:rPr>
              <a:t>10.3</a:t>
            </a:r>
            <a:r>
              <a:rPr lang="ru-RU" sz="24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	</a:t>
            </a:r>
            <a:r>
              <a:rPr lang="ru-RU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Правоъгълна</a:t>
            </a:r>
            <a:r>
              <a:rPr lang="ru-RU" sz="2400" spc="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потенциална</a:t>
            </a:r>
            <a:r>
              <a:rPr lang="ru-RU" sz="2400" spc="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яма с </a:t>
            </a:r>
            <a:r>
              <a:rPr lang="ru-RU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крайна</a:t>
            </a:r>
            <a:r>
              <a:rPr lang="ru-RU" sz="2400" spc="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дълбочина</a:t>
            </a:r>
            <a:r>
              <a:rPr lang="ru-RU" sz="2400" spc="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450215" indent="-431800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§ </a:t>
            </a:r>
            <a:r>
              <a:rPr lang="bg-BG" sz="2400" dirty="0" smtClean="0">
                <a:latin typeface="Times New Roman"/>
                <a:ea typeface="Times New Roman"/>
              </a:rPr>
              <a:t>10.4</a:t>
            </a: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bg-BG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4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Потенциален </a:t>
            </a:r>
            <a:r>
              <a:rPr lang="ru-RU" sz="2400" spc="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праг</a:t>
            </a:r>
            <a:r>
              <a:rPr lang="bg-BG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 п</a:t>
            </a:r>
            <a:r>
              <a:rPr lang="ru-RU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отенциална</a:t>
            </a: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бариера</a:t>
            </a: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</a:t>
            </a:r>
            <a:r>
              <a:rPr lang="ru-RU" sz="24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en-US" sz="2400" dirty="0" smtClean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en-US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§</a:t>
            </a:r>
            <a:r>
              <a:rPr lang="ru-RU" sz="24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2400" dirty="0" smtClean="0">
                <a:latin typeface="Times New Roman"/>
                <a:ea typeface="Times New Roman"/>
              </a:rPr>
              <a:t>10.6</a:t>
            </a:r>
            <a:r>
              <a:rPr lang="ru-RU" sz="24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	</a:t>
            </a:r>
            <a:r>
              <a:rPr lang="ru-RU" sz="2400" spc="1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Тунелен</a:t>
            </a:r>
            <a:r>
              <a:rPr lang="ru-RU" sz="24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1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ефект</a:t>
            </a:r>
            <a:r>
              <a:rPr lang="ru-RU" sz="24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 радиоактивно </a:t>
            </a:r>
            <a:r>
              <a:rPr lang="ru-RU" sz="2400" spc="1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разпадане</a:t>
            </a: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 •</a:t>
            </a: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</a:rPr>
              <a:t>Да </a:t>
            </a:r>
            <a:r>
              <a:rPr lang="ru-RU" sz="2400" dirty="0" err="1" smtClean="0">
                <a:latin typeface="Times New Roman" pitchFamily="18" charset="0"/>
              </a:rPr>
              <a:t>погледнем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по-широко</a:t>
            </a:r>
            <a:r>
              <a:rPr lang="ru-RU" sz="2400" dirty="0" smtClean="0">
                <a:latin typeface="Times New Roman" pitchFamily="18" charset="0"/>
              </a:rPr>
              <a:t> на принципа на </a:t>
            </a:r>
            <a:r>
              <a:rPr lang="ru-RU" sz="2400" dirty="0" err="1" smtClean="0">
                <a:latin typeface="Times New Roman" pitchFamily="18" charset="0"/>
              </a:rPr>
              <a:t>суперпозицията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гледнаточка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линейната</a:t>
            </a:r>
            <a:r>
              <a:rPr lang="ru-RU" sz="2400" dirty="0" smtClean="0">
                <a:latin typeface="Times New Roman" pitchFamily="18" charset="0"/>
              </a:rPr>
              <a:t> алгебра. </a:t>
            </a:r>
            <a:r>
              <a:rPr lang="en-US" sz="2400" dirty="0" smtClean="0">
                <a:latin typeface="Times New Roman" pitchFamily="18" charset="0"/>
              </a:rPr>
              <a:t>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2468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71504"/>
          </a:xfrm>
        </p:spPr>
        <p:txBody>
          <a:bodyPr>
            <a:noAutofit/>
          </a:bodyPr>
          <a:lstStyle/>
          <a:p>
            <a:r>
              <a:rPr lang="ru-RU" sz="2400" b="1" spc="-30" dirty="0" smtClean="0">
                <a:latin typeface="Times New Roman"/>
                <a:ea typeface="Times New Roman"/>
              </a:rPr>
              <a:t>10.3. </a:t>
            </a:r>
            <a:r>
              <a:rPr lang="ru-RU" sz="2400" b="1" dirty="0" smtClean="0">
                <a:latin typeface="Times New Roman"/>
                <a:ea typeface="Times New Roman"/>
              </a:rPr>
              <a:t>ПРАВОЪГЪЛНА</a:t>
            </a:r>
            <a:r>
              <a:rPr lang="ru-RU" sz="2400" b="1" spc="-30" dirty="0" smtClean="0">
                <a:latin typeface="Times New Roman"/>
                <a:ea typeface="Times New Roman"/>
              </a:rPr>
              <a:t> ПОТЕНЦИАЛНА</a:t>
            </a:r>
            <a:r>
              <a:rPr lang="en-US" sz="2400" b="1" spc="-30" dirty="0" smtClean="0">
                <a:latin typeface="Times New Roman"/>
                <a:ea typeface="Times New Roman"/>
              </a:rPr>
              <a:t> </a:t>
            </a:r>
            <a:r>
              <a:rPr lang="ru-RU" sz="2400" b="1" spc="-30" dirty="0" smtClean="0">
                <a:latin typeface="Times New Roman"/>
                <a:ea typeface="Times New Roman"/>
              </a:rPr>
              <a:t> ЯМА С КРАЙНА ДЪЛБОЧИНА</a:t>
            </a:r>
            <a:endParaRPr lang="en-US" sz="2400" b="1" spc="-3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500042"/>
            <a:ext cx="9644130" cy="6286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•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</a:rPr>
              <a:t>Яма с </a:t>
            </a:r>
            <a:r>
              <a:rPr lang="ru-RU" sz="2400" b="1" i="1" dirty="0" err="1" smtClean="0">
                <a:latin typeface="Times New Roman" pitchFamily="18" charset="0"/>
              </a:rPr>
              <a:t>крайна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дълочина</a:t>
            </a:r>
            <a:r>
              <a:rPr lang="ru-RU" sz="2400" b="1" i="1" dirty="0" smtClean="0">
                <a:latin typeface="Times New Roman" pitchFamily="18" charset="0"/>
              </a:rPr>
              <a:t> – </a:t>
            </a:r>
            <a:r>
              <a:rPr lang="ru-RU" sz="2400" b="1" i="1" dirty="0" err="1" smtClean="0">
                <a:latin typeface="Times New Roman" pitchFamily="18" charset="0"/>
              </a:rPr>
              <a:t>модел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реални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обекти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                    </a:t>
            </a:r>
            <a:r>
              <a:rPr lang="ru-RU" sz="2400" dirty="0" err="1" smtClean="0">
                <a:latin typeface="Times New Roman" pitchFamily="18" charset="0"/>
              </a:rPr>
              <a:t>Правоъгълна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потенциална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                                                               </a:t>
            </a:r>
            <a:r>
              <a:rPr lang="ru-RU" sz="2400" dirty="0" smtClean="0">
                <a:latin typeface="Times New Roman" pitchFamily="18" charset="0"/>
              </a:rPr>
              <a:t>яма с </a:t>
            </a:r>
            <a:r>
              <a:rPr lang="ru-RU" sz="2400" dirty="0" err="1" smtClean="0">
                <a:latin typeface="Times New Roman" pitchFamily="18" charset="0"/>
              </a:rPr>
              <a:t>крайна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дълбочина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Такава</a:t>
            </a:r>
            <a:r>
              <a:rPr lang="ru-RU" sz="2400" dirty="0" smtClean="0">
                <a:latin typeface="Times New Roman" pitchFamily="18" charset="0"/>
              </a:rPr>
              <a:t> яма </a:t>
            </a:r>
            <a:r>
              <a:rPr lang="ru-RU" sz="2400" dirty="0" err="1" smtClean="0">
                <a:latin typeface="Times New Roman" pitchFamily="18" charset="0"/>
              </a:rPr>
              <a:t>често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използва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en-US" sz="2400" dirty="0" smtClean="0">
                <a:latin typeface="Times New Roman" pitchFamily="18" charset="0"/>
              </a:rPr>
              <a:t>KM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потенциални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ограничен радиус, </a:t>
            </a:r>
            <a:r>
              <a:rPr lang="ru-RU" sz="2400" dirty="0" err="1" smtClean="0">
                <a:latin typeface="Times New Roman" pitchFamily="18" charset="0"/>
              </a:rPr>
              <a:t>неоказващи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въздействие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извън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този</a:t>
            </a:r>
            <a:r>
              <a:rPr lang="ru-RU" sz="2400" dirty="0" smtClean="0">
                <a:latin typeface="Times New Roman" pitchFamily="18" charset="0"/>
              </a:rPr>
              <a:t> радиус. </a:t>
            </a:r>
            <a:r>
              <a:rPr lang="ru-RU" sz="2400" dirty="0" err="1" smtClean="0">
                <a:latin typeface="Times New Roman" pitchFamily="18" charset="0"/>
              </a:rPr>
              <a:t>Извън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областта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силите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потенциалът</a:t>
            </a:r>
            <a:r>
              <a:rPr lang="ru-RU" sz="2400" dirty="0" smtClean="0">
                <a:latin typeface="Times New Roman" pitchFamily="18" charset="0"/>
              </a:rPr>
              <a:t> се смята за постоянен. </a:t>
            </a:r>
            <a:r>
              <a:rPr lang="bg-BG" sz="2400" dirty="0" smtClean="0">
                <a:latin typeface="Times New Roman" pitchFamily="18" charset="0"/>
              </a:rPr>
              <a:t>П</a:t>
            </a:r>
            <a:r>
              <a:rPr lang="ru-RU" sz="2400" dirty="0" err="1" smtClean="0">
                <a:latin typeface="Times New Roman" pitchFamily="18" charset="0"/>
              </a:rPr>
              <a:t>ри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такъв</a:t>
            </a:r>
            <a:r>
              <a:rPr lang="ru-RU" sz="2400" dirty="0" smtClean="0">
                <a:latin typeface="Times New Roman" pitchFamily="18" charset="0"/>
              </a:rPr>
              <a:t> оп-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ростен</a:t>
            </a:r>
            <a:r>
              <a:rPr lang="ru-RU" sz="2400" dirty="0" smtClean="0">
                <a:latin typeface="Times New Roman" pitchFamily="18" charset="0"/>
              </a:rPr>
              <a:t> потенциал се губят </a:t>
            </a:r>
            <a:r>
              <a:rPr lang="ru-RU" sz="2400" dirty="0" err="1" smtClean="0">
                <a:latin typeface="Times New Roman" pitchFamily="18" charset="0"/>
              </a:rPr>
              <a:t>някои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детайли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движението</a:t>
            </a:r>
            <a:r>
              <a:rPr lang="ru-RU" sz="2400" dirty="0" smtClean="0">
                <a:latin typeface="Times New Roman" pitchFamily="18" charset="0"/>
              </a:rPr>
              <a:t>, но </a:t>
            </a:r>
            <a:r>
              <a:rPr lang="ru-RU" sz="2400" dirty="0" err="1" smtClean="0">
                <a:latin typeface="Times New Roman" pitchFamily="18" charset="0"/>
              </a:rPr>
              <a:t>съществе</a:t>
            </a:r>
            <a:r>
              <a:rPr lang="ru-RU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ните</a:t>
            </a:r>
            <a:r>
              <a:rPr lang="ru-RU" sz="2400" dirty="0" smtClean="0">
                <a:latin typeface="Times New Roman" pitchFamily="18" charset="0"/>
              </a:rPr>
              <a:t> характеристики на </a:t>
            </a:r>
            <a:r>
              <a:rPr lang="ru-RU" sz="2400" dirty="0" err="1" smtClean="0">
                <a:latin typeface="Times New Roman" pitchFamily="18" charset="0"/>
              </a:rPr>
              <a:t>свързаните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дължащи</a:t>
            </a:r>
            <a:r>
              <a:rPr lang="ru-RU" sz="2400" dirty="0" smtClean="0">
                <a:latin typeface="Times New Roman" pitchFamily="18" charset="0"/>
              </a:rPr>
              <a:t> се на </a:t>
            </a:r>
            <a:r>
              <a:rPr lang="ru-RU" sz="2400" dirty="0" err="1" smtClean="0">
                <a:latin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</a:rPr>
              <a:t> с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известна </a:t>
            </a:r>
            <a:r>
              <a:rPr lang="ru-RU" sz="2400" dirty="0" err="1" smtClean="0">
                <a:latin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</a:rPr>
              <a:t> и известна </a:t>
            </a:r>
            <a:r>
              <a:rPr lang="ru-RU" sz="2400" dirty="0" err="1" smtClean="0">
                <a:latin typeface="Times New Roman" pitchFamily="18" charset="0"/>
              </a:rPr>
              <a:t>област</a:t>
            </a:r>
            <a:r>
              <a:rPr lang="ru-RU" sz="2400" dirty="0" smtClean="0">
                <a:latin typeface="Times New Roman" pitchFamily="18" charset="0"/>
              </a:rPr>
              <a:t> на действие, се </a:t>
            </a:r>
            <a:r>
              <a:rPr lang="ru-RU" sz="2400" dirty="0" err="1" smtClean="0">
                <a:latin typeface="Times New Roman" pitchFamily="18" charset="0"/>
              </a:rPr>
              <a:t>запазват</a:t>
            </a:r>
            <a:r>
              <a:rPr lang="ru-RU" sz="2400" dirty="0" smtClean="0">
                <a:latin typeface="Times New Roman" pitchFamily="18" charset="0"/>
              </a:rPr>
              <a:t>. Напри-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мер </a:t>
            </a:r>
            <a:r>
              <a:rPr lang="ru-RU" sz="2400" dirty="0" err="1" smtClean="0">
                <a:latin typeface="Times New Roman" pitchFamily="18" charset="0"/>
              </a:rPr>
              <a:t>движението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неутрона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</a:rPr>
              <a:t> успешно се </a:t>
            </a:r>
            <a:r>
              <a:rPr lang="ru-RU" sz="2400" dirty="0" err="1" smtClean="0">
                <a:latin typeface="Times New Roman" pitchFamily="18" charset="0"/>
              </a:rPr>
              <a:t>описва</a:t>
            </a:r>
            <a:r>
              <a:rPr lang="ru-RU" sz="2400" dirty="0" smtClean="0">
                <a:latin typeface="Times New Roman" pitchFamily="18" charset="0"/>
              </a:rPr>
              <a:t> посредством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такава</a:t>
            </a:r>
            <a:r>
              <a:rPr lang="ru-RU" sz="2400" dirty="0" smtClean="0">
                <a:latin typeface="Times New Roman" pitchFamily="18" charset="0"/>
              </a:rPr>
              <a:t> яма с </a:t>
            </a:r>
            <a:r>
              <a:rPr lang="ru-RU" sz="2400" dirty="0" err="1" smtClean="0">
                <a:latin typeface="Times New Roman" pitchFamily="18" charset="0"/>
              </a:rPr>
              <a:t>дълбочина</a:t>
            </a:r>
            <a:r>
              <a:rPr lang="ru-RU" sz="2400" dirty="0" smtClean="0">
                <a:latin typeface="Times New Roman" pitchFamily="18" charset="0"/>
              </a:rPr>
              <a:t> 50 </a:t>
            </a:r>
            <a:r>
              <a:rPr lang="ru-RU" sz="2400" dirty="0" err="1" smtClean="0">
                <a:latin typeface="Times New Roman" pitchFamily="18" charset="0"/>
              </a:rPr>
              <a:t>MeV</a:t>
            </a:r>
            <a:r>
              <a:rPr lang="ru-RU" sz="2400" dirty="0" smtClean="0">
                <a:latin typeface="Times New Roman" pitchFamily="18" charset="0"/>
              </a:rPr>
              <a:t> и ширина </a:t>
            </a:r>
            <a:r>
              <a:rPr lang="en-US" sz="2400" dirty="0" smtClean="0">
                <a:latin typeface="Times New Roman" pitchFamily="18" charset="0"/>
              </a:rPr>
              <a:t>~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7351" name="Picture 7" descr="fig18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3714776" cy="236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5" y="6203207"/>
            <a:ext cx="104478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-2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400" b="1" spc="-30" dirty="0" smtClean="0">
                <a:latin typeface="Times New Roman"/>
                <a:ea typeface="Times New Roman"/>
              </a:rPr>
              <a:t>10.3.  </a:t>
            </a:r>
            <a:r>
              <a:rPr lang="ru-RU" sz="2400" b="1" dirty="0" smtClean="0">
                <a:latin typeface="Times New Roman"/>
                <a:ea typeface="Times New Roman"/>
              </a:rPr>
              <a:t>ПРАВОЪГЪЛНА</a:t>
            </a:r>
            <a:r>
              <a:rPr lang="ru-RU" sz="2400" b="1" spc="-30" dirty="0" smtClean="0">
                <a:latin typeface="Times New Roman"/>
                <a:ea typeface="Times New Roman"/>
              </a:rPr>
              <a:t> ПОТЕНЦИАЛНА</a:t>
            </a:r>
            <a:r>
              <a:rPr lang="en-US" sz="2400" b="1" spc="-30" dirty="0" smtClean="0">
                <a:latin typeface="Times New Roman"/>
                <a:ea typeface="Times New Roman"/>
              </a:rPr>
              <a:t> </a:t>
            </a:r>
            <a:r>
              <a:rPr lang="ru-RU" sz="2400" b="1" spc="-30" dirty="0" smtClean="0">
                <a:latin typeface="Times New Roman"/>
                <a:ea typeface="Times New Roman"/>
              </a:rPr>
              <a:t> ЯМА С КРАЙНА ДЪЛБОЧИНА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500042"/>
            <a:ext cx="9715568" cy="6572296"/>
          </a:xfrm>
        </p:spPr>
        <p:txBody>
          <a:bodyPr>
            <a:noAutofit/>
          </a:bodyPr>
          <a:lstStyle/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sz="2400" b="1" i="1" dirty="0" smtClean="0">
                <a:latin typeface="Times New Roman"/>
              </a:rPr>
              <a:t>•</a:t>
            </a:r>
            <a:r>
              <a:rPr lang="en-US" sz="2400" b="1" i="1" dirty="0" smtClean="0">
                <a:latin typeface="Times New Roman"/>
              </a:rPr>
              <a:t>  </a:t>
            </a:r>
            <a:r>
              <a:rPr lang="bg-BG" sz="2400" b="1" i="1" dirty="0" smtClean="0">
                <a:latin typeface="Times New Roman"/>
              </a:rPr>
              <a:t>Собствени функции и собствени стойности на оператора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sz="2400" dirty="0" smtClean="0">
                <a:latin typeface="Times New Roman"/>
              </a:rPr>
              <a:t>Собствените функции вътре в ямата са четни или нечетни: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400" dirty="0" err="1" smtClean="0">
                <a:latin typeface="Times New Roman"/>
              </a:rPr>
              <a:t>Броят</a:t>
            </a:r>
            <a:r>
              <a:rPr lang="ru-RU" sz="2400" dirty="0" smtClean="0">
                <a:latin typeface="Times New Roman"/>
              </a:rPr>
              <a:t> на </a:t>
            </a:r>
            <a:r>
              <a:rPr lang="ru-RU" sz="2400" dirty="0" err="1" smtClean="0">
                <a:latin typeface="Times New Roman"/>
              </a:rPr>
              <a:t>стойностите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на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енергия</a:t>
            </a:r>
            <a:r>
              <a:rPr lang="ru-RU" sz="2400" dirty="0" smtClean="0">
                <a:latin typeface="Times New Roman"/>
              </a:rPr>
              <a:t> при          е </a:t>
            </a:r>
            <a:r>
              <a:rPr lang="ru-RU" sz="2400" dirty="0" err="1" smtClean="0">
                <a:latin typeface="Times New Roman"/>
              </a:rPr>
              <a:t>ограничен.Това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са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собстве</a:t>
            </a:r>
            <a:r>
              <a:rPr lang="ru-RU" sz="2400" dirty="0" smtClean="0">
                <a:latin typeface="Times New Roman"/>
              </a:rPr>
              <a:t>-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400" dirty="0" smtClean="0">
                <a:latin typeface="Times New Roman"/>
              </a:rPr>
              <a:t>ни </a:t>
            </a:r>
            <a:r>
              <a:rPr lang="ru-RU" sz="2400" dirty="0" err="1" smtClean="0">
                <a:latin typeface="Times New Roman"/>
              </a:rPr>
              <a:t>стойности</a:t>
            </a:r>
            <a:r>
              <a:rPr lang="ru-RU" sz="2400" dirty="0" smtClean="0">
                <a:latin typeface="Times New Roman"/>
              </a:rPr>
              <a:t> на </a:t>
            </a:r>
            <a:r>
              <a:rPr lang="ru-RU" sz="2400" dirty="0" err="1" smtClean="0">
                <a:latin typeface="Times New Roman"/>
              </a:rPr>
              <a:t>свързаните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състояния</a:t>
            </a:r>
            <a:r>
              <a:rPr lang="ru-RU" sz="2400" dirty="0" smtClean="0">
                <a:latin typeface="Times New Roman"/>
              </a:rPr>
              <a:t>. </a:t>
            </a:r>
            <a:r>
              <a:rPr lang="ru-RU" sz="2400" dirty="0" err="1" smtClean="0">
                <a:latin typeface="Times New Roman"/>
              </a:rPr>
              <a:t>Когато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ямата</a:t>
            </a:r>
            <a:r>
              <a:rPr lang="ru-RU" sz="2400" dirty="0" smtClean="0">
                <a:latin typeface="Times New Roman"/>
              </a:rPr>
              <a:t> е </a:t>
            </a:r>
            <a:r>
              <a:rPr lang="ru-RU" sz="2400" dirty="0" err="1" smtClean="0">
                <a:latin typeface="Times New Roman"/>
              </a:rPr>
              <a:t>мно</a:t>
            </a:r>
            <a:r>
              <a:rPr lang="bg-BG" sz="2400" dirty="0" smtClean="0">
                <a:latin typeface="Times New Roman"/>
              </a:rPr>
              <a:t>го </a:t>
            </a:r>
            <a:r>
              <a:rPr lang="ru-RU" sz="2400" dirty="0" smtClean="0">
                <a:latin typeface="Times New Roman"/>
              </a:rPr>
              <a:t>плитка 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400" dirty="0" smtClean="0">
                <a:latin typeface="Times New Roman"/>
              </a:rPr>
              <a:t>или </a:t>
            </a:r>
            <a:r>
              <a:rPr lang="ru-RU" sz="2400" dirty="0" err="1" smtClean="0">
                <a:latin typeface="Times New Roman"/>
              </a:rPr>
              <a:t>тясна</a:t>
            </a:r>
            <a:r>
              <a:rPr lang="ru-RU" sz="2400" dirty="0" smtClean="0">
                <a:latin typeface="Times New Roman"/>
              </a:rPr>
              <a:t> (         </a:t>
            </a:r>
            <a:r>
              <a:rPr lang="el-GR" sz="2400" dirty="0" smtClean="0">
                <a:latin typeface="Times New Roman"/>
              </a:rPr>
              <a:t>    </a:t>
            </a:r>
            <a:r>
              <a:rPr lang="ru-RU" sz="2400" dirty="0" smtClean="0">
                <a:latin typeface="Times New Roman"/>
              </a:rPr>
              <a:t>    </a:t>
            </a:r>
            <a:r>
              <a:rPr lang="el-GR" sz="2400" dirty="0" smtClean="0">
                <a:latin typeface="Times New Roman"/>
              </a:rPr>
              <a:t>       </a:t>
            </a:r>
            <a:r>
              <a:rPr lang="ru-RU" sz="2400" dirty="0" smtClean="0">
                <a:latin typeface="Times New Roman"/>
              </a:rPr>
              <a:t>), само </a:t>
            </a:r>
            <a:r>
              <a:rPr lang="ru-RU" sz="2400" dirty="0" err="1" smtClean="0">
                <a:latin typeface="Times New Roman"/>
              </a:rPr>
              <a:t>едно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състояние</a:t>
            </a:r>
            <a:r>
              <a:rPr lang="ru-RU" sz="2400" dirty="0" smtClean="0">
                <a:latin typeface="Times New Roman"/>
              </a:rPr>
              <a:t> (с четна </a:t>
            </a:r>
            <a:r>
              <a:rPr lang="el-GR" sz="2400" i="1" dirty="0" smtClean="0">
                <a:latin typeface="Times New Roman"/>
              </a:rPr>
              <a:t>ψ</a:t>
            </a:r>
            <a:r>
              <a:rPr lang="ru-RU" sz="2400" dirty="0" smtClean="0">
                <a:latin typeface="Times New Roman"/>
              </a:rPr>
              <a:t>) е </a:t>
            </a:r>
            <a:r>
              <a:rPr lang="ru-RU" sz="2400" dirty="0" err="1" smtClean="0">
                <a:latin typeface="Times New Roman"/>
              </a:rPr>
              <a:t>свързано</a:t>
            </a:r>
            <a:r>
              <a:rPr lang="ru-RU" sz="2400" dirty="0" smtClean="0">
                <a:latin typeface="Times New Roman"/>
              </a:rPr>
              <a:t>.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400" dirty="0" smtClean="0">
                <a:latin typeface="Times New Roman"/>
              </a:rPr>
              <a:t> С </a:t>
            </a:r>
            <a:r>
              <a:rPr lang="ru-RU" sz="2400" dirty="0" err="1" smtClean="0">
                <a:latin typeface="Times New Roman"/>
              </a:rPr>
              <a:t>нарастването</a:t>
            </a:r>
            <a:r>
              <a:rPr lang="ru-RU" sz="2400" dirty="0" smtClean="0">
                <a:latin typeface="Times New Roman"/>
              </a:rPr>
              <a:t> на        </a:t>
            </a:r>
            <a:r>
              <a:rPr lang="el-GR" sz="2400" dirty="0" smtClean="0">
                <a:latin typeface="Times New Roman"/>
              </a:rPr>
              <a:t> </a:t>
            </a:r>
            <a:r>
              <a:rPr lang="bg-BG" sz="2400" dirty="0" smtClean="0">
                <a:latin typeface="Times New Roman"/>
              </a:rPr>
              <a:t>                </a:t>
            </a:r>
            <a:r>
              <a:rPr lang="ru-RU" sz="2400" dirty="0" err="1" smtClean="0">
                <a:latin typeface="Times New Roman"/>
              </a:rPr>
              <a:t>броят</a:t>
            </a:r>
            <a:r>
              <a:rPr lang="ru-RU" sz="2400" dirty="0" smtClean="0">
                <a:latin typeface="Times New Roman"/>
              </a:rPr>
              <a:t> на </a:t>
            </a:r>
            <a:r>
              <a:rPr lang="ru-RU" sz="2400" dirty="0" err="1" smtClean="0">
                <a:latin typeface="Times New Roman"/>
              </a:rPr>
              <a:t>свързаните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състояния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расте</a:t>
            </a:r>
            <a:endParaRPr lang="ru-RU" sz="2400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400" dirty="0" smtClean="0">
                <a:latin typeface="Times New Roman"/>
              </a:rPr>
              <a:t>                                                                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000" dirty="0" smtClean="0">
                <a:latin typeface="Times New Roman"/>
              </a:rPr>
              <a:t>                                                                             </a:t>
            </a:r>
            <a:r>
              <a:rPr lang="ru-RU" sz="2000" dirty="0" err="1" smtClean="0">
                <a:latin typeface="Times New Roman"/>
              </a:rPr>
              <a:t>Собствените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стойности</a:t>
            </a:r>
            <a:r>
              <a:rPr lang="ru-RU" sz="2000" dirty="0" smtClean="0">
                <a:latin typeface="Times New Roman"/>
              </a:rPr>
              <a:t> (а) и 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000" dirty="0" smtClean="0">
                <a:latin typeface="Times New Roman"/>
              </a:rPr>
              <a:t>                                                                             </a:t>
            </a:r>
            <a:r>
              <a:rPr lang="ru-RU" sz="2000" dirty="0" err="1" smtClean="0">
                <a:latin typeface="Times New Roman"/>
              </a:rPr>
              <a:t>собствените</a:t>
            </a:r>
            <a:r>
              <a:rPr lang="ru-RU" sz="2000" dirty="0" smtClean="0">
                <a:latin typeface="Times New Roman"/>
              </a:rPr>
              <a:t> функции (б) на три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000" dirty="0" smtClean="0">
                <a:latin typeface="Times New Roman"/>
              </a:rPr>
              <a:t>                                                                             </a:t>
            </a:r>
            <a:r>
              <a:rPr lang="ru-RU" sz="2000" dirty="0" err="1" smtClean="0">
                <a:latin typeface="Times New Roman"/>
              </a:rPr>
              <a:t>свързани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състояния</a:t>
            </a:r>
            <a:r>
              <a:rPr lang="ru-RU" sz="2000" dirty="0" smtClean="0">
                <a:latin typeface="Times New Roman"/>
              </a:rPr>
              <a:t> на частица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000" dirty="0" smtClean="0">
                <a:latin typeface="Times New Roman"/>
              </a:rPr>
              <a:t>                                                                             в яма с </a:t>
            </a:r>
            <a:r>
              <a:rPr lang="ru-RU" sz="2000" dirty="0" err="1" smtClean="0">
                <a:latin typeface="Times New Roman"/>
              </a:rPr>
              <a:t>крайна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дълбочина</a:t>
            </a:r>
            <a:r>
              <a:rPr lang="ru-RU" sz="2000" dirty="0" smtClean="0">
                <a:latin typeface="Times New Roman"/>
              </a:rPr>
              <a:t> при </a:t>
            </a:r>
            <a:r>
              <a:rPr lang="ru-RU" sz="2400" dirty="0" smtClean="0">
                <a:latin typeface="Times New Roman"/>
              </a:rPr>
              <a:t>. </a:t>
            </a:r>
            <a:endParaRPr lang="bg-BG" sz="2400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sz="2400" b="1" i="1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sz="2400" b="1" i="1" dirty="0" smtClean="0">
                <a:latin typeface="Times New Roman"/>
              </a:rPr>
              <a:t>  </a:t>
            </a:r>
            <a:endParaRPr lang="en-US" sz="2400" b="1" i="1" dirty="0" smtClean="0">
              <a:latin typeface="Times New Roman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8286776" y="422513"/>
          <a:ext cx="428628" cy="458532"/>
        </p:xfrm>
        <a:graphic>
          <a:graphicData uri="http://schemas.openxmlformats.org/presentationml/2006/ole">
            <p:oleObj spid="_x0000_s30727" name="Equation" r:id="rId3" imgW="177480" imgH="190440" progId="Equation.DSMT4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-115888" y="1357313"/>
          <a:ext cx="9417051" cy="1143000"/>
        </p:xfrm>
        <a:graphic>
          <a:graphicData uri="http://schemas.openxmlformats.org/presentationml/2006/ole">
            <p:oleObj spid="_x0000_s30729" name="Equation" r:id="rId4" imgW="6172200" imgH="749160" progId="Equation.DSMT4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4833939" y="2776534"/>
          <a:ext cx="809631" cy="428628"/>
        </p:xfrm>
        <a:graphic>
          <a:graphicData uri="http://schemas.openxmlformats.org/presentationml/2006/ole">
            <p:oleObj spid="_x0000_s30730" name="Equation" r:id="rId5" imgW="431640" imgH="228600" progId="Equation.DSMT4">
              <p:embed/>
            </p:oleObj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316038" y="3571875"/>
          <a:ext cx="2012950" cy="482600"/>
        </p:xfrm>
        <a:graphic>
          <a:graphicData uri="http://schemas.openxmlformats.org/presentationml/2006/ole">
            <p:oleObj spid="_x0000_s30731" name="Equation" r:id="rId6" imgW="1218960" imgH="291960" progId="Equation.DSMT4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2613025" y="4071938"/>
          <a:ext cx="1425575" cy="482600"/>
        </p:xfrm>
        <a:graphic>
          <a:graphicData uri="http://schemas.openxmlformats.org/presentationml/2006/ole">
            <p:oleObj spid="_x0000_s30732" name="Equation" r:id="rId7" imgW="863280" imgH="291960" progId="Equation.DSMT4">
              <p:embed/>
            </p:oleObj>
          </a:graphicData>
        </a:graphic>
      </p:graphicFrame>
      <p:pic>
        <p:nvPicPr>
          <p:cNvPr id="30734" name="Picture 14" descr="fig180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500570"/>
            <a:ext cx="4800443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5038725" y="6429375"/>
          <a:ext cx="2392363" cy="428625"/>
        </p:xfrm>
        <a:graphic>
          <a:graphicData uri="http://schemas.openxmlformats.org/presentationml/2006/ole">
            <p:oleObj spid="_x0000_s30735" name="Equation" r:id="rId9" imgW="134604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ru-RU" sz="2400" b="1" spc="-30" dirty="0" smtClean="0">
                <a:latin typeface="Times New Roman"/>
                <a:ea typeface="Times New Roman"/>
              </a:rPr>
              <a:t>10.3.  </a:t>
            </a:r>
            <a:r>
              <a:rPr lang="ru-RU" sz="2400" b="1" dirty="0" smtClean="0">
                <a:latin typeface="Times New Roman"/>
                <a:ea typeface="Times New Roman"/>
              </a:rPr>
              <a:t>ПРАВОЪГЪЛНА</a:t>
            </a:r>
            <a:r>
              <a:rPr lang="ru-RU" sz="2400" b="1" spc="-30" dirty="0" smtClean="0">
                <a:latin typeface="Times New Roman"/>
                <a:ea typeface="Times New Roman"/>
              </a:rPr>
              <a:t> ПОТЕНЦИАЛНА</a:t>
            </a:r>
            <a:r>
              <a:rPr lang="en-US" sz="2400" b="1" spc="-30" dirty="0" smtClean="0">
                <a:latin typeface="Times New Roman"/>
                <a:ea typeface="Times New Roman"/>
              </a:rPr>
              <a:t> </a:t>
            </a:r>
            <a:r>
              <a:rPr lang="ru-RU" sz="2400" b="1" spc="-30" dirty="0" smtClean="0">
                <a:latin typeface="Times New Roman"/>
                <a:ea typeface="Times New Roman"/>
              </a:rPr>
              <a:t> ЯМА С КРАЙНА ДЪЛБОЧИНА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642918"/>
            <a:ext cx="9644130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⁪•</a:t>
            </a:r>
            <a:r>
              <a:rPr lang="el-GR" sz="2400" b="1" i="1" dirty="0" smtClean="0">
                <a:latin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</a:rPr>
              <a:t>Влияние на </a:t>
            </a:r>
            <a:r>
              <a:rPr lang="ru-RU" sz="2400" b="1" i="1" dirty="0" err="1" smtClean="0">
                <a:latin typeface="Times New Roman" pitchFamily="18" charset="0"/>
              </a:rPr>
              <a:t>дълбочината</a:t>
            </a:r>
            <a:r>
              <a:rPr lang="ru-RU" sz="2400" b="1" i="1" dirty="0" smtClean="0">
                <a:latin typeface="Times New Roman" pitchFamily="18" charset="0"/>
              </a:rPr>
              <a:t> и на </a:t>
            </a:r>
            <a:r>
              <a:rPr lang="ru-RU" sz="2400" b="1" i="1" dirty="0" err="1" smtClean="0">
                <a:latin typeface="Times New Roman" pitchFamily="18" charset="0"/>
              </a:rPr>
              <a:t>ширината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ямата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Увеличаване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броя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състоянията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ямата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нарастване</a:t>
            </a:r>
            <a:r>
              <a:rPr lang="ru-RU" sz="2400" dirty="0" smtClean="0">
                <a:latin typeface="Times New Roman" pitchFamily="18" charset="0"/>
              </a:rPr>
              <a:t> на: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sz="2400" i="1" dirty="0" err="1" smtClean="0">
                <a:latin typeface="Times New Roman" pitchFamily="18" charset="0"/>
              </a:rPr>
              <a:t>дълбочлната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ѝ</a:t>
            </a:r>
            <a:r>
              <a:rPr lang="ru-RU" sz="2400" dirty="0" err="1" smtClean="0">
                <a:latin typeface="Times New Roman" pitchFamily="18" charset="0"/>
              </a:rPr>
              <a:t>                                     </a:t>
            </a:r>
            <a:r>
              <a:rPr lang="ru-RU" sz="2400" i="1" dirty="0" err="1" smtClean="0">
                <a:latin typeface="Times New Roman" pitchFamily="18" charset="0"/>
              </a:rPr>
              <a:t>нейната</a:t>
            </a:r>
            <a:r>
              <a:rPr lang="ru-RU" sz="2400" i="1" dirty="0" smtClean="0">
                <a:latin typeface="Times New Roman" pitchFamily="18" charset="0"/>
              </a:rPr>
              <a:t> ширина </a:t>
            </a:r>
            <a:r>
              <a:rPr lang="en-US" sz="2400" i="1" dirty="0" smtClean="0">
                <a:latin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</a:rPr>
              <a:t>.</a:t>
            </a:r>
            <a:endParaRPr lang="el-GR" sz="2400" i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14909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6" name="Picture 10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1546"/>
            <a:ext cx="4214810" cy="401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1" descr="untitled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1928801"/>
            <a:ext cx="4857752" cy="315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2285984" y="6000768"/>
          <a:ext cx="357190" cy="428628"/>
        </p:xfrm>
        <a:graphic>
          <a:graphicData uri="http://schemas.openxmlformats.org/presentationml/2006/ole">
            <p:oleObj spid="_x0000_s29708" name="Equation" r:id="rId5" imgW="1904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ru-RU" sz="2400" b="1" spc="-30" dirty="0" smtClean="0">
                <a:latin typeface="Times New Roman"/>
                <a:ea typeface="Times New Roman"/>
              </a:rPr>
              <a:t>10.3.  </a:t>
            </a:r>
            <a:r>
              <a:rPr lang="ru-RU" sz="2400" b="1" dirty="0" smtClean="0">
                <a:latin typeface="Times New Roman"/>
                <a:ea typeface="Times New Roman"/>
              </a:rPr>
              <a:t>ПРАВОЪГЪЛНА</a:t>
            </a:r>
            <a:r>
              <a:rPr lang="ru-RU" sz="2400" b="1" spc="-30" dirty="0" smtClean="0">
                <a:latin typeface="Times New Roman"/>
                <a:ea typeface="Times New Roman"/>
              </a:rPr>
              <a:t> ПОТЕНЦИАЛНА</a:t>
            </a:r>
            <a:r>
              <a:rPr lang="en-US" sz="2400" b="1" spc="-30" dirty="0" smtClean="0">
                <a:latin typeface="Times New Roman"/>
                <a:ea typeface="Times New Roman"/>
              </a:rPr>
              <a:t> </a:t>
            </a:r>
            <a:r>
              <a:rPr lang="ru-RU" sz="2400" b="1" spc="-30" dirty="0" smtClean="0">
                <a:latin typeface="Times New Roman"/>
                <a:ea typeface="Times New Roman"/>
              </a:rPr>
              <a:t> ЯМА С КРАЙНА ДЪЛБОЧИНА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42"/>
            <a:ext cx="9429784" cy="628652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bg-BG" sz="2400" b="1" i="1" dirty="0" smtClean="0">
                <a:latin typeface="Times New Roman" pitchFamily="18" charset="0"/>
              </a:rPr>
              <a:t>Изводи</a:t>
            </a:r>
          </a:p>
          <a:p>
            <a:pPr>
              <a:lnSpc>
                <a:spcPts val="3600"/>
              </a:lnSpc>
              <a:buNone/>
            </a:pPr>
            <a:r>
              <a:rPr lang="bg-BG" sz="2400" dirty="0" smtClean="0"/>
              <a:t>1. </a:t>
            </a:r>
            <a:r>
              <a:rPr lang="bg-BG" sz="2400" dirty="0" smtClean="0">
                <a:latin typeface="Times New Roman"/>
              </a:rPr>
              <a:t>Енергията на частицата при  </a:t>
            </a:r>
            <a:r>
              <a:rPr lang="ru-RU" sz="2400" dirty="0" smtClean="0">
                <a:latin typeface="Times New Roman"/>
              </a:rPr>
              <a:t>          </a:t>
            </a:r>
            <a:r>
              <a:rPr lang="bg-BG" sz="2400" dirty="0" smtClean="0">
                <a:latin typeface="Times New Roman"/>
              </a:rPr>
              <a:t>има дискретен характер.</a:t>
            </a:r>
          </a:p>
          <a:p>
            <a:pPr>
              <a:lnSpc>
                <a:spcPts val="3600"/>
              </a:lnSpc>
              <a:buNone/>
            </a:pPr>
            <a:r>
              <a:rPr lang="bg-BG" sz="2400" dirty="0" smtClean="0">
                <a:latin typeface="Times New Roman"/>
              </a:rPr>
              <a:t>2. Енергетичните нива са </a:t>
            </a:r>
            <a:r>
              <a:rPr lang="bg-BG" sz="2400" dirty="0" err="1" smtClean="0">
                <a:latin typeface="Times New Roman"/>
              </a:rPr>
              <a:t>нееквидистантни</a:t>
            </a:r>
            <a:r>
              <a:rPr lang="bg-BG" sz="2400" dirty="0" smtClean="0">
                <a:latin typeface="Times New Roman"/>
              </a:rPr>
              <a:t>.</a:t>
            </a:r>
          </a:p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/>
              </a:rPr>
              <a:t>3. </a:t>
            </a:r>
            <a:r>
              <a:rPr lang="ru-RU" sz="2400" i="1" dirty="0" err="1" smtClean="0">
                <a:latin typeface="Times New Roman"/>
              </a:rPr>
              <a:t>Броят</a:t>
            </a:r>
            <a:r>
              <a:rPr lang="ru-RU" sz="2400" i="1" dirty="0" smtClean="0">
                <a:latin typeface="Times New Roman"/>
              </a:rPr>
              <a:t> на </a:t>
            </a:r>
            <a:r>
              <a:rPr lang="ru-RU" sz="2400" i="1" dirty="0" err="1" smtClean="0">
                <a:latin typeface="Times New Roman"/>
              </a:rPr>
              <a:t>свързаните</a:t>
            </a:r>
            <a:r>
              <a:rPr lang="ru-RU" sz="2400" i="1" dirty="0" smtClean="0">
                <a:latin typeface="Times New Roman"/>
              </a:rPr>
              <a:t> </a:t>
            </a:r>
            <a:r>
              <a:rPr lang="ru-RU" sz="2400" i="1" dirty="0" err="1" smtClean="0">
                <a:latin typeface="Times New Roman"/>
              </a:rPr>
              <a:t>състояния</a:t>
            </a:r>
            <a:r>
              <a:rPr lang="ru-RU" sz="2400" i="1" dirty="0" smtClean="0">
                <a:latin typeface="Times New Roman"/>
              </a:rPr>
              <a:t> </a:t>
            </a:r>
            <a:r>
              <a:rPr lang="ru-RU" sz="2400" i="1" dirty="0" err="1" smtClean="0">
                <a:latin typeface="Times New Roman"/>
              </a:rPr>
              <a:t>зависи</a:t>
            </a:r>
            <a:r>
              <a:rPr lang="ru-RU" sz="2400" i="1" dirty="0" smtClean="0">
                <a:latin typeface="Times New Roman"/>
              </a:rPr>
              <a:t> от </a:t>
            </a:r>
            <a:r>
              <a:rPr lang="ru-RU" sz="2400" i="1" dirty="0" err="1" smtClean="0">
                <a:latin typeface="Times New Roman"/>
              </a:rPr>
              <a:t>дълбочината</a:t>
            </a:r>
            <a:r>
              <a:rPr lang="ru-RU" sz="2400" i="1" dirty="0" smtClean="0">
                <a:latin typeface="Times New Roman"/>
              </a:rPr>
              <a:t>     и </a:t>
            </a:r>
            <a:r>
              <a:rPr lang="ru-RU" sz="2400" i="1" dirty="0" err="1" smtClean="0">
                <a:latin typeface="Times New Roman"/>
              </a:rPr>
              <a:t>ширината</a:t>
            </a:r>
            <a:r>
              <a:rPr lang="ru-RU" sz="2400" i="1" dirty="0" smtClean="0">
                <a:latin typeface="Times New Roman"/>
              </a:rPr>
              <a:t> а на </a:t>
            </a:r>
            <a:r>
              <a:rPr lang="ru-RU" sz="2400" i="1" dirty="0" err="1" smtClean="0">
                <a:latin typeface="Times New Roman"/>
              </a:rPr>
              <a:t>ямата</a:t>
            </a:r>
            <a:r>
              <a:rPr lang="ru-RU" sz="2400" i="1" dirty="0" smtClean="0">
                <a:latin typeface="Times New Roman"/>
              </a:rPr>
              <a:t> – при                         </a:t>
            </a:r>
            <a:r>
              <a:rPr lang="ru-RU" sz="2400" i="1" dirty="0" err="1" smtClean="0">
                <a:latin typeface="Times New Roman"/>
              </a:rPr>
              <a:t>има</a:t>
            </a:r>
            <a:r>
              <a:rPr lang="ru-RU" sz="2400" i="1" dirty="0" smtClean="0">
                <a:latin typeface="Times New Roman"/>
              </a:rPr>
              <a:t> само </a:t>
            </a:r>
            <a:r>
              <a:rPr lang="ru-RU" sz="2400" i="1" dirty="0" err="1" smtClean="0">
                <a:latin typeface="Times New Roman"/>
              </a:rPr>
              <a:t>едно</a:t>
            </a:r>
            <a:r>
              <a:rPr lang="ru-RU" sz="2400" i="1" dirty="0" smtClean="0">
                <a:latin typeface="Times New Roman"/>
              </a:rPr>
              <a:t> </a:t>
            </a:r>
            <a:r>
              <a:rPr lang="ru-RU" sz="2400" i="1" dirty="0" err="1" smtClean="0">
                <a:latin typeface="Times New Roman"/>
              </a:rPr>
              <a:t>свързано</a:t>
            </a:r>
            <a:r>
              <a:rPr lang="ru-RU" sz="2400" i="1" dirty="0" smtClean="0">
                <a:latin typeface="Times New Roman"/>
              </a:rPr>
              <a:t> </a:t>
            </a:r>
            <a:r>
              <a:rPr lang="ru-RU" sz="2400" i="1" dirty="0" err="1" smtClean="0">
                <a:latin typeface="Times New Roman"/>
              </a:rPr>
              <a:t>състояние</a:t>
            </a:r>
            <a:r>
              <a:rPr lang="ru-RU" sz="2400" i="1" dirty="0" smtClean="0">
                <a:latin typeface="Times New Roman"/>
              </a:rPr>
              <a:t> и с </a:t>
            </a:r>
            <a:r>
              <a:rPr lang="ru-RU" sz="2400" i="1" dirty="0" err="1" smtClean="0">
                <a:latin typeface="Times New Roman"/>
              </a:rPr>
              <a:t>увеличаване</a:t>
            </a:r>
            <a:r>
              <a:rPr lang="ru-RU" sz="2400" i="1" dirty="0" smtClean="0">
                <a:latin typeface="Times New Roman"/>
              </a:rPr>
              <a:t> на                  </a:t>
            </a:r>
            <a:r>
              <a:rPr lang="ru-RU" sz="2400" i="1" dirty="0" err="1" smtClean="0">
                <a:latin typeface="Times New Roman"/>
              </a:rPr>
              <a:t>броят</a:t>
            </a:r>
            <a:r>
              <a:rPr lang="ru-RU" sz="2400" i="1" dirty="0" smtClean="0">
                <a:latin typeface="Times New Roman"/>
              </a:rPr>
              <a:t> им </a:t>
            </a:r>
            <a:r>
              <a:rPr lang="ru-RU" sz="2400" i="1" dirty="0" err="1" smtClean="0">
                <a:latin typeface="Times New Roman"/>
              </a:rPr>
              <a:t>нараства</a:t>
            </a:r>
            <a:r>
              <a:rPr lang="ru-RU" sz="2400" i="1" dirty="0" smtClean="0">
                <a:latin typeface="Times New Roman"/>
              </a:rPr>
              <a:t>.</a:t>
            </a:r>
          </a:p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/>
              </a:rPr>
              <a:t>4. </a:t>
            </a:r>
            <a:r>
              <a:rPr lang="ru-RU" sz="2400" dirty="0" err="1" smtClean="0">
                <a:latin typeface="Times New Roman"/>
              </a:rPr>
              <a:t>Минимално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възможната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енергия</a:t>
            </a:r>
            <a:r>
              <a:rPr lang="ru-RU" sz="2400" dirty="0" smtClean="0">
                <a:latin typeface="Times New Roman"/>
              </a:rPr>
              <a:t> е различна от </a:t>
            </a:r>
            <a:r>
              <a:rPr lang="ru-RU" sz="2400" dirty="0" err="1" smtClean="0">
                <a:latin typeface="Times New Roman"/>
              </a:rPr>
              <a:t>нула</a:t>
            </a:r>
            <a:r>
              <a:rPr lang="ru-RU" sz="2400" dirty="0" smtClean="0">
                <a:latin typeface="Times New Roman"/>
              </a:rPr>
              <a:t>: </a:t>
            </a:r>
          </a:p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/>
              </a:rPr>
              <a:t>5. </a:t>
            </a:r>
            <a:r>
              <a:rPr lang="ru-RU" sz="2400" dirty="0" err="1" smtClean="0">
                <a:latin typeface="Times New Roman"/>
              </a:rPr>
              <a:t>Вероятността</a:t>
            </a:r>
            <a:r>
              <a:rPr lang="ru-RU" sz="2400" dirty="0" smtClean="0">
                <a:latin typeface="Times New Roman"/>
              </a:rPr>
              <a:t> на </a:t>
            </a:r>
            <a:r>
              <a:rPr lang="ru-RU" sz="2400" dirty="0" err="1" smtClean="0">
                <a:latin typeface="Times New Roman"/>
              </a:rPr>
              <a:t>частицата</a:t>
            </a:r>
            <a:r>
              <a:rPr lang="ru-RU" sz="2400" dirty="0" smtClean="0">
                <a:latin typeface="Times New Roman"/>
              </a:rPr>
              <a:t> в </a:t>
            </a:r>
            <a:r>
              <a:rPr lang="ru-RU" sz="2400" dirty="0" err="1" smtClean="0">
                <a:latin typeface="Times New Roman"/>
              </a:rPr>
              <a:t>основното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състояние</a:t>
            </a:r>
            <a:r>
              <a:rPr lang="ru-RU" sz="2400" dirty="0" smtClean="0">
                <a:latin typeface="Times New Roman"/>
              </a:rPr>
              <a:t> (                ).</a:t>
            </a:r>
          </a:p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/>
              </a:rPr>
              <a:t>    е различна от </a:t>
            </a:r>
            <a:r>
              <a:rPr lang="ru-RU" sz="2400" dirty="0" err="1" smtClean="0">
                <a:latin typeface="Times New Roman"/>
              </a:rPr>
              <a:t>нула</a:t>
            </a:r>
            <a:r>
              <a:rPr lang="ru-RU" sz="2400" dirty="0" smtClean="0">
                <a:latin typeface="Times New Roman"/>
              </a:rPr>
              <a:t> в коя да е точка на </a:t>
            </a:r>
            <a:r>
              <a:rPr lang="ru-RU" sz="2400" dirty="0" err="1" smtClean="0">
                <a:latin typeface="Times New Roman"/>
              </a:rPr>
              <a:t>ямата</a:t>
            </a:r>
            <a:r>
              <a:rPr lang="ru-RU" sz="2400" dirty="0" smtClean="0">
                <a:latin typeface="Times New Roman"/>
              </a:rPr>
              <a:t>.</a:t>
            </a:r>
          </a:p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/>
              </a:rPr>
              <a:t>6. </a:t>
            </a:r>
            <a:r>
              <a:rPr lang="ru-RU" sz="2400" i="1" dirty="0" err="1" smtClean="0">
                <a:latin typeface="Times New Roman"/>
              </a:rPr>
              <a:t>Вероятността</a:t>
            </a:r>
            <a:r>
              <a:rPr lang="ru-RU" sz="2400" i="1" dirty="0" smtClean="0">
                <a:latin typeface="Times New Roman"/>
              </a:rPr>
              <a:t> да </a:t>
            </a:r>
            <a:r>
              <a:rPr lang="ru-RU" sz="2400" i="1" dirty="0" err="1" smtClean="0">
                <a:latin typeface="Times New Roman"/>
              </a:rPr>
              <a:t>открием</a:t>
            </a:r>
            <a:r>
              <a:rPr lang="ru-RU" sz="2400" i="1" dirty="0" smtClean="0">
                <a:latin typeface="Times New Roman"/>
              </a:rPr>
              <a:t> </a:t>
            </a:r>
            <a:r>
              <a:rPr lang="ru-RU" sz="2400" i="1" dirty="0" err="1" smtClean="0">
                <a:latin typeface="Times New Roman"/>
              </a:rPr>
              <a:t>частицата</a:t>
            </a:r>
            <a:r>
              <a:rPr lang="ru-RU" sz="2400" i="1" dirty="0" smtClean="0">
                <a:latin typeface="Times New Roman"/>
              </a:rPr>
              <a:t> в </a:t>
            </a:r>
            <a:r>
              <a:rPr lang="ru-RU" sz="2400" i="1" dirty="0" err="1" smtClean="0">
                <a:latin typeface="Times New Roman"/>
              </a:rPr>
              <a:t>класически</a:t>
            </a:r>
            <a:r>
              <a:rPr lang="ru-RU" sz="2400" i="1" dirty="0" smtClean="0">
                <a:latin typeface="Times New Roman"/>
              </a:rPr>
              <a:t> </a:t>
            </a:r>
            <a:r>
              <a:rPr lang="ru-RU" sz="2400" i="1" dirty="0" err="1" smtClean="0">
                <a:latin typeface="Times New Roman"/>
              </a:rPr>
              <a:t>забранената</a:t>
            </a:r>
            <a:r>
              <a:rPr lang="ru-RU" sz="2400" i="1" dirty="0" smtClean="0">
                <a:latin typeface="Times New Roman"/>
              </a:rPr>
              <a:t> </a:t>
            </a:r>
            <a:r>
              <a:rPr lang="ru-RU" sz="2400" i="1" dirty="0" err="1" smtClean="0">
                <a:latin typeface="Times New Roman"/>
              </a:rPr>
              <a:t>област</a:t>
            </a:r>
            <a:r>
              <a:rPr lang="ru-RU" sz="2400" i="1" dirty="0" smtClean="0">
                <a:latin typeface="Times New Roman"/>
              </a:rPr>
              <a:t> е различна от </a:t>
            </a:r>
            <a:r>
              <a:rPr lang="ru-RU" sz="2400" i="1" dirty="0" err="1" smtClean="0">
                <a:latin typeface="Times New Roman"/>
              </a:rPr>
              <a:t>нула</a:t>
            </a:r>
            <a:r>
              <a:rPr lang="ru-RU" sz="2400" i="1" dirty="0" smtClean="0">
                <a:latin typeface="Times New Roman"/>
              </a:rPr>
              <a:t>.</a:t>
            </a:r>
          </a:p>
          <a:p>
            <a:pPr>
              <a:lnSpc>
                <a:spcPts val="3600"/>
              </a:lnSpc>
            </a:pPr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4071934" y="1285860"/>
          <a:ext cx="809630" cy="428628"/>
        </p:xfrm>
        <a:graphic>
          <a:graphicData uri="http://schemas.openxmlformats.org/presentationml/2006/ole">
            <p:oleObj spid="_x0000_s28686" name="Equation" r:id="rId3" imgW="431640" imgH="228600" progId="Equation.DSMT4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7786710" y="2357433"/>
          <a:ext cx="357187" cy="428625"/>
        </p:xfrm>
        <a:graphic>
          <a:graphicData uri="http://schemas.openxmlformats.org/presentationml/2006/ole">
            <p:oleObj spid="_x0000_s28687" name="Equation" r:id="rId4" imgW="190440" imgH="228600" progId="Equation.DSMT4">
              <p:embed/>
            </p:oleObj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4135438" y="2786061"/>
          <a:ext cx="1789112" cy="428625"/>
        </p:xfrm>
        <a:graphic>
          <a:graphicData uri="http://schemas.openxmlformats.org/presentationml/2006/ole">
            <p:oleObj spid="_x0000_s28688" name="Equation" r:id="rId5" imgW="1218960" imgH="291960" progId="Equation.DSMT4">
              <p:embed/>
            </p:oleObj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4330700" y="3233739"/>
          <a:ext cx="1266825" cy="428625"/>
        </p:xfrm>
        <a:graphic>
          <a:graphicData uri="http://schemas.openxmlformats.org/presentationml/2006/ole">
            <p:oleObj spid="_x0000_s28689" name="Equation" r:id="rId6" imgW="863280" imgH="291960" progId="Equation.DSMT4">
              <p:embed/>
            </p:oleObj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7083425" y="4376738"/>
          <a:ext cx="1290638" cy="338137"/>
        </p:xfrm>
        <a:graphic>
          <a:graphicData uri="http://schemas.openxmlformats.org/presentationml/2006/ole">
            <p:oleObj spid="_x0000_s28690" name="Equation" r:id="rId7" imgW="774360" imgH="203040" progId="Equation.DSMT4">
              <p:embed/>
            </p:oleObj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7286644" y="3824290"/>
          <a:ext cx="1163638" cy="338138"/>
        </p:xfrm>
        <a:graphic>
          <a:graphicData uri="http://schemas.openxmlformats.org/presentationml/2006/ole">
            <p:oleObj spid="_x0000_s28691" name="Equation" r:id="rId8" imgW="6984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5604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</a:rPr>
              <a:t>10.4   ПОТЕНЦИАЛЕН ПРАГ И ПОТЕНЦИАЛНА БАРИЕРА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429784" cy="6715172"/>
          </a:xfrm>
        </p:spPr>
        <p:txBody>
          <a:bodyPr>
            <a:normAutofit/>
          </a:bodyPr>
          <a:lstStyle/>
          <a:p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Потенциален праг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Тъй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членът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заедно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зависещия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времето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множител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т.е.                              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представлява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затихваща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идваща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отдясно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няма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следва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причина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функция е ограничена)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857364"/>
            <a:ext cx="9358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i="1" dirty="0" smtClean="0"/>
              <a:t>•</a:t>
            </a:r>
            <a:r>
              <a:rPr lang="bg-BG" sz="2400" b="1" i="1" dirty="0" smtClean="0"/>
              <a:t>Уравнение и решение  за</a:t>
            </a:r>
            <a:endParaRPr lang="en-US" sz="2400" b="1" i="1" dirty="0"/>
          </a:p>
        </p:txBody>
      </p:sp>
      <p:pic>
        <p:nvPicPr>
          <p:cNvPr id="27672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642918"/>
            <a:ext cx="292986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4143372" y="714356"/>
            <a:ext cx="2014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/>
              <a:t>Потенциален праг</a:t>
            </a:r>
          </a:p>
        </p:txBody>
      </p:sp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4357686" y="1142984"/>
          <a:ext cx="1797226" cy="755652"/>
        </p:xfrm>
        <a:graphic>
          <a:graphicData uri="http://schemas.openxmlformats.org/presentationml/2006/ole">
            <p:oleObj spid="_x0000_s27673" name="Equation" r:id="rId4" imgW="1117440" imgH="469800" progId="Equation.DSMT4">
              <p:embed/>
            </p:oleObj>
          </a:graphicData>
        </a:graphic>
      </p:graphicFrame>
      <p:graphicFrame>
        <p:nvGraphicFramePr>
          <p:cNvPr id="27674" name="Object 26"/>
          <p:cNvGraphicFramePr>
            <a:graphicFrameLocks noChangeAspect="1"/>
          </p:cNvGraphicFramePr>
          <p:nvPr/>
        </p:nvGraphicFramePr>
        <p:xfrm>
          <a:off x="857224" y="2285992"/>
          <a:ext cx="7488229" cy="642938"/>
        </p:xfrm>
        <a:graphic>
          <a:graphicData uri="http://schemas.openxmlformats.org/presentationml/2006/ole">
            <p:oleObj spid="_x0000_s27674" name="Equation" r:id="rId5" imgW="4876560" imgH="419040" progId="Equation.DSMT4">
              <p:embed/>
            </p:oleObj>
          </a:graphicData>
        </a:graphic>
      </p:graphicFrame>
      <p:graphicFrame>
        <p:nvGraphicFramePr>
          <p:cNvPr id="27675" name="Object 27"/>
          <p:cNvGraphicFramePr>
            <a:graphicFrameLocks noChangeAspect="1"/>
          </p:cNvGraphicFramePr>
          <p:nvPr/>
        </p:nvGraphicFramePr>
        <p:xfrm>
          <a:off x="3643306" y="1928802"/>
          <a:ext cx="693738" cy="366712"/>
        </p:xfrm>
        <a:graphic>
          <a:graphicData uri="http://schemas.openxmlformats.org/presentationml/2006/ole">
            <p:oleObj spid="_x0000_s27675" name="Equation" r:id="rId6" imgW="431640" imgH="228600" progId="Equation.DSMT4">
              <p:embed/>
            </p:oleObj>
          </a:graphicData>
        </a:graphic>
      </p:graphicFrame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1338265" y="2857496"/>
          <a:ext cx="6356395" cy="1000132"/>
        </p:xfrm>
        <a:graphic>
          <a:graphicData uri="http://schemas.openxmlformats.org/presentationml/2006/ole">
            <p:oleObj spid="_x0000_s27676" name="Equation" r:id="rId7" imgW="3632040" imgH="571320" progId="Equation.DSMT4">
              <p:embed/>
            </p:oleObj>
          </a:graphicData>
        </a:graphic>
      </p:graphicFrame>
      <p:graphicFrame>
        <p:nvGraphicFramePr>
          <p:cNvPr id="27677" name="Object 29"/>
          <p:cNvGraphicFramePr>
            <a:graphicFrameLocks noChangeAspect="1"/>
          </p:cNvGraphicFramePr>
          <p:nvPr/>
        </p:nvGraphicFramePr>
        <p:xfrm>
          <a:off x="2090720" y="3857628"/>
          <a:ext cx="1214446" cy="428628"/>
        </p:xfrm>
        <a:graphic>
          <a:graphicData uri="http://schemas.openxmlformats.org/presentationml/2006/ole">
            <p:oleObj spid="_x0000_s27677" name="Equation" r:id="rId8" imgW="647640" imgH="228600" progId="Equation.DSMT4">
              <p:embed/>
            </p:oleObj>
          </a:graphicData>
        </a:graphic>
      </p:graphicFrame>
      <p:pic>
        <p:nvPicPr>
          <p:cNvPr id="27678" name="Picture 3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064" y="4786322"/>
            <a:ext cx="205384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79" name="Object 31"/>
          <p:cNvGraphicFramePr>
            <a:graphicFrameLocks noChangeAspect="1"/>
          </p:cNvGraphicFramePr>
          <p:nvPr/>
        </p:nvGraphicFramePr>
        <p:xfrm>
          <a:off x="4357686" y="5643578"/>
          <a:ext cx="666750" cy="309562"/>
        </p:xfrm>
        <a:graphic>
          <a:graphicData uri="http://schemas.openxmlformats.org/presentationml/2006/ole">
            <p:oleObj spid="_x0000_s27679" name="Equation" r:id="rId10" imgW="355320" imgH="164880" progId="Equation.DSMT4">
              <p:embed/>
            </p:oleObj>
          </a:graphicData>
        </a:graphic>
      </p:graphicFrame>
      <p:pic>
        <p:nvPicPr>
          <p:cNvPr id="27680" name="Picture 3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3504" y="3838852"/>
            <a:ext cx="4000496" cy="294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9175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</a:rPr>
              <a:t>10.4   ПОТЕНЦИАЛЕН ПРАГ И ПОТЕНЦИАЛНА БАРИЕРА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642918"/>
            <a:ext cx="9644130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ранични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условия 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преминаване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КЛМ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областта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 е забранена зона. В КМ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обаче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могат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проникват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забранената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област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чисто квантов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няма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аналог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класическата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физика.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Величината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определя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плътността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потока частиц.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Потоците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падащата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отразе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преминалата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съответно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214282" y="1136904"/>
          <a:ext cx="1765304" cy="901432"/>
        </p:xfrm>
        <a:graphic>
          <a:graphicData uri="http://schemas.openxmlformats.org/presentationml/2006/ole">
            <p:oleObj spid="_x0000_s26639" name="Equation" r:id="rId3" imgW="1193760" imgH="609480" progId="Equation.DSMT4">
              <p:embed/>
            </p:oleObj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2614613" y="1147763"/>
          <a:ext cx="4619625" cy="688975"/>
        </p:xfrm>
        <a:graphic>
          <a:graphicData uri="http://schemas.openxmlformats.org/presentationml/2006/ole">
            <p:oleObj spid="_x0000_s26640" name="Equation" r:id="rId4" imgW="2895480" imgH="431640" progId="Equation.DSMT4">
              <p:embed/>
            </p:oleObj>
          </a:graphicData>
        </a:graphic>
      </p:graphicFrame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2214545" y="2143116"/>
          <a:ext cx="4048154" cy="714380"/>
        </p:xfrm>
        <a:graphic>
          <a:graphicData uri="http://schemas.openxmlformats.org/presentationml/2006/ole">
            <p:oleObj spid="_x0000_s26641" name="Equation" r:id="rId5" imgW="2374560" imgH="419040" progId="Equation.DSMT4">
              <p:embed/>
            </p:oleObj>
          </a:graphicData>
        </a:graphic>
      </p:graphicFrame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2249488" y="4214813"/>
          <a:ext cx="4419600" cy="785812"/>
        </p:xfrm>
        <a:graphic>
          <a:graphicData uri="http://schemas.openxmlformats.org/presentationml/2006/ole">
            <p:oleObj spid="_x0000_s26642" name="Equation" r:id="rId6" imgW="2286000" imgH="406080" progId="Equation.DSMT4">
              <p:embed/>
            </p:oleObj>
          </a:graphicData>
        </a:graphic>
      </p:graphicFrame>
      <p:graphicFrame>
        <p:nvGraphicFramePr>
          <p:cNvPr id="26643" name="Object 19"/>
          <p:cNvGraphicFramePr>
            <a:graphicFrameLocks noChangeAspect="1"/>
          </p:cNvGraphicFramePr>
          <p:nvPr/>
        </p:nvGraphicFramePr>
        <p:xfrm>
          <a:off x="2632075" y="5929330"/>
          <a:ext cx="3806825" cy="766762"/>
        </p:xfrm>
        <a:graphic>
          <a:graphicData uri="http://schemas.openxmlformats.org/presentationml/2006/ole">
            <p:oleObj spid="_x0000_s26643" name="Equation" r:id="rId7" imgW="201924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</a:rPr>
              <a:t>10.4   ПОТЕНЦИАЛЕН ПРАГ И ПОТЕНЦИАЛНА БАРИЕРА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501254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spc="-20" dirty="0" smtClean="0">
                <a:latin typeface="Times New Roman"/>
                <a:ea typeface="Times New Roman"/>
              </a:rPr>
              <a:t>•</a:t>
            </a:r>
            <a:r>
              <a:rPr lang="bg-BG" sz="2400" b="1" i="1" spc="-20" dirty="0" smtClean="0">
                <a:latin typeface="Times New Roman"/>
                <a:ea typeface="Times New Roman"/>
              </a:rPr>
              <a:t>   </a:t>
            </a:r>
            <a:r>
              <a:rPr lang="en-US" sz="2400" b="1" i="1" spc="-20" dirty="0" err="1" smtClean="0">
                <a:latin typeface="Times New Roman"/>
                <a:ea typeface="Times New Roman"/>
              </a:rPr>
              <a:t>Ко</a:t>
            </a:r>
            <a:r>
              <a:rPr lang="bg-BG" sz="2400" b="1" i="1" spc="-20" dirty="0" err="1" smtClean="0">
                <a:latin typeface="Times New Roman"/>
                <a:ea typeface="Times New Roman"/>
              </a:rPr>
              <a:t>ефициенти</a:t>
            </a:r>
            <a:r>
              <a:rPr lang="bg-BG" sz="2400" b="1" i="1" spc="-20" dirty="0" smtClean="0">
                <a:latin typeface="Times New Roman"/>
                <a:ea typeface="Times New Roman"/>
              </a:rPr>
              <a:t> на отражение и преминаване</a:t>
            </a:r>
            <a:endParaRPr lang="en-US" sz="2400" b="1" i="1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400" spc="-20" dirty="0" smtClean="0">
                <a:latin typeface="Times New Roman"/>
                <a:ea typeface="Times New Roman"/>
              </a:rPr>
              <a:t>  </a:t>
            </a:r>
          </a:p>
          <a:p>
            <a:pPr>
              <a:buNone/>
            </a:pPr>
            <a:endParaRPr lang="bg-BG" sz="2400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-2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400" spc="-20" dirty="0" err="1" smtClean="0">
                <a:latin typeface="Times New Roman"/>
                <a:ea typeface="Times New Roman"/>
              </a:rPr>
              <a:t>Вълната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изцяло</a:t>
            </a:r>
            <a:r>
              <a:rPr lang="ru-RU" sz="2400" spc="-20" dirty="0" smtClean="0">
                <a:latin typeface="Times New Roman"/>
                <a:ea typeface="Times New Roman"/>
              </a:rPr>
              <a:t> се </a:t>
            </a:r>
            <a:r>
              <a:rPr lang="ru-RU" sz="2400" spc="-20" dirty="0" err="1" smtClean="0">
                <a:latin typeface="Times New Roman"/>
                <a:ea typeface="Times New Roman"/>
              </a:rPr>
              <a:t>отразява</a:t>
            </a:r>
            <a:r>
              <a:rPr lang="ru-RU" sz="2400" spc="-20" dirty="0" smtClean="0">
                <a:latin typeface="Times New Roman"/>
                <a:ea typeface="Times New Roman"/>
              </a:rPr>
              <a:t> и </a:t>
            </a:r>
            <a:r>
              <a:rPr lang="ru-RU" sz="2400" spc="-20" dirty="0" err="1" smtClean="0">
                <a:latin typeface="Times New Roman"/>
                <a:ea typeface="Times New Roman"/>
              </a:rPr>
              <a:t>затова</a:t>
            </a:r>
            <a:r>
              <a:rPr lang="ru-RU" sz="2400" spc="-20" dirty="0" smtClean="0">
                <a:latin typeface="Times New Roman"/>
                <a:ea typeface="Times New Roman"/>
              </a:rPr>
              <a:t> </a:t>
            </a:r>
            <a:r>
              <a:rPr lang="ru-RU" sz="2400" spc="-20" dirty="0" err="1" smtClean="0">
                <a:latin typeface="Times New Roman"/>
                <a:ea typeface="Times New Roman"/>
              </a:rPr>
              <a:t>коефициентът</a:t>
            </a:r>
            <a:r>
              <a:rPr lang="ru-RU" sz="2400" spc="-20" dirty="0" smtClean="0">
                <a:latin typeface="Times New Roman"/>
                <a:ea typeface="Times New Roman"/>
              </a:rPr>
              <a:t> на </a:t>
            </a:r>
            <a:r>
              <a:rPr lang="ru-RU" sz="2400" spc="-20" dirty="0" err="1" smtClean="0">
                <a:latin typeface="Times New Roman"/>
                <a:ea typeface="Times New Roman"/>
              </a:rPr>
              <a:t>преминаване</a:t>
            </a:r>
            <a:r>
              <a:rPr lang="ru-RU" sz="2400" spc="-20" dirty="0" smtClean="0">
                <a:latin typeface="Times New Roman"/>
                <a:ea typeface="Times New Roman"/>
              </a:rPr>
              <a:t> е </a:t>
            </a:r>
          </a:p>
          <a:p>
            <a:pPr>
              <a:buNone/>
            </a:pPr>
            <a:r>
              <a:rPr lang="ru-RU" sz="2400" spc="-20" dirty="0" err="1" smtClean="0">
                <a:latin typeface="Times New Roman"/>
                <a:ea typeface="Times New Roman"/>
              </a:rPr>
              <a:t>нула</a:t>
            </a:r>
            <a:r>
              <a:rPr lang="ru-RU" sz="2400" spc="-20" dirty="0" smtClean="0">
                <a:latin typeface="Times New Roman"/>
                <a:ea typeface="Times New Roman"/>
              </a:rPr>
              <a:t>.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Частиците</a:t>
            </a:r>
            <a:r>
              <a:rPr lang="ru-RU" sz="2400" i="1" spc="-20" dirty="0" smtClean="0">
                <a:latin typeface="Times New Roman"/>
                <a:ea typeface="Times New Roman"/>
              </a:rPr>
              <a:t>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проникват</a:t>
            </a:r>
            <a:r>
              <a:rPr lang="ru-RU" sz="2400" i="1" spc="-20" dirty="0" smtClean="0">
                <a:latin typeface="Times New Roman"/>
                <a:ea typeface="Times New Roman"/>
              </a:rPr>
              <a:t> в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областта</a:t>
            </a:r>
            <a:r>
              <a:rPr lang="ru-RU" sz="2400" i="1" spc="-20" dirty="0" smtClean="0">
                <a:latin typeface="Times New Roman"/>
                <a:ea typeface="Times New Roman"/>
              </a:rPr>
              <a:t> до известно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разстояние</a:t>
            </a:r>
            <a:r>
              <a:rPr lang="ru-RU" sz="2400" i="1" spc="-20" dirty="0" smtClean="0">
                <a:latin typeface="Times New Roman"/>
                <a:ea typeface="Times New Roman"/>
              </a:rPr>
              <a:t> и се</a:t>
            </a:r>
          </a:p>
          <a:p>
            <a:pPr>
              <a:buNone/>
            </a:pPr>
            <a:r>
              <a:rPr lang="ru-RU" sz="2400" i="1" spc="-20" dirty="0" err="1" smtClean="0">
                <a:latin typeface="Times New Roman"/>
                <a:ea typeface="Times New Roman"/>
              </a:rPr>
              <a:t>отразяват</a:t>
            </a:r>
            <a:r>
              <a:rPr lang="ru-RU" sz="2400" i="1" spc="-20" dirty="0" smtClean="0">
                <a:latin typeface="Times New Roman"/>
                <a:ea typeface="Times New Roman"/>
              </a:rPr>
              <a:t>.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Вероятността</a:t>
            </a:r>
            <a:r>
              <a:rPr lang="ru-RU" sz="2400" i="1" spc="-20" dirty="0" smtClean="0">
                <a:latin typeface="Times New Roman"/>
                <a:ea typeface="Times New Roman"/>
              </a:rPr>
              <a:t> да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ги</a:t>
            </a:r>
            <a:r>
              <a:rPr lang="ru-RU" sz="2400" i="1" spc="-20" dirty="0" smtClean="0">
                <a:latin typeface="Times New Roman"/>
                <a:ea typeface="Times New Roman"/>
              </a:rPr>
              <a:t>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открием</a:t>
            </a:r>
            <a:r>
              <a:rPr lang="ru-RU" sz="2400" i="1" spc="-20" dirty="0" smtClean="0">
                <a:latin typeface="Times New Roman"/>
                <a:ea typeface="Times New Roman"/>
              </a:rPr>
              <a:t> в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областта</a:t>
            </a:r>
            <a:r>
              <a:rPr lang="ru-RU" sz="2400" i="1" spc="-20" dirty="0" smtClean="0">
                <a:latin typeface="Times New Roman"/>
                <a:ea typeface="Times New Roman"/>
              </a:rPr>
              <a:t> 2 е различна от</a:t>
            </a:r>
          </a:p>
          <a:p>
            <a:pPr>
              <a:buNone/>
            </a:pPr>
            <a:r>
              <a:rPr lang="ru-RU" sz="2400" i="1" spc="-20" dirty="0" err="1" smtClean="0">
                <a:latin typeface="Times New Roman"/>
                <a:ea typeface="Times New Roman"/>
              </a:rPr>
              <a:t>нула</a:t>
            </a:r>
            <a:r>
              <a:rPr lang="ru-RU" sz="2400" i="1" spc="-20" dirty="0" smtClean="0">
                <a:latin typeface="Times New Roman"/>
                <a:ea typeface="Times New Roman"/>
              </a:rPr>
              <a:t>, но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потокът</a:t>
            </a:r>
            <a:r>
              <a:rPr lang="ru-RU" sz="2400" i="1" spc="-20" dirty="0" smtClean="0">
                <a:latin typeface="Times New Roman"/>
                <a:ea typeface="Times New Roman"/>
              </a:rPr>
              <a:t> е </a:t>
            </a:r>
            <a:r>
              <a:rPr lang="ru-RU" sz="2400" i="1" spc="-20" dirty="0" err="1" smtClean="0">
                <a:latin typeface="Times New Roman"/>
                <a:ea typeface="Times New Roman"/>
              </a:rPr>
              <a:t>нула</a:t>
            </a:r>
            <a:r>
              <a:rPr lang="ru-RU" sz="2400" i="1" spc="-20" dirty="0" smtClean="0">
                <a:latin typeface="Times New Roman"/>
                <a:ea typeface="Times New Roman"/>
              </a:rPr>
              <a:t>.</a:t>
            </a:r>
            <a:endParaRPr lang="bg-BG" sz="2400" i="1" spc="-20" dirty="0" smtClean="0">
              <a:latin typeface="Times New Roman"/>
              <a:ea typeface="Times New Roman"/>
            </a:endParaRPr>
          </a:p>
          <a:p>
            <a:pPr>
              <a:lnSpc>
                <a:spcPts val="2400"/>
              </a:lnSpc>
              <a:buNone/>
            </a:pPr>
            <a:r>
              <a:rPr lang="en-US" sz="2400" b="1" i="1" spc="-20" dirty="0" smtClean="0">
                <a:latin typeface="Times New Roman"/>
                <a:ea typeface="Times New Roman"/>
              </a:rPr>
              <a:t>•</a:t>
            </a:r>
            <a:r>
              <a:rPr lang="bg-BG" sz="2400" b="1" i="1" spc="-20" dirty="0" smtClean="0">
                <a:latin typeface="Times New Roman"/>
                <a:ea typeface="Times New Roman"/>
              </a:rPr>
              <a:t>   Потенциална бариера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27858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142844" y="857232"/>
          <a:ext cx="3857653" cy="1491910"/>
        </p:xfrm>
        <a:graphic>
          <a:graphicData uri="http://schemas.openxmlformats.org/presentationml/2006/ole">
            <p:oleObj spid="_x0000_s34831" name="Equation" r:id="rId3" imgW="2298600" imgH="888840" progId="Equation.DSMT4">
              <p:embed/>
            </p:oleObj>
          </a:graphicData>
        </a:graphic>
      </p:graphicFrame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4143372" y="928670"/>
          <a:ext cx="5107817" cy="785818"/>
        </p:xfrm>
        <a:graphic>
          <a:graphicData uri="http://schemas.openxmlformats.org/presentationml/2006/ole">
            <p:oleObj spid="_x0000_s34832" name="Equation" r:id="rId4" imgW="2641320" imgH="406080" progId="Equation.DSMT4">
              <p:embed/>
            </p:oleObj>
          </a:graphicData>
        </a:graphic>
      </p:graphicFrame>
      <p:graphicFrame>
        <p:nvGraphicFramePr>
          <p:cNvPr id="34833" name="Object 17"/>
          <p:cNvGraphicFramePr>
            <a:graphicFrameLocks noChangeAspect="1"/>
          </p:cNvGraphicFramePr>
          <p:nvPr/>
        </p:nvGraphicFramePr>
        <p:xfrm>
          <a:off x="4214810" y="1785926"/>
          <a:ext cx="1704975" cy="617537"/>
        </p:xfrm>
        <a:graphic>
          <a:graphicData uri="http://schemas.openxmlformats.org/presentationml/2006/ole">
            <p:oleObj spid="_x0000_s34833" name="Equation" r:id="rId5" imgW="1015920" imgH="368280" progId="Equation.DSMT4">
              <p:embed/>
            </p:oleObj>
          </a:graphicData>
        </a:graphic>
      </p:graphicFrame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7965" y="3855331"/>
            <a:ext cx="5336035" cy="30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35" name="Object 19"/>
          <p:cNvGraphicFramePr>
            <a:graphicFrameLocks noChangeAspect="1"/>
          </p:cNvGraphicFramePr>
          <p:nvPr/>
        </p:nvGraphicFramePr>
        <p:xfrm>
          <a:off x="642910" y="4786322"/>
          <a:ext cx="2857520" cy="1624275"/>
        </p:xfrm>
        <a:graphic>
          <a:graphicData uri="http://schemas.openxmlformats.org/presentationml/2006/ole">
            <p:oleObj spid="_x0000_s34835" name="Equation" r:id="rId7" imgW="120636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8801072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10.4   ПОТЕНЦИАЛЕН ПРАГ И ПОТЕНЦИАЛНА БАРИЕРА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142852"/>
            <a:ext cx="9501222" cy="6858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</a:rPr>
              <a:t>•  </a:t>
            </a:r>
            <a:r>
              <a:rPr lang="bg-BG" sz="2400" b="1" i="1" dirty="0" err="1" smtClean="0">
                <a:latin typeface="Times New Roman" pitchFamily="18" charset="0"/>
              </a:rPr>
              <a:t>Решеня</a:t>
            </a:r>
            <a:r>
              <a:rPr lang="bg-BG" sz="2400" b="1" i="1" dirty="0" smtClean="0">
                <a:latin typeface="Times New Roman" pitchFamily="18" charset="0"/>
              </a:rPr>
              <a:t> и интерпретация</a:t>
            </a: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Интерпретация: част от </a:t>
            </a:r>
            <a:r>
              <a:rPr lang="ru-RU" sz="2400" dirty="0" err="1" smtClean="0">
                <a:latin typeface="Times New Roman" pitchFamily="18" charset="0"/>
              </a:rPr>
              <a:t>падащата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вълна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Дьо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Бройл</a:t>
            </a:r>
            <a:r>
              <a:rPr lang="ru-RU" sz="2400" dirty="0" smtClean="0">
                <a:latin typeface="Times New Roman" pitchFamily="18" charset="0"/>
              </a:rPr>
              <a:t>                 , до-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стигайки</a:t>
            </a:r>
            <a:r>
              <a:rPr lang="ru-RU" sz="2400" dirty="0" smtClean="0">
                <a:latin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</a:rPr>
              <a:t>бариерата</a:t>
            </a:r>
            <a:r>
              <a:rPr lang="ru-RU" sz="2400" dirty="0" smtClean="0">
                <a:latin typeface="Times New Roman" pitchFamily="18" charset="0"/>
              </a:rPr>
              <a:t>, се </a:t>
            </a:r>
            <a:r>
              <a:rPr lang="ru-RU" sz="2400" dirty="0" err="1" smtClean="0">
                <a:latin typeface="Times New Roman" pitchFamily="18" charset="0"/>
              </a:rPr>
              <a:t>отразява</a:t>
            </a:r>
            <a:r>
              <a:rPr lang="ru-RU" sz="2400" dirty="0" smtClean="0">
                <a:latin typeface="Times New Roman" pitchFamily="18" charset="0"/>
              </a:rPr>
              <a:t>:                  , а друга част </a:t>
            </a:r>
            <a:r>
              <a:rPr lang="ru-RU" sz="2400" dirty="0" err="1" smtClean="0">
                <a:latin typeface="Times New Roman" pitchFamily="18" charset="0"/>
              </a:rPr>
              <a:t>преминава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</a:rPr>
              <a:t>област</a:t>
            </a:r>
            <a:r>
              <a:rPr lang="ru-RU" sz="2400" dirty="0" smtClean="0">
                <a:latin typeface="Times New Roman" pitchFamily="18" charset="0"/>
              </a:rPr>
              <a:t> 3:                .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ф-ия</a:t>
            </a:r>
            <a:r>
              <a:rPr lang="ru-RU" sz="2400" dirty="0" smtClean="0">
                <a:latin typeface="Times New Roman" pitchFamily="18" charset="0"/>
              </a:rPr>
              <a:t>              </a:t>
            </a:r>
            <a:r>
              <a:rPr lang="ru-RU" sz="2400" dirty="0" err="1" smtClean="0">
                <a:latin typeface="Times New Roman" pitchFamily="18" charset="0"/>
              </a:rPr>
              <a:t>описва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проникването</a:t>
            </a:r>
            <a:r>
              <a:rPr lang="ru-RU" sz="2400" dirty="0" smtClean="0">
                <a:latin typeface="Times New Roman" pitchFamily="18" charset="0"/>
              </a:rPr>
              <a:t> на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квантовата</a:t>
            </a:r>
            <a:r>
              <a:rPr lang="ru-RU" sz="2400" dirty="0" smtClean="0">
                <a:latin typeface="Times New Roman" pitchFamily="18" charset="0"/>
              </a:rPr>
              <a:t> частица в </a:t>
            </a:r>
            <a:r>
              <a:rPr lang="ru-RU" sz="2400" dirty="0" err="1" smtClean="0">
                <a:latin typeface="Times New Roman" pitchFamily="18" charset="0"/>
              </a:rPr>
              <a:t>класически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забранената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област</a:t>
            </a:r>
            <a:r>
              <a:rPr lang="ru-RU" sz="2400" dirty="0" smtClean="0">
                <a:latin typeface="Times New Roman" pitchFamily="18" charset="0"/>
              </a:rPr>
              <a:t> 2.</a:t>
            </a:r>
          </a:p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</a:rPr>
              <a:t>•  Гранични условия и амплитуда</a:t>
            </a: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Условия</a:t>
            </a:r>
            <a:r>
              <a:rPr lang="bg-BG" sz="2400" dirty="0" err="1" smtClean="0">
                <a:latin typeface="Times New Roman" pitchFamily="18" charset="0"/>
              </a:rPr>
              <a:t>та+</a:t>
            </a:r>
            <a:r>
              <a:rPr lang="ru-RU" sz="2400" dirty="0" err="1" smtClean="0">
                <a:latin typeface="Times New Roman" pitchFamily="18" charset="0"/>
              </a:rPr>
              <a:t>решенията</a:t>
            </a:r>
            <a:r>
              <a:rPr lang="ru-RU" sz="2400" dirty="0" smtClean="0">
                <a:latin typeface="Times New Roman" pitchFamily="18" charset="0"/>
              </a:rPr>
              <a:t>→до система от </a:t>
            </a:r>
            <a:r>
              <a:rPr lang="ru-RU" sz="2400" dirty="0" err="1" smtClean="0">
                <a:latin typeface="Times New Roman" pitchFamily="18" charset="0"/>
              </a:rPr>
              <a:t>алгебрични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у-ия</a:t>
            </a:r>
            <a:r>
              <a:rPr lang="ru-RU" sz="2400" dirty="0" smtClean="0">
                <a:latin typeface="Times New Roman" pitchFamily="18" charset="0"/>
              </a:rPr>
              <a:t> за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A,B,C</a:t>
            </a:r>
            <a:r>
              <a:rPr lang="bg-BG" sz="2400" i="1" dirty="0" smtClean="0">
                <a:latin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</a:rPr>
              <a:t>D </a:t>
            </a:r>
            <a:r>
              <a:rPr lang="bg-BG" sz="2400" dirty="0" smtClean="0">
                <a:latin typeface="Times New Roman" pitchFamily="18" charset="0"/>
              </a:rPr>
              <a:t>и </a:t>
            </a:r>
            <a:r>
              <a:rPr lang="en-US" sz="2400" i="1" dirty="0" smtClean="0">
                <a:latin typeface="Times New Roman" pitchFamily="18" charset="0"/>
              </a:rPr>
              <a:t>F.</a:t>
            </a:r>
            <a:endParaRPr lang="bg-BG" sz="24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</a:rPr>
              <a:t>•  Прозрачност</a:t>
            </a:r>
            <a:endParaRPr lang="bg-BG" sz="24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1579397" y="571480"/>
          <a:ext cx="5207181" cy="1357322"/>
        </p:xfrm>
        <a:graphic>
          <a:graphicData uri="http://schemas.openxmlformats.org/presentationml/2006/ole">
            <p:oleObj spid="_x0000_s37901" name="Equation" r:id="rId3" imgW="2679480" imgH="698400" progId="Equation.DSMT4">
              <p:embed/>
            </p:oleObj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7072330" y="1912930"/>
          <a:ext cx="1233488" cy="444500"/>
        </p:xfrm>
        <a:graphic>
          <a:graphicData uri="http://schemas.openxmlformats.org/presentationml/2006/ole">
            <p:oleObj spid="_x0000_s37902" name="Equation" r:id="rId4" imgW="634680" imgH="228600" progId="Equation.DSMT4">
              <p:embed/>
            </p:oleObj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4714876" y="2428868"/>
          <a:ext cx="1406525" cy="444500"/>
        </p:xfrm>
        <a:graphic>
          <a:graphicData uri="http://schemas.openxmlformats.org/presentationml/2006/ole">
            <p:oleObj spid="_x0000_s37903" name="Equation" r:id="rId5" imgW="723600" imgH="228600" progId="Equation.DSMT4">
              <p:embed/>
            </p:oleObj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1500166" y="2786058"/>
          <a:ext cx="2097087" cy="444500"/>
        </p:xfrm>
        <a:graphic>
          <a:graphicData uri="http://schemas.openxmlformats.org/presentationml/2006/ole">
            <p:oleObj spid="_x0000_s37904" name="Equation" r:id="rId6" imgW="1079280" imgH="228600" progId="Equation.DSMT4">
              <p:embed/>
            </p:oleObj>
          </a:graphicData>
        </a:graphic>
      </p:graphicFrame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5143504" y="2857496"/>
          <a:ext cx="765175" cy="444500"/>
        </p:xfrm>
        <a:graphic>
          <a:graphicData uri="http://schemas.openxmlformats.org/presentationml/2006/ole">
            <p:oleObj spid="_x0000_s37905" name="Equation" r:id="rId7" imgW="393480" imgH="228600" progId="Equation.DSMT4">
              <p:embed/>
            </p:oleObj>
          </a:graphicData>
        </a:graphic>
      </p:graphicFrame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1711503" y="4071942"/>
          <a:ext cx="4146381" cy="1000132"/>
        </p:xfrm>
        <a:graphic>
          <a:graphicData uri="http://schemas.openxmlformats.org/presentationml/2006/ole">
            <p:oleObj spid="_x0000_s37906" name="Equation" r:id="rId8" imgW="2527200" imgH="609480" progId="Equation.DSMT4">
              <p:embed/>
            </p:oleObj>
          </a:graphicData>
        </a:graphic>
      </p:graphicFrame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714348" y="5429264"/>
          <a:ext cx="7644091" cy="758809"/>
        </p:xfrm>
        <a:graphic>
          <a:graphicData uri="http://schemas.openxmlformats.org/presentationml/2006/ole">
            <p:oleObj spid="_x0000_s37907" name="Equation" r:id="rId9" imgW="4609800" imgH="457200" progId="Equation.DSMT4">
              <p:embed/>
            </p:oleObj>
          </a:graphicData>
        </a:graphic>
      </p:graphicFrame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908" name="Object 20"/>
          <p:cNvGraphicFramePr>
            <a:graphicFrameLocks noChangeAspect="1"/>
          </p:cNvGraphicFramePr>
          <p:nvPr/>
        </p:nvGraphicFramePr>
        <p:xfrm>
          <a:off x="2627588" y="6119859"/>
          <a:ext cx="4945938" cy="809603"/>
        </p:xfrm>
        <a:graphic>
          <a:graphicData uri="http://schemas.openxmlformats.org/presentationml/2006/ole">
            <p:oleObj spid="_x0000_s37908" name="Equation" r:id="rId10" imgW="3200400" imgH="520700" progId="Equation.DSMT4">
              <p:embed/>
            </p:oleObj>
          </a:graphicData>
        </a:graphic>
      </p:graphicFrame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10.5	ТУНЕЛЕН ЕФЕКТ И РАДИОАКТИВНО РАЗПАДАНЕ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358346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•  </a:t>
            </a:r>
            <a:r>
              <a:rPr lang="ru-RU" sz="2400" b="1" i="1" dirty="0" err="1" smtClean="0">
                <a:latin typeface="Times New Roman" pitchFamily="18" charset="0"/>
              </a:rPr>
              <a:t>Тунелен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ефект</a:t>
            </a:r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Преминаването</a:t>
            </a:r>
            <a:r>
              <a:rPr lang="ru-RU" sz="2400" i="1" dirty="0" smtClean="0">
                <a:latin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</a:rPr>
              <a:t>квантовата</a:t>
            </a:r>
            <a:r>
              <a:rPr lang="ru-RU" sz="2400" i="1" dirty="0" smtClean="0">
                <a:latin typeface="Times New Roman" pitchFamily="18" charset="0"/>
              </a:rPr>
              <a:t> частица </a:t>
            </a:r>
            <a:r>
              <a:rPr lang="ru-RU" sz="2400" i="1" dirty="0" err="1" smtClean="0">
                <a:latin typeface="Times New Roman" pitchFamily="18" charset="0"/>
              </a:rPr>
              <a:t>през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потенциална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бариера</a:t>
            </a:r>
            <a:endParaRPr lang="ru-RU" sz="2400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</a:rPr>
              <a:t> с </a:t>
            </a:r>
            <a:r>
              <a:rPr lang="ru-RU" sz="2400" i="1" dirty="0" err="1" smtClean="0">
                <a:latin typeface="Times New Roman" pitchFamily="18" charset="0"/>
              </a:rPr>
              <a:t>височина</a:t>
            </a:r>
            <a:r>
              <a:rPr lang="ru-RU" sz="2400" i="1" dirty="0" smtClean="0">
                <a:latin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</a:rPr>
              <a:t>по-голяма</a:t>
            </a:r>
            <a:r>
              <a:rPr lang="ru-RU" sz="2400" i="1" dirty="0" smtClean="0">
                <a:latin typeface="Times New Roman" pitchFamily="18" charset="0"/>
              </a:rPr>
              <a:t> от </a:t>
            </a:r>
            <a:r>
              <a:rPr lang="ru-RU" sz="2400" i="1" dirty="0" err="1" smtClean="0">
                <a:latin typeface="Times New Roman" pitchFamily="18" charset="0"/>
              </a:rPr>
              <a:t>нейната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пълна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енергия</a:t>
            </a:r>
            <a:r>
              <a:rPr lang="ru-RU" sz="2400" i="1" dirty="0" smtClean="0">
                <a:latin typeface="Times New Roman" pitchFamily="18" charset="0"/>
              </a:rPr>
              <a:t>, т.е. </a:t>
            </a:r>
            <a:r>
              <a:rPr lang="ru-RU" sz="2400" i="1" dirty="0" err="1" smtClean="0">
                <a:latin typeface="Times New Roman" pitchFamily="18" charset="0"/>
              </a:rPr>
              <a:t>през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класичес</a:t>
            </a:r>
            <a:r>
              <a:rPr lang="en-US" sz="2400" i="1" dirty="0" smtClean="0">
                <a:latin typeface="Times New Roman" pitchFamily="18" charset="0"/>
              </a:rPr>
              <a:t>-</a:t>
            </a:r>
            <a:endParaRPr lang="ru-RU" sz="2400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ки</a:t>
            </a:r>
            <a:r>
              <a:rPr lang="ru-RU" sz="2400" i="1" dirty="0" smtClean="0">
                <a:latin typeface="Times New Roman" pitchFamily="18" charset="0"/>
              </a:rPr>
              <a:t> забранена </a:t>
            </a:r>
            <a:r>
              <a:rPr lang="ru-RU" sz="2400" i="1" dirty="0" err="1" smtClean="0">
                <a:latin typeface="Times New Roman" pitchFamily="18" charset="0"/>
              </a:rPr>
              <a:t>област</a:t>
            </a:r>
            <a:r>
              <a:rPr lang="ru-RU" sz="2400" i="1" dirty="0" smtClean="0">
                <a:latin typeface="Times New Roman" pitchFamily="18" charset="0"/>
              </a:rPr>
              <a:t>, се </a:t>
            </a:r>
            <a:r>
              <a:rPr lang="ru-RU" sz="2400" i="1" dirty="0" err="1" smtClean="0">
                <a:latin typeface="Times New Roman" pitchFamily="18" charset="0"/>
              </a:rPr>
              <a:t>нарича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тунелен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ефект</a:t>
            </a:r>
            <a:r>
              <a:rPr lang="ru-RU" sz="2400" b="1" i="1" dirty="0" smtClean="0">
                <a:latin typeface="Times New Roman" pitchFamily="18" charset="0"/>
              </a:rPr>
              <a:t> .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•  </a:t>
            </a:r>
            <a:r>
              <a:rPr lang="ru-RU" sz="2400" b="1" i="1" dirty="0" err="1" smtClean="0">
                <a:latin typeface="Times New Roman" pitchFamily="18" charset="0"/>
              </a:rPr>
              <a:t>Реална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бариера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6881" name="Picture 17" descr="fig1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28604"/>
            <a:ext cx="468963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1669831" y="3500438"/>
          <a:ext cx="5688251" cy="827382"/>
        </p:xfrm>
        <a:graphic>
          <a:graphicData uri="http://schemas.openxmlformats.org/presentationml/2006/ole">
            <p:oleObj spid="_x0000_s36882" name="Equation" r:id="rId4" imgW="2793960" imgH="406080" progId="Equation.DSMT4">
              <p:embed/>
            </p:oleObj>
          </a:graphicData>
        </a:graphic>
      </p:graphicFrame>
      <p:pic>
        <p:nvPicPr>
          <p:cNvPr id="36883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14346" y="4982160"/>
            <a:ext cx="4643470" cy="187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85" name="Object 21"/>
          <p:cNvGraphicFramePr>
            <a:graphicFrameLocks noChangeAspect="1"/>
          </p:cNvGraphicFramePr>
          <p:nvPr/>
        </p:nvGraphicFramePr>
        <p:xfrm>
          <a:off x="4064060" y="4214818"/>
          <a:ext cx="4969406" cy="1000132"/>
        </p:xfrm>
        <a:graphic>
          <a:graphicData uri="http://schemas.openxmlformats.org/presentationml/2006/ole">
            <p:oleObj spid="_x0000_s36885" name="Equation" r:id="rId6" imgW="2019240" imgH="406080" progId="Equation.DSMT4">
              <p:embed/>
            </p:oleObj>
          </a:graphicData>
        </a:graphic>
      </p:graphicFrame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3335573" y="5072074"/>
          <a:ext cx="5737021" cy="1285884"/>
        </p:xfrm>
        <a:graphic>
          <a:graphicData uri="http://schemas.openxmlformats.org/presentationml/2006/ole">
            <p:oleObj spid="_x0000_s36886" name="Equation" r:id="rId7" imgW="2209680" imgH="49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6000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10.5	ТУНЕЛЕН ЕФЕКТ И РАДИОАКТИВНО РАЗПАДАНЕ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0520" y="500042"/>
            <a:ext cx="9572660" cy="6500858"/>
          </a:xfrm>
        </p:spPr>
        <p:txBody>
          <a:bodyPr>
            <a:normAutofit/>
          </a:bodyPr>
          <a:lstStyle/>
          <a:p>
            <a:pPr marL="347472" indent="-347472" algn="l">
              <a:spcBef>
                <a:spcPts val="576"/>
              </a:spcBef>
            </a:pPr>
            <a:r>
              <a:rPr lang="en-US" sz="2400" i="1" spc="-20" dirty="0" smtClean="0">
                <a:latin typeface="Times New Roman"/>
                <a:ea typeface="Times New Roman"/>
              </a:rPr>
              <a:t>•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/>
              </a:rPr>
              <a:t>Пример за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/>
              </a:rPr>
              <a:t>тунелен</a:t>
            </a:r>
            <a:r>
              <a:rPr lang="ru-RU" sz="2400" b="1" i="1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/>
              </a:rPr>
              <a:t>ефект</a:t>
            </a:r>
            <a:r>
              <a:rPr lang="ru-RU" sz="2400" b="1" i="1" dirty="0" smtClean="0">
                <a:solidFill>
                  <a:schemeClr val="tx1"/>
                </a:solidFill>
                <a:latin typeface="Times New Roman"/>
              </a:rPr>
              <a:t> – </a:t>
            </a:r>
            <a:r>
              <a:rPr lang="el-GR" sz="2400" b="1" i="1" dirty="0" smtClean="0">
                <a:solidFill>
                  <a:schemeClr val="tx1"/>
                </a:solidFill>
                <a:latin typeface="Times New Roman"/>
              </a:rPr>
              <a:t>α-</a:t>
            </a:r>
            <a:r>
              <a:rPr lang="bg-BG" sz="2400" b="1" i="1" dirty="0" smtClean="0">
                <a:solidFill>
                  <a:schemeClr val="tx1"/>
                </a:solidFill>
                <a:latin typeface="Times New Roman"/>
              </a:rPr>
              <a:t>разпадане</a:t>
            </a:r>
          </a:p>
          <a:p>
            <a:pPr marL="347472" indent="-347472" algn="l">
              <a:spcBef>
                <a:spcPts val="576"/>
              </a:spcBef>
            </a:pPr>
            <a:endParaRPr lang="bg-BG" sz="2400" dirty="0" smtClean="0">
              <a:solidFill>
                <a:schemeClr val="tx1"/>
              </a:solidFill>
              <a:latin typeface="Times New Roman"/>
            </a:endParaRPr>
          </a:p>
          <a:p>
            <a:pPr marL="347472" indent="-347472" algn="l">
              <a:spcBef>
                <a:spcPts val="576"/>
              </a:spcBef>
            </a:pPr>
            <a:r>
              <a:rPr lang="el-GR" sz="2400" dirty="0" smtClean="0">
                <a:solidFill>
                  <a:schemeClr val="tx1"/>
                </a:solidFill>
                <a:latin typeface="Times New Roman"/>
              </a:rPr>
              <a:t>α-</a:t>
            </a:r>
            <a:r>
              <a:rPr lang="bg-BG" sz="2400" dirty="0" smtClean="0">
                <a:solidFill>
                  <a:schemeClr val="tx1"/>
                </a:solidFill>
                <a:latin typeface="Times New Roman"/>
              </a:rPr>
              <a:t>частица</a:t>
            </a:r>
          </a:p>
          <a:p>
            <a:pPr marL="347472" indent="-347472" algn="l">
              <a:spcBef>
                <a:spcPts val="576"/>
              </a:spcBef>
            </a:pPr>
            <a:endParaRPr lang="bg-BG" sz="2400" dirty="0" smtClean="0">
              <a:solidFill>
                <a:schemeClr val="tx1"/>
              </a:solidFill>
              <a:latin typeface="Times New Roman"/>
            </a:endParaRPr>
          </a:p>
          <a:p>
            <a:pPr marL="347472" indent="-347472" algn="l">
              <a:spcBef>
                <a:spcPts val="576"/>
              </a:spcBef>
            </a:pPr>
            <a:endParaRPr lang="bg-BG" sz="2400" dirty="0" smtClean="0">
              <a:solidFill>
                <a:schemeClr val="tx1"/>
              </a:solidFill>
              <a:latin typeface="Times New Roman"/>
            </a:endParaRPr>
          </a:p>
          <a:p>
            <a:pPr marL="347472" indent="-347472" algn="l">
              <a:spcBef>
                <a:spcPts val="576"/>
              </a:spcBef>
            </a:pPr>
            <a:endParaRPr lang="bg-BG" sz="2400" dirty="0" smtClean="0">
              <a:solidFill>
                <a:schemeClr val="tx1"/>
              </a:solidFill>
              <a:latin typeface="Times New Roman"/>
            </a:endParaRPr>
          </a:p>
          <a:p>
            <a:pPr marL="347472" indent="-347472" algn="l">
              <a:spcBef>
                <a:spcPts val="576"/>
              </a:spcBef>
            </a:pPr>
            <a:endParaRPr lang="bg-BG" sz="2400" dirty="0" smtClean="0">
              <a:solidFill>
                <a:schemeClr val="tx1"/>
              </a:solidFill>
              <a:latin typeface="Times New Roman"/>
            </a:endParaRPr>
          </a:p>
          <a:p>
            <a:pPr marL="347472" indent="-347472" algn="l">
              <a:spcBef>
                <a:spcPts val="576"/>
              </a:spcBef>
            </a:pPr>
            <a:endParaRPr lang="bg-BG" sz="2400" dirty="0" smtClean="0">
              <a:solidFill>
                <a:schemeClr val="tx1"/>
              </a:solidFill>
              <a:latin typeface="Times New Roman"/>
            </a:endParaRPr>
          </a:p>
          <a:p>
            <a:pPr marL="347472" indent="-347472" algn="l"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Потенциал</a:t>
            </a:r>
            <a:r>
              <a:rPr lang="bg-BG" sz="2400" dirty="0" err="1" smtClean="0">
                <a:solidFill>
                  <a:schemeClr val="tx1"/>
                </a:solidFill>
                <a:latin typeface="Times New Roman"/>
              </a:rPr>
              <a:t>ът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α-частица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в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процеса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α-разпадане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–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частицата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се  на-</a:t>
            </a:r>
          </a:p>
          <a:p>
            <a:pPr marL="347472" indent="-347472" algn="l"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мира в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потенциалната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яма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майчиното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ядро,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дължаща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се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ядрени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-</a:t>
            </a:r>
          </a:p>
          <a:p>
            <a:pPr marL="347472" indent="-347472" algn="l"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те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сили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, и при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разпадане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трябва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да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преодолее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бариерата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образувана</a:t>
            </a:r>
            <a:endParaRPr lang="ru-RU" sz="2400" dirty="0" smtClean="0">
              <a:solidFill>
                <a:schemeClr val="tx1"/>
              </a:solidFill>
              <a:latin typeface="Times New Roman"/>
            </a:endParaRPr>
          </a:p>
          <a:p>
            <a:pPr marL="347472" indent="-347472" algn="l"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от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действието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електростатичните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сили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на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отблъскване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между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нея</a:t>
            </a:r>
            <a:endParaRPr lang="ru-RU" sz="2400" dirty="0" smtClean="0">
              <a:solidFill>
                <a:schemeClr val="tx1"/>
              </a:solidFill>
              <a:latin typeface="Times New Roman"/>
            </a:endParaRPr>
          </a:p>
          <a:p>
            <a:pPr marL="347472" indent="-347472" algn="l"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и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дъщерното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ядро.</a:t>
            </a:r>
          </a:p>
          <a:p>
            <a:pPr marL="347472" indent="-347472" algn="l">
              <a:spcBef>
                <a:spcPts val="576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                                               за              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</a:rPr>
              <a:t>години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.</a:t>
            </a:r>
            <a:r>
              <a:rPr lang="bg-BG" sz="2400" dirty="0" smtClean="0">
                <a:solidFill>
                  <a:schemeClr val="tx1"/>
                </a:solidFill>
                <a:latin typeface="Times New Roman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/>
            </a:endParaRPr>
          </a:p>
          <a:p>
            <a:pPr algn="just"/>
            <a:endParaRPr lang="en-US" sz="2400" b="1" i="1" spc="-20" dirty="0" smtClean="0">
              <a:latin typeface="Times New Roman"/>
              <a:ea typeface="Times New Roman"/>
            </a:endParaRPr>
          </a:p>
          <a:p>
            <a:pPr algn="just"/>
            <a:endParaRPr lang="en-US" sz="2400" b="1" i="1" spc="-20" dirty="0" smtClean="0">
              <a:latin typeface="Times New Roman"/>
              <a:ea typeface="Times New Roman"/>
            </a:endParaRPr>
          </a:p>
          <a:p>
            <a:pPr algn="just"/>
            <a:endParaRPr lang="en-US" sz="2400" b="1" i="1" spc="-20" dirty="0" smtClean="0">
              <a:latin typeface="Times New Roman"/>
              <a:ea typeface="Times New Roman"/>
            </a:endParaRPr>
          </a:p>
          <a:p>
            <a:pPr algn="just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-22013" y="1928802"/>
          <a:ext cx="3808195" cy="1285884"/>
        </p:xfrm>
        <a:graphic>
          <a:graphicData uri="http://schemas.openxmlformats.org/presentationml/2006/ole">
            <p:oleObj spid="_x0000_s38919" name="Equation" r:id="rId3" imgW="1955520" imgH="660240" progId="Equation.DSMT4">
              <p:embed/>
            </p:oleObj>
          </a:graphicData>
        </a:graphic>
      </p:graphicFrame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46" y="1000108"/>
            <a:ext cx="4361143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7788" y="6286520"/>
          <a:ext cx="3605518" cy="428628"/>
        </p:xfrm>
        <a:graphic>
          <a:graphicData uri="http://schemas.openxmlformats.org/presentationml/2006/ole">
            <p:oleObj spid="_x0000_s38921" name="Equation" r:id="rId5" imgW="1815840" imgH="215640" progId="Equation.DSMT4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4000496" y="6229370"/>
          <a:ext cx="1789710" cy="500066"/>
        </p:xfrm>
        <a:graphic>
          <a:graphicData uri="http://schemas.openxmlformats.org/presentationml/2006/ole">
            <p:oleObj spid="_x0000_s38922" name="Equation" r:id="rId6" imgW="8632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286908" cy="571504"/>
          </a:xfrm>
        </p:spPr>
        <p:txBody>
          <a:bodyPr>
            <a:normAutofit fontScale="90000"/>
          </a:bodyPr>
          <a:lstStyle/>
          <a:p>
            <a:r>
              <a:rPr lang="bg-BG" sz="2400" b="1" dirty="0" smtClean="0">
                <a:latin typeface="Times New Roman"/>
                <a:ea typeface="Times New Roman"/>
                <a:cs typeface="+mn-cs"/>
              </a:rPr>
              <a:t>10.1</a:t>
            </a:r>
            <a:r>
              <a:rPr lang="ru-RU" sz="2400" b="1" spc="15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	</a:t>
            </a:r>
            <a:r>
              <a:rPr lang="ru-RU" sz="2700" b="1" spc="15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ДВИЖЕНИЕ НА ЧАСТИЦА В ПОСТОЯННО ПОТЕНЦИАЛНО ПОЛЕ </a:t>
            </a:r>
            <a:endParaRPr lang="en-US" sz="27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428628"/>
            <a:ext cx="9787006" cy="6572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i="1" dirty="0" smtClean="0">
                <a:latin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</a:rPr>
              <a:t>•  </a:t>
            </a:r>
            <a:r>
              <a:rPr lang="bg-BG" sz="2400" b="1" i="1" dirty="0" smtClean="0">
                <a:latin typeface="Times New Roman" pitchFamily="18" charset="0"/>
              </a:rPr>
              <a:t>С</a:t>
            </a:r>
            <a:r>
              <a:rPr lang="ru-RU" sz="2400" b="1" i="1" dirty="0" err="1" smtClean="0">
                <a:latin typeface="Times New Roman" pitchFamily="18" charset="0"/>
              </a:rPr>
              <a:t>тационарно</a:t>
            </a:r>
            <a:r>
              <a:rPr lang="ru-RU" sz="2400" b="1" i="1" dirty="0" smtClean="0">
                <a:latin typeface="Times New Roman" pitchFamily="18" charset="0"/>
              </a:rPr>
              <a:t> уравнение на </a:t>
            </a:r>
            <a:r>
              <a:rPr lang="ru-RU" sz="2400" b="1" i="1" dirty="0" err="1" smtClean="0">
                <a:latin typeface="Times New Roman" pitchFamily="18" charset="0"/>
              </a:rPr>
              <a:t>Шрьодингер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b="1" i="1" dirty="0" smtClean="0">
                <a:latin typeface="Times New Roman" pitchFamily="18" charset="0"/>
              </a:rPr>
              <a:t>     •  Решение при</a:t>
            </a:r>
            <a:r>
              <a:rPr lang="en-US" sz="2400" b="1" i="1" dirty="0" smtClean="0">
                <a:latin typeface="Times New Roman" pitchFamily="18" charset="0"/>
              </a:rPr>
              <a:t>;          ,</a:t>
            </a:r>
            <a:r>
              <a:rPr lang="ru-RU" sz="2400" b="1" i="1" dirty="0" smtClean="0">
                <a:latin typeface="Times New Roman" pitchFamily="18" charset="0"/>
              </a:rPr>
              <a:t>          </a:t>
            </a:r>
          </a:p>
          <a:p>
            <a:pPr>
              <a:spcBef>
                <a:spcPts val="1200"/>
              </a:spcBef>
              <a:buNone/>
            </a:pPr>
            <a:r>
              <a:rPr lang="ru-RU" sz="2400" b="1" i="1" dirty="0" smtClean="0">
                <a:latin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</a:rPr>
              <a:t>а)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  б)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      •  </a:t>
            </a:r>
            <a:r>
              <a:rPr lang="ru-RU" sz="2400" b="1" i="1" dirty="0" err="1" smtClean="0">
                <a:latin typeface="Times New Roman" pitchFamily="18" charset="0"/>
              </a:rPr>
              <a:t>Физичен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смисъл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решеният</a:t>
            </a:r>
            <a:r>
              <a:rPr lang="bg-BG" sz="2400" b="1" i="1" dirty="0" smtClean="0">
                <a:latin typeface="Times New Roman" pitchFamily="18" charset="0"/>
              </a:rPr>
              <a:t>а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  а)</a:t>
            </a:r>
          </a:p>
          <a:p>
            <a:pPr>
              <a:lnSpc>
                <a:spcPct val="150000"/>
              </a:lnSpc>
              <a:spcBef>
                <a:spcPts val="1800"/>
              </a:spcBef>
              <a:buNone/>
            </a:pPr>
            <a:r>
              <a:rPr lang="ru-RU" sz="2400" dirty="0" smtClean="0">
                <a:latin typeface="Times New Roman" pitchFamily="18" charset="0"/>
              </a:rPr>
              <a:t>     б) </a:t>
            </a:r>
            <a:r>
              <a:rPr lang="ru-RU" sz="2400" dirty="0" err="1" smtClean="0">
                <a:latin typeface="Times New Roman" pitchFamily="18" charset="0"/>
              </a:rPr>
              <a:t>нарастваща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затихваща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</a:rPr>
              <a:t>вълна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</a:rPr>
              <a:t>   </a:t>
            </a: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2400" dirty="0" smtClean="0">
                <a:latin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3136900" y="928670"/>
          <a:ext cx="1984375" cy="428625"/>
        </p:xfrm>
        <a:graphic>
          <a:graphicData uri="http://schemas.openxmlformats.org/presentationml/2006/ole">
            <p:oleObj spid="_x0000_s39945" name="Equation" r:id="rId3" imgW="1117440" imgH="241200" progId="Equation.DSMT4">
              <p:embed/>
            </p:oleObj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1357290" y="1214438"/>
          <a:ext cx="6178550" cy="733425"/>
        </p:xfrm>
        <a:graphic>
          <a:graphicData uri="http://schemas.openxmlformats.org/presentationml/2006/ole">
            <p:oleObj spid="_x0000_s39946" name="Equation" r:id="rId4" imgW="3530520" imgH="419040" progId="Equation.DSMT4">
              <p:embed/>
            </p:oleObj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0" y="2500306"/>
          <a:ext cx="3009921" cy="571504"/>
        </p:xfrm>
        <a:graphic>
          <a:graphicData uri="http://schemas.openxmlformats.org/presentationml/2006/ole">
            <p:oleObj spid="_x0000_s39947" name="Equation" r:id="rId5" imgW="2006280" imgH="380880" progId="Equation.DSMT4">
              <p:embed/>
            </p:oleObj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1714480" y="1857364"/>
          <a:ext cx="5572164" cy="677982"/>
        </p:xfrm>
        <a:graphic>
          <a:graphicData uri="http://schemas.openxmlformats.org/presentationml/2006/ole">
            <p:oleObj spid="_x0000_s39948" name="Equation" r:id="rId6" imgW="3340080" imgH="406080" progId="Equation.DSMT4">
              <p:embed/>
            </p:oleObj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3542507" y="2500306"/>
          <a:ext cx="4313259" cy="619128"/>
        </p:xfrm>
        <a:graphic>
          <a:graphicData uri="http://schemas.openxmlformats.org/presentationml/2006/ole">
            <p:oleObj spid="_x0000_s39949" name="Equation" r:id="rId7" imgW="2654280" imgH="380880" progId="Equation.DSMT4">
              <p:embed/>
            </p:oleObj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431823" y="3643313"/>
          <a:ext cx="7426325" cy="393700"/>
        </p:xfrm>
        <a:graphic>
          <a:graphicData uri="http://schemas.openxmlformats.org/presentationml/2006/ole">
            <p:oleObj spid="_x0000_s39950" name="Equation" r:id="rId8" imgW="4546440" imgH="241200" progId="Equation.DSMT4">
              <p:embed/>
            </p:oleObj>
          </a:graphicData>
        </a:graphic>
      </p:graphicFrame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493713" y="4143375"/>
          <a:ext cx="6761162" cy="393700"/>
        </p:xfrm>
        <a:graphic>
          <a:graphicData uri="http://schemas.openxmlformats.org/presentationml/2006/ole">
            <p:oleObj spid="_x0000_s39951" name="Equation" r:id="rId9" imgW="4140000" imgH="241200" progId="Equation.DSMT4">
              <p:embed/>
            </p:oleObj>
          </a:graphicData>
        </a:graphic>
      </p:graphicFrame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2152638" y="3108325"/>
          <a:ext cx="704850" cy="373063"/>
        </p:xfrm>
        <a:graphic>
          <a:graphicData uri="http://schemas.openxmlformats.org/presentationml/2006/ole">
            <p:oleObj spid="_x0000_s39952" name="Equation" r:id="rId10" imgW="431640" imgH="228600" progId="Equation.DSMT4">
              <p:embed/>
            </p:oleObj>
          </a:graphicData>
        </a:graphic>
      </p:graphicFrame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3009894" y="3124198"/>
          <a:ext cx="704850" cy="373062"/>
        </p:xfrm>
        <a:graphic>
          <a:graphicData uri="http://schemas.openxmlformats.org/presentationml/2006/ole">
            <p:oleObj spid="_x0000_s39953" name="Equation" r:id="rId11" imgW="431640" imgH="228600" progId="Equation.DSMT4">
              <p:embed/>
            </p:oleObj>
          </a:graphicData>
        </a:graphic>
      </p:graphicFrame>
      <p:graphicFrame>
        <p:nvGraphicFramePr>
          <p:cNvPr id="39954" name="Object 18"/>
          <p:cNvGraphicFramePr>
            <a:graphicFrameLocks noChangeAspect="1"/>
          </p:cNvGraphicFramePr>
          <p:nvPr/>
        </p:nvGraphicFramePr>
        <p:xfrm>
          <a:off x="192088" y="5048250"/>
          <a:ext cx="5353050" cy="952500"/>
        </p:xfrm>
        <a:graphic>
          <a:graphicData uri="http://schemas.openxmlformats.org/presentationml/2006/ole">
            <p:oleObj spid="_x0000_s39954" name="Equation" r:id="rId12" imgW="3276360" imgH="583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00066"/>
          </a:xfrm>
        </p:spPr>
        <p:txBody>
          <a:bodyPr>
            <a:normAutofit fontScale="90000"/>
          </a:bodyPr>
          <a:lstStyle/>
          <a:p>
            <a:r>
              <a:rPr lang="bg-BG" sz="2200" b="1" dirty="0" smtClean="0">
                <a:latin typeface="Times New Roman"/>
                <a:ea typeface="Times New Roman"/>
              </a:rPr>
              <a:t>10.1</a:t>
            </a:r>
            <a:r>
              <a:rPr lang="ru-RU" sz="2200" b="1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400" b="1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ДВИЖЕНИЕ НА ЧАСТИЦА В ПОСТОЯННО ПОТЕНЦИАЛНО ПОЛЕ </a:t>
            </a:r>
            <a:r>
              <a:rPr lang="ru-RU" sz="2400" b="1" dirty="0" smtClean="0">
                <a:latin typeface="Times New Roman" pitchFamily="18" charset="0"/>
              </a:rPr>
              <a:t>НГЕР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428628"/>
            <a:ext cx="9858444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• </a:t>
            </a:r>
            <a:r>
              <a:rPr lang="bg-BG" sz="2400" b="1" i="1" dirty="0" smtClean="0">
                <a:latin typeface="Times New Roman" pitchFamily="18" charset="0"/>
              </a:rPr>
              <a:t>Свободна частица</a:t>
            </a: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а)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bg-BG" sz="2400" dirty="0" smtClean="0">
                <a:latin typeface="Times New Roman" pitchFamily="18" charset="0"/>
              </a:rPr>
              <a:t>б)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Тази</a:t>
            </a:r>
            <a:r>
              <a:rPr lang="ru-RU" sz="2400" dirty="0" smtClean="0">
                <a:latin typeface="Times New Roman" pitchFamily="18" charset="0"/>
              </a:rPr>
              <a:t> функция  </a:t>
            </a:r>
            <a:r>
              <a:rPr lang="ru-RU" sz="2400" dirty="0" err="1" smtClean="0">
                <a:latin typeface="Times New Roman" pitchFamily="18" charset="0"/>
              </a:rPr>
              <a:t>съгласно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свойствата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ф-ия</a:t>
            </a:r>
            <a:r>
              <a:rPr lang="ru-RU" sz="2400" dirty="0" smtClean="0">
                <a:latin typeface="Times New Roman" pitchFamily="18" charset="0"/>
              </a:rPr>
              <a:t> е ограничена</a:t>
            </a:r>
            <a:r>
              <a:rPr lang="en-US" sz="2400" dirty="0" smtClean="0">
                <a:latin typeface="Times New Roman" pitchFamily="18" charset="0"/>
              </a:rPr>
              <a:t>,</a:t>
            </a:r>
            <a:r>
              <a:rPr lang="bg-BG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при      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.От </a:t>
            </a:r>
            <a:r>
              <a:rPr lang="ru-RU" sz="2400" dirty="0" err="1" smtClean="0">
                <a:latin typeface="Times New Roman" pitchFamily="18" charset="0"/>
              </a:rPr>
              <a:t>условието</a:t>
            </a:r>
            <a:r>
              <a:rPr lang="ru-RU" sz="2400" dirty="0" smtClean="0">
                <a:latin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</a:rPr>
              <a:t>ограниченост</a:t>
            </a:r>
            <a:r>
              <a:rPr lang="ru-RU" sz="2400" dirty="0" smtClean="0">
                <a:latin typeface="Times New Roman" pitchFamily="18" charset="0"/>
              </a:rPr>
              <a:t> при    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</a:rPr>
              <a:t>следва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i="1" dirty="0" smtClean="0">
                <a:latin typeface="Times New Roman" pitchFamily="18" charset="0"/>
              </a:rPr>
              <a:t>А=</a:t>
            </a:r>
            <a:r>
              <a:rPr lang="ru-RU" sz="2400" dirty="0" smtClean="0">
                <a:latin typeface="Times New Roman" pitchFamily="18" charset="0"/>
              </a:rPr>
              <a:t>0,  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при            ‒ </a:t>
            </a:r>
            <a:r>
              <a:rPr lang="ru-RU" sz="2400" i="1" dirty="0" smtClean="0">
                <a:latin typeface="Times New Roman" pitchFamily="18" charset="0"/>
              </a:rPr>
              <a:t>В=</a:t>
            </a:r>
            <a:r>
              <a:rPr lang="ru-RU" sz="2400" dirty="0" smtClean="0">
                <a:latin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</a:rPr>
              <a:t>П</a:t>
            </a:r>
            <a:r>
              <a:rPr lang="ru-RU" sz="2400" dirty="0" err="1" smtClean="0">
                <a:latin typeface="Times New Roman" pitchFamily="18" charset="0"/>
              </a:rPr>
              <a:t>ри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отрицателна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</a:t>
            </a: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ия</a:t>
            </a:r>
            <a:r>
              <a:rPr lang="ru-RU" sz="2400" dirty="0" smtClean="0">
                <a:latin typeface="Times New Roman" pitchFamily="18" charset="0"/>
              </a:rPr>
              <a:t> на  свобод-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на частица е</a:t>
            </a:r>
            <a:r>
              <a:rPr lang="en-US" sz="2400" dirty="0" smtClean="0">
                <a:latin typeface="Times New Roman" pitchFamily="18" charset="0"/>
              </a:rPr>
              <a:t>            </a:t>
            </a:r>
            <a:r>
              <a:rPr lang="ru-RU" sz="2400" dirty="0" smtClean="0">
                <a:latin typeface="Times New Roman" pitchFamily="18" charset="0"/>
              </a:rPr>
              <a:t>. Но физически           </a:t>
            </a:r>
            <a:r>
              <a:rPr lang="ru-RU" sz="2400" dirty="0" err="1" smtClean="0">
                <a:latin typeface="Times New Roman" pitchFamily="18" charset="0"/>
              </a:rPr>
              <a:t>представлява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плътнността</a:t>
            </a:r>
            <a:r>
              <a:rPr lang="ru-RU" sz="2400" dirty="0" smtClean="0">
                <a:latin typeface="Times New Roman" pitchFamily="18" charset="0"/>
              </a:rPr>
              <a:t> на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вероятността</a:t>
            </a:r>
            <a:r>
              <a:rPr lang="ru-RU" sz="2400" dirty="0" smtClean="0">
                <a:latin typeface="Times New Roman" pitchFamily="18" charset="0"/>
              </a:rPr>
              <a:t>  в  </a:t>
            </a:r>
            <a:r>
              <a:rPr lang="ru-RU" sz="2400" i="1" dirty="0" smtClean="0">
                <a:latin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</a:rPr>
              <a:t>. Очевидно </a:t>
            </a:r>
            <a:r>
              <a:rPr lang="ru-RU" sz="2400" dirty="0" err="1" smtClean="0">
                <a:latin typeface="Times New Roman" pitchFamily="18" charset="0"/>
              </a:rPr>
              <a:t>тази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плътност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i="1" dirty="0" smtClean="0">
                <a:latin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</a:rPr>
              <a:t>. Извод: </a:t>
            </a:r>
            <a:r>
              <a:rPr lang="ru-RU" sz="2400" i="1" dirty="0" smtClean="0">
                <a:latin typeface="Times New Roman" pitchFamily="18" charset="0"/>
              </a:rPr>
              <a:t>свободна частица с </a:t>
            </a:r>
            <a:r>
              <a:rPr lang="ru-RU" sz="2400" i="1" dirty="0" err="1" smtClean="0">
                <a:latin typeface="Times New Roman" pitchFamily="18" charset="0"/>
              </a:rPr>
              <a:t>отрицателна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енергия</a:t>
            </a:r>
            <a:r>
              <a:rPr lang="ru-RU" sz="2400" i="1" dirty="0" smtClean="0">
                <a:latin typeface="Times New Roman" pitchFamily="18" charset="0"/>
              </a:rPr>
              <a:t> не </a:t>
            </a:r>
            <a:r>
              <a:rPr lang="ru-RU" sz="2400" i="1" dirty="0" err="1" smtClean="0">
                <a:latin typeface="Times New Roman" pitchFamily="18" charset="0"/>
              </a:rPr>
              <a:t>съществува</a:t>
            </a:r>
            <a:r>
              <a:rPr lang="ru-RU" sz="2400" i="1" dirty="0" smtClean="0">
                <a:latin typeface="Times New Roman" pitchFamily="18" charset="0"/>
              </a:rPr>
              <a:t>.</a:t>
            </a:r>
            <a:endParaRPr lang="bg-BG" sz="2400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500034" y="4586298"/>
          <a:ext cx="820738" cy="252412"/>
        </p:xfrm>
        <a:graphic>
          <a:graphicData uri="http://schemas.openxmlformats.org/presentationml/2006/ole">
            <p:oleObj spid="_x0000_s14346" name="Equation" r:id="rId3" imgW="495000" imgH="152280" progId="Equation.DSMT4">
              <p:embed/>
            </p:oleObj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179393" y="752456"/>
          <a:ext cx="5178425" cy="706438"/>
        </p:xfrm>
        <a:graphic>
          <a:graphicData uri="http://schemas.openxmlformats.org/presentationml/2006/ole">
            <p:oleObj spid="_x0000_s14350" name="Equation" r:id="rId4" imgW="2793960" imgH="380880" progId="Equation.DSMT4">
              <p:embed/>
            </p:oleObj>
          </a:graphicData>
        </a:graphic>
      </p:graphicFrame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1428736"/>
            <a:ext cx="4572032" cy="13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220663" y="2622550"/>
          <a:ext cx="5483225" cy="706438"/>
        </p:xfrm>
        <a:graphic>
          <a:graphicData uri="http://schemas.openxmlformats.org/presentationml/2006/ole">
            <p:oleObj spid="_x0000_s14356" name="Equation" r:id="rId6" imgW="2958840" imgH="380880" progId="Equation.DSMT4">
              <p:embed/>
            </p:oleObj>
          </a:graphicData>
        </a:graphic>
      </p:graphicFrame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2530914" y="3286124"/>
          <a:ext cx="4469978" cy="857256"/>
        </p:xfrm>
        <a:graphic>
          <a:graphicData uri="http://schemas.openxmlformats.org/presentationml/2006/ole">
            <p:oleObj spid="_x0000_s14357" name="Equation" r:id="rId7" imgW="2781000" imgH="533160" progId="Equation.DSMT4">
              <p:embed/>
            </p:oleObj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1571604" y="5408629"/>
          <a:ext cx="903287" cy="377825"/>
        </p:xfrm>
        <a:graphic>
          <a:graphicData uri="http://schemas.openxmlformats.org/presentationml/2006/ole">
            <p:oleObj spid="_x0000_s14358" name="Equation" r:id="rId8" imgW="545760" imgH="228600" progId="Equation.DSMT4">
              <p:embed/>
            </p:oleObj>
          </a:graphicData>
        </a:graphic>
      </p:graphicFrame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5857884" y="4625985"/>
          <a:ext cx="820738" cy="231775"/>
        </p:xfrm>
        <a:graphic>
          <a:graphicData uri="http://schemas.openxmlformats.org/presentationml/2006/ole">
            <p:oleObj spid="_x0000_s14359" name="Equation" r:id="rId9" imgW="495000" imgH="139680" progId="Equation.DSMT4">
              <p:embed/>
            </p:oleObj>
          </a:graphicData>
        </a:graphic>
      </p:graphicFrame>
      <p:graphicFrame>
        <p:nvGraphicFramePr>
          <p:cNvPr id="14361" name="Object 25"/>
          <p:cNvGraphicFramePr>
            <a:graphicFrameLocks noChangeAspect="1"/>
          </p:cNvGraphicFramePr>
          <p:nvPr/>
        </p:nvGraphicFramePr>
        <p:xfrm>
          <a:off x="500034" y="5054613"/>
          <a:ext cx="820737" cy="231775"/>
        </p:xfrm>
        <a:graphic>
          <a:graphicData uri="http://schemas.openxmlformats.org/presentationml/2006/ole">
            <p:oleObj spid="_x0000_s14361" name="Equation" r:id="rId10" imgW="495000" imgH="139680" progId="Equation.DSMT4">
              <p:embed/>
            </p:oleObj>
          </a:graphicData>
        </a:graphic>
      </p:graphicFrame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4500562" y="5324492"/>
          <a:ext cx="714375" cy="461962"/>
        </p:xfrm>
        <a:graphic>
          <a:graphicData uri="http://schemas.openxmlformats.org/presentationml/2006/ole">
            <p:oleObj spid="_x0000_s14362" name="Equation" r:id="rId11" imgW="43164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10.2	БЕЗКРАЙНО ДЪЛБОКА ПОТЕНЦИАЛНА ЯМА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429816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000" spc="45" dirty="0" smtClean="0">
                <a:latin typeface="Times New Roman"/>
                <a:ea typeface="Times New Roman"/>
              </a:rPr>
              <a:t>•  </a:t>
            </a:r>
            <a:endParaRPr lang="en-US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0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0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0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000" b="1" i="1" spc="45" dirty="0" smtClean="0">
                <a:latin typeface="Times New Roman"/>
                <a:ea typeface="Times New Roman"/>
              </a:rPr>
              <a:t>Постановка на задачата</a:t>
            </a: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000" spc="45" dirty="0" err="1" smtClean="0">
                <a:latin typeface="Times New Roman"/>
                <a:ea typeface="Times New Roman"/>
              </a:rPr>
              <a:t>Ще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анализираме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движението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квантова</a:t>
            </a:r>
            <a:r>
              <a:rPr lang="ru-RU" sz="2000" spc="45" dirty="0" smtClean="0">
                <a:latin typeface="Times New Roman"/>
                <a:ea typeface="Times New Roman"/>
              </a:rPr>
              <a:t> частица с </a:t>
            </a:r>
            <a:r>
              <a:rPr lang="ru-RU" sz="2000" spc="45" dirty="0" err="1" smtClean="0">
                <a:latin typeface="Times New Roman"/>
                <a:ea typeface="Times New Roman"/>
              </a:rPr>
              <a:t>маса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en-US" sz="2000" i="1" spc="45" dirty="0" smtClean="0">
                <a:latin typeface="Times New Roman"/>
                <a:ea typeface="Times New Roman"/>
              </a:rPr>
              <a:t>m</a:t>
            </a:r>
            <a:r>
              <a:rPr lang="en-US" sz="2000" spc="45" baseline="-25000" dirty="0" smtClean="0">
                <a:latin typeface="Times New Roman"/>
                <a:ea typeface="Times New Roman"/>
              </a:rPr>
              <a:t>0</a:t>
            </a:r>
            <a:r>
              <a:rPr lang="ru-RU" sz="2000" spc="45" dirty="0" smtClean="0">
                <a:latin typeface="Times New Roman"/>
                <a:ea typeface="Times New Roman"/>
              </a:rPr>
              <a:t>  в </a:t>
            </a:r>
            <a:r>
              <a:rPr lang="ru-RU" sz="2000" spc="45" dirty="0" err="1" smtClean="0">
                <a:latin typeface="Times New Roman"/>
                <a:ea typeface="Times New Roman"/>
              </a:rPr>
              <a:t>безкрайно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дълбо</a:t>
            </a:r>
            <a:r>
              <a:rPr lang="en-US" sz="2000" spc="45" dirty="0" smtClean="0">
                <a:latin typeface="Times New Roman"/>
                <a:ea typeface="Times New Roman"/>
              </a:rPr>
              <a:t>-</a:t>
            </a:r>
          </a:p>
          <a:p>
            <a:pPr>
              <a:buNone/>
            </a:pPr>
            <a:r>
              <a:rPr lang="ru-RU" sz="2000" spc="45" dirty="0" err="1" smtClean="0">
                <a:latin typeface="Times New Roman"/>
                <a:ea typeface="Times New Roman"/>
              </a:rPr>
              <a:t>ка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потенциална</a:t>
            </a:r>
            <a:r>
              <a:rPr lang="ru-RU" sz="2000" spc="45" dirty="0" smtClean="0">
                <a:latin typeface="Times New Roman"/>
                <a:ea typeface="Times New Roman"/>
              </a:rPr>
              <a:t> яма, т.е. в </a:t>
            </a:r>
            <a:r>
              <a:rPr lang="ru-RU" sz="2000" spc="45" dirty="0" err="1" smtClean="0">
                <a:latin typeface="Times New Roman"/>
                <a:ea typeface="Times New Roman"/>
              </a:rPr>
              <a:t>област</a:t>
            </a:r>
            <a:r>
              <a:rPr lang="ru-RU" sz="2000" spc="45" dirty="0" smtClean="0">
                <a:latin typeface="Times New Roman"/>
                <a:ea typeface="Times New Roman"/>
              </a:rPr>
              <a:t>  </a:t>
            </a:r>
            <a:r>
              <a:rPr lang="ru-RU" sz="2000" spc="45" dirty="0" err="1" smtClean="0">
                <a:latin typeface="Times New Roman"/>
                <a:ea typeface="Times New Roman"/>
              </a:rPr>
              <a:t>където</a:t>
            </a:r>
            <a:r>
              <a:rPr lang="en-US" sz="2000" spc="45" dirty="0" smtClean="0">
                <a:latin typeface="Times New Roman"/>
                <a:ea typeface="Times New Roman"/>
              </a:rPr>
              <a:t> 0 &lt; </a:t>
            </a:r>
            <a:r>
              <a:rPr lang="en-US" sz="2000" i="1" spc="45" dirty="0" smtClean="0">
                <a:latin typeface="Times New Roman"/>
                <a:ea typeface="Times New Roman"/>
              </a:rPr>
              <a:t>x &lt; a, </a:t>
            </a:r>
            <a:r>
              <a:rPr lang="bg-BG" sz="2000" spc="45" dirty="0" smtClean="0">
                <a:latin typeface="Times New Roman"/>
                <a:ea typeface="Times New Roman"/>
              </a:rPr>
              <a:t>където               </a:t>
            </a:r>
            <a:r>
              <a:rPr lang="ru-RU" sz="2000" spc="45" dirty="0" smtClean="0">
                <a:latin typeface="Times New Roman"/>
                <a:ea typeface="Times New Roman"/>
              </a:rPr>
              <a:t>. При          и </a:t>
            </a:r>
          </a:p>
          <a:p>
            <a:pPr>
              <a:buNone/>
            </a:pPr>
            <a:r>
              <a:rPr lang="ru-RU" sz="2000" spc="45" dirty="0" smtClean="0">
                <a:latin typeface="Times New Roman"/>
                <a:ea typeface="Times New Roman"/>
              </a:rPr>
              <a:t>    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потенциалът</a:t>
            </a:r>
            <a:r>
              <a:rPr lang="ru-RU" sz="2000" spc="45" dirty="0" smtClean="0">
                <a:latin typeface="Times New Roman"/>
                <a:ea typeface="Times New Roman"/>
              </a:rPr>
              <a:t>             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Тъй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като</a:t>
            </a:r>
            <a:r>
              <a:rPr lang="ru-RU" sz="2000" spc="45" dirty="0" smtClean="0">
                <a:latin typeface="Times New Roman"/>
                <a:ea typeface="Times New Roman"/>
              </a:rPr>
              <a:t> и в </a:t>
            </a:r>
            <a:r>
              <a:rPr lang="ru-RU" sz="2000" spc="45" dirty="0" err="1" smtClean="0">
                <a:latin typeface="Times New Roman"/>
                <a:ea typeface="Times New Roman"/>
              </a:rPr>
              <a:t>двете</a:t>
            </a:r>
            <a:r>
              <a:rPr lang="ru-RU" sz="2000" spc="45" dirty="0" smtClean="0">
                <a:latin typeface="Times New Roman"/>
                <a:ea typeface="Times New Roman"/>
              </a:rPr>
              <a:t> области </a:t>
            </a:r>
            <a:r>
              <a:rPr lang="ru-RU" sz="2000" spc="45" dirty="0" err="1" smtClean="0">
                <a:latin typeface="Times New Roman"/>
                <a:ea typeface="Times New Roman"/>
              </a:rPr>
              <a:t>потенциалното</a:t>
            </a:r>
            <a:r>
              <a:rPr lang="ru-RU" sz="2000" spc="45" dirty="0" smtClean="0">
                <a:latin typeface="Times New Roman"/>
                <a:ea typeface="Times New Roman"/>
              </a:rPr>
              <a:t> поле е</a:t>
            </a:r>
          </a:p>
          <a:p>
            <a:pPr>
              <a:buNone/>
            </a:pPr>
            <a:r>
              <a:rPr lang="ru-RU" sz="2000" spc="45" dirty="0" smtClean="0">
                <a:latin typeface="Times New Roman"/>
                <a:ea typeface="Times New Roman"/>
              </a:rPr>
              <a:t> постоянно, </a:t>
            </a:r>
            <a:r>
              <a:rPr lang="ru-RU" sz="2000" spc="45" dirty="0" err="1" smtClean="0">
                <a:latin typeface="Times New Roman"/>
                <a:ea typeface="Times New Roman"/>
              </a:rPr>
              <a:t>хамилтонианът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системата</a:t>
            </a:r>
            <a:r>
              <a:rPr lang="ru-RU" sz="2000" spc="45" dirty="0" smtClean="0">
                <a:latin typeface="Times New Roman"/>
                <a:ea typeface="Times New Roman"/>
              </a:rPr>
              <a:t> не </a:t>
            </a:r>
            <a:r>
              <a:rPr lang="ru-RU" sz="2000" spc="45" dirty="0" err="1" smtClean="0">
                <a:latin typeface="Times New Roman"/>
                <a:ea typeface="Times New Roman"/>
              </a:rPr>
              <a:t>зависи</a:t>
            </a:r>
            <a:r>
              <a:rPr lang="ru-RU" sz="2000" spc="45" dirty="0" smtClean="0">
                <a:latin typeface="Times New Roman"/>
                <a:ea typeface="Times New Roman"/>
              </a:rPr>
              <a:t> явно от </a:t>
            </a:r>
            <a:r>
              <a:rPr lang="ru-RU" sz="2000" spc="45" dirty="0" err="1" smtClean="0">
                <a:latin typeface="Times New Roman"/>
                <a:ea typeface="Times New Roman"/>
              </a:rPr>
              <a:t>времето</a:t>
            </a:r>
            <a:r>
              <a:rPr lang="ru-RU" sz="2000" spc="45" dirty="0" smtClean="0">
                <a:latin typeface="Times New Roman"/>
                <a:ea typeface="Times New Roman"/>
              </a:rPr>
              <a:t>.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Следовател</a:t>
            </a:r>
            <a:r>
              <a:rPr lang="ru-RU" sz="2000" spc="45" dirty="0" smtClean="0">
                <a:latin typeface="Times New Roman"/>
                <a:ea typeface="Times New Roman"/>
              </a:rPr>
              <a:t>-</a:t>
            </a:r>
          </a:p>
          <a:p>
            <a:pPr>
              <a:buNone/>
            </a:pPr>
            <a:r>
              <a:rPr lang="ru-RU" sz="2000" spc="45" dirty="0" smtClean="0">
                <a:latin typeface="Times New Roman"/>
                <a:ea typeface="Times New Roman"/>
              </a:rPr>
              <a:t>но </a:t>
            </a:r>
            <a:r>
              <a:rPr lang="ru-RU" sz="2000" spc="45" dirty="0" err="1" smtClean="0">
                <a:latin typeface="Times New Roman"/>
                <a:ea typeface="Times New Roman"/>
              </a:rPr>
              <a:t>вълновата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ф-ия</a:t>
            </a:r>
            <a:r>
              <a:rPr lang="ru-RU" sz="2000" spc="45" dirty="0" smtClean="0">
                <a:latin typeface="Times New Roman"/>
                <a:ea typeface="Times New Roman"/>
              </a:rPr>
              <a:t>  </a:t>
            </a:r>
            <a:r>
              <a:rPr lang="ru-RU" sz="2000" spc="45" dirty="0" err="1" smtClean="0">
                <a:latin typeface="Times New Roman"/>
                <a:ea typeface="Times New Roman"/>
              </a:rPr>
              <a:t>удовлетворява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стационарното</a:t>
            </a:r>
            <a:r>
              <a:rPr lang="ru-RU" sz="2000" spc="45" dirty="0" smtClean="0">
                <a:latin typeface="Times New Roman"/>
                <a:ea typeface="Times New Roman"/>
              </a:rPr>
              <a:t> уравнение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Шрьодингер</a:t>
            </a:r>
            <a:r>
              <a:rPr lang="ru-RU" sz="2000" spc="45" dirty="0" smtClean="0">
                <a:latin typeface="Times New Roman"/>
                <a:ea typeface="Times New Roman"/>
              </a:rPr>
              <a:t>).</a:t>
            </a:r>
          </a:p>
          <a:p>
            <a:pPr>
              <a:buNone/>
            </a:pPr>
            <a:r>
              <a:rPr lang="ru-RU" sz="2000" spc="45" dirty="0" smtClean="0">
                <a:latin typeface="Times New Roman"/>
                <a:ea typeface="Times New Roman"/>
              </a:rPr>
              <a:t>При         и          то </a:t>
            </a:r>
            <a:r>
              <a:rPr lang="ru-RU" sz="2000" spc="45" dirty="0" err="1" smtClean="0">
                <a:latin typeface="Times New Roman"/>
                <a:ea typeface="Times New Roman"/>
              </a:rPr>
              <a:t>може</a:t>
            </a:r>
            <a:r>
              <a:rPr lang="ru-RU" sz="2000" spc="45" dirty="0" smtClean="0">
                <a:latin typeface="Times New Roman"/>
                <a:ea typeface="Times New Roman"/>
              </a:rPr>
              <a:t> да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бъде</a:t>
            </a:r>
            <a:r>
              <a:rPr lang="ru-RU" sz="2000" spc="45" dirty="0" smtClean="0">
                <a:latin typeface="Times New Roman"/>
                <a:ea typeface="Times New Roman"/>
              </a:rPr>
              <a:t> записано в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следния</a:t>
            </a:r>
            <a:r>
              <a:rPr lang="ru-RU" sz="2000" spc="45" dirty="0" smtClean="0">
                <a:latin typeface="Times New Roman"/>
                <a:ea typeface="Times New Roman"/>
              </a:rPr>
              <a:t> вид:</a:t>
            </a: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000" spc="45" dirty="0" err="1" smtClean="0">
                <a:latin typeface="Times New Roman"/>
                <a:ea typeface="Times New Roman"/>
              </a:rPr>
              <a:t>Единственият</a:t>
            </a:r>
            <a:r>
              <a:rPr lang="ru-RU" sz="2000" spc="45" dirty="0" smtClean="0">
                <a:latin typeface="Times New Roman"/>
                <a:ea typeface="Times New Roman"/>
              </a:rPr>
              <a:t> начин да се удовлетвори </a:t>
            </a:r>
            <a:r>
              <a:rPr lang="ru-RU" sz="2000" spc="45" dirty="0" err="1" smtClean="0">
                <a:latin typeface="Times New Roman"/>
                <a:ea typeface="Times New Roman"/>
              </a:rPr>
              <a:t>у-ието</a:t>
            </a:r>
            <a:r>
              <a:rPr lang="ru-RU" sz="2000" spc="45" dirty="0" smtClean="0">
                <a:latin typeface="Times New Roman"/>
                <a:ea typeface="Times New Roman"/>
              </a:rPr>
              <a:t>, е да се положи               в</a:t>
            </a:r>
            <a:endParaRPr lang="en-US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n-US" sz="2000" spc="45" dirty="0" smtClean="0">
                <a:latin typeface="Times New Roman"/>
                <a:ea typeface="Times New Roman"/>
              </a:rPr>
              <a:t>             </a:t>
            </a:r>
            <a:r>
              <a:rPr lang="bg-BG" sz="2000" spc="45" dirty="0" smtClean="0">
                <a:latin typeface="Times New Roman"/>
                <a:ea typeface="Times New Roman"/>
              </a:rPr>
              <a:t>и  </a:t>
            </a: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b="1" i="1" dirty="0" smtClean="0">
              <a:latin typeface="Times New Roman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2285984" y="5715016"/>
          <a:ext cx="3221037" cy="546100"/>
        </p:xfrm>
        <a:graphic>
          <a:graphicData uri="http://schemas.openxmlformats.org/presentationml/2006/ole">
            <p:oleObj spid="_x0000_s16409" name="Equation" r:id="rId3" imgW="2247840" imgH="380880" progId="Equation.DSMT4">
              <p:embed/>
            </p:oleObj>
          </a:graphicData>
        </a:graphic>
      </p:graphicFrame>
      <p:pic>
        <p:nvPicPr>
          <p:cNvPr id="16410" name="Picture 26" descr="18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285728"/>
            <a:ext cx="331482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11" name="Object 27"/>
          <p:cNvGraphicFramePr>
            <a:graphicFrameLocks noChangeAspect="1"/>
          </p:cNvGraphicFramePr>
          <p:nvPr/>
        </p:nvGraphicFramePr>
        <p:xfrm>
          <a:off x="6692917" y="3957642"/>
          <a:ext cx="1022355" cy="400052"/>
        </p:xfrm>
        <a:graphic>
          <a:graphicData uri="http://schemas.openxmlformats.org/presentationml/2006/ole">
            <p:oleObj spid="_x0000_s16411" name="Equation" r:id="rId5" imgW="583920" imgH="228600" progId="Equation.DSMT4">
              <p:embed/>
            </p:oleObj>
          </a:graphicData>
        </a:graphic>
      </p:graphicFrame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0" y="4419607"/>
          <a:ext cx="571472" cy="307716"/>
        </p:xfrm>
        <a:graphic>
          <a:graphicData uri="http://schemas.openxmlformats.org/presentationml/2006/ole">
            <p:oleObj spid="_x0000_s16412" name="Equation" r:id="rId6" imgW="330120" imgH="177480" progId="Equation.DSMT4">
              <p:embed/>
            </p:oleObj>
          </a:graphicData>
        </a:graphic>
      </p:graphicFrame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8350250" y="4014794"/>
          <a:ext cx="549275" cy="285750"/>
        </p:xfrm>
        <a:graphic>
          <a:graphicData uri="http://schemas.openxmlformats.org/presentationml/2006/ole">
            <p:oleObj spid="_x0000_s16413" name="Equation" r:id="rId7" imgW="317160" imgH="164880" progId="Equation.DSMT4">
              <p:embed/>
            </p:oleObj>
          </a:graphicData>
        </a:graphic>
      </p:graphicFrame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2135179" y="4357694"/>
          <a:ext cx="1222375" cy="400050"/>
        </p:xfrm>
        <a:graphic>
          <a:graphicData uri="http://schemas.openxmlformats.org/presentationml/2006/ole">
            <p:oleObj spid="_x0000_s16414" name="Equation" r:id="rId8" imgW="698400" imgH="228600" progId="Equation.DSMT4">
              <p:embed/>
            </p:oleObj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522263" y="5481652"/>
          <a:ext cx="549275" cy="285750"/>
        </p:xfrm>
        <a:graphic>
          <a:graphicData uri="http://schemas.openxmlformats.org/presentationml/2006/ole">
            <p:oleObj spid="_x0000_s16415" name="Equation" r:id="rId9" imgW="317160" imgH="164880" progId="Equation.DSMT4">
              <p:embed/>
            </p:oleObj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1285856" y="5500702"/>
          <a:ext cx="571500" cy="307975"/>
        </p:xfrm>
        <a:graphic>
          <a:graphicData uri="http://schemas.openxmlformats.org/presentationml/2006/ole">
            <p:oleObj spid="_x0000_s16416" name="Equation" r:id="rId10" imgW="330120" imgH="177480" progId="Equation.DSMT4">
              <p:embed/>
            </p:oleObj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7175500" y="6215082"/>
          <a:ext cx="865188" cy="315913"/>
        </p:xfrm>
        <a:graphic>
          <a:graphicData uri="http://schemas.openxmlformats.org/presentationml/2006/ole">
            <p:oleObj spid="_x0000_s16418" name="Equation" r:id="rId11" imgW="520560" imgH="190440" progId="Equation.DSMT4">
              <p:embed/>
            </p:oleObj>
          </a:graphicData>
        </a:graphic>
      </p:graphicFrame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1214414" y="6621487"/>
          <a:ext cx="615950" cy="307975"/>
        </p:xfrm>
        <a:graphic>
          <a:graphicData uri="http://schemas.openxmlformats.org/presentationml/2006/ole">
            <p:oleObj spid="_x0000_s16419" name="Equation" r:id="rId12" imgW="355320" imgH="177480" progId="Equation.DSMT4">
              <p:embed/>
            </p:oleObj>
          </a:graphicData>
        </a:graphic>
      </p:graphicFrame>
      <p:graphicFrame>
        <p:nvGraphicFramePr>
          <p:cNvPr id="16420" name="Object 36"/>
          <p:cNvGraphicFramePr>
            <a:graphicFrameLocks noChangeAspect="1"/>
          </p:cNvGraphicFramePr>
          <p:nvPr/>
        </p:nvGraphicFramePr>
        <p:xfrm>
          <a:off x="214282" y="6572250"/>
          <a:ext cx="549275" cy="285750"/>
        </p:xfrm>
        <a:graphic>
          <a:graphicData uri="http://schemas.openxmlformats.org/presentationml/2006/ole">
            <p:oleObj spid="_x0000_s16420" name="Equation" r:id="rId13" imgW="31716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285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</a:rPr>
              <a:t/>
            </a:r>
            <a:br>
              <a:rPr lang="ru-RU" sz="2400" b="1" dirty="0" smtClean="0">
                <a:latin typeface="Times New Roman"/>
              </a:rPr>
            </a:br>
            <a:r>
              <a:rPr lang="ru-RU" sz="2400" b="1" dirty="0" smtClean="0">
                <a:latin typeface="Times New Roman"/>
              </a:rPr>
              <a:t>10.2	БЕЗКРАЙНО ДЪЛБОКА ПОТЕНЦИАЛНА ЯМА</a:t>
            </a:r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4071934" y="357166"/>
          <a:ext cx="2190765" cy="357190"/>
        </p:xfrm>
        <a:graphic>
          <a:graphicData uri="http://schemas.openxmlformats.org/presentationml/2006/ole">
            <p:oleObj spid="_x0000_s55302" name="Equation" r:id="rId3" imgW="1168200" imgH="190440" progId="Equation.DSMT4">
              <p:embed/>
            </p:oleObj>
          </a:graphicData>
        </a:graphic>
      </p:graphicFrame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585788" y="785794"/>
          <a:ext cx="3714750" cy="619125"/>
        </p:xfrm>
        <a:graphic>
          <a:graphicData uri="http://schemas.openxmlformats.org/presentationml/2006/ole">
            <p:oleObj spid="_x0000_s55304" name="Equation" r:id="rId4" imgW="2286000" imgH="380880" progId="Equation.DSMT4">
              <p:embed/>
            </p:oleObj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4643438" y="928670"/>
          <a:ext cx="3132138" cy="373062"/>
        </p:xfrm>
        <a:graphic>
          <a:graphicData uri="http://schemas.openxmlformats.org/presentationml/2006/ole">
            <p:oleObj spid="_x0000_s55305" name="Equation" r:id="rId5" imgW="1917360" imgH="228600" progId="Equation.DSMT4">
              <p:embed/>
            </p:oleObj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714348" y="1857364"/>
          <a:ext cx="3173413" cy="414338"/>
        </p:xfrm>
        <a:graphic>
          <a:graphicData uri="http://schemas.openxmlformats.org/presentationml/2006/ole">
            <p:oleObj spid="_x0000_s55308" name="Equation" r:id="rId6" imgW="1942920" imgH="253800" progId="Equation.DSMT4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-142908" y="285728"/>
            <a:ext cx="942981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pc="45" dirty="0" smtClean="0">
                <a:latin typeface="Times New Roman"/>
                <a:ea typeface="Times New Roman"/>
              </a:rPr>
              <a:t>•  </a:t>
            </a:r>
            <a:r>
              <a:rPr lang="bg-BG" b="1" i="1" spc="45" dirty="0" smtClean="0">
                <a:latin typeface="Times New Roman"/>
                <a:ea typeface="Times New Roman"/>
              </a:rPr>
              <a:t>Гранични условия</a:t>
            </a: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endParaRPr lang="bg-BG" b="1" i="1" spc="45" dirty="0" smtClean="0">
              <a:latin typeface="Times New Roman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Умножаваме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делим на 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след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прилагаме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формулата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Получаваме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571472" y="2643182"/>
          <a:ext cx="2822589" cy="400052"/>
        </p:xfrm>
        <a:graphic>
          <a:graphicData uri="http://schemas.openxmlformats.org/presentationml/2006/ole">
            <p:oleObj spid="_x0000_s55309" name="Equation" r:id="rId7" imgW="1612800" imgH="228600" progId="Equation.DSMT4">
              <p:embed/>
            </p:oleObj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595313" y="3060700"/>
          <a:ext cx="4214812" cy="381000"/>
        </p:xfrm>
        <a:graphic>
          <a:graphicData uri="http://schemas.openxmlformats.org/presentationml/2006/ole">
            <p:oleObj spid="_x0000_s55310" name="Equation" r:id="rId8" imgW="2247840" imgH="203040" progId="Equation.DSMT4">
              <p:embed/>
            </p:oleObj>
          </a:graphicData>
        </a:graphic>
      </p:graphicFrame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619123" y="1500188"/>
          <a:ext cx="3667125" cy="357187"/>
        </p:xfrm>
        <a:graphic>
          <a:graphicData uri="http://schemas.openxmlformats.org/presentationml/2006/ole">
            <p:oleObj spid="_x0000_s55311" name="Equation" r:id="rId9" imgW="1955520" imgH="190440" progId="Equation.DSMT4">
              <p:embed/>
            </p:oleObj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/>
        </p:nvGraphicFramePr>
        <p:xfrm>
          <a:off x="352425" y="3643313"/>
          <a:ext cx="3282950" cy="357187"/>
        </p:xfrm>
        <a:graphic>
          <a:graphicData uri="http://schemas.openxmlformats.org/presentationml/2006/ole">
            <p:oleObj spid="_x0000_s55313" name="Equation" r:id="rId10" imgW="1866600" imgH="203040" progId="Equation.DSMT4">
              <p:embed/>
            </p:oleObj>
          </a:graphicData>
        </a:graphic>
      </p:graphicFrame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357158" y="4071942"/>
          <a:ext cx="1828203" cy="582614"/>
        </p:xfrm>
        <a:graphic>
          <a:graphicData uri="http://schemas.openxmlformats.org/presentationml/2006/ole">
            <p:oleObj spid="_x0000_s55314" name="Equation" r:id="rId11" imgW="1155600" imgH="368280" progId="Equation.DSMT4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-142908" y="4643446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pc="45" dirty="0" smtClean="0">
                <a:latin typeface="Times New Roman"/>
                <a:ea typeface="Times New Roman"/>
              </a:rPr>
              <a:t>•  </a:t>
            </a:r>
            <a:r>
              <a:rPr lang="bg-BG" b="1" i="1" spc="45" dirty="0" smtClean="0">
                <a:latin typeface="Times New Roman"/>
                <a:ea typeface="Times New Roman"/>
              </a:rPr>
              <a:t>Нормиране на вълновата функция</a:t>
            </a:r>
          </a:p>
        </p:txBody>
      </p:sp>
      <p:graphicFrame>
        <p:nvGraphicFramePr>
          <p:cNvPr id="55315" name="Object 19"/>
          <p:cNvGraphicFramePr>
            <a:graphicFrameLocks noChangeAspect="1"/>
          </p:cNvGraphicFramePr>
          <p:nvPr/>
        </p:nvGraphicFramePr>
        <p:xfrm>
          <a:off x="71406" y="5084321"/>
          <a:ext cx="5072098" cy="1387063"/>
        </p:xfrm>
        <a:graphic>
          <a:graphicData uri="http://schemas.openxmlformats.org/presentationml/2006/ole">
            <p:oleObj spid="_x0000_s55315" name="Equation" r:id="rId12" imgW="3111480" imgH="850680" progId="Equation.DSMT4">
              <p:embed/>
            </p:oleObj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5426242" y="5715016"/>
          <a:ext cx="2285842" cy="785818"/>
        </p:xfrm>
        <a:graphic>
          <a:graphicData uri="http://schemas.openxmlformats.org/presentationml/2006/ole">
            <p:oleObj spid="_x0000_s55316" name="Equation" r:id="rId13" imgW="118080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358346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/>
            </a:r>
            <a:br>
              <a:rPr lang="ru-RU" sz="2400" b="1" dirty="0" smtClean="0">
                <a:latin typeface="Times New Roman"/>
              </a:rPr>
            </a:br>
            <a:r>
              <a:rPr lang="ru-RU" sz="2400" b="1" dirty="0" smtClean="0">
                <a:latin typeface="Times New Roman"/>
              </a:rPr>
              <a:t>10.2	БЕЗКРАЙНО ДЪЛБОКА ПОТЕНЦИАЛНА ЯМА</a:t>
            </a:r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5152" y="428628"/>
            <a:ext cx="9554936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Квантуване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квантова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частица в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безкрайно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дълбока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потенциална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яма се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квантува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Числото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нарича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квантово число.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Спектърът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квантовата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частица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 дискретен,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докато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класическата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непрекъснат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l-G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bg-BG" sz="2000" b="1" i="1" dirty="0" smtClean="0">
                <a:latin typeface="Times New Roman" pitchFamily="18" charset="0"/>
                <a:cs typeface="Times New Roman" pitchFamily="18" charset="0"/>
              </a:rPr>
              <a:t>Разстояние  между  нивата</a:t>
            </a:r>
          </a:p>
          <a:p>
            <a:pPr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Енергетичните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нива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нееквидистантни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разстоянието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расте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увели-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чаване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т.е.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увеличаване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квантовото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число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Стойностите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отнасят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квадратите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целите числа: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Тук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отбележим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стойността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разстоянието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между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енергетичните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нива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bg-BG" sz="20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значителни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частицата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и/или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ширината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ямата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малки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Операторът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величина е      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който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 равен на оператора                   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Изхож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дайки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аналогията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КЛМ,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въвеждаме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производна на оператор по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времето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2368246" y="4143380"/>
          <a:ext cx="3203886" cy="714380"/>
        </p:xfrm>
        <a:graphic>
          <a:graphicData uri="http://schemas.openxmlformats.org/presentationml/2006/ole">
            <p:oleObj spid="_x0000_s20502" name="Equation" r:id="rId3" imgW="1879560" imgH="419040" progId="Equation.DSMT4">
              <p:embed/>
            </p:oleObj>
          </a:graphicData>
        </a:graphic>
      </p:graphicFrame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2500298" y="5174418"/>
          <a:ext cx="3298755" cy="397722"/>
        </p:xfrm>
        <a:graphic>
          <a:graphicData uri="http://schemas.openxmlformats.org/presentationml/2006/ole">
            <p:oleObj spid="_x0000_s20503" name="Equation" r:id="rId4" imgW="1790640" imgH="215640" progId="Equation.DSMT4">
              <p:embed/>
            </p:oleObj>
          </a:graphicData>
        </a:graphic>
      </p:graphicFrame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2757751" y="811427"/>
          <a:ext cx="2948597" cy="760185"/>
        </p:xfrm>
        <a:graphic>
          <a:graphicData uri="http://schemas.openxmlformats.org/presentationml/2006/ole">
            <p:oleObj spid="_x0000_s20505" name="Equation" r:id="rId5" imgW="162540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358346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</a:rPr>
              <a:t>10.2	БЕЗКРАЙНО ДЪЛБОКА ПОТЕНЦИАЛНА ЯМА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644130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•</a:t>
            </a:r>
            <a:r>
              <a:rPr lang="bg-BG" sz="2400" b="1" i="1" dirty="0" smtClean="0">
                <a:latin typeface="Times New Roman" pitchFamily="18" charset="0"/>
              </a:rPr>
              <a:t>  Класическа и квантова вероятност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Първите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3 </a:t>
            </a:r>
            <a:r>
              <a:rPr lang="ru-RU" sz="2400" dirty="0" err="1" smtClean="0">
                <a:latin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</a:rPr>
              <a:t>Състоянието</a:t>
            </a:r>
            <a:r>
              <a:rPr lang="ru-RU" sz="2400" i="1" dirty="0" smtClean="0">
                <a:latin typeface="Times New Roman" pitchFamily="18" charset="0"/>
              </a:rPr>
              <a:t> с </a:t>
            </a:r>
            <a:r>
              <a:rPr lang="ru-RU" sz="2400" i="1" dirty="0" err="1" smtClean="0">
                <a:latin typeface="Times New Roman" pitchFamily="18" charset="0"/>
              </a:rPr>
              <a:t>минимална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енергия</a:t>
            </a:r>
            <a:r>
              <a:rPr lang="ru-RU" sz="2400" i="1" dirty="0" smtClean="0">
                <a:latin typeface="Times New Roman" pitchFamily="18" charset="0"/>
              </a:rPr>
              <a:t> се </a:t>
            </a:r>
            <a:r>
              <a:rPr lang="ru-RU" sz="2400" i="1" dirty="0" err="1" smtClean="0">
                <a:latin typeface="Times New Roman" pitchFamily="18" charset="0"/>
              </a:rPr>
              <a:t>нарича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ос</a:t>
            </a:r>
            <a:r>
              <a:rPr lang="en-US" sz="2400" i="1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новно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Основното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е с квантово число </a:t>
            </a:r>
            <a:r>
              <a:rPr lang="en-US" sz="2400" i="1" dirty="0" smtClean="0">
                <a:latin typeface="Times New Roman" pitchFamily="18" charset="0"/>
              </a:rPr>
              <a:t>n</a:t>
            </a:r>
            <a:r>
              <a:rPr lang="bg-BG" sz="2400" i="1" dirty="0" smtClean="0">
                <a:latin typeface="Times New Roman" pitchFamily="18" charset="0"/>
              </a:rPr>
              <a:t>=</a:t>
            </a:r>
            <a:r>
              <a:rPr lang="bg-BG" sz="2400" dirty="0" smtClean="0">
                <a:latin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</a:rPr>
              <a:t>има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/>
              </a:rPr>
              <a:t>Вероятността</a:t>
            </a:r>
            <a:r>
              <a:rPr lang="ru-RU" sz="2400" dirty="0" smtClean="0">
                <a:latin typeface="Times New Roman"/>
              </a:rPr>
              <a:t> за </a:t>
            </a:r>
            <a:r>
              <a:rPr lang="ru-RU" sz="2400" dirty="0" err="1" smtClean="0">
                <a:latin typeface="Times New Roman"/>
              </a:rPr>
              <a:t>класическата</a:t>
            </a:r>
            <a:r>
              <a:rPr lang="ru-RU" sz="2400" dirty="0" smtClean="0">
                <a:latin typeface="Times New Roman"/>
              </a:rPr>
              <a:t> частица е </a:t>
            </a:r>
            <a:r>
              <a:rPr lang="ru-RU" sz="2400" dirty="0" err="1" smtClean="0">
                <a:latin typeface="Times New Roman"/>
              </a:rPr>
              <a:t>еднаква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във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всички</a:t>
            </a:r>
            <a:r>
              <a:rPr lang="ru-RU" sz="2400" dirty="0" smtClean="0">
                <a:latin typeface="Times New Roman"/>
              </a:rPr>
              <a:t> точки на </a:t>
            </a:r>
            <a:endParaRPr lang="en-US" sz="2400" dirty="0" smtClean="0">
              <a:latin typeface="Times New Roman"/>
            </a:endParaRPr>
          </a:p>
          <a:p>
            <a:pPr>
              <a:buNone/>
            </a:pPr>
            <a:r>
              <a:rPr lang="ru-RU" sz="2400" dirty="0" err="1" smtClean="0">
                <a:latin typeface="Times New Roman"/>
              </a:rPr>
              <a:t>ямата</a:t>
            </a:r>
            <a:r>
              <a:rPr lang="ru-RU" sz="2400" dirty="0" smtClean="0">
                <a:latin typeface="Times New Roman"/>
              </a:rPr>
              <a:t> и не </a:t>
            </a:r>
            <a:r>
              <a:rPr lang="ru-RU" sz="2400" dirty="0" err="1" smtClean="0">
                <a:latin typeface="Times New Roman"/>
              </a:rPr>
              <a:t>зависи</a:t>
            </a:r>
            <a:r>
              <a:rPr lang="ru-RU" sz="2400" dirty="0" smtClean="0">
                <a:latin typeface="Times New Roman"/>
              </a:rPr>
              <a:t> от </a:t>
            </a:r>
            <a:r>
              <a:rPr lang="ru-RU" sz="2400" dirty="0" err="1" smtClean="0">
                <a:latin typeface="Times New Roman"/>
              </a:rPr>
              <a:t>енергията</a:t>
            </a:r>
            <a:r>
              <a:rPr lang="en-US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ѝ, докато</a:t>
            </a:r>
            <a:r>
              <a:rPr lang="en-US" sz="2400" dirty="0" smtClean="0">
                <a:latin typeface="Times New Roman"/>
              </a:rPr>
              <a:t>       </a:t>
            </a:r>
            <a:r>
              <a:rPr lang="ru-RU" sz="2400" dirty="0" smtClean="0">
                <a:latin typeface="Times New Roman"/>
              </a:rPr>
              <a:t>  </a:t>
            </a:r>
            <a:r>
              <a:rPr lang="bg-BG" sz="2400" dirty="0" smtClean="0">
                <a:latin typeface="Times New Roman"/>
              </a:rPr>
              <a:t> </a:t>
            </a:r>
            <a:r>
              <a:rPr lang="ru-RU" sz="2400" dirty="0" err="1" smtClean="0">
                <a:latin typeface="Times New Roman"/>
              </a:rPr>
              <a:t>Когато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        </a:t>
            </a:r>
            <a:r>
              <a:rPr lang="ru-RU" sz="2400" dirty="0" smtClean="0">
                <a:latin typeface="Times New Roman"/>
              </a:rPr>
              <a:t>и </a:t>
            </a:r>
            <a:r>
              <a:rPr lang="ru-RU" sz="2400" dirty="0" err="1" smtClean="0">
                <a:latin typeface="Times New Roman"/>
              </a:rPr>
              <a:t>частицата</a:t>
            </a:r>
            <a:endParaRPr lang="en-US" sz="2400" dirty="0" smtClean="0">
              <a:latin typeface="Times New Roman"/>
            </a:endParaRPr>
          </a:p>
          <a:p>
            <a:pPr>
              <a:buNone/>
            </a:pPr>
            <a:r>
              <a:rPr lang="ru-RU" sz="2400" dirty="0" smtClean="0">
                <a:latin typeface="Times New Roman"/>
              </a:rPr>
              <a:t> се </a:t>
            </a:r>
            <a:r>
              <a:rPr lang="ru-RU" sz="2400" dirty="0" err="1" smtClean="0">
                <a:latin typeface="Times New Roman"/>
              </a:rPr>
              <a:t>намира</a:t>
            </a:r>
            <a:r>
              <a:rPr lang="ru-RU" sz="2400" dirty="0" smtClean="0">
                <a:latin typeface="Times New Roman"/>
              </a:rPr>
              <a:t> в покой в точка  (</a:t>
            </a:r>
            <a:r>
              <a:rPr lang="ru-RU" sz="2400" dirty="0" err="1" smtClean="0">
                <a:latin typeface="Times New Roman"/>
              </a:rPr>
              <a:t>начално</a:t>
            </a:r>
            <a:r>
              <a:rPr lang="ru-RU" sz="2400" dirty="0" smtClean="0">
                <a:latin typeface="Times New Roman"/>
              </a:rPr>
              <a:t> положение), </a:t>
            </a:r>
            <a:r>
              <a:rPr lang="ru-RU" sz="2400" dirty="0" err="1" smtClean="0">
                <a:latin typeface="Times New Roman"/>
              </a:rPr>
              <a:t>тогава</a:t>
            </a:r>
            <a:r>
              <a:rPr lang="en-US" sz="2400" dirty="0" smtClean="0">
                <a:latin typeface="Times New Roman"/>
              </a:rPr>
              <a:t>                       .                       </a:t>
            </a:r>
            <a:r>
              <a:rPr lang="ru-RU" sz="2400" dirty="0" smtClean="0">
                <a:latin typeface="Times New Roman"/>
              </a:rPr>
              <a:t> </a:t>
            </a: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По аналогичен начин за </a:t>
            </a:r>
            <a:r>
              <a:rPr lang="ru-RU" sz="2400" dirty="0" err="1" smtClean="0">
                <a:latin typeface="Times New Roman" pitchFamily="18" charset="0"/>
              </a:rPr>
              <a:t>състоянията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en-US" sz="2400" i="1" dirty="0" smtClean="0">
                <a:latin typeface="Times New Roman" pitchFamily="18" charset="0"/>
              </a:rPr>
              <a:t>n</a:t>
            </a:r>
            <a:r>
              <a:rPr lang="el-GR" sz="2400" i="1" dirty="0" smtClean="0">
                <a:latin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</a:rPr>
              <a:t>2 </a:t>
            </a:r>
            <a:r>
              <a:rPr lang="bg-BG" sz="2400" dirty="0" smtClean="0">
                <a:latin typeface="Times New Roman" pitchFamily="18" charset="0"/>
              </a:rPr>
              <a:t>и </a:t>
            </a:r>
            <a:r>
              <a:rPr lang="en-US" sz="2400" i="1" dirty="0" smtClean="0">
                <a:latin typeface="Times New Roman" pitchFamily="18" charset="0"/>
              </a:rPr>
              <a:t>n = </a:t>
            </a:r>
            <a:r>
              <a:rPr lang="en-US" sz="2400" dirty="0" smtClean="0">
                <a:latin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получаваме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663575" y="1571625"/>
          <a:ext cx="8172450" cy="714375"/>
        </p:xfrm>
        <a:graphic>
          <a:graphicData uri="http://schemas.openxmlformats.org/presentationml/2006/ole">
            <p:oleObj spid="_x0000_s21522" name="Equation" r:id="rId3" imgW="4940280" imgH="431640" progId="Equation.DSMT4">
              <p:embed/>
            </p:oleObj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7472395" y="1266825"/>
          <a:ext cx="1743075" cy="336550"/>
        </p:xfrm>
        <a:graphic>
          <a:graphicData uri="http://schemas.openxmlformats.org/presentationml/2006/ole">
            <p:oleObj spid="_x0000_s21523" name="Equation" r:id="rId4" imgW="1054080" imgH="203040" progId="Equation.DSMT4">
              <p:embed/>
            </p:oleObj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0" y="2143116"/>
          <a:ext cx="8980517" cy="780647"/>
        </p:xfrm>
        <a:graphic>
          <a:graphicData uri="http://schemas.openxmlformats.org/presentationml/2006/ole">
            <p:oleObj spid="_x0000_s21525" name="Equation" r:id="rId5" imgW="4520880" imgH="393480" progId="Equation.DSMT4">
              <p:embed/>
            </p:oleObj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6881829" y="3429000"/>
          <a:ext cx="743052" cy="344488"/>
        </p:xfrm>
        <a:graphic>
          <a:graphicData uri="http://schemas.openxmlformats.org/presentationml/2006/ole">
            <p:oleObj spid="_x0000_s21526" name="Equation" r:id="rId6" imgW="355320" imgH="164880" progId="Equation.DSMT4">
              <p:embed/>
            </p:oleObj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5276855" y="3448050"/>
          <a:ext cx="729172" cy="315913"/>
        </p:xfrm>
        <a:graphic>
          <a:graphicData uri="http://schemas.openxmlformats.org/presentationml/2006/ole">
            <p:oleObj spid="_x0000_s21527" name="Equation" r:id="rId7" imgW="380880" imgH="164880" progId="Equation.DSMT4">
              <p:embed/>
            </p:oleObj>
          </a:graphicData>
        </a:graphic>
      </p:graphicFrame>
      <p:pic>
        <p:nvPicPr>
          <p:cNvPr id="21528" name="Picture 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58082" y="3889074"/>
            <a:ext cx="1672543" cy="36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29" name="Object 25"/>
          <p:cNvGraphicFramePr>
            <a:graphicFrameLocks noChangeAspect="1"/>
          </p:cNvGraphicFramePr>
          <p:nvPr/>
        </p:nvGraphicFramePr>
        <p:xfrm>
          <a:off x="717453" y="4786322"/>
          <a:ext cx="7096175" cy="1643074"/>
        </p:xfrm>
        <a:graphic>
          <a:graphicData uri="http://schemas.openxmlformats.org/presentationml/2006/ole">
            <p:oleObj spid="_x0000_s21529" name="Equation" r:id="rId9" imgW="3784320" imgH="876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10.2	БЕЗКРАЙНО ДЪЛБОКА ПОТЕНЦИАЛНА ЯМА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357166"/>
            <a:ext cx="9501254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•</a:t>
            </a:r>
            <a:r>
              <a:rPr lang="en-US" sz="2400" b="1" i="1" dirty="0" smtClean="0">
                <a:latin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</a:rPr>
              <a:t>Аналогия </a:t>
            </a:r>
            <a:r>
              <a:rPr lang="ru-RU" sz="2400" b="1" i="1" dirty="0" err="1" smtClean="0">
                <a:latin typeface="Times New Roman" pitchFamily="18" charset="0"/>
              </a:rPr>
              <a:t>със</a:t>
            </a:r>
            <a:r>
              <a:rPr lang="ru-RU" sz="2400" b="1" i="1" dirty="0" smtClean="0">
                <a:latin typeface="Times New Roman" pitchFamily="18" charset="0"/>
              </a:rPr>
              <a:t> струна</a:t>
            </a:r>
          </a:p>
          <a:p>
            <a:pPr>
              <a:buNone/>
            </a:pPr>
            <a:r>
              <a:rPr lang="bg-BG" sz="2400" dirty="0" smtClean="0"/>
              <a:t> </a:t>
            </a:r>
            <a:endParaRPr lang="en-US" sz="2400" dirty="0" smtClean="0"/>
          </a:p>
          <a:p>
            <a:endParaRPr lang="bg-BG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bg-BG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bg-BG" sz="2400" dirty="0" smtClean="0"/>
              <a:t>Вълнови ф</a:t>
            </a:r>
            <a:r>
              <a:rPr lang="en-US" sz="2400" dirty="0" smtClean="0"/>
              <a:t>-</a:t>
            </a:r>
            <a:r>
              <a:rPr lang="bg-BG" sz="2400" dirty="0" err="1" smtClean="0"/>
              <a:t>ии</a:t>
            </a:r>
            <a:r>
              <a:rPr lang="en-US" sz="2400" dirty="0" smtClean="0"/>
              <a:t>         </a:t>
            </a:r>
            <a:r>
              <a:rPr lang="bg-BG" sz="2400" dirty="0" smtClean="0"/>
              <a:t> </a:t>
            </a:r>
            <a:r>
              <a:rPr lang="en-GB" sz="2400" dirty="0" smtClean="0"/>
              <a:t> </a:t>
            </a:r>
            <a:r>
              <a:rPr lang="bg-BG" sz="2400" dirty="0" smtClean="0"/>
              <a:t>(</a:t>
            </a:r>
            <a:r>
              <a:rPr lang="bg-BG" sz="2400" i="1" dirty="0" smtClean="0"/>
              <a:t>а</a:t>
            </a:r>
            <a:r>
              <a:rPr lang="bg-BG" sz="2400" dirty="0" smtClean="0"/>
              <a:t>) и плътност на вероятността </a:t>
            </a:r>
            <a:r>
              <a:rPr lang="en-GB" sz="2400" dirty="0" smtClean="0"/>
              <a:t>                    </a:t>
            </a:r>
            <a:r>
              <a:rPr lang="bg-BG" sz="2400" dirty="0" smtClean="0"/>
              <a:t>(</a:t>
            </a:r>
            <a:r>
              <a:rPr lang="bg-BG" sz="2400" i="1" dirty="0" smtClean="0"/>
              <a:t>б</a:t>
            </a:r>
            <a:r>
              <a:rPr lang="bg-BG" sz="2400" dirty="0" smtClean="0"/>
              <a:t>) на</a:t>
            </a:r>
            <a:endParaRPr lang="en-US" sz="2400" dirty="0" smtClean="0"/>
          </a:p>
          <a:p>
            <a:pPr>
              <a:buNone/>
            </a:pPr>
            <a:r>
              <a:rPr lang="bg-BG" sz="2400" dirty="0" smtClean="0"/>
              <a:t> първите три състояния на частица в безкрайно дълбока потенциална</a:t>
            </a:r>
            <a:endParaRPr lang="en-US" sz="2400" dirty="0" smtClean="0"/>
          </a:p>
          <a:p>
            <a:pPr>
              <a:buNone/>
            </a:pPr>
            <a:r>
              <a:rPr lang="bg-BG" sz="2400" dirty="0" smtClean="0"/>
              <a:t>яма с дължина </a:t>
            </a:r>
            <a:r>
              <a:rPr lang="en-US" sz="2400" i="1" dirty="0" smtClean="0"/>
              <a:t>a</a:t>
            </a:r>
            <a:r>
              <a:rPr lang="bg-BG" sz="2400" dirty="0" smtClean="0"/>
              <a:t> и стоящи вълни на струна, закрепена в двата края (</a:t>
            </a:r>
            <a:r>
              <a:rPr lang="bg-BG" sz="2400" i="1" dirty="0" smtClean="0"/>
              <a:t>в</a:t>
            </a:r>
            <a:r>
              <a:rPr lang="bg-BG" sz="2400" dirty="0" smtClean="0"/>
              <a:t>)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2786" name="Picture 18" descr="fig12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123" y="785795"/>
            <a:ext cx="806940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87" name="Object 19"/>
          <p:cNvGraphicFramePr>
            <a:graphicFrameLocks noChangeAspect="1"/>
          </p:cNvGraphicFramePr>
          <p:nvPr/>
        </p:nvGraphicFramePr>
        <p:xfrm>
          <a:off x="6572264" y="5155387"/>
          <a:ext cx="1357322" cy="488636"/>
        </p:xfrm>
        <a:graphic>
          <a:graphicData uri="http://schemas.openxmlformats.org/presentationml/2006/ole">
            <p:oleObj spid="_x0000_s32787" name="Equation" r:id="rId4" imgW="634680" imgH="228600" progId="Equation.DSMT4">
              <p:embed/>
            </p:oleObj>
          </a:graphicData>
        </a:graphic>
      </p:graphicFrame>
      <p:graphicFrame>
        <p:nvGraphicFramePr>
          <p:cNvPr id="32788" name="Object 20"/>
          <p:cNvGraphicFramePr>
            <a:graphicFrameLocks noChangeAspect="1"/>
          </p:cNvGraphicFramePr>
          <p:nvPr/>
        </p:nvGraphicFramePr>
        <p:xfrm>
          <a:off x="1869419" y="5238700"/>
          <a:ext cx="679450" cy="434975"/>
        </p:xfrm>
        <a:graphic>
          <a:graphicData uri="http://schemas.openxmlformats.org/presentationml/2006/ole">
            <p:oleObj spid="_x0000_s32788" name="Equation" r:id="rId5" imgW="3171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</a:rPr>
              <a:t>10.2	БЕЗКРАЙНО ДЪЛБОКА ПОТЕНЦИАЛНА ЯМА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428628"/>
            <a:ext cx="9644130" cy="628652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</a:rPr>
              <a:t>•</a:t>
            </a:r>
            <a:r>
              <a:rPr lang="en-US" sz="2400" b="1" i="1" dirty="0" smtClean="0">
                <a:latin typeface="Times New Roman" pitchFamily="18" charset="0"/>
              </a:rPr>
              <a:t>  </a:t>
            </a:r>
            <a:r>
              <a:rPr lang="bg-BG" sz="2400" b="1" i="1" dirty="0" smtClean="0">
                <a:latin typeface="Times New Roman" pitchFamily="18" charset="0"/>
              </a:rPr>
              <a:t>Изводи</a:t>
            </a:r>
          </a:p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1.	</a:t>
            </a:r>
            <a:r>
              <a:rPr lang="ru-RU" sz="2400" dirty="0" err="1" smtClean="0">
                <a:latin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частицата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</a:rPr>
              <a:t> дискретен характер.</a:t>
            </a:r>
          </a:p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2.	</a:t>
            </a:r>
            <a:r>
              <a:rPr lang="ru-RU" sz="2400" dirty="0" err="1" smtClean="0">
                <a:latin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</a:rPr>
              <a:t>                           </a:t>
            </a:r>
            <a:r>
              <a:rPr lang="ru-RU" sz="2400" dirty="0" smtClean="0">
                <a:latin typeface="Times New Roman" pitchFamily="18" charset="0"/>
              </a:rPr>
              <a:t>   се </a:t>
            </a:r>
            <a:r>
              <a:rPr lang="ru-RU" sz="2400" dirty="0" err="1" smtClean="0">
                <a:latin typeface="Times New Roman" pitchFamily="18" charset="0"/>
              </a:rPr>
              <a:t>определя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квантовото</a:t>
            </a:r>
            <a:r>
              <a:rPr lang="ru-RU" sz="2400" dirty="0" smtClean="0">
                <a:latin typeface="Times New Roman" pitchFamily="18" charset="0"/>
              </a:rPr>
              <a:t> число </a:t>
            </a:r>
            <a:r>
              <a:rPr lang="en-US" sz="2400" i="1" dirty="0" smtClean="0">
                <a:latin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</a:rPr>
              <a:t> , </a:t>
            </a:r>
            <a:r>
              <a:rPr lang="ru-RU" sz="2400" dirty="0" smtClean="0">
                <a:latin typeface="Times New Roman" pitchFamily="18" charset="0"/>
              </a:rPr>
              <a:t>кое-то </a:t>
            </a:r>
            <a:r>
              <a:rPr lang="ru-RU" sz="2400" dirty="0" smtClean="0">
                <a:latin typeface="Times New Roman" pitchFamily="18" charset="0"/>
              </a:rPr>
              <a:t>приема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n = </a:t>
            </a:r>
            <a:r>
              <a:rPr lang="en-US" sz="2400" dirty="0" smtClean="0">
                <a:latin typeface="Times New Roman" pitchFamily="18" charset="0"/>
              </a:rPr>
              <a:t>1, 2, 3,…</a:t>
            </a: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3.	</a:t>
            </a:r>
            <a:r>
              <a:rPr lang="ru-RU" sz="2400" dirty="0" err="1" smtClean="0">
                <a:latin typeface="Times New Roman" pitchFamily="18" charset="0"/>
              </a:rPr>
              <a:t>Енергетичните</a:t>
            </a:r>
            <a:r>
              <a:rPr lang="ru-RU" sz="2400" dirty="0" smtClean="0">
                <a:latin typeface="Times New Roman" pitchFamily="18" charset="0"/>
              </a:rPr>
              <a:t> нива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нееквидистантни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                            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4.	</a:t>
            </a:r>
            <a:r>
              <a:rPr lang="ru-RU" sz="2400" dirty="0" err="1" smtClean="0">
                <a:latin typeface="Times New Roman" pitchFamily="18" charset="0"/>
              </a:rPr>
              <a:t>Минималната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възможна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</a:rPr>
              <a:t> е различна от </a:t>
            </a:r>
            <a:r>
              <a:rPr lang="ru-RU" sz="2400" dirty="0" err="1" smtClean="0">
                <a:latin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</a:rPr>
              <a:t> ,</a:t>
            </a:r>
          </a:p>
          <a:p>
            <a:pPr marL="457200" indent="-457200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</a:rPr>
              <a:t>5.  </a:t>
            </a:r>
            <a:r>
              <a:rPr lang="ru-RU" sz="2400" dirty="0" smtClean="0">
                <a:latin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</a:rPr>
              <a:t>основно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</a:rPr>
              <a:t>                </a:t>
            </a:r>
            <a:r>
              <a:rPr lang="ru-RU" sz="2400" dirty="0" smtClean="0">
                <a:latin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</a:rPr>
              <a:t>вероятността</a:t>
            </a:r>
            <a:r>
              <a:rPr lang="ru-RU" sz="2400" dirty="0" smtClean="0">
                <a:latin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</a:rPr>
              <a:t>открием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частицата</a:t>
            </a:r>
            <a:endParaRPr lang="en-US" sz="2400" dirty="0" smtClean="0">
              <a:latin typeface="Times New Roman" pitchFamily="18" charset="0"/>
            </a:endParaRPr>
          </a:p>
          <a:p>
            <a:pPr marL="457200" indent="-457200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</a:rPr>
              <a:t> е различна от </a:t>
            </a:r>
            <a:r>
              <a:rPr lang="ru-RU" sz="2400" dirty="0" err="1" smtClean="0">
                <a:latin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във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</a:rPr>
              <a:t> точки на </a:t>
            </a:r>
            <a:r>
              <a:rPr lang="ru-RU" sz="2400" dirty="0" err="1" smtClean="0">
                <a:latin typeface="Times New Roman" pitchFamily="18" charset="0"/>
              </a:rPr>
              <a:t>ямата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6.	</a:t>
            </a:r>
            <a:r>
              <a:rPr lang="ru-RU" sz="2400" dirty="0" err="1" smtClean="0">
                <a:latin typeface="Times New Roman" pitchFamily="18" charset="0"/>
              </a:rPr>
              <a:t>Квантуването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проявява</a:t>
            </a:r>
            <a:r>
              <a:rPr lang="ru-RU" sz="2400" dirty="0" smtClean="0">
                <a:latin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</a:rPr>
              <a:t>достатъчно</a:t>
            </a:r>
            <a:r>
              <a:rPr lang="ru-RU" sz="2400" dirty="0" smtClean="0">
                <a:latin typeface="Times New Roman" pitchFamily="18" charset="0"/>
              </a:rPr>
              <a:t> малка </a:t>
            </a:r>
            <a:r>
              <a:rPr lang="ru-RU" sz="2400" dirty="0" err="1" smtClean="0">
                <a:latin typeface="Times New Roman" pitchFamily="18" charset="0"/>
              </a:rPr>
              <a:t>маса</a:t>
            </a:r>
            <a:r>
              <a:rPr lang="ru-RU" sz="2400" dirty="0" smtClean="0">
                <a:latin typeface="Times New Roman" pitchFamily="18" charset="0"/>
              </a:rPr>
              <a:t> и/или ширина на </a:t>
            </a:r>
            <a:r>
              <a:rPr lang="ru-RU" sz="2400" dirty="0" err="1" smtClean="0">
                <a:latin typeface="Times New Roman" pitchFamily="18" charset="0"/>
              </a:rPr>
              <a:t>ямата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5819802" y="3900494"/>
          <a:ext cx="2609850" cy="457200"/>
        </p:xfrm>
        <a:graphic>
          <a:graphicData uri="http://schemas.openxmlformats.org/presentationml/2006/ole">
            <p:oleObj spid="_x0000_s31760" name="Equation" r:id="rId3" imgW="1523880" imgH="266400" progId="Equation.DSMT4">
              <p:embed/>
            </p:oleObj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1714480" y="2305050"/>
          <a:ext cx="2197100" cy="500063"/>
        </p:xfrm>
        <a:graphic>
          <a:graphicData uri="http://schemas.openxmlformats.org/presentationml/2006/ole">
            <p:oleObj spid="_x0000_s31761" name="Equation" r:id="rId4" imgW="1282680" imgH="291960" progId="Equation.DSMT4">
              <p:embed/>
            </p:oleObj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3181340" y="5548329"/>
          <a:ext cx="1293813" cy="338138"/>
        </p:xfrm>
        <a:graphic>
          <a:graphicData uri="http://schemas.openxmlformats.org/presentationml/2006/ole">
            <p:oleObj spid="_x0000_s31762" name="Equation" r:id="rId5" imgW="774360" imgH="203040" progId="Equation.DSMT4">
              <p:embed/>
            </p:oleObj>
          </a:graphicData>
        </a:graphic>
      </p:graphicFrame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7231091" y="4725999"/>
          <a:ext cx="1341437" cy="346075"/>
        </p:xfrm>
        <a:graphic>
          <a:graphicData uri="http://schemas.openxmlformats.org/presentationml/2006/ole">
            <p:oleObj spid="_x0000_s31763" name="Equation" r:id="rId6" imgW="787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e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times-template</Template>
  <TotalTime>2953</TotalTime>
  <Words>1228</Words>
  <PresentationFormat>On-screen Show (4:3)</PresentationFormat>
  <Paragraphs>405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times-template</vt:lpstr>
      <vt:lpstr>Equation</vt:lpstr>
      <vt:lpstr>MathType 6.0 Equation</vt:lpstr>
      <vt:lpstr>ДВИЖЕНИЕ НА ЧАСТИЦА В ЕДНОМЕРНО ПОТЕНЦИАЛНО ПОЛЕ  (ЛЕКЦИЯ 7; Гл. 10)</vt:lpstr>
      <vt:lpstr>10.1 ДВИЖЕНИЕ НА ЧАСТИЦА В ПОСТОЯННО ПОТЕНЦИАЛНО ПОЛЕ </vt:lpstr>
      <vt:lpstr>10.1 ДВИЖЕНИЕ НА ЧАСТИЦА В ПОСТОЯННО ПОТЕНЦИАЛНО ПОЛЕ НГЕР </vt:lpstr>
      <vt:lpstr>10.2 БЕЗКРАЙНО ДЪЛБОКА ПОТЕНЦИАЛНА ЯМА</vt:lpstr>
      <vt:lpstr> 10.2 БЕЗКРАЙНО ДЪЛБОКА ПОТЕНЦИАЛНА ЯМА </vt:lpstr>
      <vt:lpstr> 10.2 БЕЗКРАЙНО ДЪЛБОКА ПОТЕНЦИАЛНА ЯМА </vt:lpstr>
      <vt:lpstr>10.2 БЕЗКРАЙНО ДЪЛБОКА ПОТЕНЦИАЛНА ЯМА</vt:lpstr>
      <vt:lpstr>10.2 БЕЗКРАЙНО ДЪЛБОКА ПОТЕНЦИАЛНА ЯМА</vt:lpstr>
      <vt:lpstr>10.2 БЕЗКРАЙНО ДЪЛБОКА ПОТЕНЦИАЛНА ЯМА</vt:lpstr>
      <vt:lpstr>10.3. ПРАВОЪГЪЛНА ПОТЕНЦИАЛНА  ЯМА С КРАЙНА ДЪЛБОЧИНА</vt:lpstr>
      <vt:lpstr>10.3.  ПРАВОЪГЪЛНА ПОТЕНЦИАЛНА  ЯМА С КРАЙНА ДЪЛБОЧИНА</vt:lpstr>
      <vt:lpstr>10.3.  ПРАВОЪГЪЛНА ПОТЕНЦИАЛНА  ЯМА С КРАЙНА ДЪЛБОЧИНА</vt:lpstr>
      <vt:lpstr>10.3.  ПРАВОЪГЪЛНА ПОТЕНЦИАЛНА  ЯМА С КРАЙНА ДЪЛБОЧИНА</vt:lpstr>
      <vt:lpstr>10.4   ПОТЕНЦИАЛЕН ПРАГ И ПОТЕНЦИАЛНА БАРИЕРА</vt:lpstr>
      <vt:lpstr>10.4   ПОТЕНЦИАЛЕН ПРАГ И ПОТЕНЦИАЛНА БАРИЕРА</vt:lpstr>
      <vt:lpstr>10.4   ПОТЕНЦИАЛЕН ПРАГ И ПОТЕНЦИАЛНА БАРИЕРА</vt:lpstr>
      <vt:lpstr>10.4   ПОТЕНЦИАЛЕН ПРАГ И ПОТЕНЦИАЛНА БАРИЕРА</vt:lpstr>
      <vt:lpstr>10.5 ТУНЕЛЕН ЕФЕКТ И РАДИОАКТИВНО РАЗПАДАНЕ</vt:lpstr>
      <vt:lpstr>10.5 ТУНЕЛЕН ЕФЕКТ И РАДИОАКТИВНО РАЗПАДАНЕ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2017-02-10T12:41:15Z</dcterms:created>
  <dcterms:modified xsi:type="dcterms:W3CDTF">2017-03-30T12:56:36Z</dcterms:modified>
</cp:coreProperties>
</file>