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76" r:id="rId2"/>
    <p:sldId id="297" r:id="rId3"/>
    <p:sldId id="277" r:id="rId4"/>
    <p:sldId id="278" r:id="rId5"/>
    <p:sldId id="279" r:id="rId6"/>
    <p:sldId id="282" r:id="rId7"/>
    <p:sldId id="283" r:id="rId8"/>
    <p:sldId id="285" r:id="rId9"/>
    <p:sldId id="286" r:id="rId10"/>
    <p:sldId id="298" r:id="rId11"/>
    <p:sldId id="287" r:id="rId12"/>
    <p:sldId id="288" r:id="rId13"/>
    <p:sldId id="289" r:id="rId14"/>
    <p:sldId id="290" r:id="rId15"/>
    <p:sldId id="291" r:id="rId16"/>
    <p:sldId id="292" r:id="rId17"/>
    <p:sldId id="293" r:id="rId18"/>
    <p:sldId id="294" r:id="rId19"/>
    <p:sldId id="296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475" autoAdjust="0"/>
  </p:normalViewPr>
  <p:slideViewPr>
    <p:cSldViewPr>
      <p:cViewPr>
        <p:scale>
          <a:sx n="100" d="100"/>
          <a:sy n="100" d="100"/>
        </p:scale>
        <p:origin x="-294" y="-4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image" Target="../media/image3.wmf"/><Relationship Id="rId7" Type="http://schemas.openxmlformats.org/officeDocument/2006/relationships/image" Target="../media/image7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6" Type="http://schemas.openxmlformats.org/officeDocument/2006/relationships/image" Target="../media/image6.wmf"/><Relationship Id="rId5" Type="http://schemas.openxmlformats.org/officeDocument/2006/relationships/image" Target="../media/image5.wmf"/><Relationship Id="rId10" Type="http://schemas.openxmlformats.org/officeDocument/2006/relationships/image" Target="../media/image10.wmf"/><Relationship Id="rId4" Type="http://schemas.openxmlformats.org/officeDocument/2006/relationships/image" Target="../media/image4.wmf"/><Relationship Id="rId9" Type="http://schemas.openxmlformats.org/officeDocument/2006/relationships/image" Target="../media/image9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66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71.wmf"/><Relationship Id="rId2" Type="http://schemas.openxmlformats.org/officeDocument/2006/relationships/image" Target="../media/image70.wmf"/><Relationship Id="rId1" Type="http://schemas.openxmlformats.org/officeDocument/2006/relationships/image" Target="../media/image69.wmf"/><Relationship Id="rId6" Type="http://schemas.openxmlformats.org/officeDocument/2006/relationships/image" Target="../media/image74.wmf"/><Relationship Id="rId5" Type="http://schemas.openxmlformats.org/officeDocument/2006/relationships/image" Target="../media/image73.wmf"/><Relationship Id="rId4" Type="http://schemas.openxmlformats.org/officeDocument/2006/relationships/image" Target="../media/image72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77.wmf"/><Relationship Id="rId2" Type="http://schemas.openxmlformats.org/officeDocument/2006/relationships/image" Target="../media/image76.wmf"/><Relationship Id="rId1" Type="http://schemas.openxmlformats.org/officeDocument/2006/relationships/image" Target="../media/image75.wmf"/><Relationship Id="rId6" Type="http://schemas.openxmlformats.org/officeDocument/2006/relationships/image" Target="../media/image80.wmf"/><Relationship Id="rId5" Type="http://schemas.openxmlformats.org/officeDocument/2006/relationships/image" Target="../media/image79.wmf"/><Relationship Id="rId4" Type="http://schemas.openxmlformats.org/officeDocument/2006/relationships/image" Target="../media/image78.w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86.wmf"/><Relationship Id="rId2" Type="http://schemas.openxmlformats.org/officeDocument/2006/relationships/image" Target="../media/image85.wmf"/><Relationship Id="rId1" Type="http://schemas.openxmlformats.org/officeDocument/2006/relationships/image" Target="../media/image84.wmf"/><Relationship Id="rId5" Type="http://schemas.openxmlformats.org/officeDocument/2006/relationships/image" Target="../media/image88.wmf"/><Relationship Id="rId4" Type="http://schemas.openxmlformats.org/officeDocument/2006/relationships/image" Target="../media/image87.wmf"/></Relationships>
</file>

<file path=ppt/drawings/_rels/vmlDrawing14.vml.rels><?xml version="1.0" encoding="UTF-8" standalone="yes"?>
<Relationships xmlns="http://schemas.openxmlformats.org/package/2006/relationships"><Relationship Id="rId3" Type="http://schemas.openxmlformats.org/officeDocument/2006/relationships/image" Target="../media/image91.wmf"/><Relationship Id="rId2" Type="http://schemas.openxmlformats.org/officeDocument/2006/relationships/image" Target="../media/image90.wmf"/><Relationship Id="rId1" Type="http://schemas.openxmlformats.org/officeDocument/2006/relationships/image" Target="../media/image89.wmf"/><Relationship Id="rId4" Type="http://schemas.openxmlformats.org/officeDocument/2006/relationships/image" Target="../media/image92.wmf"/></Relationships>
</file>

<file path=ppt/drawings/_rels/vmlDrawing15.vml.rels><?xml version="1.0" encoding="UTF-8" standalone="yes"?>
<Relationships xmlns="http://schemas.openxmlformats.org/package/2006/relationships"><Relationship Id="rId8" Type="http://schemas.openxmlformats.org/officeDocument/2006/relationships/image" Target="../media/image101.wmf"/><Relationship Id="rId3" Type="http://schemas.openxmlformats.org/officeDocument/2006/relationships/image" Target="../media/image96.wmf"/><Relationship Id="rId7" Type="http://schemas.openxmlformats.org/officeDocument/2006/relationships/image" Target="../media/image100.wmf"/><Relationship Id="rId2" Type="http://schemas.openxmlformats.org/officeDocument/2006/relationships/image" Target="../media/image95.wmf"/><Relationship Id="rId1" Type="http://schemas.openxmlformats.org/officeDocument/2006/relationships/image" Target="../media/image94.wmf"/><Relationship Id="rId6" Type="http://schemas.openxmlformats.org/officeDocument/2006/relationships/image" Target="../media/image99.wmf"/><Relationship Id="rId5" Type="http://schemas.openxmlformats.org/officeDocument/2006/relationships/image" Target="../media/image98.wmf"/><Relationship Id="rId4" Type="http://schemas.openxmlformats.org/officeDocument/2006/relationships/image" Target="../media/image97.wmf"/></Relationships>
</file>

<file path=ppt/drawings/_rels/vmlDrawing1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4.wmf"/><Relationship Id="rId2" Type="http://schemas.openxmlformats.org/officeDocument/2006/relationships/image" Target="../media/image103.wmf"/><Relationship Id="rId1" Type="http://schemas.openxmlformats.org/officeDocument/2006/relationships/image" Target="../media/image102.wmf"/></Relationships>
</file>

<file path=ppt/drawings/_rels/vmlDrawing17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9.wmf"/><Relationship Id="rId2" Type="http://schemas.openxmlformats.org/officeDocument/2006/relationships/image" Target="../media/image108.wmf"/><Relationship Id="rId1" Type="http://schemas.openxmlformats.org/officeDocument/2006/relationships/image" Target="../media/image107.w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18.wmf"/><Relationship Id="rId3" Type="http://schemas.openxmlformats.org/officeDocument/2006/relationships/image" Target="../media/image13.wmf"/><Relationship Id="rId7" Type="http://schemas.openxmlformats.org/officeDocument/2006/relationships/image" Target="../media/image17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Relationship Id="rId6" Type="http://schemas.openxmlformats.org/officeDocument/2006/relationships/image" Target="../media/image16.wmf"/><Relationship Id="rId5" Type="http://schemas.openxmlformats.org/officeDocument/2006/relationships/image" Target="../media/image15.wmf"/><Relationship Id="rId4" Type="http://schemas.openxmlformats.org/officeDocument/2006/relationships/image" Target="../media/image14.wmf"/></Relationships>
</file>

<file path=ppt/drawings/_rels/vmlDrawing3.vml.rels><?xml version="1.0" encoding="UTF-8" standalone="yes"?>
<Relationships xmlns="http://schemas.openxmlformats.org/package/2006/relationships"><Relationship Id="rId8" Type="http://schemas.openxmlformats.org/officeDocument/2006/relationships/image" Target="../media/image27.wmf"/><Relationship Id="rId3" Type="http://schemas.openxmlformats.org/officeDocument/2006/relationships/image" Target="../media/image22.wmf"/><Relationship Id="rId7" Type="http://schemas.openxmlformats.org/officeDocument/2006/relationships/image" Target="../media/image26.wmf"/><Relationship Id="rId2" Type="http://schemas.openxmlformats.org/officeDocument/2006/relationships/image" Target="../media/image21.wmf"/><Relationship Id="rId1" Type="http://schemas.openxmlformats.org/officeDocument/2006/relationships/image" Target="../media/image20.wmf"/><Relationship Id="rId6" Type="http://schemas.openxmlformats.org/officeDocument/2006/relationships/image" Target="../media/image25.wmf"/><Relationship Id="rId5" Type="http://schemas.openxmlformats.org/officeDocument/2006/relationships/image" Target="../media/image24.wmf"/><Relationship Id="rId4" Type="http://schemas.openxmlformats.org/officeDocument/2006/relationships/image" Target="../media/image23.wmf"/></Relationships>
</file>

<file path=ppt/drawings/_rels/vmlDrawing4.vml.rels><?xml version="1.0" encoding="UTF-8" standalone="yes"?>
<Relationships xmlns="http://schemas.openxmlformats.org/package/2006/relationships"><Relationship Id="rId8" Type="http://schemas.openxmlformats.org/officeDocument/2006/relationships/image" Target="../media/image36.wmf"/><Relationship Id="rId3" Type="http://schemas.openxmlformats.org/officeDocument/2006/relationships/image" Target="../media/image31.wmf"/><Relationship Id="rId7" Type="http://schemas.openxmlformats.org/officeDocument/2006/relationships/image" Target="../media/image35.wmf"/><Relationship Id="rId2" Type="http://schemas.openxmlformats.org/officeDocument/2006/relationships/image" Target="../media/image30.wmf"/><Relationship Id="rId1" Type="http://schemas.openxmlformats.org/officeDocument/2006/relationships/image" Target="../media/image29.wmf"/><Relationship Id="rId6" Type="http://schemas.openxmlformats.org/officeDocument/2006/relationships/image" Target="../media/image34.wmf"/><Relationship Id="rId11" Type="http://schemas.openxmlformats.org/officeDocument/2006/relationships/image" Target="../media/image39.wmf"/><Relationship Id="rId5" Type="http://schemas.openxmlformats.org/officeDocument/2006/relationships/image" Target="../media/image33.wmf"/><Relationship Id="rId10" Type="http://schemas.openxmlformats.org/officeDocument/2006/relationships/image" Target="../media/image38.wmf"/><Relationship Id="rId4" Type="http://schemas.openxmlformats.org/officeDocument/2006/relationships/image" Target="../media/image32.wmf"/><Relationship Id="rId9" Type="http://schemas.openxmlformats.org/officeDocument/2006/relationships/image" Target="../media/image37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42.wmf"/><Relationship Id="rId2" Type="http://schemas.openxmlformats.org/officeDocument/2006/relationships/image" Target="../media/image41.wmf"/><Relationship Id="rId1" Type="http://schemas.openxmlformats.org/officeDocument/2006/relationships/image" Target="../media/image40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45.wmf"/><Relationship Id="rId2" Type="http://schemas.openxmlformats.org/officeDocument/2006/relationships/image" Target="../media/image44.wmf"/><Relationship Id="rId1" Type="http://schemas.openxmlformats.org/officeDocument/2006/relationships/image" Target="../media/image43.wmf"/><Relationship Id="rId6" Type="http://schemas.openxmlformats.org/officeDocument/2006/relationships/image" Target="../media/image48.wmf"/><Relationship Id="rId5" Type="http://schemas.openxmlformats.org/officeDocument/2006/relationships/image" Target="../media/image47.wmf"/><Relationship Id="rId4" Type="http://schemas.openxmlformats.org/officeDocument/2006/relationships/image" Target="../media/image46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51.wmf"/><Relationship Id="rId1" Type="http://schemas.openxmlformats.org/officeDocument/2006/relationships/image" Target="../media/image50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55.wmf"/><Relationship Id="rId2" Type="http://schemas.openxmlformats.org/officeDocument/2006/relationships/image" Target="../media/image54.wmf"/><Relationship Id="rId1" Type="http://schemas.openxmlformats.org/officeDocument/2006/relationships/image" Target="../media/image53.wmf"/><Relationship Id="rId4" Type="http://schemas.openxmlformats.org/officeDocument/2006/relationships/image" Target="../media/image56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61.wmf"/><Relationship Id="rId2" Type="http://schemas.openxmlformats.org/officeDocument/2006/relationships/image" Target="../media/image60.wmf"/><Relationship Id="rId1" Type="http://schemas.openxmlformats.org/officeDocument/2006/relationships/image" Target="../media/image59.wmf"/><Relationship Id="rId6" Type="http://schemas.openxmlformats.org/officeDocument/2006/relationships/image" Target="../media/image64.wmf"/><Relationship Id="rId5" Type="http://schemas.openxmlformats.org/officeDocument/2006/relationships/image" Target="../media/image63.wmf"/><Relationship Id="rId4" Type="http://schemas.openxmlformats.org/officeDocument/2006/relationships/image" Target="../media/image6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EEBC88-9BA4-4FF4-9B4B-38000EED9F95}" type="datetimeFigureOut">
              <a:rPr lang="en-US" smtClean="0"/>
              <a:pPr/>
              <a:t>3/30/2017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4A937F-4454-45D3-9F10-4EFC4966B37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40E15-61CB-4223-B7A7-EE0FE6B73EBD}" type="datetime1">
              <a:rPr lang="en-US" smtClean="0"/>
              <a:pPr/>
              <a:t>3/30/2017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FFEBF-AC71-420D-9A36-DFCB78D0D2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51535-1B5B-47A9-B95D-005A0821466A}" type="datetime1">
              <a:rPr lang="en-US" smtClean="0"/>
              <a:pPr/>
              <a:t>3/30/2017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FFEBF-AC71-420D-9A36-DFCB78D0D2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A7950-34D4-406D-AB84-2AFFF38ED119}" type="datetime1">
              <a:rPr lang="en-US" smtClean="0"/>
              <a:pPr/>
              <a:t>3/30/2017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FFEBF-AC71-420D-9A36-DFCB78D0D2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5469FB-0626-4CE4-BD7C-6496C10C5BC3}" type="datetime1">
              <a:rPr lang="en-US" smtClean="0"/>
              <a:pPr/>
              <a:t>3/30/2017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FFEBF-AC71-420D-9A36-DFCB78D0D2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99F6C-6163-4AD5-9389-6BE40729DE98}" type="datetime1">
              <a:rPr lang="en-US" smtClean="0"/>
              <a:pPr/>
              <a:t>3/30/2017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FFEBF-AC71-420D-9A36-DFCB78D0D2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26240-B780-461C-9B70-6E652F80A9C3}" type="datetime1">
              <a:rPr lang="en-US" smtClean="0"/>
              <a:pPr/>
              <a:t>3/30/2017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FFEBF-AC71-420D-9A36-DFCB78D0D2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28597-7798-4519-817E-AC9D0C00A844}" type="datetime1">
              <a:rPr lang="en-US" smtClean="0"/>
              <a:pPr/>
              <a:t>3/30/2017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FFEBF-AC71-420D-9A36-DFCB78D0D2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AA680B-2D64-40AF-AE7F-F4FF1CD5EDB0}" type="datetime1">
              <a:rPr lang="en-US" smtClean="0"/>
              <a:pPr/>
              <a:t>3/30/2017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FFEBF-AC71-420D-9A36-DFCB78D0D2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D495B0-B671-45FF-9C8F-1AF743CC4974}" type="datetime1">
              <a:rPr lang="en-US" smtClean="0"/>
              <a:pPr/>
              <a:t>3/30/2017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FFEBF-AC71-420D-9A36-DFCB78D0D2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C7D63-7932-490E-B725-9AE24A888C2C}" type="datetime1">
              <a:rPr lang="en-US" smtClean="0"/>
              <a:pPr/>
              <a:t>3/30/2017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FFEBF-AC71-420D-9A36-DFCB78D0D2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28F7E-EBFA-48E5-BC5D-0B5E6037F736}" type="datetime1">
              <a:rPr lang="en-US" smtClean="0"/>
              <a:pPr/>
              <a:t>3/30/2017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FFEBF-AC71-420D-9A36-DFCB78D0D2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67BC48-4F4F-45B0-A4DB-A589122D2FB7}" type="datetime1">
              <a:rPr lang="en-US" smtClean="0"/>
              <a:pPr/>
              <a:t>3/30/2017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DFFEBF-AC71-420D-9A36-DFCB78D0D21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8.wmf"/><Relationship Id="rId2" Type="http://schemas.openxmlformats.org/officeDocument/2006/relationships/image" Target="../media/image57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5.jpeg"/><Relationship Id="rId3" Type="http://schemas.openxmlformats.org/officeDocument/2006/relationships/oleObject" Target="../embeddings/oleObject55.bin"/><Relationship Id="rId7" Type="http://schemas.openxmlformats.org/officeDocument/2006/relationships/oleObject" Target="../embeddings/oleObject5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58.bin"/><Relationship Id="rId5" Type="http://schemas.openxmlformats.org/officeDocument/2006/relationships/oleObject" Target="../embeddings/oleObject57.bin"/><Relationship Id="rId4" Type="http://schemas.openxmlformats.org/officeDocument/2006/relationships/oleObject" Target="../embeddings/oleObject56.bin"/><Relationship Id="rId9" Type="http://schemas.openxmlformats.org/officeDocument/2006/relationships/oleObject" Target="../embeddings/oleObject60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7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5" Type="http://schemas.openxmlformats.org/officeDocument/2006/relationships/oleObject" Target="../embeddings/oleObject61.bin"/><Relationship Id="rId4" Type="http://schemas.openxmlformats.org/officeDocument/2006/relationships/image" Target="../media/image68.jpe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7.bin"/><Relationship Id="rId3" Type="http://schemas.openxmlformats.org/officeDocument/2006/relationships/oleObject" Target="../embeddings/oleObject62.bin"/><Relationship Id="rId7" Type="http://schemas.openxmlformats.org/officeDocument/2006/relationships/oleObject" Target="../embeddings/oleObject6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6" Type="http://schemas.openxmlformats.org/officeDocument/2006/relationships/oleObject" Target="../embeddings/oleObject65.bin"/><Relationship Id="rId5" Type="http://schemas.openxmlformats.org/officeDocument/2006/relationships/oleObject" Target="../embeddings/oleObject64.bin"/><Relationship Id="rId4" Type="http://schemas.openxmlformats.org/officeDocument/2006/relationships/oleObject" Target="../embeddings/oleObject63.bin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2.bin"/><Relationship Id="rId3" Type="http://schemas.openxmlformats.org/officeDocument/2006/relationships/image" Target="../media/image81.png"/><Relationship Id="rId7" Type="http://schemas.openxmlformats.org/officeDocument/2006/relationships/oleObject" Target="../embeddings/oleObject7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6" Type="http://schemas.openxmlformats.org/officeDocument/2006/relationships/oleObject" Target="../embeddings/oleObject70.bin"/><Relationship Id="rId11" Type="http://schemas.openxmlformats.org/officeDocument/2006/relationships/image" Target="../media/image83.png"/><Relationship Id="rId5" Type="http://schemas.openxmlformats.org/officeDocument/2006/relationships/oleObject" Target="../embeddings/oleObject69.bin"/><Relationship Id="rId10" Type="http://schemas.openxmlformats.org/officeDocument/2006/relationships/oleObject" Target="../embeddings/oleObject73.bin"/><Relationship Id="rId4" Type="http://schemas.openxmlformats.org/officeDocument/2006/relationships/oleObject" Target="../embeddings/oleObject68.bin"/><Relationship Id="rId9" Type="http://schemas.openxmlformats.org/officeDocument/2006/relationships/image" Target="../media/image82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4.bin"/><Relationship Id="rId7" Type="http://schemas.openxmlformats.org/officeDocument/2006/relationships/oleObject" Target="../embeddings/oleObject7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6" Type="http://schemas.openxmlformats.org/officeDocument/2006/relationships/oleObject" Target="../embeddings/oleObject77.bin"/><Relationship Id="rId5" Type="http://schemas.openxmlformats.org/officeDocument/2006/relationships/oleObject" Target="../embeddings/oleObject76.bin"/><Relationship Id="rId4" Type="http://schemas.openxmlformats.org/officeDocument/2006/relationships/oleObject" Target="../embeddings/oleObject75.bin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9.bin"/><Relationship Id="rId7" Type="http://schemas.openxmlformats.org/officeDocument/2006/relationships/oleObject" Target="../embeddings/oleObject8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Relationship Id="rId6" Type="http://schemas.openxmlformats.org/officeDocument/2006/relationships/image" Target="../media/image93.png"/><Relationship Id="rId5" Type="http://schemas.openxmlformats.org/officeDocument/2006/relationships/oleObject" Target="../embeddings/oleObject81.bin"/><Relationship Id="rId4" Type="http://schemas.openxmlformats.org/officeDocument/2006/relationships/oleObject" Target="../embeddings/oleObject80.bin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8.bin"/><Relationship Id="rId3" Type="http://schemas.openxmlformats.org/officeDocument/2006/relationships/oleObject" Target="../embeddings/oleObject83.bin"/><Relationship Id="rId7" Type="http://schemas.openxmlformats.org/officeDocument/2006/relationships/oleObject" Target="../embeddings/oleObject8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Relationship Id="rId6" Type="http://schemas.openxmlformats.org/officeDocument/2006/relationships/oleObject" Target="../embeddings/oleObject86.bin"/><Relationship Id="rId5" Type="http://schemas.openxmlformats.org/officeDocument/2006/relationships/oleObject" Target="../embeddings/oleObject85.bin"/><Relationship Id="rId10" Type="http://schemas.openxmlformats.org/officeDocument/2006/relationships/oleObject" Target="../embeddings/oleObject90.bin"/><Relationship Id="rId4" Type="http://schemas.openxmlformats.org/officeDocument/2006/relationships/oleObject" Target="../embeddings/oleObject84.bin"/><Relationship Id="rId9" Type="http://schemas.openxmlformats.org/officeDocument/2006/relationships/oleObject" Target="../embeddings/oleObject89.bin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5.jpeg"/><Relationship Id="rId7" Type="http://schemas.openxmlformats.org/officeDocument/2006/relationships/oleObject" Target="../embeddings/oleObject9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6.vml"/><Relationship Id="rId6" Type="http://schemas.openxmlformats.org/officeDocument/2006/relationships/oleObject" Target="../embeddings/oleObject92.bin"/><Relationship Id="rId5" Type="http://schemas.openxmlformats.org/officeDocument/2006/relationships/image" Target="../media/image106.png"/><Relationship Id="rId4" Type="http://schemas.openxmlformats.org/officeDocument/2006/relationships/oleObject" Target="../embeddings/oleObject91.bin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4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7.vml"/><Relationship Id="rId6" Type="http://schemas.openxmlformats.org/officeDocument/2006/relationships/oleObject" Target="../embeddings/oleObject96.bin"/><Relationship Id="rId5" Type="http://schemas.openxmlformats.org/officeDocument/2006/relationships/oleObject" Target="../embeddings/oleObject95.bin"/><Relationship Id="rId4" Type="http://schemas.openxmlformats.org/officeDocument/2006/relationships/image" Target="../media/image110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.bin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5.bin"/><Relationship Id="rId12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4.bin"/><Relationship Id="rId11" Type="http://schemas.openxmlformats.org/officeDocument/2006/relationships/oleObject" Target="../embeddings/oleObject9.bin"/><Relationship Id="rId5" Type="http://schemas.openxmlformats.org/officeDocument/2006/relationships/oleObject" Target="../embeddings/oleObject3.bin"/><Relationship Id="rId10" Type="http://schemas.openxmlformats.org/officeDocument/2006/relationships/oleObject" Target="../embeddings/oleObject8.bin"/><Relationship Id="rId4" Type="http://schemas.openxmlformats.org/officeDocument/2006/relationships/oleObject" Target="../embeddings/oleObject2.bin"/><Relationship Id="rId9" Type="http://schemas.openxmlformats.org/officeDocument/2006/relationships/oleObject" Target="../embeddings/oleObject7.bin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5.bin"/><Relationship Id="rId3" Type="http://schemas.openxmlformats.org/officeDocument/2006/relationships/oleObject" Target="../embeddings/oleObject11.bin"/><Relationship Id="rId7" Type="http://schemas.openxmlformats.org/officeDocument/2006/relationships/oleObject" Target="../embeddings/oleObject1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13.bin"/><Relationship Id="rId11" Type="http://schemas.openxmlformats.org/officeDocument/2006/relationships/oleObject" Target="../embeddings/oleObject18.bin"/><Relationship Id="rId5" Type="http://schemas.openxmlformats.org/officeDocument/2006/relationships/image" Target="../media/image19.wmf"/><Relationship Id="rId10" Type="http://schemas.openxmlformats.org/officeDocument/2006/relationships/oleObject" Target="../embeddings/oleObject17.bin"/><Relationship Id="rId4" Type="http://schemas.openxmlformats.org/officeDocument/2006/relationships/oleObject" Target="../embeddings/oleObject12.bin"/><Relationship Id="rId9" Type="http://schemas.openxmlformats.org/officeDocument/2006/relationships/oleObject" Target="../embeddings/oleObject16.bin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3.bin"/><Relationship Id="rId13" Type="http://schemas.openxmlformats.org/officeDocument/2006/relationships/oleObject" Target="../embeddings/oleObject28.bin"/><Relationship Id="rId3" Type="http://schemas.openxmlformats.org/officeDocument/2006/relationships/oleObject" Target="../embeddings/oleObject19.bin"/><Relationship Id="rId7" Type="http://schemas.openxmlformats.org/officeDocument/2006/relationships/oleObject" Target="../embeddings/oleObject22.bin"/><Relationship Id="rId12" Type="http://schemas.openxmlformats.org/officeDocument/2006/relationships/oleObject" Target="../embeddings/oleObject2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21.bin"/><Relationship Id="rId11" Type="http://schemas.openxmlformats.org/officeDocument/2006/relationships/oleObject" Target="../embeddings/oleObject26.bin"/><Relationship Id="rId5" Type="http://schemas.openxmlformats.org/officeDocument/2006/relationships/oleObject" Target="../embeddings/oleObject20.bin"/><Relationship Id="rId10" Type="http://schemas.openxmlformats.org/officeDocument/2006/relationships/oleObject" Target="../embeddings/oleObject25.bin"/><Relationship Id="rId4" Type="http://schemas.openxmlformats.org/officeDocument/2006/relationships/image" Target="../media/image28.png"/><Relationship Id="rId9" Type="http://schemas.openxmlformats.org/officeDocument/2006/relationships/oleObject" Target="../embeddings/oleObject24.bin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4.bin"/><Relationship Id="rId13" Type="http://schemas.openxmlformats.org/officeDocument/2006/relationships/oleObject" Target="../embeddings/oleObject39.bin"/><Relationship Id="rId3" Type="http://schemas.openxmlformats.org/officeDocument/2006/relationships/oleObject" Target="../embeddings/oleObject29.bin"/><Relationship Id="rId7" Type="http://schemas.openxmlformats.org/officeDocument/2006/relationships/oleObject" Target="../embeddings/oleObject33.bin"/><Relationship Id="rId12" Type="http://schemas.openxmlformats.org/officeDocument/2006/relationships/oleObject" Target="../embeddings/oleObject3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32.bin"/><Relationship Id="rId11" Type="http://schemas.openxmlformats.org/officeDocument/2006/relationships/oleObject" Target="../embeddings/oleObject37.bin"/><Relationship Id="rId5" Type="http://schemas.openxmlformats.org/officeDocument/2006/relationships/oleObject" Target="../embeddings/oleObject31.bin"/><Relationship Id="rId10" Type="http://schemas.openxmlformats.org/officeDocument/2006/relationships/oleObject" Target="../embeddings/oleObject36.bin"/><Relationship Id="rId4" Type="http://schemas.openxmlformats.org/officeDocument/2006/relationships/oleObject" Target="../embeddings/oleObject30.bin"/><Relationship Id="rId9" Type="http://schemas.openxmlformats.org/officeDocument/2006/relationships/oleObject" Target="../embeddings/oleObject35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5" Type="http://schemas.openxmlformats.org/officeDocument/2006/relationships/oleObject" Target="../embeddings/oleObject42.bin"/><Relationship Id="rId4" Type="http://schemas.openxmlformats.org/officeDocument/2006/relationships/oleObject" Target="../embeddings/oleObject41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49.wmf"/><Relationship Id="rId3" Type="http://schemas.openxmlformats.org/officeDocument/2006/relationships/oleObject" Target="../embeddings/oleObject43.bin"/><Relationship Id="rId7" Type="http://schemas.openxmlformats.org/officeDocument/2006/relationships/oleObject" Target="../embeddings/oleObject4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46.bin"/><Relationship Id="rId5" Type="http://schemas.openxmlformats.org/officeDocument/2006/relationships/oleObject" Target="../embeddings/oleObject45.bin"/><Relationship Id="rId4" Type="http://schemas.openxmlformats.org/officeDocument/2006/relationships/oleObject" Target="../embeddings/oleObject44.bin"/><Relationship Id="rId9" Type="http://schemas.openxmlformats.org/officeDocument/2006/relationships/oleObject" Target="../embeddings/oleObject48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2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5" Type="http://schemas.openxmlformats.org/officeDocument/2006/relationships/oleObject" Target="../embeddings/oleObject50.bin"/><Relationship Id="rId4" Type="http://schemas.openxmlformats.org/officeDocument/2006/relationships/oleObject" Target="../embeddings/oleObject49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54.bin"/><Relationship Id="rId5" Type="http://schemas.openxmlformats.org/officeDocument/2006/relationships/oleObject" Target="../embeddings/oleObject53.bin"/><Relationship Id="rId4" Type="http://schemas.openxmlformats.org/officeDocument/2006/relationships/oleObject" Target="../embeddings/oleObject52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71462"/>
            <a:ext cx="9286908" cy="1214422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latin typeface="Times New Roman" pitchFamily="18" charset="0"/>
              </a:rPr>
              <a:t>ДВИЖЕНИЕ НА ЧАСТИЦА В ЕДНОМЕРНО ПОТЕНЦИАЛНО ПОЛЕ</a:t>
            </a:r>
            <a:br>
              <a:rPr lang="ru-RU" sz="2400" b="1" dirty="0" smtClean="0">
                <a:latin typeface="Times New Roman" pitchFamily="18" charset="0"/>
              </a:rPr>
            </a:br>
            <a:r>
              <a:rPr lang="ru-RU" sz="2400" b="1" dirty="0" smtClean="0">
                <a:latin typeface="Times New Roman" pitchFamily="18" charset="0"/>
              </a:rPr>
              <a:t> (ЛЕКЦИЯ </a:t>
            </a:r>
            <a:r>
              <a:rPr lang="en-US" sz="2400" b="1" dirty="0" smtClean="0">
                <a:latin typeface="Times New Roman" pitchFamily="18" charset="0"/>
              </a:rPr>
              <a:t>7</a:t>
            </a:r>
            <a:r>
              <a:rPr lang="ru-RU" sz="2400" b="1" dirty="0" smtClean="0">
                <a:latin typeface="Times New Roman" pitchFamily="18" charset="0"/>
              </a:rPr>
              <a:t>; Гл. </a:t>
            </a:r>
            <a:r>
              <a:rPr lang="en-US" sz="2400" b="1" dirty="0" smtClean="0">
                <a:latin typeface="Times New Roman" pitchFamily="18" charset="0"/>
              </a:rPr>
              <a:t>10</a:t>
            </a:r>
            <a:r>
              <a:rPr lang="ru-RU" sz="2400" b="1" dirty="0" smtClean="0">
                <a:latin typeface="Times New Roman" pitchFamily="18" charset="0"/>
              </a:rPr>
              <a:t>)</a:t>
            </a:r>
            <a:endParaRPr lang="en-US" sz="2400" b="1" dirty="0">
              <a:latin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71470" y="2500330"/>
            <a:ext cx="9715568" cy="5786454"/>
          </a:xfrm>
        </p:spPr>
        <p:txBody>
          <a:bodyPr>
            <a:noAutofit/>
          </a:bodyPr>
          <a:lstStyle/>
          <a:p>
            <a:pPr marL="431800" indent="-431800">
              <a:lnSpc>
                <a:spcPct val="150000"/>
              </a:lnSpc>
              <a:spcAft>
                <a:spcPts val="0"/>
              </a:spcAft>
              <a:tabLst>
                <a:tab pos="450215" algn="l"/>
              </a:tabLst>
            </a:pPr>
            <a:r>
              <a:rPr lang="ru-RU" sz="2400" spc="15" dirty="0" smtClean="0">
                <a:solidFill>
                  <a:srgbClr val="000000"/>
                </a:solidFill>
                <a:latin typeface="Times New Roman"/>
                <a:ea typeface="Times New Roman"/>
              </a:rPr>
              <a:t>§ </a:t>
            </a:r>
            <a:r>
              <a:rPr lang="bg-BG" sz="2400" dirty="0" smtClean="0">
                <a:latin typeface="Times New Roman"/>
                <a:ea typeface="Times New Roman"/>
              </a:rPr>
              <a:t>10.1</a:t>
            </a:r>
            <a:r>
              <a:rPr lang="ru-RU" sz="2400" spc="15" dirty="0" smtClean="0">
                <a:solidFill>
                  <a:srgbClr val="000000"/>
                </a:solidFill>
                <a:latin typeface="Times New Roman"/>
                <a:ea typeface="Times New Roman"/>
              </a:rPr>
              <a:t>.	Движение на частица в постоянно </a:t>
            </a:r>
            <a:r>
              <a:rPr lang="ru-RU" sz="2400" spc="15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потенциално</a:t>
            </a:r>
            <a:r>
              <a:rPr lang="ru-RU" sz="2400" spc="15" dirty="0" smtClean="0">
                <a:solidFill>
                  <a:srgbClr val="000000"/>
                </a:solidFill>
                <a:latin typeface="Times New Roman"/>
                <a:ea typeface="Times New Roman"/>
              </a:rPr>
              <a:t> поле </a:t>
            </a:r>
            <a:r>
              <a:rPr lang="ru-RU" sz="24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	</a:t>
            </a:r>
            <a:endParaRPr lang="en-US" sz="2400" dirty="0" smtClean="0">
              <a:latin typeface="Times New Roman"/>
              <a:ea typeface="Times New Roman"/>
            </a:endParaRPr>
          </a:p>
          <a:p>
            <a:pPr marL="450215" indent="-431800">
              <a:lnSpc>
                <a:spcPct val="150000"/>
              </a:lnSpc>
              <a:spcAft>
                <a:spcPts val="0"/>
              </a:spcAft>
              <a:tabLst>
                <a:tab pos="450215" algn="l"/>
              </a:tabLst>
            </a:pPr>
            <a:r>
              <a:rPr lang="ru-RU" sz="2400" spc="20" dirty="0" smtClean="0">
                <a:solidFill>
                  <a:srgbClr val="000000"/>
                </a:solidFill>
                <a:latin typeface="Times New Roman"/>
                <a:ea typeface="Times New Roman"/>
              </a:rPr>
              <a:t>§ </a:t>
            </a:r>
            <a:r>
              <a:rPr lang="bg-BG" sz="2400" dirty="0" smtClean="0">
                <a:latin typeface="Times New Roman"/>
                <a:ea typeface="Times New Roman"/>
              </a:rPr>
              <a:t>10.2</a:t>
            </a:r>
            <a:r>
              <a:rPr lang="ru-RU" sz="2400" spc="20" dirty="0" smtClean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r>
              <a:rPr lang="bg-BG" sz="2400" spc="20" dirty="0" smtClean="0">
                <a:solidFill>
                  <a:srgbClr val="000000"/>
                </a:solidFill>
                <a:latin typeface="Times New Roman"/>
                <a:ea typeface="Times New Roman"/>
              </a:rPr>
              <a:t>	</a:t>
            </a:r>
            <a:r>
              <a:rPr lang="ru-RU" sz="2400" spc="20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Безкрайно</a:t>
            </a:r>
            <a:r>
              <a:rPr lang="ru-RU" sz="2400" spc="20" dirty="0" smtClean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ru-RU" sz="2400" spc="20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дълбока</a:t>
            </a:r>
            <a:r>
              <a:rPr lang="ru-RU" sz="2400" spc="20" dirty="0" smtClean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ru-RU" sz="2400" spc="20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потенциална</a:t>
            </a:r>
            <a:r>
              <a:rPr lang="ru-RU" sz="2400" spc="20" dirty="0" smtClean="0">
                <a:solidFill>
                  <a:srgbClr val="000000"/>
                </a:solidFill>
                <a:latin typeface="Times New Roman"/>
                <a:ea typeface="Times New Roman"/>
              </a:rPr>
              <a:t> яма   </a:t>
            </a:r>
            <a:r>
              <a:rPr lang="ru-RU" sz="24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	</a:t>
            </a:r>
            <a:endParaRPr lang="en-US" sz="2400" dirty="0" smtClean="0">
              <a:latin typeface="Times New Roman"/>
              <a:ea typeface="Times New Roman"/>
            </a:endParaRPr>
          </a:p>
          <a:p>
            <a:pPr marL="450215" indent="-431800">
              <a:lnSpc>
                <a:spcPct val="150000"/>
              </a:lnSpc>
              <a:spcAft>
                <a:spcPts val="0"/>
              </a:spcAft>
              <a:tabLst>
                <a:tab pos="450215" algn="l"/>
              </a:tabLst>
            </a:pPr>
            <a:r>
              <a:rPr lang="ru-RU" sz="2400" spc="5" dirty="0" smtClean="0">
                <a:solidFill>
                  <a:srgbClr val="000000"/>
                </a:solidFill>
                <a:latin typeface="Times New Roman"/>
                <a:ea typeface="Times New Roman"/>
              </a:rPr>
              <a:t>§ </a:t>
            </a:r>
            <a:r>
              <a:rPr lang="bg-BG" sz="2400" dirty="0" smtClean="0">
                <a:latin typeface="Times New Roman"/>
                <a:ea typeface="Times New Roman"/>
              </a:rPr>
              <a:t>10.3</a:t>
            </a:r>
            <a:r>
              <a:rPr lang="ru-RU" sz="2400" spc="5" dirty="0" smtClean="0">
                <a:solidFill>
                  <a:srgbClr val="000000"/>
                </a:solidFill>
                <a:latin typeface="Times New Roman"/>
                <a:ea typeface="Times New Roman"/>
              </a:rPr>
              <a:t>.	</a:t>
            </a:r>
            <a:r>
              <a:rPr lang="ru-RU" sz="2400" spc="25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Правоъгълна</a:t>
            </a:r>
            <a:r>
              <a:rPr lang="ru-RU" sz="2400" spc="25" dirty="0" smtClean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ru-RU" sz="2400" spc="25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потенциална</a:t>
            </a:r>
            <a:r>
              <a:rPr lang="ru-RU" sz="2400" spc="25" dirty="0" smtClean="0">
                <a:solidFill>
                  <a:srgbClr val="000000"/>
                </a:solidFill>
                <a:latin typeface="Times New Roman"/>
                <a:ea typeface="Times New Roman"/>
              </a:rPr>
              <a:t> яма с </a:t>
            </a:r>
            <a:r>
              <a:rPr lang="ru-RU" sz="2400" spc="25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крайна</a:t>
            </a:r>
            <a:r>
              <a:rPr lang="ru-RU" sz="2400" spc="25" dirty="0" smtClean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ru-RU" sz="2400" spc="25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дълбочина</a:t>
            </a:r>
            <a:r>
              <a:rPr lang="ru-RU" sz="2400" spc="25" dirty="0" smtClean="0">
                <a:solidFill>
                  <a:srgbClr val="000000"/>
                </a:solidFill>
                <a:latin typeface="Times New Roman"/>
                <a:ea typeface="Times New Roman"/>
              </a:rPr>
              <a:t>   </a:t>
            </a:r>
            <a:r>
              <a:rPr lang="ru-RU" sz="24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	</a:t>
            </a:r>
            <a:endParaRPr lang="en-US" sz="2400" dirty="0" smtClean="0">
              <a:latin typeface="Times New Roman"/>
              <a:ea typeface="Times New Roman"/>
            </a:endParaRPr>
          </a:p>
          <a:p>
            <a:pPr marL="450215" indent="-431800">
              <a:lnSpc>
                <a:spcPct val="150000"/>
              </a:lnSpc>
              <a:spcAft>
                <a:spcPts val="0"/>
              </a:spcAft>
              <a:tabLst>
                <a:tab pos="450215" algn="l"/>
              </a:tabLst>
            </a:pPr>
            <a:r>
              <a:rPr lang="ru-RU" sz="2400" spc="20" dirty="0" smtClean="0">
                <a:solidFill>
                  <a:srgbClr val="000000"/>
                </a:solidFill>
                <a:latin typeface="Times New Roman"/>
                <a:ea typeface="Times New Roman"/>
              </a:rPr>
              <a:t>§ </a:t>
            </a:r>
            <a:r>
              <a:rPr lang="bg-BG" sz="2400" dirty="0" smtClean="0">
                <a:latin typeface="Times New Roman"/>
                <a:ea typeface="Times New Roman"/>
              </a:rPr>
              <a:t>10.4</a:t>
            </a:r>
            <a:r>
              <a:rPr lang="ru-RU" sz="2400" spc="20" dirty="0" smtClean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r>
              <a:rPr lang="bg-BG" sz="2400" spc="20" dirty="0" smtClean="0">
                <a:solidFill>
                  <a:srgbClr val="000000"/>
                </a:solidFill>
                <a:latin typeface="Times New Roman"/>
                <a:ea typeface="Times New Roman"/>
              </a:rPr>
              <a:t>	</a:t>
            </a:r>
            <a:r>
              <a:rPr lang="ru-RU" sz="2400" spc="5" dirty="0" smtClean="0">
                <a:solidFill>
                  <a:srgbClr val="000000"/>
                </a:solidFill>
                <a:latin typeface="Times New Roman"/>
                <a:ea typeface="Times New Roman"/>
              </a:rPr>
              <a:t>Потенциален </a:t>
            </a:r>
            <a:r>
              <a:rPr lang="ru-RU" sz="2400" spc="5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праг</a:t>
            </a:r>
            <a:r>
              <a:rPr lang="bg-BG" sz="2400" spc="20" dirty="0" smtClean="0">
                <a:solidFill>
                  <a:srgbClr val="000000"/>
                </a:solidFill>
                <a:latin typeface="Times New Roman"/>
                <a:ea typeface="Times New Roman"/>
              </a:rPr>
              <a:t> и п</a:t>
            </a:r>
            <a:r>
              <a:rPr lang="ru-RU" sz="2400" spc="20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отенциална</a:t>
            </a:r>
            <a:r>
              <a:rPr lang="ru-RU" sz="2400" spc="20" dirty="0" smtClean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ru-RU" sz="2400" spc="20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бариера</a:t>
            </a:r>
            <a:r>
              <a:rPr lang="ru-RU" sz="2400" spc="20" dirty="0" smtClean="0">
                <a:solidFill>
                  <a:srgbClr val="000000"/>
                </a:solidFill>
                <a:latin typeface="Times New Roman"/>
                <a:ea typeface="Times New Roman"/>
              </a:rPr>
              <a:t>      </a:t>
            </a:r>
            <a:r>
              <a:rPr lang="ru-RU" sz="2400" spc="5" dirty="0" smtClean="0">
                <a:solidFill>
                  <a:srgbClr val="000000"/>
                </a:solidFill>
                <a:latin typeface="Times New Roman"/>
                <a:ea typeface="Times New Roman"/>
              </a:rPr>
              <a:t>  </a:t>
            </a:r>
            <a:r>
              <a:rPr lang="ru-RU" sz="24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	</a:t>
            </a:r>
            <a:endParaRPr lang="en-US" sz="2400" dirty="0" smtClean="0">
              <a:latin typeface="Times New Roman"/>
              <a:ea typeface="Times New Roman"/>
            </a:endParaRPr>
          </a:p>
          <a:p>
            <a:pPr>
              <a:lnSpc>
                <a:spcPct val="150000"/>
              </a:lnSpc>
            </a:pPr>
            <a:r>
              <a:rPr lang="en-US" sz="2400" spc="20" dirty="0" smtClean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ru-RU" sz="2400" spc="20" dirty="0" smtClean="0">
                <a:solidFill>
                  <a:srgbClr val="000000"/>
                </a:solidFill>
                <a:latin typeface="Times New Roman"/>
                <a:ea typeface="Times New Roman"/>
              </a:rPr>
              <a:t>§</a:t>
            </a:r>
            <a:r>
              <a:rPr lang="ru-RU" sz="2400" spc="15" dirty="0" smtClean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bg-BG" sz="2400" dirty="0" smtClean="0">
                <a:latin typeface="Times New Roman"/>
                <a:ea typeface="Times New Roman"/>
              </a:rPr>
              <a:t>10.6</a:t>
            </a:r>
            <a:r>
              <a:rPr lang="ru-RU" sz="2400" spc="15" dirty="0" smtClean="0">
                <a:solidFill>
                  <a:srgbClr val="000000"/>
                </a:solidFill>
                <a:latin typeface="Times New Roman"/>
                <a:ea typeface="Times New Roman"/>
              </a:rPr>
              <a:t>.	</a:t>
            </a:r>
            <a:r>
              <a:rPr lang="ru-RU" sz="2400" spc="15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Тунелен</a:t>
            </a:r>
            <a:r>
              <a:rPr lang="ru-RU" sz="2400" spc="15" dirty="0" smtClean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ru-RU" sz="2400" spc="15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ефект</a:t>
            </a:r>
            <a:r>
              <a:rPr lang="ru-RU" sz="2400" spc="15" dirty="0" smtClean="0">
                <a:solidFill>
                  <a:srgbClr val="000000"/>
                </a:solidFill>
                <a:latin typeface="Times New Roman"/>
                <a:ea typeface="Times New Roman"/>
              </a:rPr>
              <a:t> и радиоактивно </a:t>
            </a:r>
            <a:r>
              <a:rPr lang="ru-RU" sz="2400" spc="15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разпадане</a:t>
            </a:r>
            <a:endParaRPr lang="ru-RU" sz="2400" dirty="0" smtClean="0">
              <a:latin typeface="Times New Roman" pitchFamily="18" charset="0"/>
            </a:endParaRPr>
          </a:p>
          <a:p>
            <a:pPr>
              <a:lnSpc>
                <a:spcPct val="150000"/>
              </a:lnSpc>
              <a:buNone/>
            </a:pPr>
            <a:r>
              <a:rPr lang="ru-RU" sz="2400" dirty="0" smtClean="0">
                <a:latin typeface="Times New Roman" pitchFamily="18" charset="0"/>
              </a:rPr>
              <a:t>     •</a:t>
            </a:r>
          </a:p>
          <a:p>
            <a:pPr>
              <a:lnSpc>
                <a:spcPct val="150000"/>
              </a:lnSpc>
              <a:buNone/>
            </a:pPr>
            <a:endParaRPr lang="ru-RU" sz="2400" dirty="0" smtClean="0">
              <a:latin typeface="Times New Roman" pitchFamily="18" charset="0"/>
            </a:endParaRPr>
          </a:p>
          <a:p>
            <a:pPr>
              <a:lnSpc>
                <a:spcPct val="150000"/>
              </a:lnSpc>
              <a:buNone/>
            </a:pPr>
            <a:endParaRPr lang="ru-RU" sz="2400" dirty="0" smtClean="0">
              <a:latin typeface="Times New Roman" pitchFamily="18" charset="0"/>
            </a:endParaRPr>
          </a:p>
          <a:p>
            <a:pPr>
              <a:lnSpc>
                <a:spcPct val="150000"/>
              </a:lnSpc>
              <a:buNone/>
            </a:pPr>
            <a:endParaRPr lang="ru-RU" sz="2400" dirty="0" smtClean="0">
              <a:latin typeface="Times New Roman" pitchFamily="18" charset="0"/>
            </a:endParaRPr>
          </a:p>
          <a:p>
            <a:pPr>
              <a:lnSpc>
                <a:spcPct val="150000"/>
              </a:lnSpc>
              <a:buNone/>
            </a:pPr>
            <a:endParaRPr lang="ru-RU" sz="2400" dirty="0" smtClean="0">
              <a:latin typeface="Times New Roman" pitchFamily="18" charset="0"/>
            </a:endParaRPr>
          </a:p>
          <a:p>
            <a:pPr>
              <a:lnSpc>
                <a:spcPct val="150000"/>
              </a:lnSpc>
              <a:buNone/>
            </a:pPr>
            <a:endParaRPr lang="bg-BG" sz="2400" dirty="0" smtClean="0">
              <a:latin typeface="Times New Roman" pitchFamily="18" charset="0"/>
            </a:endParaRPr>
          </a:p>
          <a:p>
            <a:pPr>
              <a:lnSpc>
                <a:spcPct val="150000"/>
              </a:lnSpc>
              <a:buNone/>
            </a:pPr>
            <a:endParaRPr lang="bg-BG" sz="2400" dirty="0" smtClean="0">
              <a:latin typeface="Times New Roman" pitchFamily="18" charset="0"/>
            </a:endParaRPr>
          </a:p>
          <a:p>
            <a:pPr>
              <a:lnSpc>
                <a:spcPct val="150000"/>
              </a:lnSpc>
              <a:buNone/>
            </a:pPr>
            <a:endParaRPr lang="bg-BG" sz="2400" dirty="0" smtClean="0">
              <a:latin typeface="Times New Roman" pitchFamily="18" charset="0"/>
            </a:endParaRPr>
          </a:p>
          <a:p>
            <a:pPr>
              <a:lnSpc>
                <a:spcPct val="150000"/>
              </a:lnSpc>
              <a:buNone/>
            </a:pPr>
            <a:endParaRPr lang="bg-BG" sz="2400" dirty="0" smtClean="0">
              <a:latin typeface="Times New Roman" pitchFamily="18" charset="0"/>
            </a:endParaRPr>
          </a:p>
          <a:p>
            <a:pPr>
              <a:lnSpc>
                <a:spcPct val="150000"/>
              </a:lnSpc>
              <a:buNone/>
            </a:pPr>
            <a:endParaRPr lang="bg-BG" sz="2400" dirty="0" smtClean="0">
              <a:latin typeface="Times New Roman" pitchFamily="18" charset="0"/>
            </a:endParaRPr>
          </a:p>
          <a:p>
            <a:pPr>
              <a:lnSpc>
                <a:spcPct val="150000"/>
              </a:lnSpc>
              <a:buNone/>
            </a:pPr>
            <a:endParaRPr lang="ru-RU" sz="2400" dirty="0" smtClean="0">
              <a:latin typeface="Times New Roman" pitchFamily="18" charset="0"/>
            </a:endParaRPr>
          </a:p>
          <a:p>
            <a:pPr>
              <a:lnSpc>
                <a:spcPct val="150000"/>
              </a:lnSpc>
              <a:buNone/>
            </a:pPr>
            <a:endParaRPr lang="en-US" sz="2400" dirty="0" smtClean="0">
              <a:latin typeface="Times New Roman" pitchFamily="18" charset="0"/>
            </a:endParaRPr>
          </a:p>
          <a:p>
            <a:pPr>
              <a:lnSpc>
                <a:spcPct val="150000"/>
              </a:lnSpc>
            </a:pPr>
            <a:endParaRPr lang="en-US" sz="2400" dirty="0" smtClean="0">
              <a:latin typeface="Times New Roman" pitchFamily="18" charset="0"/>
            </a:endParaRPr>
          </a:p>
          <a:p>
            <a:pPr>
              <a:lnSpc>
                <a:spcPct val="150000"/>
              </a:lnSpc>
              <a:buNone/>
            </a:pPr>
            <a:r>
              <a:rPr lang="en-US" sz="2400" dirty="0" smtClean="0">
                <a:latin typeface="Times New Roman" pitchFamily="18" charset="0"/>
              </a:rPr>
              <a:t>    </a:t>
            </a:r>
            <a:r>
              <a:rPr lang="ru-RU" sz="2400" dirty="0" smtClean="0">
                <a:latin typeface="Times New Roman" pitchFamily="18" charset="0"/>
              </a:rPr>
              <a:t>Да </a:t>
            </a:r>
            <a:r>
              <a:rPr lang="ru-RU" sz="2400" dirty="0" err="1" smtClean="0">
                <a:latin typeface="Times New Roman" pitchFamily="18" charset="0"/>
              </a:rPr>
              <a:t>погледнем</a:t>
            </a:r>
            <a:r>
              <a:rPr lang="ru-RU" sz="2400" dirty="0" smtClean="0">
                <a:latin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</a:rPr>
              <a:t>по-широко</a:t>
            </a:r>
            <a:r>
              <a:rPr lang="ru-RU" sz="2400" dirty="0" smtClean="0">
                <a:latin typeface="Times New Roman" pitchFamily="18" charset="0"/>
              </a:rPr>
              <a:t> на принципа на </a:t>
            </a:r>
            <a:r>
              <a:rPr lang="ru-RU" sz="2400" dirty="0" err="1" smtClean="0">
                <a:latin typeface="Times New Roman" pitchFamily="18" charset="0"/>
              </a:rPr>
              <a:t>суперпозицията</a:t>
            </a:r>
            <a:r>
              <a:rPr lang="ru-RU" sz="2400" dirty="0" smtClean="0">
                <a:latin typeface="Times New Roman" pitchFamily="18" charset="0"/>
              </a:rPr>
              <a:t> от </a:t>
            </a:r>
            <a:r>
              <a:rPr lang="ru-RU" sz="2400" dirty="0" err="1" smtClean="0">
                <a:latin typeface="Times New Roman" pitchFamily="18" charset="0"/>
              </a:rPr>
              <a:t>гледнаточка</a:t>
            </a:r>
            <a:r>
              <a:rPr lang="ru-RU" sz="2400" dirty="0" smtClean="0">
                <a:latin typeface="Times New Roman" pitchFamily="18" charset="0"/>
              </a:rPr>
              <a:t> на </a:t>
            </a:r>
            <a:r>
              <a:rPr lang="ru-RU" sz="2400" dirty="0" err="1" smtClean="0">
                <a:latin typeface="Times New Roman" pitchFamily="18" charset="0"/>
              </a:rPr>
              <a:t>линейната</a:t>
            </a:r>
            <a:r>
              <a:rPr lang="ru-RU" sz="2400" dirty="0" smtClean="0">
                <a:latin typeface="Times New Roman" pitchFamily="18" charset="0"/>
              </a:rPr>
              <a:t> алгебра. </a:t>
            </a:r>
            <a:r>
              <a:rPr lang="en-US" sz="2400" dirty="0" smtClean="0">
                <a:latin typeface="Times New Roman" pitchFamily="18" charset="0"/>
              </a:rPr>
              <a:t>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724680" y="6564337"/>
            <a:ext cx="2133600" cy="365125"/>
          </a:xfrm>
        </p:spPr>
        <p:txBody>
          <a:bodyPr/>
          <a:lstStyle/>
          <a:p>
            <a:fld id="{2ADFFEBF-AC71-420D-9A36-DFCB78D0D215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24"/>
            <a:ext cx="9144000" cy="571504"/>
          </a:xfrm>
        </p:spPr>
        <p:txBody>
          <a:bodyPr>
            <a:noAutofit/>
          </a:bodyPr>
          <a:lstStyle/>
          <a:p>
            <a:r>
              <a:rPr lang="ru-RU" sz="2400" b="1" spc="-30" dirty="0" smtClean="0">
                <a:latin typeface="Times New Roman"/>
                <a:ea typeface="Times New Roman"/>
              </a:rPr>
              <a:t>10.3. </a:t>
            </a:r>
            <a:r>
              <a:rPr lang="ru-RU" sz="2400" b="1" dirty="0" smtClean="0">
                <a:latin typeface="Times New Roman"/>
                <a:ea typeface="Times New Roman"/>
              </a:rPr>
              <a:t>ПРАВОЪГЪЛНА</a:t>
            </a:r>
            <a:r>
              <a:rPr lang="ru-RU" sz="2400" b="1" spc="-30" dirty="0" smtClean="0">
                <a:latin typeface="Times New Roman"/>
                <a:ea typeface="Times New Roman"/>
              </a:rPr>
              <a:t> ПОТЕНЦИАЛНА</a:t>
            </a:r>
            <a:r>
              <a:rPr lang="en-US" sz="2400" b="1" spc="-30" dirty="0" smtClean="0">
                <a:latin typeface="Times New Roman"/>
                <a:ea typeface="Times New Roman"/>
              </a:rPr>
              <a:t> </a:t>
            </a:r>
            <a:r>
              <a:rPr lang="ru-RU" sz="2400" b="1" spc="-30" dirty="0" smtClean="0">
                <a:latin typeface="Times New Roman"/>
                <a:ea typeface="Times New Roman"/>
              </a:rPr>
              <a:t> ЯМА С КРАЙНА ДЪЛБОЧИНА</a:t>
            </a:r>
            <a:endParaRPr lang="en-US" sz="2400" b="1" spc="-30" dirty="0">
              <a:latin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142908" y="500042"/>
            <a:ext cx="9644130" cy="628652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2400" dirty="0" smtClean="0">
                <a:latin typeface="Times New Roman" pitchFamily="18" charset="0"/>
              </a:rPr>
              <a:t> •</a:t>
            </a:r>
            <a:r>
              <a:rPr lang="en-US" sz="2400" dirty="0" smtClean="0">
                <a:latin typeface="Times New Roman" pitchFamily="18" charset="0"/>
              </a:rPr>
              <a:t> </a:t>
            </a:r>
            <a:r>
              <a:rPr lang="ru-RU" sz="2400" b="1" i="1" dirty="0" smtClean="0">
                <a:latin typeface="Times New Roman" pitchFamily="18" charset="0"/>
              </a:rPr>
              <a:t>Яма с </a:t>
            </a:r>
            <a:r>
              <a:rPr lang="ru-RU" sz="2400" b="1" i="1" dirty="0" err="1" smtClean="0">
                <a:latin typeface="Times New Roman" pitchFamily="18" charset="0"/>
              </a:rPr>
              <a:t>крайна</a:t>
            </a:r>
            <a:r>
              <a:rPr lang="ru-RU" sz="2400" b="1" i="1" dirty="0" smtClean="0">
                <a:latin typeface="Times New Roman" pitchFamily="18" charset="0"/>
              </a:rPr>
              <a:t> </a:t>
            </a:r>
            <a:r>
              <a:rPr lang="ru-RU" sz="2400" b="1" i="1" dirty="0" err="1" smtClean="0">
                <a:latin typeface="Times New Roman" pitchFamily="18" charset="0"/>
              </a:rPr>
              <a:t>дълочина</a:t>
            </a:r>
            <a:r>
              <a:rPr lang="ru-RU" sz="2400" b="1" i="1" dirty="0" smtClean="0">
                <a:latin typeface="Times New Roman" pitchFamily="18" charset="0"/>
              </a:rPr>
              <a:t> – </a:t>
            </a:r>
            <a:r>
              <a:rPr lang="ru-RU" sz="2400" b="1" i="1" dirty="0" err="1" smtClean="0">
                <a:latin typeface="Times New Roman" pitchFamily="18" charset="0"/>
              </a:rPr>
              <a:t>модел</a:t>
            </a:r>
            <a:r>
              <a:rPr lang="ru-RU" sz="2400" b="1" i="1" dirty="0" smtClean="0">
                <a:latin typeface="Times New Roman" pitchFamily="18" charset="0"/>
              </a:rPr>
              <a:t> на </a:t>
            </a:r>
            <a:r>
              <a:rPr lang="ru-RU" sz="2400" b="1" i="1" dirty="0" err="1" smtClean="0">
                <a:latin typeface="Times New Roman" pitchFamily="18" charset="0"/>
              </a:rPr>
              <a:t>реални</a:t>
            </a:r>
            <a:r>
              <a:rPr lang="ru-RU" sz="2400" b="1" i="1" dirty="0" smtClean="0">
                <a:latin typeface="Times New Roman" pitchFamily="18" charset="0"/>
              </a:rPr>
              <a:t> </a:t>
            </a:r>
            <a:r>
              <a:rPr lang="ru-RU" sz="2400" b="1" i="1" dirty="0" err="1" smtClean="0">
                <a:latin typeface="Times New Roman" pitchFamily="18" charset="0"/>
              </a:rPr>
              <a:t>обекти</a:t>
            </a:r>
            <a:endParaRPr lang="ru-RU" sz="2400" b="1" i="1" dirty="0" smtClean="0">
              <a:latin typeface="Times New Roman" pitchFamily="18" charset="0"/>
            </a:endParaRP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</a:rPr>
              <a:t>                                                                    </a:t>
            </a: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</a:rPr>
              <a:t>                                                                    </a:t>
            </a:r>
            <a:r>
              <a:rPr lang="ru-RU" sz="2400" dirty="0" err="1" smtClean="0">
                <a:latin typeface="Times New Roman" pitchFamily="18" charset="0"/>
              </a:rPr>
              <a:t>Правоъгълна</a:t>
            </a:r>
            <a:r>
              <a:rPr lang="ru-RU" sz="2400" dirty="0" smtClean="0">
                <a:latin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</a:rPr>
              <a:t>потенциална</a:t>
            </a:r>
            <a:endParaRPr lang="ru-RU" sz="2400" dirty="0" smtClean="0">
              <a:latin typeface="Times New Roman" pitchFamily="18" charset="0"/>
            </a:endParaRP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</a:rPr>
              <a:t>                                                                   </a:t>
            </a:r>
            <a:r>
              <a:rPr lang="ru-RU" sz="2400" dirty="0" smtClean="0">
                <a:latin typeface="Times New Roman" pitchFamily="18" charset="0"/>
              </a:rPr>
              <a:t>яма с </a:t>
            </a:r>
            <a:r>
              <a:rPr lang="ru-RU" sz="2400" dirty="0" err="1" smtClean="0">
                <a:latin typeface="Times New Roman" pitchFamily="18" charset="0"/>
              </a:rPr>
              <a:t>крайна</a:t>
            </a:r>
            <a:r>
              <a:rPr lang="ru-RU" sz="2400" dirty="0" smtClean="0">
                <a:latin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</a:rPr>
              <a:t>дълбочина</a:t>
            </a:r>
            <a:r>
              <a:rPr lang="ru-RU" sz="2400" dirty="0" smtClean="0">
                <a:latin typeface="Times New Roman" pitchFamily="18" charset="0"/>
              </a:rPr>
              <a:t>.</a:t>
            </a:r>
          </a:p>
          <a:p>
            <a:pPr>
              <a:buNone/>
            </a:pPr>
            <a:endParaRPr lang="en-US" sz="2400" b="1" i="1" dirty="0" smtClean="0">
              <a:latin typeface="Times New Roman" pitchFamily="18" charset="0"/>
            </a:endParaRPr>
          </a:p>
          <a:p>
            <a:pPr>
              <a:buNone/>
            </a:pPr>
            <a:endParaRPr lang="ru-RU" sz="2400" dirty="0" smtClean="0">
              <a:latin typeface="Times New Roman" pitchFamily="18" charset="0"/>
            </a:endParaRPr>
          </a:p>
          <a:p>
            <a:pPr>
              <a:buNone/>
            </a:pPr>
            <a:r>
              <a:rPr lang="ru-RU" sz="2400" dirty="0" err="1" smtClean="0">
                <a:latin typeface="Times New Roman" pitchFamily="18" charset="0"/>
              </a:rPr>
              <a:t>Такава</a:t>
            </a:r>
            <a:r>
              <a:rPr lang="ru-RU" sz="2400" dirty="0" smtClean="0">
                <a:latin typeface="Times New Roman" pitchFamily="18" charset="0"/>
              </a:rPr>
              <a:t> яма </a:t>
            </a:r>
            <a:r>
              <a:rPr lang="ru-RU" sz="2400" dirty="0" err="1" smtClean="0">
                <a:latin typeface="Times New Roman" pitchFamily="18" charset="0"/>
              </a:rPr>
              <a:t>често</a:t>
            </a:r>
            <a:r>
              <a:rPr lang="ru-RU" sz="2400" dirty="0" smtClean="0">
                <a:latin typeface="Times New Roman" pitchFamily="18" charset="0"/>
              </a:rPr>
              <a:t> се </a:t>
            </a:r>
            <a:r>
              <a:rPr lang="ru-RU" sz="2400" dirty="0" err="1" smtClean="0">
                <a:latin typeface="Times New Roman" pitchFamily="18" charset="0"/>
              </a:rPr>
              <a:t>използва</a:t>
            </a:r>
            <a:r>
              <a:rPr lang="ru-RU" sz="2400" dirty="0" smtClean="0">
                <a:latin typeface="Times New Roman" pitchFamily="18" charset="0"/>
              </a:rPr>
              <a:t> в </a:t>
            </a:r>
            <a:r>
              <a:rPr lang="en-US" sz="2400" dirty="0" smtClean="0">
                <a:latin typeface="Times New Roman" pitchFamily="18" charset="0"/>
              </a:rPr>
              <a:t>KM</a:t>
            </a:r>
            <a:r>
              <a:rPr lang="ru-RU" sz="2400" dirty="0" smtClean="0">
                <a:latin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</a:rPr>
              <a:t>като</a:t>
            </a:r>
            <a:r>
              <a:rPr lang="ru-RU" sz="2400" dirty="0" smtClean="0">
                <a:latin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</a:rPr>
              <a:t>модел</a:t>
            </a:r>
            <a:r>
              <a:rPr lang="ru-RU" sz="2400" dirty="0" smtClean="0">
                <a:latin typeface="Times New Roman" pitchFamily="18" charset="0"/>
              </a:rPr>
              <a:t> на </a:t>
            </a:r>
            <a:r>
              <a:rPr lang="ru-RU" sz="2400" dirty="0" err="1" smtClean="0">
                <a:latin typeface="Times New Roman" pitchFamily="18" charset="0"/>
              </a:rPr>
              <a:t>потенциални</a:t>
            </a:r>
            <a:r>
              <a:rPr lang="ru-RU" sz="2400" dirty="0" smtClean="0">
                <a:latin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</a:rPr>
              <a:t>сили</a:t>
            </a:r>
            <a:r>
              <a:rPr lang="ru-RU" sz="2400" dirty="0" smtClean="0">
                <a:latin typeface="Times New Roman" pitchFamily="18" charset="0"/>
              </a:rPr>
              <a:t> с </a:t>
            </a:r>
            <a:endParaRPr lang="en-US" sz="2400" dirty="0" smtClean="0">
              <a:latin typeface="Times New Roman" pitchFamily="18" charset="0"/>
            </a:endParaRP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</a:rPr>
              <a:t>ограничен радиус, </a:t>
            </a:r>
            <a:r>
              <a:rPr lang="ru-RU" sz="2400" dirty="0" err="1" smtClean="0">
                <a:latin typeface="Times New Roman" pitchFamily="18" charset="0"/>
              </a:rPr>
              <a:t>неоказващи</a:t>
            </a:r>
            <a:r>
              <a:rPr lang="ru-RU" sz="2400" dirty="0" smtClean="0">
                <a:latin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</a:rPr>
              <a:t>въздействие</a:t>
            </a:r>
            <a:r>
              <a:rPr lang="ru-RU" sz="2400" dirty="0" smtClean="0">
                <a:latin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</a:rPr>
              <a:t>извън</a:t>
            </a:r>
            <a:r>
              <a:rPr lang="ru-RU" sz="2400" dirty="0" smtClean="0">
                <a:latin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</a:rPr>
              <a:t>този</a:t>
            </a:r>
            <a:r>
              <a:rPr lang="ru-RU" sz="2400" dirty="0" smtClean="0">
                <a:latin typeface="Times New Roman" pitchFamily="18" charset="0"/>
              </a:rPr>
              <a:t> радиус. </a:t>
            </a:r>
            <a:r>
              <a:rPr lang="ru-RU" sz="2400" dirty="0" err="1" smtClean="0">
                <a:latin typeface="Times New Roman" pitchFamily="18" charset="0"/>
              </a:rPr>
              <a:t>Извън</a:t>
            </a:r>
            <a:endParaRPr lang="ru-RU" sz="2400" dirty="0" smtClean="0">
              <a:latin typeface="Times New Roman" pitchFamily="18" charset="0"/>
            </a:endParaRP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</a:rPr>
              <a:t>областта</a:t>
            </a:r>
            <a:r>
              <a:rPr lang="ru-RU" sz="2400" dirty="0" smtClean="0">
                <a:latin typeface="Times New Roman" pitchFamily="18" charset="0"/>
              </a:rPr>
              <a:t> на </a:t>
            </a:r>
            <a:r>
              <a:rPr lang="ru-RU" sz="2400" dirty="0" err="1" smtClean="0">
                <a:latin typeface="Times New Roman" pitchFamily="18" charset="0"/>
              </a:rPr>
              <a:t>силите</a:t>
            </a:r>
            <a:r>
              <a:rPr lang="ru-RU" sz="2400" dirty="0" smtClean="0">
                <a:latin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</a:rPr>
              <a:t>потенциалът</a:t>
            </a:r>
            <a:r>
              <a:rPr lang="ru-RU" sz="2400" dirty="0" smtClean="0">
                <a:latin typeface="Times New Roman" pitchFamily="18" charset="0"/>
              </a:rPr>
              <a:t> се смята за постоянен. </a:t>
            </a:r>
            <a:r>
              <a:rPr lang="bg-BG" sz="2400" dirty="0" smtClean="0">
                <a:latin typeface="Times New Roman" pitchFamily="18" charset="0"/>
              </a:rPr>
              <a:t>П</a:t>
            </a:r>
            <a:r>
              <a:rPr lang="ru-RU" sz="2400" dirty="0" err="1" smtClean="0">
                <a:latin typeface="Times New Roman" pitchFamily="18" charset="0"/>
              </a:rPr>
              <a:t>ри</a:t>
            </a:r>
            <a:r>
              <a:rPr lang="ru-RU" sz="2400" dirty="0" smtClean="0">
                <a:latin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</a:rPr>
              <a:t>такъв</a:t>
            </a:r>
            <a:r>
              <a:rPr lang="ru-RU" sz="2400" dirty="0" smtClean="0">
                <a:latin typeface="Times New Roman" pitchFamily="18" charset="0"/>
              </a:rPr>
              <a:t> оп-</a:t>
            </a:r>
          </a:p>
          <a:p>
            <a:pPr>
              <a:buNone/>
            </a:pPr>
            <a:r>
              <a:rPr lang="ru-RU" sz="2400" dirty="0" err="1" smtClean="0">
                <a:latin typeface="Times New Roman" pitchFamily="18" charset="0"/>
              </a:rPr>
              <a:t>ростен</a:t>
            </a:r>
            <a:r>
              <a:rPr lang="ru-RU" sz="2400" dirty="0" smtClean="0">
                <a:latin typeface="Times New Roman" pitchFamily="18" charset="0"/>
              </a:rPr>
              <a:t> потенциал се губят </a:t>
            </a:r>
            <a:r>
              <a:rPr lang="ru-RU" sz="2400" dirty="0" err="1" smtClean="0">
                <a:latin typeface="Times New Roman" pitchFamily="18" charset="0"/>
              </a:rPr>
              <a:t>някои</a:t>
            </a:r>
            <a:r>
              <a:rPr lang="ru-RU" sz="2400" dirty="0" smtClean="0">
                <a:latin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</a:rPr>
              <a:t>детайли</a:t>
            </a:r>
            <a:r>
              <a:rPr lang="ru-RU" sz="2400" dirty="0" smtClean="0">
                <a:latin typeface="Times New Roman" pitchFamily="18" charset="0"/>
              </a:rPr>
              <a:t> на </a:t>
            </a:r>
            <a:r>
              <a:rPr lang="ru-RU" sz="2400" dirty="0" err="1" smtClean="0">
                <a:latin typeface="Times New Roman" pitchFamily="18" charset="0"/>
              </a:rPr>
              <a:t>движението</a:t>
            </a:r>
            <a:r>
              <a:rPr lang="ru-RU" sz="2400" dirty="0" smtClean="0">
                <a:latin typeface="Times New Roman" pitchFamily="18" charset="0"/>
              </a:rPr>
              <a:t>, но </a:t>
            </a:r>
            <a:r>
              <a:rPr lang="ru-RU" sz="2400" dirty="0" err="1" smtClean="0">
                <a:latin typeface="Times New Roman" pitchFamily="18" charset="0"/>
              </a:rPr>
              <a:t>съществе</a:t>
            </a:r>
            <a:r>
              <a:rPr lang="ru-RU" sz="2400" dirty="0" smtClean="0">
                <a:latin typeface="Times New Roman" pitchFamily="18" charset="0"/>
              </a:rPr>
              <a:t>-</a:t>
            </a:r>
          </a:p>
          <a:p>
            <a:pPr>
              <a:buNone/>
            </a:pPr>
            <a:r>
              <a:rPr lang="ru-RU" sz="2400" dirty="0" err="1" smtClean="0">
                <a:latin typeface="Times New Roman" pitchFamily="18" charset="0"/>
              </a:rPr>
              <a:t>ните</a:t>
            </a:r>
            <a:r>
              <a:rPr lang="ru-RU" sz="2400" dirty="0" smtClean="0">
                <a:latin typeface="Times New Roman" pitchFamily="18" charset="0"/>
              </a:rPr>
              <a:t> характеристики на </a:t>
            </a:r>
            <a:r>
              <a:rPr lang="ru-RU" sz="2400" dirty="0" err="1" smtClean="0">
                <a:latin typeface="Times New Roman" pitchFamily="18" charset="0"/>
              </a:rPr>
              <a:t>свързаните</a:t>
            </a:r>
            <a:r>
              <a:rPr lang="ru-RU" sz="2400" dirty="0" smtClean="0">
                <a:latin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</a:rPr>
              <a:t>състояния</a:t>
            </a:r>
            <a:r>
              <a:rPr lang="ru-RU" sz="2400" dirty="0" smtClean="0">
                <a:latin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</a:rPr>
              <a:t>дължащи</a:t>
            </a:r>
            <a:r>
              <a:rPr lang="ru-RU" sz="2400" dirty="0" smtClean="0">
                <a:latin typeface="Times New Roman" pitchFamily="18" charset="0"/>
              </a:rPr>
              <a:t> се на </a:t>
            </a:r>
            <a:r>
              <a:rPr lang="ru-RU" sz="2400" dirty="0" err="1" smtClean="0">
                <a:latin typeface="Times New Roman" pitchFamily="18" charset="0"/>
              </a:rPr>
              <a:t>сили</a:t>
            </a:r>
            <a:r>
              <a:rPr lang="ru-RU" sz="2400" dirty="0" smtClean="0">
                <a:latin typeface="Times New Roman" pitchFamily="18" charset="0"/>
              </a:rPr>
              <a:t> с </a:t>
            </a: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</a:rPr>
              <a:t>известна </a:t>
            </a:r>
            <a:r>
              <a:rPr lang="ru-RU" sz="2400" dirty="0" err="1" smtClean="0">
                <a:latin typeface="Times New Roman" pitchFamily="18" charset="0"/>
              </a:rPr>
              <a:t>стойност</a:t>
            </a:r>
            <a:r>
              <a:rPr lang="ru-RU" sz="2400" dirty="0" smtClean="0">
                <a:latin typeface="Times New Roman" pitchFamily="18" charset="0"/>
              </a:rPr>
              <a:t> и известна </a:t>
            </a:r>
            <a:r>
              <a:rPr lang="ru-RU" sz="2400" dirty="0" err="1" smtClean="0">
                <a:latin typeface="Times New Roman" pitchFamily="18" charset="0"/>
              </a:rPr>
              <a:t>област</a:t>
            </a:r>
            <a:r>
              <a:rPr lang="ru-RU" sz="2400" dirty="0" smtClean="0">
                <a:latin typeface="Times New Roman" pitchFamily="18" charset="0"/>
              </a:rPr>
              <a:t> на действие, се </a:t>
            </a:r>
            <a:r>
              <a:rPr lang="ru-RU" sz="2400" dirty="0" err="1" smtClean="0">
                <a:latin typeface="Times New Roman" pitchFamily="18" charset="0"/>
              </a:rPr>
              <a:t>запазват</a:t>
            </a:r>
            <a:r>
              <a:rPr lang="ru-RU" sz="2400" dirty="0" smtClean="0">
                <a:latin typeface="Times New Roman" pitchFamily="18" charset="0"/>
              </a:rPr>
              <a:t>. Напри-</a:t>
            </a: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</a:rPr>
              <a:t>мер </a:t>
            </a:r>
            <a:r>
              <a:rPr lang="ru-RU" sz="2400" dirty="0" err="1" smtClean="0">
                <a:latin typeface="Times New Roman" pitchFamily="18" charset="0"/>
              </a:rPr>
              <a:t>движението</a:t>
            </a:r>
            <a:r>
              <a:rPr lang="ru-RU" sz="2400" dirty="0" smtClean="0">
                <a:latin typeface="Times New Roman" pitchFamily="18" charset="0"/>
              </a:rPr>
              <a:t> на </a:t>
            </a:r>
            <a:r>
              <a:rPr lang="ru-RU" sz="2400" dirty="0" err="1" smtClean="0">
                <a:latin typeface="Times New Roman" pitchFamily="18" charset="0"/>
              </a:rPr>
              <a:t>неутрона</a:t>
            </a:r>
            <a:r>
              <a:rPr lang="ru-RU" sz="2400" dirty="0" smtClean="0">
                <a:latin typeface="Times New Roman" pitchFamily="18" charset="0"/>
              </a:rPr>
              <a:t> в </a:t>
            </a:r>
            <a:r>
              <a:rPr lang="ru-RU" sz="2400" dirty="0" err="1" smtClean="0">
                <a:latin typeface="Times New Roman" pitchFamily="18" charset="0"/>
              </a:rPr>
              <a:t>ядрото</a:t>
            </a:r>
            <a:r>
              <a:rPr lang="ru-RU" sz="2400" dirty="0" smtClean="0">
                <a:latin typeface="Times New Roman" pitchFamily="18" charset="0"/>
              </a:rPr>
              <a:t> успешно се </a:t>
            </a:r>
            <a:r>
              <a:rPr lang="ru-RU" sz="2400" dirty="0" err="1" smtClean="0">
                <a:latin typeface="Times New Roman" pitchFamily="18" charset="0"/>
              </a:rPr>
              <a:t>описва</a:t>
            </a:r>
            <a:r>
              <a:rPr lang="ru-RU" sz="2400" dirty="0" smtClean="0">
                <a:latin typeface="Times New Roman" pitchFamily="18" charset="0"/>
              </a:rPr>
              <a:t> посредством</a:t>
            </a: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</a:rPr>
              <a:t>такава</a:t>
            </a:r>
            <a:r>
              <a:rPr lang="ru-RU" sz="2400" dirty="0" smtClean="0">
                <a:latin typeface="Times New Roman" pitchFamily="18" charset="0"/>
              </a:rPr>
              <a:t> яма с </a:t>
            </a:r>
            <a:r>
              <a:rPr lang="ru-RU" sz="2400" dirty="0" err="1" smtClean="0">
                <a:latin typeface="Times New Roman" pitchFamily="18" charset="0"/>
              </a:rPr>
              <a:t>дълбочина</a:t>
            </a:r>
            <a:r>
              <a:rPr lang="ru-RU" sz="2400" dirty="0" smtClean="0">
                <a:latin typeface="Times New Roman" pitchFamily="18" charset="0"/>
              </a:rPr>
              <a:t> 50 </a:t>
            </a:r>
            <a:r>
              <a:rPr lang="ru-RU" sz="2400" dirty="0" err="1" smtClean="0">
                <a:latin typeface="Times New Roman" pitchFamily="18" charset="0"/>
              </a:rPr>
              <a:t>MeV</a:t>
            </a:r>
            <a:r>
              <a:rPr lang="ru-RU" sz="2400" dirty="0" smtClean="0">
                <a:latin typeface="Times New Roman" pitchFamily="18" charset="0"/>
              </a:rPr>
              <a:t> и ширина </a:t>
            </a:r>
            <a:r>
              <a:rPr lang="en-US" sz="2400" dirty="0" smtClean="0">
                <a:latin typeface="Times New Roman" pitchFamily="18" charset="0"/>
              </a:rPr>
              <a:t>~</a:t>
            </a:r>
            <a:r>
              <a:rPr lang="ru-RU" sz="2400" dirty="0" smtClean="0">
                <a:latin typeface="Times New Roman" pitchFamily="18" charset="0"/>
              </a:rPr>
              <a:t> </a:t>
            </a:r>
            <a:endParaRPr lang="en-US" sz="2400" dirty="0" smtClean="0">
              <a:latin typeface="Times New Roman" pitchFamily="18" charset="0"/>
            </a:endParaRPr>
          </a:p>
          <a:p>
            <a:pPr>
              <a:buNone/>
            </a:pPr>
            <a:endParaRPr lang="ru-RU" sz="2400" b="1" i="1" dirty="0" smtClean="0">
              <a:latin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072330" y="6564337"/>
            <a:ext cx="2133600" cy="365125"/>
          </a:xfrm>
        </p:spPr>
        <p:txBody>
          <a:bodyPr/>
          <a:lstStyle/>
          <a:p>
            <a:fld id="{2ADFFEBF-AC71-420D-9A36-DFCB78D0D215}" type="slidenum">
              <a:rPr lang="en-US" smtClean="0"/>
              <a:pPr/>
              <a:t>10</a:t>
            </a:fld>
            <a:endParaRPr lang="en-US" dirty="0"/>
          </a:p>
        </p:txBody>
      </p:sp>
      <p:pic>
        <p:nvPicPr>
          <p:cNvPr id="57351" name="Picture 7" descr="fig180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28662" y="857232"/>
            <a:ext cx="3714776" cy="23606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7352" name="Picture 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86445" y="6203207"/>
            <a:ext cx="1044781" cy="4286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5804" y="-24"/>
            <a:ext cx="8229600" cy="571504"/>
          </a:xfrm>
        </p:spPr>
        <p:txBody>
          <a:bodyPr>
            <a:normAutofit fontScale="90000"/>
          </a:bodyPr>
          <a:lstStyle/>
          <a:p>
            <a:r>
              <a:rPr lang="ru-RU" sz="2400" b="1" spc="-30" dirty="0" smtClean="0">
                <a:latin typeface="Times New Roman"/>
                <a:ea typeface="Times New Roman"/>
              </a:rPr>
              <a:t>10.3.  </a:t>
            </a:r>
            <a:r>
              <a:rPr lang="ru-RU" sz="2400" b="1" dirty="0" smtClean="0">
                <a:latin typeface="Times New Roman"/>
                <a:ea typeface="Times New Roman"/>
              </a:rPr>
              <a:t>ПРАВОЪГЪЛНА</a:t>
            </a:r>
            <a:r>
              <a:rPr lang="ru-RU" sz="2400" b="1" spc="-30" dirty="0" smtClean="0">
                <a:latin typeface="Times New Roman"/>
                <a:ea typeface="Times New Roman"/>
              </a:rPr>
              <a:t> ПОТЕНЦИАЛНА</a:t>
            </a:r>
            <a:r>
              <a:rPr lang="en-US" sz="2400" b="1" spc="-30" dirty="0" smtClean="0">
                <a:latin typeface="Times New Roman"/>
                <a:ea typeface="Times New Roman"/>
              </a:rPr>
              <a:t> </a:t>
            </a:r>
            <a:r>
              <a:rPr lang="ru-RU" sz="2400" b="1" spc="-30" dirty="0" smtClean="0">
                <a:latin typeface="Times New Roman"/>
                <a:ea typeface="Times New Roman"/>
              </a:rPr>
              <a:t> ЯМА С КРАЙНА ДЪЛБОЧИНА</a:t>
            </a:r>
            <a:endParaRPr lang="en-US" sz="2400" b="1" dirty="0">
              <a:latin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71470" y="500042"/>
            <a:ext cx="9715568" cy="6572296"/>
          </a:xfrm>
        </p:spPr>
        <p:txBody>
          <a:bodyPr>
            <a:noAutofit/>
          </a:bodyPr>
          <a:lstStyle/>
          <a:p>
            <a:pPr marL="347472" indent="-347472">
              <a:spcBef>
                <a:spcPts val="576"/>
              </a:spcBef>
              <a:buSzPts val="2400"/>
              <a:buNone/>
            </a:pPr>
            <a:r>
              <a:rPr lang="bg-BG" sz="2400" b="1" i="1" dirty="0" smtClean="0">
                <a:latin typeface="Times New Roman"/>
              </a:rPr>
              <a:t>•</a:t>
            </a:r>
            <a:r>
              <a:rPr lang="en-US" sz="2400" b="1" i="1" dirty="0" smtClean="0">
                <a:latin typeface="Times New Roman"/>
              </a:rPr>
              <a:t>  </a:t>
            </a:r>
            <a:r>
              <a:rPr lang="bg-BG" sz="2400" b="1" i="1" dirty="0" smtClean="0">
                <a:latin typeface="Times New Roman"/>
              </a:rPr>
              <a:t>Собствени функции и собствени стойности на оператора</a:t>
            </a:r>
          </a:p>
          <a:p>
            <a:pPr marL="347472" indent="-347472">
              <a:spcBef>
                <a:spcPts val="576"/>
              </a:spcBef>
              <a:buSzPts val="2400"/>
              <a:buNone/>
            </a:pPr>
            <a:r>
              <a:rPr lang="bg-BG" sz="2400" dirty="0" smtClean="0">
                <a:latin typeface="Times New Roman"/>
              </a:rPr>
              <a:t>Собствените функции вътре в ямата са четни или нечетни:</a:t>
            </a:r>
          </a:p>
          <a:p>
            <a:pPr marL="347472" indent="-347472">
              <a:spcBef>
                <a:spcPts val="576"/>
              </a:spcBef>
              <a:buSzPts val="2400"/>
              <a:buNone/>
            </a:pPr>
            <a:endParaRPr lang="bg-BG" sz="2400" dirty="0" smtClean="0">
              <a:latin typeface="Times New Roman"/>
            </a:endParaRPr>
          </a:p>
          <a:p>
            <a:pPr marL="347472" indent="-347472">
              <a:spcBef>
                <a:spcPts val="576"/>
              </a:spcBef>
              <a:buSzPts val="2400"/>
              <a:buNone/>
            </a:pPr>
            <a:endParaRPr lang="bg-BG" sz="2400" dirty="0" smtClean="0">
              <a:latin typeface="Times New Roman"/>
            </a:endParaRPr>
          </a:p>
          <a:p>
            <a:pPr marL="347472" indent="-347472">
              <a:spcBef>
                <a:spcPts val="576"/>
              </a:spcBef>
              <a:buSzPts val="2400"/>
              <a:buNone/>
            </a:pPr>
            <a:endParaRPr lang="bg-BG" sz="2400" dirty="0" smtClean="0">
              <a:latin typeface="Times New Roman"/>
            </a:endParaRPr>
          </a:p>
          <a:p>
            <a:pPr marL="347472" indent="-347472">
              <a:spcBef>
                <a:spcPts val="576"/>
              </a:spcBef>
              <a:buSzPts val="2400"/>
              <a:buNone/>
            </a:pPr>
            <a:r>
              <a:rPr lang="ru-RU" sz="2400" dirty="0" err="1" smtClean="0">
                <a:latin typeface="Times New Roman"/>
              </a:rPr>
              <a:t>Броят</a:t>
            </a:r>
            <a:r>
              <a:rPr lang="ru-RU" sz="2400" dirty="0" smtClean="0">
                <a:latin typeface="Times New Roman"/>
              </a:rPr>
              <a:t> на </a:t>
            </a:r>
            <a:r>
              <a:rPr lang="ru-RU" sz="2400" dirty="0" err="1" smtClean="0">
                <a:latin typeface="Times New Roman"/>
              </a:rPr>
              <a:t>стойностите</a:t>
            </a:r>
            <a:r>
              <a:rPr lang="ru-RU" sz="2400" dirty="0" smtClean="0">
                <a:latin typeface="Times New Roman"/>
              </a:rPr>
              <a:t> </a:t>
            </a:r>
            <a:r>
              <a:rPr lang="ru-RU" sz="2400" dirty="0" err="1" smtClean="0">
                <a:latin typeface="Times New Roman"/>
              </a:rPr>
              <a:t>на</a:t>
            </a:r>
            <a:r>
              <a:rPr lang="ru-RU" sz="2400" dirty="0" smtClean="0">
                <a:latin typeface="Times New Roman"/>
              </a:rPr>
              <a:t> </a:t>
            </a:r>
            <a:r>
              <a:rPr lang="ru-RU" sz="2400" dirty="0" err="1" smtClean="0">
                <a:latin typeface="Times New Roman"/>
              </a:rPr>
              <a:t>енергия</a:t>
            </a:r>
            <a:r>
              <a:rPr lang="ru-RU" sz="2400" dirty="0" smtClean="0">
                <a:latin typeface="Times New Roman"/>
              </a:rPr>
              <a:t> при          е </a:t>
            </a:r>
            <a:r>
              <a:rPr lang="ru-RU" sz="2400" dirty="0" err="1" smtClean="0">
                <a:latin typeface="Times New Roman"/>
              </a:rPr>
              <a:t>ограничен.Това</a:t>
            </a:r>
            <a:r>
              <a:rPr lang="ru-RU" sz="2400" dirty="0" smtClean="0">
                <a:latin typeface="Times New Roman"/>
              </a:rPr>
              <a:t> </a:t>
            </a:r>
            <a:r>
              <a:rPr lang="ru-RU" sz="2400" dirty="0" err="1" smtClean="0">
                <a:latin typeface="Times New Roman"/>
              </a:rPr>
              <a:t>са</a:t>
            </a:r>
            <a:r>
              <a:rPr lang="ru-RU" sz="2400" dirty="0" smtClean="0">
                <a:latin typeface="Times New Roman"/>
              </a:rPr>
              <a:t> </a:t>
            </a:r>
            <a:r>
              <a:rPr lang="ru-RU" sz="2400" dirty="0" err="1" smtClean="0">
                <a:latin typeface="Times New Roman"/>
              </a:rPr>
              <a:t>собстве</a:t>
            </a:r>
            <a:r>
              <a:rPr lang="ru-RU" sz="2400" dirty="0" smtClean="0">
                <a:latin typeface="Times New Roman"/>
              </a:rPr>
              <a:t>-</a:t>
            </a:r>
          </a:p>
          <a:p>
            <a:pPr marL="347472" indent="-347472">
              <a:spcBef>
                <a:spcPts val="576"/>
              </a:spcBef>
              <a:buSzPts val="2400"/>
              <a:buNone/>
            </a:pPr>
            <a:r>
              <a:rPr lang="ru-RU" sz="2400" dirty="0" smtClean="0">
                <a:latin typeface="Times New Roman"/>
              </a:rPr>
              <a:t>ни </a:t>
            </a:r>
            <a:r>
              <a:rPr lang="ru-RU" sz="2400" dirty="0" err="1" smtClean="0">
                <a:latin typeface="Times New Roman"/>
              </a:rPr>
              <a:t>стойности</a:t>
            </a:r>
            <a:r>
              <a:rPr lang="ru-RU" sz="2400" dirty="0" smtClean="0">
                <a:latin typeface="Times New Roman"/>
              </a:rPr>
              <a:t> на </a:t>
            </a:r>
            <a:r>
              <a:rPr lang="ru-RU" sz="2400" dirty="0" err="1" smtClean="0">
                <a:latin typeface="Times New Roman"/>
              </a:rPr>
              <a:t>свързаните</a:t>
            </a:r>
            <a:r>
              <a:rPr lang="ru-RU" sz="2400" dirty="0" smtClean="0">
                <a:latin typeface="Times New Roman"/>
              </a:rPr>
              <a:t> </a:t>
            </a:r>
            <a:r>
              <a:rPr lang="ru-RU" sz="2400" dirty="0" err="1" smtClean="0">
                <a:latin typeface="Times New Roman"/>
              </a:rPr>
              <a:t>състояния</a:t>
            </a:r>
            <a:r>
              <a:rPr lang="ru-RU" sz="2400" dirty="0" smtClean="0">
                <a:latin typeface="Times New Roman"/>
              </a:rPr>
              <a:t>. </a:t>
            </a:r>
            <a:r>
              <a:rPr lang="ru-RU" sz="2400" dirty="0" err="1" smtClean="0">
                <a:latin typeface="Times New Roman"/>
              </a:rPr>
              <a:t>Когато</a:t>
            </a:r>
            <a:r>
              <a:rPr lang="ru-RU" sz="2400" dirty="0" smtClean="0">
                <a:latin typeface="Times New Roman"/>
              </a:rPr>
              <a:t> </a:t>
            </a:r>
            <a:r>
              <a:rPr lang="ru-RU" sz="2400" dirty="0" err="1" smtClean="0">
                <a:latin typeface="Times New Roman"/>
              </a:rPr>
              <a:t>ямата</a:t>
            </a:r>
            <a:r>
              <a:rPr lang="ru-RU" sz="2400" dirty="0" smtClean="0">
                <a:latin typeface="Times New Roman"/>
              </a:rPr>
              <a:t> е </a:t>
            </a:r>
            <a:r>
              <a:rPr lang="ru-RU" sz="2400" dirty="0" err="1" smtClean="0">
                <a:latin typeface="Times New Roman"/>
              </a:rPr>
              <a:t>мно</a:t>
            </a:r>
            <a:r>
              <a:rPr lang="bg-BG" sz="2400" dirty="0" smtClean="0">
                <a:latin typeface="Times New Roman"/>
              </a:rPr>
              <a:t>го </a:t>
            </a:r>
            <a:r>
              <a:rPr lang="ru-RU" sz="2400" dirty="0" smtClean="0">
                <a:latin typeface="Times New Roman"/>
              </a:rPr>
              <a:t>плитка </a:t>
            </a:r>
          </a:p>
          <a:p>
            <a:pPr marL="347472" indent="-347472">
              <a:spcBef>
                <a:spcPts val="576"/>
              </a:spcBef>
              <a:buSzPts val="2400"/>
              <a:buNone/>
            </a:pPr>
            <a:r>
              <a:rPr lang="ru-RU" sz="2400" dirty="0" smtClean="0">
                <a:latin typeface="Times New Roman"/>
              </a:rPr>
              <a:t>или </a:t>
            </a:r>
            <a:r>
              <a:rPr lang="ru-RU" sz="2400" dirty="0" err="1" smtClean="0">
                <a:latin typeface="Times New Roman"/>
              </a:rPr>
              <a:t>тясна</a:t>
            </a:r>
            <a:r>
              <a:rPr lang="ru-RU" sz="2400" dirty="0" smtClean="0">
                <a:latin typeface="Times New Roman"/>
              </a:rPr>
              <a:t> (         </a:t>
            </a:r>
            <a:r>
              <a:rPr lang="el-GR" sz="2400" dirty="0" smtClean="0">
                <a:latin typeface="Times New Roman"/>
              </a:rPr>
              <a:t>    </a:t>
            </a:r>
            <a:r>
              <a:rPr lang="ru-RU" sz="2400" dirty="0" smtClean="0">
                <a:latin typeface="Times New Roman"/>
              </a:rPr>
              <a:t>    </a:t>
            </a:r>
            <a:r>
              <a:rPr lang="el-GR" sz="2400" dirty="0" smtClean="0">
                <a:latin typeface="Times New Roman"/>
              </a:rPr>
              <a:t>       </a:t>
            </a:r>
            <a:r>
              <a:rPr lang="ru-RU" sz="2400" dirty="0" smtClean="0">
                <a:latin typeface="Times New Roman"/>
              </a:rPr>
              <a:t>), само </a:t>
            </a:r>
            <a:r>
              <a:rPr lang="ru-RU" sz="2400" dirty="0" err="1" smtClean="0">
                <a:latin typeface="Times New Roman"/>
              </a:rPr>
              <a:t>едно</a:t>
            </a:r>
            <a:r>
              <a:rPr lang="ru-RU" sz="2400" dirty="0" smtClean="0">
                <a:latin typeface="Times New Roman"/>
              </a:rPr>
              <a:t> </a:t>
            </a:r>
            <a:r>
              <a:rPr lang="ru-RU" sz="2400" dirty="0" err="1" smtClean="0">
                <a:latin typeface="Times New Roman"/>
              </a:rPr>
              <a:t>състояние</a:t>
            </a:r>
            <a:r>
              <a:rPr lang="ru-RU" sz="2400" dirty="0" smtClean="0">
                <a:latin typeface="Times New Roman"/>
              </a:rPr>
              <a:t> (с четна </a:t>
            </a:r>
            <a:r>
              <a:rPr lang="el-GR" sz="2400" i="1" dirty="0" smtClean="0">
                <a:latin typeface="Times New Roman"/>
              </a:rPr>
              <a:t>ψ</a:t>
            </a:r>
            <a:r>
              <a:rPr lang="ru-RU" sz="2400" dirty="0" smtClean="0">
                <a:latin typeface="Times New Roman"/>
              </a:rPr>
              <a:t>) е </a:t>
            </a:r>
            <a:r>
              <a:rPr lang="ru-RU" sz="2400" dirty="0" err="1" smtClean="0">
                <a:latin typeface="Times New Roman"/>
              </a:rPr>
              <a:t>свързано</a:t>
            </a:r>
            <a:r>
              <a:rPr lang="ru-RU" sz="2400" dirty="0" smtClean="0">
                <a:latin typeface="Times New Roman"/>
              </a:rPr>
              <a:t>.</a:t>
            </a:r>
          </a:p>
          <a:p>
            <a:pPr marL="347472" indent="-347472">
              <a:spcBef>
                <a:spcPts val="576"/>
              </a:spcBef>
              <a:buSzPts val="2400"/>
              <a:buNone/>
            </a:pPr>
            <a:r>
              <a:rPr lang="ru-RU" sz="2400" dirty="0" smtClean="0">
                <a:latin typeface="Times New Roman"/>
              </a:rPr>
              <a:t> С </a:t>
            </a:r>
            <a:r>
              <a:rPr lang="ru-RU" sz="2400" dirty="0" err="1" smtClean="0">
                <a:latin typeface="Times New Roman"/>
              </a:rPr>
              <a:t>нарастването</a:t>
            </a:r>
            <a:r>
              <a:rPr lang="ru-RU" sz="2400" dirty="0" smtClean="0">
                <a:latin typeface="Times New Roman"/>
              </a:rPr>
              <a:t> на        </a:t>
            </a:r>
            <a:r>
              <a:rPr lang="el-GR" sz="2400" dirty="0" smtClean="0">
                <a:latin typeface="Times New Roman"/>
              </a:rPr>
              <a:t> </a:t>
            </a:r>
            <a:r>
              <a:rPr lang="bg-BG" sz="2400" dirty="0" smtClean="0">
                <a:latin typeface="Times New Roman"/>
              </a:rPr>
              <a:t>                </a:t>
            </a:r>
            <a:r>
              <a:rPr lang="ru-RU" sz="2400" dirty="0" err="1" smtClean="0">
                <a:latin typeface="Times New Roman"/>
              </a:rPr>
              <a:t>броят</a:t>
            </a:r>
            <a:r>
              <a:rPr lang="ru-RU" sz="2400" dirty="0" smtClean="0">
                <a:latin typeface="Times New Roman"/>
              </a:rPr>
              <a:t> на </a:t>
            </a:r>
            <a:r>
              <a:rPr lang="ru-RU" sz="2400" dirty="0" err="1" smtClean="0">
                <a:latin typeface="Times New Roman"/>
              </a:rPr>
              <a:t>свързаните</a:t>
            </a:r>
            <a:r>
              <a:rPr lang="ru-RU" sz="2400" dirty="0" smtClean="0">
                <a:latin typeface="Times New Roman"/>
              </a:rPr>
              <a:t> </a:t>
            </a:r>
            <a:r>
              <a:rPr lang="ru-RU" sz="2400" dirty="0" err="1" smtClean="0">
                <a:latin typeface="Times New Roman"/>
              </a:rPr>
              <a:t>състояния</a:t>
            </a:r>
            <a:r>
              <a:rPr lang="ru-RU" sz="2400" dirty="0" smtClean="0">
                <a:latin typeface="Times New Roman"/>
              </a:rPr>
              <a:t> </a:t>
            </a:r>
            <a:r>
              <a:rPr lang="ru-RU" sz="2400" dirty="0" err="1" smtClean="0">
                <a:latin typeface="Times New Roman"/>
              </a:rPr>
              <a:t>расте</a:t>
            </a:r>
            <a:endParaRPr lang="ru-RU" sz="2400" dirty="0" smtClean="0">
              <a:latin typeface="Times New Roman"/>
            </a:endParaRPr>
          </a:p>
          <a:p>
            <a:pPr marL="347472" indent="-347472">
              <a:spcBef>
                <a:spcPts val="576"/>
              </a:spcBef>
              <a:buSzPts val="2400"/>
              <a:buNone/>
            </a:pPr>
            <a:r>
              <a:rPr lang="ru-RU" sz="2400" dirty="0" smtClean="0">
                <a:latin typeface="Times New Roman"/>
              </a:rPr>
              <a:t>                                                                </a:t>
            </a:r>
          </a:p>
          <a:p>
            <a:pPr marL="347472" indent="-347472">
              <a:spcBef>
                <a:spcPts val="576"/>
              </a:spcBef>
              <a:buSzPts val="2400"/>
              <a:buNone/>
            </a:pPr>
            <a:r>
              <a:rPr lang="ru-RU" sz="2000" dirty="0" smtClean="0">
                <a:latin typeface="Times New Roman"/>
              </a:rPr>
              <a:t>                                                                             </a:t>
            </a:r>
            <a:r>
              <a:rPr lang="ru-RU" sz="2000" dirty="0" err="1" smtClean="0">
                <a:latin typeface="Times New Roman"/>
              </a:rPr>
              <a:t>Собствените</a:t>
            </a:r>
            <a:r>
              <a:rPr lang="ru-RU" sz="2000" dirty="0" smtClean="0">
                <a:latin typeface="Times New Roman"/>
              </a:rPr>
              <a:t> </a:t>
            </a:r>
            <a:r>
              <a:rPr lang="ru-RU" sz="2000" dirty="0" err="1" smtClean="0">
                <a:latin typeface="Times New Roman"/>
              </a:rPr>
              <a:t>стойности</a:t>
            </a:r>
            <a:r>
              <a:rPr lang="ru-RU" sz="2000" dirty="0" smtClean="0">
                <a:latin typeface="Times New Roman"/>
              </a:rPr>
              <a:t> (а) и </a:t>
            </a:r>
          </a:p>
          <a:p>
            <a:pPr marL="347472" indent="-347472">
              <a:spcBef>
                <a:spcPts val="576"/>
              </a:spcBef>
              <a:buSzPts val="2400"/>
              <a:buNone/>
            </a:pPr>
            <a:r>
              <a:rPr lang="ru-RU" sz="2000" dirty="0" smtClean="0">
                <a:latin typeface="Times New Roman"/>
              </a:rPr>
              <a:t>                                                                             </a:t>
            </a:r>
            <a:r>
              <a:rPr lang="ru-RU" sz="2000" dirty="0" err="1" smtClean="0">
                <a:latin typeface="Times New Roman"/>
              </a:rPr>
              <a:t>собствените</a:t>
            </a:r>
            <a:r>
              <a:rPr lang="ru-RU" sz="2000" dirty="0" smtClean="0">
                <a:latin typeface="Times New Roman"/>
              </a:rPr>
              <a:t> функции (б) на три</a:t>
            </a:r>
          </a:p>
          <a:p>
            <a:pPr marL="347472" indent="-347472">
              <a:spcBef>
                <a:spcPts val="576"/>
              </a:spcBef>
              <a:buSzPts val="2400"/>
              <a:buNone/>
            </a:pPr>
            <a:r>
              <a:rPr lang="ru-RU" sz="2000" dirty="0" smtClean="0">
                <a:latin typeface="Times New Roman"/>
              </a:rPr>
              <a:t>                                                                             </a:t>
            </a:r>
            <a:r>
              <a:rPr lang="ru-RU" sz="2000" dirty="0" err="1" smtClean="0">
                <a:latin typeface="Times New Roman"/>
              </a:rPr>
              <a:t>свързани</a:t>
            </a:r>
            <a:r>
              <a:rPr lang="ru-RU" sz="2000" dirty="0" smtClean="0">
                <a:latin typeface="Times New Roman"/>
              </a:rPr>
              <a:t> </a:t>
            </a:r>
            <a:r>
              <a:rPr lang="ru-RU" sz="2000" dirty="0" err="1" smtClean="0">
                <a:latin typeface="Times New Roman"/>
              </a:rPr>
              <a:t>състояния</a:t>
            </a:r>
            <a:r>
              <a:rPr lang="ru-RU" sz="2000" dirty="0" smtClean="0">
                <a:latin typeface="Times New Roman"/>
              </a:rPr>
              <a:t> на частица</a:t>
            </a:r>
          </a:p>
          <a:p>
            <a:pPr marL="347472" indent="-347472">
              <a:spcBef>
                <a:spcPts val="576"/>
              </a:spcBef>
              <a:buSzPts val="2400"/>
              <a:buNone/>
            </a:pPr>
            <a:r>
              <a:rPr lang="ru-RU" sz="2000" dirty="0" smtClean="0">
                <a:latin typeface="Times New Roman"/>
              </a:rPr>
              <a:t>                                                                             в яма с </a:t>
            </a:r>
            <a:r>
              <a:rPr lang="ru-RU" sz="2000" dirty="0" err="1" smtClean="0">
                <a:latin typeface="Times New Roman"/>
              </a:rPr>
              <a:t>крайна</a:t>
            </a:r>
            <a:r>
              <a:rPr lang="ru-RU" sz="2000" dirty="0" smtClean="0">
                <a:latin typeface="Times New Roman"/>
              </a:rPr>
              <a:t> </a:t>
            </a:r>
            <a:r>
              <a:rPr lang="ru-RU" sz="2000" dirty="0" err="1" smtClean="0">
                <a:latin typeface="Times New Roman"/>
              </a:rPr>
              <a:t>дълбочина</a:t>
            </a:r>
            <a:r>
              <a:rPr lang="ru-RU" sz="2000" dirty="0" smtClean="0">
                <a:latin typeface="Times New Roman"/>
              </a:rPr>
              <a:t> при </a:t>
            </a:r>
            <a:r>
              <a:rPr lang="ru-RU" sz="2400" dirty="0" smtClean="0">
                <a:latin typeface="Times New Roman"/>
              </a:rPr>
              <a:t>. </a:t>
            </a:r>
            <a:endParaRPr lang="bg-BG" sz="2400" dirty="0" smtClean="0">
              <a:latin typeface="Times New Roman"/>
            </a:endParaRPr>
          </a:p>
          <a:p>
            <a:pPr marL="347472" indent="-347472">
              <a:spcBef>
                <a:spcPts val="576"/>
              </a:spcBef>
              <a:buSzPts val="2400"/>
              <a:buNone/>
            </a:pPr>
            <a:endParaRPr lang="bg-BG" sz="2400" dirty="0" smtClean="0">
              <a:latin typeface="Times New Roman"/>
            </a:endParaRPr>
          </a:p>
          <a:p>
            <a:pPr marL="347472" indent="-347472">
              <a:spcBef>
                <a:spcPts val="576"/>
              </a:spcBef>
              <a:buSzPts val="2400"/>
              <a:buNone/>
            </a:pPr>
            <a:endParaRPr lang="bg-BG" sz="2400" b="1" i="1" dirty="0" smtClean="0">
              <a:latin typeface="Times New Roman"/>
            </a:endParaRPr>
          </a:p>
          <a:p>
            <a:pPr marL="347472" indent="-347472">
              <a:spcBef>
                <a:spcPts val="576"/>
              </a:spcBef>
              <a:buSzPts val="2400"/>
              <a:buNone/>
            </a:pPr>
            <a:r>
              <a:rPr lang="bg-BG" sz="2400" b="1" i="1" dirty="0" smtClean="0">
                <a:latin typeface="Times New Roman"/>
              </a:rPr>
              <a:t>  </a:t>
            </a:r>
            <a:endParaRPr lang="en-US" sz="2400" b="1" i="1" dirty="0" smtClean="0">
              <a:latin typeface="Times New Roman"/>
            </a:endParaRPr>
          </a:p>
          <a:p>
            <a:pPr marL="457200" indent="-457200">
              <a:buNone/>
            </a:pPr>
            <a:r>
              <a:rPr lang="ru-RU" sz="2400" dirty="0" smtClean="0">
                <a:latin typeface="Times New Roman" pitchFamily="18" charset="0"/>
              </a:rPr>
              <a:t>  </a:t>
            </a:r>
            <a:endParaRPr lang="en-US" sz="2400" dirty="0">
              <a:latin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938994" y="6564337"/>
            <a:ext cx="2133600" cy="365125"/>
          </a:xfrm>
        </p:spPr>
        <p:txBody>
          <a:bodyPr/>
          <a:lstStyle/>
          <a:p>
            <a:fld id="{2ADFFEBF-AC71-420D-9A36-DFCB78D0D215}" type="slidenum">
              <a:rPr lang="en-US" smtClean="0"/>
              <a:pPr/>
              <a:t>11</a:t>
            </a:fld>
            <a:endParaRPr lang="en-US" dirty="0"/>
          </a:p>
        </p:txBody>
      </p:sp>
      <p:graphicFrame>
        <p:nvGraphicFramePr>
          <p:cNvPr id="30727" name="Object 7"/>
          <p:cNvGraphicFramePr>
            <a:graphicFrameLocks noChangeAspect="1"/>
          </p:cNvGraphicFramePr>
          <p:nvPr/>
        </p:nvGraphicFramePr>
        <p:xfrm>
          <a:off x="8286776" y="422513"/>
          <a:ext cx="428628" cy="458532"/>
        </p:xfrm>
        <a:graphic>
          <a:graphicData uri="http://schemas.openxmlformats.org/presentationml/2006/ole">
            <p:oleObj spid="_x0000_s30727" name="Equation" r:id="rId3" imgW="177480" imgH="190440" progId="Equation.DSMT4">
              <p:embed/>
            </p:oleObj>
          </a:graphicData>
        </a:graphic>
      </p:graphicFrame>
      <p:graphicFrame>
        <p:nvGraphicFramePr>
          <p:cNvPr id="30729" name="Object 9"/>
          <p:cNvGraphicFramePr>
            <a:graphicFrameLocks noChangeAspect="1"/>
          </p:cNvGraphicFramePr>
          <p:nvPr/>
        </p:nvGraphicFramePr>
        <p:xfrm>
          <a:off x="-115888" y="1357313"/>
          <a:ext cx="9417051" cy="1143000"/>
        </p:xfrm>
        <a:graphic>
          <a:graphicData uri="http://schemas.openxmlformats.org/presentationml/2006/ole">
            <p:oleObj spid="_x0000_s30729" name="Equation" r:id="rId4" imgW="6172200" imgH="749160" progId="Equation.DSMT4">
              <p:embed/>
            </p:oleObj>
          </a:graphicData>
        </a:graphic>
      </p:graphicFrame>
      <p:graphicFrame>
        <p:nvGraphicFramePr>
          <p:cNvPr id="30730" name="Object 10"/>
          <p:cNvGraphicFramePr>
            <a:graphicFrameLocks noChangeAspect="1"/>
          </p:cNvGraphicFramePr>
          <p:nvPr/>
        </p:nvGraphicFramePr>
        <p:xfrm>
          <a:off x="4833939" y="2776534"/>
          <a:ext cx="809631" cy="428628"/>
        </p:xfrm>
        <a:graphic>
          <a:graphicData uri="http://schemas.openxmlformats.org/presentationml/2006/ole">
            <p:oleObj spid="_x0000_s30730" name="Equation" r:id="rId5" imgW="431640" imgH="228600" progId="Equation.DSMT4">
              <p:embed/>
            </p:oleObj>
          </a:graphicData>
        </a:graphic>
      </p:graphicFrame>
      <p:graphicFrame>
        <p:nvGraphicFramePr>
          <p:cNvPr id="30731" name="Object 11"/>
          <p:cNvGraphicFramePr>
            <a:graphicFrameLocks noChangeAspect="1"/>
          </p:cNvGraphicFramePr>
          <p:nvPr/>
        </p:nvGraphicFramePr>
        <p:xfrm>
          <a:off x="1316038" y="3571875"/>
          <a:ext cx="2012950" cy="482600"/>
        </p:xfrm>
        <a:graphic>
          <a:graphicData uri="http://schemas.openxmlformats.org/presentationml/2006/ole">
            <p:oleObj spid="_x0000_s30731" name="Equation" r:id="rId6" imgW="1218960" imgH="291960" progId="Equation.DSMT4">
              <p:embed/>
            </p:oleObj>
          </a:graphicData>
        </a:graphic>
      </p:graphicFrame>
      <p:graphicFrame>
        <p:nvGraphicFramePr>
          <p:cNvPr id="30732" name="Object 12"/>
          <p:cNvGraphicFramePr>
            <a:graphicFrameLocks noChangeAspect="1"/>
          </p:cNvGraphicFramePr>
          <p:nvPr/>
        </p:nvGraphicFramePr>
        <p:xfrm>
          <a:off x="2613025" y="4071938"/>
          <a:ext cx="1425575" cy="482600"/>
        </p:xfrm>
        <a:graphic>
          <a:graphicData uri="http://schemas.openxmlformats.org/presentationml/2006/ole">
            <p:oleObj spid="_x0000_s30732" name="Equation" r:id="rId7" imgW="863280" imgH="291960" progId="Equation.DSMT4">
              <p:embed/>
            </p:oleObj>
          </a:graphicData>
        </a:graphic>
      </p:graphicFrame>
      <p:pic>
        <p:nvPicPr>
          <p:cNvPr id="30734" name="Picture 14" descr="fig1804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0" y="4500570"/>
            <a:ext cx="4800443" cy="2357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30735" name="Object 15"/>
          <p:cNvGraphicFramePr>
            <a:graphicFrameLocks noChangeAspect="1"/>
          </p:cNvGraphicFramePr>
          <p:nvPr/>
        </p:nvGraphicFramePr>
        <p:xfrm>
          <a:off x="5038725" y="6429375"/>
          <a:ext cx="2392363" cy="428625"/>
        </p:xfrm>
        <a:graphic>
          <a:graphicData uri="http://schemas.openxmlformats.org/presentationml/2006/ole">
            <p:oleObj spid="_x0000_s30735" name="Equation" r:id="rId9" imgW="1346040" imgH="24120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71462"/>
            <a:ext cx="9144000" cy="785818"/>
          </a:xfrm>
        </p:spPr>
        <p:txBody>
          <a:bodyPr>
            <a:normAutofit fontScale="90000"/>
          </a:bodyPr>
          <a:lstStyle/>
          <a:p>
            <a:r>
              <a:rPr lang="ru-RU" sz="2400" b="1" spc="-30" dirty="0" smtClean="0">
                <a:latin typeface="Times New Roman"/>
                <a:ea typeface="Times New Roman"/>
              </a:rPr>
              <a:t>10.3.  </a:t>
            </a:r>
            <a:r>
              <a:rPr lang="ru-RU" sz="2400" b="1" dirty="0" smtClean="0">
                <a:latin typeface="Times New Roman"/>
                <a:ea typeface="Times New Roman"/>
              </a:rPr>
              <a:t>ПРАВОЪГЪЛНА</a:t>
            </a:r>
            <a:r>
              <a:rPr lang="ru-RU" sz="2400" b="1" spc="-30" dirty="0" smtClean="0">
                <a:latin typeface="Times New Roman"/>
                <a:ea typeface="Times New Roman"/>
              </a:rPr>
              <a:t> ПОТЕНЦИАЛНА</a:t>
            </a:r>
            <a:r>
              <a:rPr lang="en-US" sz="2400" b="1" spc="-30" dirty="0" smtClean="0">
                <a:latin typeface="Times New Roman"/>
                <a:ea typeface="Times New Roman"/>
              </a:rPr>
              <a:t> </a:t>
            </a:r>
            <a:r>
              <a:rPr lang="ru-RU" sz="2400" b="1" spc="-30" dirty="0" smtClean="0">
                <a:latin typeface="Times New Roman"/>
                <a:ea typeface="Times New Roman"/>
              </a:rPr>
              <a:t> ЯМА С КРАЙНА ДЪЛБОЧИНА</a:t>
            </a:r>
            <a:endParaRPr lang="en-US" sz="2400" b="1" dirty="0">
              <a:latin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142908" y="642918"/>
            <a:ext cx="9644130" cy="621508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400" b="1" i="1" dirty="0" smtClean="0">
                <a:latin typeface="Times New Roman" pitchFamily="18" charset="0"/>
              </a:rPr>
              <a:t>⁪•</a:t>
            </a:r>
            <a:r>
              <a:rPr lang="el-GR" sz="2400" b="1" i="1" dirty="0" smtClean="0">
                <a:latin typeface="Times New Roman" pitchFamily="18" charset="0"/>
              </a:rPr>
              <a:t> </a:t>
            </a:r>
            <a:r>
              <a:rPr lang="bg-BG" sz="2400" b="1" i="1" dirty="0" smtClean="0">
                <a:latin typeface="Times New Roman" pitchFamily="18" charset="0"/>
              </a:rPr>
              <a:t>Влияние на </a:t>
            </a:r>
            <a:r>
              <a:rPr lang="ru-RU" sz="2400" b="1" i="1" dirty="0" err="1" smtClean="0">
                <a:latin typeface="Times New Roman" pitchFamily="18" charset="0"/>
              </a:rPr>
              <a:t>дълбочината</a:t>
            </a:r>
            <a:r>
              <a:rPr lang="ru-RU" sz="2400" b="1" i="1" dirty="0" smtClean="0">
                <a:latin typeface="Times New Roman" pitchFamily="18" charset="0"/>
              </a:rPr>
              <a:t> и на </a:t>
            </a:r>
            <a:r>
              <a:rPr lang="ru-RU" sz="2400" b="1" i="1" dirty="0" err="1" smtClean="0">
                <a:latin typeface="Times New Roman" pitchFamily="18" charset="0"/>
              </a:rPr>
              <a:t>ширината</a:t>
            </a:r>
            <a:r>
              <a:rPr lang="ru-RU" sz="2400" b="1" i="1" dirty="0" smtClean="0">
                <a:latin typeface="Times New Roman" pitchFamily="18" charset="0"/>
              </a:rPr>
              <a:t> </a:t>
            </a:r>
            <a:r>
              <a:rPr lang="ru-RU" sz="2400" b="1" i="1" dirty="0" err="1" smtClean="0">
                <a:latin typeface="Times New Roman" pitchFamily="18" charset="0"/>
              </a:rPr>
              <a:t>на</a:t>
            </a:r>
            <a:r>
              <a:rPr lang="ru-RU" sz="2400" b="1" i="1" dirty="0" smtClean="0">
                <a:latin typeface="Times New Roman" pitchFamily="18" charset="0"/>
              </a:rPr>
              <a:t> </a:t>
            </a:r>
            <a:r>
              <a:rPr lang="ru-RU" sz="2400" b="1" i="1" dirty="0" err="1" smtClean="0">
                <a:latin typeface="Times New Roman" pitchFamily="18" charset="0"/>
              </a:rPr>
              <a:t>ямата</a:t>
            </a:r>
            <a:endParaRPr lang="ru-RU" sz="2400" b="1" i="1" dirty="0" smtClean="0">
              <a:latin typeface="Times New Roman" pitchFamily="18" charset="0"/>
            </a:endParaRPr>
          </a:p>
          <a:p>
            <a:pPr>
              <a:buNone/>
            </a:pPr>
            <a:endParaRPr lang="ru-RU" sz="2400" b="1" i="1" dirty="0" smtClean="0">
              <a:latin typeface="Times New Roman" pitchFamily="18" charset="0"/>
            </a:endParaRPr>
          </a:p>
          <a:p>
            <a:pPr>
              <a:buNone/>
            </a:pPr>
            <a:endParaRPr lang="ru-RU" sz="2400" b="1" i="1" dirty="0" smtClean="0">
              <a:latin typeface="Times New Roman" pitchFamily="18" charset="0"/>
            </a:endParaRPr>
          </a:p>
          <a:p>
            <a:pPr>
              <a:buNone/>
            </a:pPr>
            <a:endParaRPr lang="ru-RU" sz="2400" b="1" i="1" dirty="0" smtClean="0">
              <a:latin typeface="Times New Roman" pitchFamily="18" charset="0"/>
            </a:endParaRPr>
          </a:p>
          <a:p>
            <a:pPr>
              <a:buNone/>
            </a:pPr>
            <a:endParaRPr lang="ru-RU" sz="2400" b="1" i="1" dirty="0" smtClean="0">
              <a:latin typeface="Times New Roman" pitchFamily="18" charset="0"/>
            </a:endParaRPr>
          </a:p>
          <a:p>
            <a:pPr>
              <a:buNone/>
            </a:pPr>
            <a:endParaRPr lang="ru-RU" sz="2400" b="1" i="1" dirty="0" smtClean="0">
              <a:latin typeface="Times New Roman" pitchFamily="18" charset="0"/>
            </a:endParaRPr>
          </a:p>
          <a:p>
            <a:pPr>
              <a:buNone/>
            </a:pPr>
            <a:endParaRPr lang="ru-RU" sz="2400" b="1" i="1" dirty="0" smtClean="0">
              <a:latin typeface="Times New Roman" pitchFamily="18" charset="0"/>
            </a:endParaRPr>
          </a:p>
          <a:p>
            <a:pPr>
              <a:buNone/>
            </a:pPr>
            <a:endParaRPr lang="ru-RU" sz="2400" b="1" i="1" dirty="0" smtClean="0">
              <a:latin typeface="Times New Roman" pitchFamily="18" charset="0"/>
            </a:endParaRPr>
          </a:p>
          <a:p>
            <a:pPr>
              <a:buNone/>
            </a:pPr>
            <a:endParaRPr lang="ru-RU" sz="2400" b="1" i="1" dirty="0" smtClean="0">
              <a:latin typeface="Times New Roman" pitchFamily="18" charset="0"/>
            </a:endParaRPr>
          </a:p>
          <a:p>
            <a:pPr>
              <a:buNone/>
            </a:pPr>
            <a:endParaRPr lang="ru-RU" sz="2400" b="1" i="1" dirty="0" smtClean="0">
              <a:latin typeface="Times New Roman" pitchFamily="18" charset="0"/>
            </a:endParaRP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</a:rPr>
              <a:t>                                                 </a:t>
            </a:r>
          </a:p>
          <a:p>
            <a:pPr>
              <a:buNone/>
            </a:pPr>
            <a:r>
              <a:rPr lang="ru-RU" sz="2400" dirty="0" err="1" smtClean="0">
                <a:latin typeface="Times New Roman" pitchFamily="18" charset="0"/>
              </a:rPr>
              <a:t>Увеличаване</a:t>
            </a:r>
            <a:r>
              <a:rPr lang="ru-RU" sz="2400" dirty="0" smtClean="0">
                <a:latin typeface="Times New Roman" pitchFamily="18" charset="0"/>
              </a:rPr>
              <a:t> на </a:t>
            </a:r>
            <a:r>
              <a:rPr lang="ru-RU" sz="2400" dirty="0" err="1" smtClean="0">
                <a:latin typeface="Times New Roman" pitchFamily="18" charset="0"/>
              </a:rPr>
              <a:t>броя</a:t>
            </a:r>
            <a:r>
              <a:rPr lang="ru-RU" sz="2400" dirty="0" smtClean="0">
                <a:latin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</a:rPr>
              <a:t>на</a:t>
            </a:r>
            <a:r>
              <a:rPr lang="ru-RU" sz="2400" dirty="0" smtClean="0">
                <a:latin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</a:rPr>
              <a:t>състоянията</a:t>
            </a:r>
            <a:r>
              <a:rPr lang="ru-RU" sz="2400" dirty="0" smtClean="0">
                <a:latin typeface="Times New Roman" pitchFamily="18" charset="0"/>
              </a:rPr>
              <a:t> в </a:t>
            </a:r>
            <a:r>
              <a:rPr lang="ru-RU" sz="2400" dirty="0" err="1" smtClean="0">
                <a:latin typeface="Times New Roman" pitchFamily="18" charset="0"/>
              </a:rPr>
              <a:t>ямата</a:t>
            </a:r>
            <a:r>
              <a:rPr lang="ru-RU" sz="2400" dirty="0" smtClean="0">
                <a:latin typeface="Times New Roman" pitchFamily="18" charset="0"/>
              </a:rPr>
              <a:t> с </a:t>
            </a:r>
            <a:r>
              <a:rPr lang="ru-RU" sz="2400" dirty="0" err="1" smtClean="0">
                <a:latin typeface="Times New Roman" pitchFamily="18" charset="0"/>
              </a:rPr>
              <a:t>нарастване</a:t>
            </a:r>
            <a:r>
              <a:rPr lang="ru-RU" sz="2400" dirty="0" smtClean="0">
                <a:latin typeface="Times New Roman" pitchFamily="18" charset="0"/>
              </a:rPr>
              <a:t> на: </a:t>
            </a: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</a:rPr>
              <a:t>     </a:t>
            </a:r>
            <a:r>
              <a:rPr lang="ru-RU" sz="2400" i="1" dirty="0" err="1" smtClean="0">
                <a:latin typeface="Times New Roman" pitchFamily="18" charset="0"/>
              </a:rPr>
              <a:t>дълбочлната</a:t>
            </a:r>
            <a:r>
              <a:rPr lang="ru-RU" sz="2400" i="1" dirty="0" smtClean="0">
                <a:latin typeface="Times New Roman" pitchFamily="18" charset="0"/>
              </a:rPr>
              <a:t> </a:t>
            </a:r>
            <a:r>
              <a:rPr lang="ru-RU" sz="2400" i="1" dirty="0" err="1" smtClean="0">
                <a:latin typeface="Times New Roman" pitchFamily="18" charset="0"/>
              </a:rPr>
              <a:t>ѝ</a:t>
            </a:r>
            <a:r>
              <a:rPr lang="ru-RU" sz="2400" dirty="0" err="1" smtClean="0">
                <a:latin typeface="Times New Roman" pitchFamily="18" charset="0"/>
              </a:rPr>
              <a:t>                                     </a:t>
            </a:r>
            <a:r>
              <a:rPr lang="ru-RU" sz="2400" i="1" dirty="0" err="1" smtClean="0">
                <a:latin typeface="Times New Roman" pitchFamily="18" charset="0"/>
              </a:rPr>
              <a:t>нейната</a:t>
            </a:r>
            <a:r>
              <a:rPr lang="ru-RU" sz="2400" i="1" dirty="0" smtClean="0">
                <a:latin typeface="Times New Roman" pitchFamily="18" charset="0"/>
              </a:rPr>
              <a:t> ширина </a:t>
            </a:r>
            <a:r>
              <a:rPr lang="en-US" sz="2400" i="1" dirty="0" smtClean="0">
                <a:latin typeface="Times New Roman" pitchFamily="18" charset="0"/>
              </a:rPr>
              <a:t>a</a:t>
            </a:r>
            <a:r>
              <a:rPr lang="ru-RU" sz="2400" i="1" dirty="0" smtClean="0">
                <a:latin typeface="Times New Roman" pitchFamily="18" charset="0"/>
              </a:rPr>
              <a:t>.</a:t>
            </a:r>
            <a:endParaRPr lang="el-GR" sz="2400" i="1" dirty="0" smtClean="0">
              <a:latin typeface="Times New Roman" pitchFamily="18" charset="0"/>
            </a:endParaRPr>
          </a:p>
          <a:p>
            <a:pPr>
              <a:buNone/>
            </a:pPr>
            <a:endParaRPr lang="el-GR" sz="2400" b="1" i="1" dirty="0" smtClean="0">
              <a:latin typeface="Times New Roman" pitchFamily="18" charset="0"/>
            </a:endParaRPr>
          </a:p>
          <a:p>
            <a:pPr>
              <a:buNone/>
            </a:pPr>
            <a:endParaRPr lang="el-GR" sz="2400" b="1" i="1" dirty="0" smtClean="0">
              <a:latin typeface="Times New Roman" pitchFamily="18" charset="0"/>
            </a:endParaRPr>
          </a:p>
          <a:p>
            <a:pPr>
              <a:buNone/>
            </a:pPr>
            <a:endParaRPr lang="en-US" sz="2400" b="1" i="1" dirty="0">
              <a:latin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010432" y="6564337"/>
            <a:ext cx="2133600" cy="365125"/>
          </a:xfrm>
        </p:spPr>
        <p:txBody>
          <a:bodyPr/>
          <a:lstStyle/>
          <a:p>
            <a:fld id="{2ADFFEBF-AC71-420D-9A36-DFCB78D0D215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29704" name="Rectangle 8"/>
          <p:cNvSpPr>
            <a:spLocks noChangeArrowheads="1"/>
          </p:cNvSpPr>
          <p:nvPr/>
        </p:nvSpPr>
        <p:spPr bwMode="auto">
          <a:xfrm>
            <a:off x="0" y="149095"/>
            <a:ext cx="9144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9706" name="Picture 10" descr="untitled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071546"/>
            <a:ext cx="4214810" cy="40162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9707" name="Picture 11" descr="untitled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286248" y="1928801"/>
            <a:ext cx="4857752" cy="31571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29708" name="Object 12"/>
          <p:cNvGraphicFramePr>
            <a:graphicFrameLocks noChangeAspect="1"/>
          </p:cNvGraphicFramePr>
          <p:nvPr/>
        </p:nvGraphicFramePr>
        <p:xfrm>
          <a:off x="2285984" y="6000768"/>
          <a:ext cx="357190" cy="428628"/>
        </p:xfrm>
        <a:graphic>
          <a:graphicData uri="http://schemas.openxmlformats.org/presentationml/2006/ole">
            <p:oleObj spid="_x0000_s29708" name="Equation" r:id="rId5" imgW="190440" imgH="22860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42900"/>
            <a:ext cx="9144000" cy="785818"/>
          </a:xfrm>
        </p:spPr>
        <p:txBody>
          <a:bodyPr>
            <a:normAutofit fontScale="90000"/>
          </a:bodyPr>
          <a:lstStyle/>
          <a:p>
            <a:r>
              <a:rPr lang="ru-RU" sz="2400" b="1" spc="-30" dirty="0" smtClean="0">
                <a:latin typeface="Times New Roman"/>
                <a:ea typeface="Times New Roman"/>
              </a:rPr>
              <a:t>10.3.  </a:t>
            </a:r>
            <a:r>
              <a:rPr lang="ru-RU" sz="2400" b="1" dirty="0" smtClean="0">
                <a:latin typeface="Times New Roman"/>
                <a:ea typeface="Times New Roman"/>
              </a:rPr>
              <a:t>ПРАВОЪГЪЛНА</a:t>
            </a:r>
            <a:r>
              <a:rPr lang="ru-RU" sz="2400" b="1" spc="-30" dirty="0" smtClean="0">
                <a:latin typeface="Times New Roman"/>
                <a:ea typeface="Times New Roman"/>
              </a:rPr>
              <a:t> ПОТЕНЦИАЛНА</a:t>
            </a:r>
            <a:r>
              <a:rPr lang="en-US" sz="2400" b="1" spc="-30" dirty="0" smtClean="0">
                <a:latin typeface="Times New Roman"/>
                <a:ea typeface="Times New Roman"/>
              </a:rPr>
              <a:t> </a:t>
            </a:r>
            <a:r>
              <a:rPr lang="ru-RU" sz="2400" b="1" spc="-30" dirty="0" smtClean="0">
                <a:latin typeface="Times New Roman"/>
                <a:ea typeface="Times New Roman"/>
              </a:rPr>
              <a:t> ЯМА С КРАЙНА ДЪЛБОЧИНА</a:t>
            </a:r>
            <a:endParaRPr lang="en-US" sz="2400" b="1" dirty="0">
              <a:latin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42942"/>
            <a:ext cx="9429784" cy="6286520"/>
          </a:xfrm>
        </p:spPr>
        <p:txBody>
          <a:bodyPr>
            <a:normAutofit/>
          </a:bodyPr>
          <a:lstStyle/>
          <a:p>
            <a:pPr>
              <a:lnSpc>
                <a:spcPts val="3600"/>
              </a:lnSpc>
            </a:pPr>
            <a:r>
              <a:rPr lang="bg-BG" sz="2400" b="1" i="1" dirty="0" smtClean="0">
                <a:latin typeface="Times New Roman" pitchFamily="18" charset="0"/>
              </a:rPr>
              <a:t>Изводи</a:t>
            </a:r>
          </a:p>
          <a:p>
            <a:pPr>
              <a:lnSpc>
                <a:spcPts val="3600"/>
              </a:lnSpc>
              <a:buNone/>
            </a:pPr>
            <a:r>
              <a:rPr lang="bg-BG" sz="2400" dirty="0" smtClean="0"/>
              <a:t>1. </a:t>
            </a:r>
            <a:r>
              <a:rPr lang="bg-BG" sz="2400" dirty="0" smtClean="0">
                <a:latin typeface="Times New Roman"/>
              </a:rPr>
              <a:t>Енергията на частицата при  </a:t>
            </a:r>
            <a:r>
              <a:rPr lang="ru-RU" sz="2400" dirty="0" smtClean="0">
                <a:latin typeface="Times New Roman"/>
              </a:rPr>
              <a:t>          </a:t>
            </a:r>
            <a:r>
              <a:rPr lang="bg-BG" sz="2400" dirty="0" smtClean="0">
                <a:latin typeface="Times New Roman"/>
              </a:rPr>
              <a:t>има дискретен характер.</a:t>
            </a:r>
          </a:p>
          <a:p>
            <a:pPr>
              <a:lnSpc>
                <a:spcPts val="3600"/>
              </a:lnSpc>
              <a:buNone/>
            </a:pPr>
            <a:r>
              <a:rPr lang="bg-BG" sz="2400" dirty="0" smtClean="0">
                <a:latin typeface="Times New Roman"/>
              </a:rPr>
              <a:t>2. Енергетичните нива са </a:t>
            </a:r>
            <a:r>
              <a:rPr lang="bg-BG" sz="2400" dirty="0" err="1" smtClean="0">
                <a:latin typeface="Times New Roman"/>
              </a:rPr>
              <a:t>нееквидистантни</a:t>
            </a:r>
            <a:r>
              <a:rPr lang="bg-BG" sz="2400" dirty="0" smtClean="0">
                <a:latin typeface="Times New Roman"/>
              </a:rPr>
              <a:t>.</a:t>
            </a:r>
          </a:p>
          <a:p>
            <a:pPr>
              <a:lnSpc>
                <a:spcPts val="3600"/>
              </a:lnSpc>
              <a:buNone/>
            </a:pPr>
            <a:r>
              <a:rPr lang="ru-RU" sz="2400" dirty="0" smtClean="0">
                <a:latin typeface="Times New Roman"/>
              </a:rPr>
              <a:t>3. </a:t>
            </a:r>
            <a:r>
              <a:rPr lang="ru-RU" sz="2400" i="1" dirty="0" err="1" smtClean="0">
                <a:latin typeface="Times New Roman"/>
              </a:rPr>
              <a:t>Броят</a:t>
            </a:r>
            <a:r>
              <a:rPr lang="ru-RU" sz="2400" i="1" dirty="0" smtClean="0">
                <a:latin typeface="Times New Roman"/>
              </a:rPr>
              <a:t> на </a:t>
            </a:r>
            <a:r>
              <a:rPr lang="ru-RU" sz="2400" i="1" dirty="0" err="1" smtClean="0">
                <a:latin typeface="Times New Roman"/>
              </a:rPr>
              <a:t>свързаните</a:t>
            </a:r>
            <a:r>
              <a:rPr lang="ru-RU" sz="2400" i="1" dirty="0" smtClean="0">
                <a:latin typeface="Times New Roman"/>
              </a:rPr>
              <a:t> </a:t>
            </a:r>
            <a:r>
              <a:rPr lang="ru-RU" sz="2400" i="1" dirty="0" err="1" smtClean="0">
                <a:latin typeface="Times New Roman"/>
              </a:rPr>
              <a:t>състояния</a:t>
            </a:r>
            <a:r>
              <a:rPr lang="ru-RU" sz="2400" i="1" dirty="0" smtClean="0">
                <a:latin typeface="Times New Roman"/>
              </a:rPr>
              <a:t> </a:t>
            </a:r>
            <a:r>
              <a:rPr lang="ru-RU" sz="2400" i="1" dirty="0" err="1" smtClean="0">
                <a:latin typeface="Times New Roman"/>
              </a:rPr>
              <a:t>зависи</a:t>
            </a:r>
            <a:r>
              <a:rPr lang="ru-RU" sz="2400" i="1" dirty="0" smtClean="0">
                <a:latin typeface="Times New Roman"/>
              </a:rPr>
              <a:t> от </a:t>
            </a:r>
            <a:r>
              <a:rPr lang="ru-RU" sz="2400" i="1" dirty="0" err="1" smtClean="0">
                <a:latin typeface="Times New Roman"/>
              </a:rPr>
              <a:t>дълбочината</a:t>
            </a:r>
            <a:r>
              <a:rPr lang="ru-RU" sz="2400" i="1" dirty="0" smtClean="0">
                <a:latin typeface="Times New Roman"/>
              </a:rPr>
              <a:t>     и </a:t>
            </a:r>
            <a:r>
              <a:rPr lang="ru-RU" sz="2400" i="1" dirty="0" err="1" smtClean="0">
                <a:latin typeface="Times New Roman"/>
              </a:rPr>
              <a:t>ширината</a:t>
            </a:r>
            <a:r>
              <a:rPr lang="ru-RU" sz="2400" i="1" dirty="0" smtClean="0">
                <a:latin typeface="Times New Roman"/>
              </a:rPr>
              <a:t> а на </a:t>
            </a:r>
            <a:r>
              <a:rPr lang="ru-RU" sz="2400" i="1" dirty="0" err="1" smtClean="0">
                <a:latin typeface="Times New Roman"/>
              </a:rPr>
              <a:t>ямата</a:t>
            </a:r>
            <a:r>
              <a:rPr lang="ru-RU" sz="2400" i="1" dirty="0" smtClean="0">
                <a:latin typeface="Times New Roman"/>
              </a:rPr>
              <a:t> – при                         </a:t>
            </a:r>
            <a:r>
              <a:rPr lang="ru-RU" sz="2400" i="1" dirty="0" err="1" smtClean="0">
                <a:latin typeface="Times New Roman"/>
              </a:rPr>
              <a:t>има</a:t>
            </a:r>
            <a:r>
              <a:rPr lang="ru-RU" sz="2400" i="1" dirty="0" smtClean="0">
                <a:latin typeface="Times New Roman"/>
              </a:rPr>
              <a:t> само </a:t>
            </a:r>
            <a:r>
              <a:rPr lang="ru-RU" sz="2400" i="1" dirty="0" err="1" smtClean="0">
                <a:latin typeface="Times New Roman"/>
              </a:rPr>
              <a:t>едно</a:t>
            </a:r>
            <a:r>
              <a:rPr lang="ru-RU" sz="2400" i="1" dirty="0" smtClean="0">
                <a:latin typeface="Times New Roman"/>
              </a:rPr>
              <a:t> </a:t>
            </a:r>
            <a:r>
              <a:rPr lang="ru-RU" sz="2400" i="1" dirty="0" err="1" smtClean="0">
                <a:latin typeface="Times New Roman"/>
              </a:rPr>
              <a:t>свързано</a:t>
            </a:r>
            <a:r>
              <a:rPr lang="ru-RU" sz="2400" i="1" dirty="0" smtClean="0">
                <a:latin typeface="Times New Roman"/>
              </a:rPr>
              <a:t> </a:t>
            </a:r>
            <a:r>
              <a:rPr lang="ru-RU" sz="2400" i="1" dirty="0" err="1" smtClean="0">
                <a:latin typeface="Times New Roman"/>
              </a:rPr>
              <a:t>състояние</a:t>
            </a:r>
            <a:r>
              <a:rPr lang="ru-RU" sz="2400" i="1" dirty="0" smtClean="0">
                <a:latin typeface="Times New Roman"/>
              </a:rPr>
              <a:t> и с </a:t>
            </a:r>
            <a:r>
              <a:rPr lang="ru-RU" sz="2400" i="1" dirty="0" err="1" smtClean="0">
                <a:latin typeface="Times New Roman"/>
              </a:rPr>
              <a:t>увеличаване</a:t>
            </a:r>
            <a:r>
              <a:rPr lang="ru-RU" sz="2400" i="1" dirty="0" smtClean="0">
                <a:latin typeface="Times New Roman"/>
              </a:rPr>
              <a:t> на                  </a:t>
            </a:r>
            <a:r>
              <a:rPr lang="ru-RU" sz="2400" i="1" dirty="0" err="1" smtClean="0">
                <a:latin typeface="Times New Roman"/>
              </a:rPr>
              <a:t>броят</a:t>
            </a:r>
            <a:r>
              <a:rPr lang="ru-RU" sz="2400" i="1" dirty="0" smtClean="0">
                <a:latin typeface="Times New Roman"/>
              </a:rPr>
              <a:t> им </a:t>
            </a:r>
            <a:r>
              <a:rPr lang="ru-RU" sz="2400" i="1" dirty="0" err="1" smtClean="0">
                <a:latin typeface="Times New Roman"/>
              </a:rPr>
              <a:t>нараства</a:t>
            </a:r>
            <a:r>
              <a:rPr lang="ru-RU" sz="2400" i="1" dirty="0" smtClean="0">
                <a:latin typeface="Times New Roman"/>
              </a:rPr>
              <a:t>.</a:t>
            </a:r>
          </a:p>
          <a:p>
            <a:pPr>
              <a:lnSpc>
                <a:spcPts val="3600"/>
              </a:lnSpc>
              <a:buNone/>
            </a:pPr>
            <a:r>
              <a:rPr lang="ru-RU" sz="2400" dirty="0" smtClean="0">
                <a:latin typeface="Times New Roman"/>
              </a:rPr>
              <a:t>4. </a:t>
            </a:r>
            <a:r>
              <a:rPr lang="ru-RU" sz="2400" dirty="0" err="1" smtClean="0">
                <a:latin typeface="Times New Roman"/>
              </a:rPr>
              <a:t>Минимално</a:t>
            </a:r>
            <a:r>
              <a:rPr lang="ru-RU" sz="2400" dirty="0" smtClean="0">
                <a:latin typeface="Times New Roman"/>
              </a:rPr>
              <a:t> </a:t>
            </a:r>
            <a:r>
              <a:rPr lang="ru-RU" sz="2400" dirty="0" err="1" smtClean="0">
                <a:latin typeface="Times New Roman"/>
              </a:rPr>
              <a:t>възможната</a:t>
            </a:r>
            <a:r>
              <a:rPr lang="ru-RU" sz="2400" dirty="0" smtClean="0">
                <a:latin typeface="Times New Roman"/>
              </a:rPr>
              <a:t> </a:t>
            </a:r>
            <a:r>
              <a:rPr lang="ru-RU" sz="2400" dirty="0" err="1" smtClean="0">
                <a:latin typeface="Times New Roman"/>
              </a:rPr>
              <a:t>енергия</a:t>
            </a:r>
            <a:r>
              <a:rPr lang="ru-RU" sz="2400" dirty="0" smtClean="0">
                <a:latin typeface="Times New Roman"/>
              </a:rPr>
              <a:t> е различна от </a:t>
            </a:r>
            <a:r>
              <a:rPr lang="ru-RU" sz="2400" dirty="0" err="1" smtClean="0">
                <a:latin typeface="Times New Roman"/>
              </a:rPr>
              <a:t>нула</a:t>
            </a:r>
            <a:r>
              <a:rPr lang="ru-RU" sz="2400" dirty="0" smtClean="0">
                <a:latin typeface="Times New Roman"/>
              </a:rPr>
              <a:t>: </a:t>
            </a:r>
          </a:p>
          <a:p>
            <a:pPr>
              <a:lnSpc>
                <a:spcPts val="3600"/>
              </a:lnSpc>
              <a:buNone/>
            </a:pPr>
            <a:r>
              <a:rPr lang="ru-RU" sz="2400" dirty="0" smtClean="0">
                <a:latin typeface="Times New Roman"/>
              </a:rPr>
              <a:t>5. </a:t>
            </a:r>
            <a:r>
              <a:rPr lang="ru-RU" sz="2400" dirty="0" err="1" smtClean="0">
                <a:latin typeface="Times New Roman"/>
              </a:rPr>
              <a:t>Вероятността</a:t>
            </a:r>
            <a:r>
              <a:rPr lang="ru-RU" sz="2400" dirty="0" smtClean="0">
                <a:latin typeface="Times New Roman"/>
              </a:rPr>
              <a:t> на </a:t>
            </a:r>
            <a:r>
              <a:rPr lang="ru-RU" sz="2400" dirty="0" err="1" smtClean="0">
                <a:latin typeface="Times New Roman"/>
              </a:rPr>
              <a:t>частицата</a:t>
            </a:r>
            <a:r>
              <a:rPr lang="ru-RU" sz="2400" dirty="0" smtClean="0">
                <a:latin typeface="Times New Roman"/>
              </a:rPr>
              <a:t> в </a:t>
            </a:r>
            <a:r>
              <a:rPr lang="ru-RU" sz="2400" dirty="0" err="1" smtClean="0">
                <a:latin typeface="Times New Roman"/>
              </a:rPr>
              <a:t>основното</a:t>
            </a:r>
            <a:r>
              <a:rPr lang="ru-RU" sz="2400" dirty="0" smtClean="0">
                <a:latin typeface="Times New Roman"/>
              </a:rPr>
              <a:t> </a:t>
            </a:r>
            <a:r>
              <a:rPr lang="ru-RU" sz="2400" dirty="0" err="1" smtClean="0">
                <a:latin typeface="Times New Roman"/>
              </a:rPr>
              <a:t>състояние</a:t>
            </a:r>
            <a:r>
              <a:rPr lang="ru-RU" sz="2400" dirty="0" smtClean="0">
                <a:latin typeface="Times New Roman"/>
              </a:rPr>
              <a:t> (                ).</a:t>
            </a:r>
          </a:p>
          <a:p>
            <a:pPr>
              <a:lnSpc>
                <a:spcPts val="3600"/>
              </a:lnSpc>
              <a:buNone/>
            </a:pPr>
            <a:r>
              <a:rPr lang="ru-RU" sz="2400" dirty="0" smtClean="0">
                <a:latin typeface="Times New Roman"/>
              </a:rPr>
              <a:t>    е различна от </a:t>
            </a:r>
            <a:r>
              <a:rPr lang="ru-RU" sz="2400" dirty="0" err="1" smtClean="0">
                <a:latin typeface="Times New Roman"/>
              </a:rPr>
              <a:t>нула</a:t>
            </a:r>
            <a:r>
              <a:rPr lang="ru-RU" sz="2400" dirty="0" smtClean="0">
                <a:latin typeface="Times New Roman"/>
              </a:rPr>
              <a:t> в коя да е точка на </a:t>
            </a:r>
            <a:r>
              <a:rPr lang="ru-RU" sz="2400" dirty="0" err="1" smtClean="0">
                <a:latin typeface="Times New Roman"/>
              </a:rPr>
              <a:t>ямата</a:t>
            </a:r>
            <a:r>
              <a:rPr lang="ru-RU" sz="2400" dirty="0" smtClean="0">
                <a:latin typeface="Times New Roman"/>
              </a:rPr>
              <a:t>.</a:t>
            </a:r>
          </a:p>
          <a:p>
            <a:pPr>
              <a:lnSpc>
                <a:spcPts val="3600"/>
              </a:lnSpc>
              <a:buNone/>
            </a:pPr>
            <a:r>
              <a:rPr lang="ru-RU" sz="2400" dirty="0" smtClean="0">
                <a:latin typeface="Times New Roman"/>
              </a:rPr>
              <a:t>6. </a:t>
            </a:r>
            <a:r>
              <a:rPr lang="ru-RU" sz="2400" i="1" dirty="0" err="1" smtClean="0">
                <a:latin typeface="Times New Roman"/>
              </a:rPr>
              <a:t>Вероятността</a:t>
            </a:r>
            <a:r>
              <a:rPr lang="ru-RU" sz="2400" i="1" dirty="0" smtClean="0">
                <a:latin typeface="Times New Roman"/>
              </a:rPr>
              <a:t> да </a:t>
            </a:r>
            <a:r>
              <a:rPr lang="ru-RU" sz="2400" i="1" dirty="0" err="1" smtClean="0">
                <a:latin typeface="Times New Roman"/>
              </a:rPr>
              <a:t>открием</a:t>
            </a:r>
            <a:r>
              <a:rPr lang="ru-RU" sz="2400" i="1" dirty="0" smtClean="0">
                <a:latin typeface="Times New Roman"/>
              </a:rPr>
              <a:t> </a:t>
            </a:r>
            <a:r>
              <a:rPr lang="ru-RU" sz="2400" i="1" dirty="0" err="1" smtClean="0">
                <a:latin typeface="Times New Roman"/>
              </a:rPr>
              <a:t>частицата</a:t>
            </a:r>
            <a:r>
              <a:rPr lang="ru-RU" sz="2400" i="1" dirty="0" smtClean="0">
                <a:latin typeface="Times New Roman"/>
              </a:rPr>
              <a:t> в </a:t>
            </a:r>
            <a:r>
              <a:rPr lang="ru-RU" sz="2400" i="1" dirty="0" err="1" smtClean="0">
                <a:latin typeface="Times New Roman"/>
              </a:rPr>
              <a:t>класически</a:t>
            </a:r>
            <a:r>
              <a:rPr lang="ru-RU" sz="2400" i="1" dirty="0" smtClean="0">
                <a:latin typeface="Times New Roman"/>
              </a:rPr>
              <a:t> </a:t>
            </a:r>
            <a:r>
              <a:rPr lang="ru-RU" sz="2400" i="1" dirty="0" err="1" smtClean="0">
                <a:latin typeface="Times New Roman"/>
              </a:rPr>
              <a:t>забранената</a:t>
            </a:r>
            <a:r>
              <a:rPr lang="ru-RU" sz="2400" i="1" dirty="0" smtClean="0">
                <a:latin typeface="Times New Roman"/>
              </a:rPr>
              <a:t> </a:t>
            </a:r>
            <a:r>
              <a:rPr lang="ru-RU" sz="2400" i="1" dirty="0" err="1" smtClean="0">
                <a:latin typeface="Times New Roman"/>
              </a:rPr>
              <a:t>област</a:t>
            </a:r>
            <a:r>
              <a:rPr lang="ru-RU" sz="2400" i="1" dirty="0" smtClean="0">
                <a:latin typeface="Times New Roman"/>
              </a:rPr>
              <a:t> е различна от </a:t>
            </a:r>
            <a:r>
              <a:rPr lang="ru-RU" sz="2400" i="1" dirty="0" err="1" smtClean="0">
                <a:latin typeface="Times New Roman"/>
              </a:rPr>
              <a:t>нула</a:t>
            </a:r>
            <a:r>
              <a:rPr lang="ru-RU" sz="2400" i="1" dirty="0" smtClean="0">
                <a:latin typeface="Times New Roman"/>
              </a:rPr>
              <a:t>.</a:t>
            </a:r>
          </a:p>
          <a:p>
            <a:pPr>
              <a:lnSpc>
                <a:spcPts val="3600"/>
              </a:lnSpc>
            </a:pPr>
            <a:endParaRPr lang="bg-BG" sz="2400" b="1" i="1" dirty="0" smtClean="0">
              <a:latin typeface="Times New Roman" pitchFamily="18" charset="0"/>
            </a:endParaRPr>
          </a:p>
          <a:p>
            <a:endParaRPr lang="bg-BG" sz="2400" b="1" i="1" dirty="0" smtClean="0">
              <a:latin typeface="Times New Roman" pitchFamily="18" charset="0"/>
            </a:endParaRPr>
          </a:p>
          <a:p>
            <a:endParaRPr lang="bg-BG" sz="2400" b="1" i="1" dirty="0" smtClean="0">
              <a:latin typeface="Times New Roman" pitchFamily="18" charset="0"/>
            </a:endParaRPr>
          </a:p>
          <a:p>
            <a:endParaRPr lang="bg-BG" sz="2400" b="1" i="1" dirty="0" smtClean="0">
              <a:latin typeface="Times New Roman" pitchFamily="18" charset="0"/>
            </a:endParaRPr>
          </a:p>
          <a:p>
            <a:endParaRPr lang="bg-BG" sz="2400" b="1" i="1" dirty="0" smtClean="0">
              <a:latin typeface="Times New Roman" pitchFamily="18" charset="0"/>
            </a:endParaRPr>
          </a:p>
          <a:p>
            <a:pPr>
              <a:buNone/>
            </a:pPr>
            <a:endParaRPr lang="ru-RU" sz="2400" b="1" i="1" dirty="0" smtClean="0">
              <a:latin typeface="Times New Roman" pitchFamily="18" charset="0"/>
            </a:endParaRPr>
          </a:p>
          <a:p>
            <a:endParaRPr lang="ru-RU" sz="2400" b="1" i="1" dirty="0" smtClean="0">
              <a:latin typeface="Times New Roman" pitchFamily="18" charset="0"/>
            </a:endParaRPr>
          </a:p>
          <a:p>
            <a:endParaRPr lang="bg-BG" sz="2400" b="1" i="1" dirty="0" smtClean="0">
              <a:latin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010432" y="6564337"/>
            <a:ext cx="2133600" cy="365125"/>
          </a:xfrm>
        </p:spPr>
        <p:txBody>
          <a:bodyPr/>
          <a:lstStyle/>
          <a:p>
            <a:fld id="{2ADFFEBF-AC71-420D-9A36-DFCB78D0D215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2867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28686" name="Object 14"/>
          <p:cNvGraphicFramePr>
            <a:graphicFrameLocks noChangeAspect="1"/>
          </p:cNvGraphicFramePr>
          <p:nvPr/>
        </p:nvGraphicFramePr>
        <p:xfrm>
          <a:off x="4071934" y="1285860"/>
          <a:ext cx="809630" cy="428628"/>
        </p:xfrm>
        <a:graphic>
          <a:graphicData uri="http://schemas.openxmlformats.org/presentationml/2006/ole">
            <p:oleObj spid="_x0000_s28686" name="Equation" r:id="rId3" imgW="431640" imgH="228600" progId="Equation.DSMT4">
              <p:embed/>
            </p:oleObj>
          </a:graphicData>
        </a:graphic>
      </p:graphicFrame>
      <p:graphicFrame>
        <p:nvGraphicFramePr>
          <p:cNvPr id="28687" name="Object 15"/>
          <p:cNvGraphicFramePr>
            <a:graphicFrameLocks noChangeAspect="1"/>
          </p:cNvGraphicFramePr>
          <p:nvPr/>
        </p:nvGraphicFramePr>
        <p:xfrm>
          <a:off x="7786710" y="2357433"/>
          <a:ext cx="357187" cy="428625"/>
        </p:xfrm>
        <a:graphic>
          <a:graphicData uri="http://schemas.openxmlformats.org/presentationml/2006/ole">
            <p:oleObj spid="_x0000_s28687" name="Equation" r:id="rId4" imgW="190440" imgH="228600" progId="Equation.DSMT4">
              <p:embed/>
            </p:oleObj>
          </a:graphicData>
        </a:graphic>
      </p:graphicFrame>
      <p:graphicFrame>
        <p:nvGraphicFramePr>
          <p:cNvPr id="28688" name="Object 16"/>
          <p:cNvGraphicFramePr>
            <a:graphicFrameLocks noChangeAspect="1"/>
          </p:cNvGraphicFramePr>
          <p:nvPr/>
        </p:nvGraphicFramePr>
        <p:xfrm>
          <a:off x="4135438" y="2786061"/>
          <a:ext cx="1789112" cy="428625"/>
        </p:xfrm>
        <a:graphic>
          <a:graphicData uri="http://schemas.openxmlformats.org/presentationml/2006/ole">
            <p:oleObj spid="_x0000_s28688" name="Equation" r:id="rId5" imgW="1218960" imgH="291960" progId="Equation.DSMT4">
              <p:embed/>
            </p:oleObj>
          </a:graphicData>
        </a:graphic>
      </p:graphicFrame>
      <p:graphicFrame>
        <p:nvGraphicFramePr>
          <p:cNvPr id="28689" name="Object 17"/>
          <p:cNvGraphicFramePr>
            <a:graphicFrameLocks noChangeAspect="1"/>
          </p:cNvGraphicFramePr>
          <p:nvPr/>
        </p:nvGraphicFramePr>
        <p:xfrm>
          <a:off x="4330700" y="3233739"/>
          <a:ext cx="1266825" cy="428625"/>
        </p:xfrm>
        <a:graphic>
          <a:graphicData uri="http://schemas.openxmlformats.org/presentationml/2006/ole">
            <p:oleObj spid="_x0000_s28689" name="Equation" r:id="rId6" imgW="863280" imgH="291960" progId="Equation.DSMT4">
              <p:embed/>
            </p:oleObj>
          </a:graphicData>
        </a:graphic>
      </p:graphicFrame>
      <p:graphicFrame>
        <p:nvGraphicFramePr>
          <p:cNvPr id="28690" name="Object 18"/>
          <p:cNvGraphicFramePr>
            <a:graphicFrameLocks noChangeAspect="1"/>
          </p:cNvGraphicFramePr>
          <p:nvPr/>
        </p:nvGraphicFramePr>
        <p:xfrm>
          <a:off x="7083425" y="4376738"/>
          <a:ext cx="1290638" cy="338137"/>
        </p:xfrm>
        <a:graphic>
          <a:graphicData uri="http://schemas.openxmlformats.org/presentationml/2006/ole">
            <p:oleObj spid="_x0000_s28690" name="Equation" r:id="rId7" imgW="774360" imgH="203040" progId="Equation.DSMT4">
              <p:embed/>
            </p:oleObj>
          </a:graphicData>
        </a:graphic>
      </p:graphicFrame>
      <p:graphicFrame>
        <p:nvGraphicFramePr>
          <p:cNvPr id="28691" name="Object 19"/>
          <p:cNvGraphicFramePr>
            <a:graphicFrameLocks noChangeAspect="1"/>
          </p:cNvGraphicFramePr>
          <p:nvPr/>
        </p:nvGraphicFramePr>
        <p:xfrm>
          <a:off x="7286644" y="3824290"/>
          <a:ext cx="1163638" cy="338138"/>
        </p:xfrm>
        <a:graphic>
          <a:graphicData uri="http://schemas.openxmlformats.org/presentationml/2006/ole">
            <p:oleObj spid="_x0000_s28691" name="Equation" r:id="rId8" imgW="698400" imgH="20304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42900"/>
            <a:ext cx="9144000" cy="560406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latin typeface="Times New Roman"/>
              </a:rPr>
              <a:t>10.4   ПОТЕНЦИАЛЕН ПРАГ И ПОТЕНЦИАЛНА БАРИЕРА</a:t>
            </a:r>
            <a:endParaRPr lang="en-US" sz="2400" dirty="0">
              <a:latin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85728"/>
            <a:ext cx="9429784" cy="6715172"/>
          </a:xfrm>
        </p:spPr>
        <p:txBody>
          <a:bodyPr>
            <a:normAutofit/>
          </a:bodyPr>
          <a:lstStyle/>
          <a:p>
            <a:r>
              <a:rPr lang="bg-BG" sz="2400" b="1" i="1" dirty="0" smtClean="0">
                <a:latin typeface="Times New Roman" pitchFamily="18" charset="0"/>
                <a:cs typeface="Times New Roman" pitchFamily="18" charset="0"/>
              </a:rPr>
              <a:t>Потенциален праг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bg-BG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bg-BG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bg-BG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Тъй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като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членът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            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заедно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със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зависещия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от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времето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множител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т.е.                               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представлява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затихваща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вълна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идваща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отдясно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такава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вълна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няма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следва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че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       . </a:t>
            </a: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още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една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причина –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вълновата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функция е ограничена)</a:t>
            </a:r>
            <a:endParaRPr lang="bg-BG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bg-BG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bg-BG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bg-BG" sz="24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010432" y="6564337"/>
            <a:ext cx="2133600" cy="365125"/>
          </a:xfrm>
        </p:spPr>
        <p:txBody>
          <a:bodyPr/>
          <a:lstStyle/>
          <a:p>
            <a:fld id="{2ADFFEBF-AC71-420D-9A36-DFCB78D0D215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0" y="1857364"/>
            <a:ext cx="935837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bg-BG" sz="2400" i="1" dirty="0" smtClean="0"/>
              <a:t>•</a:t>
            </a:r>
            <a:r>
              <a:rPr lang="bg-BG" sz="2400" b="1" i="1" dirty="0" smtClean="0"/>
              <a:t>Уравнение и решение  за</a:t>
            </a:r>
            <a:endParaRPr lang="en-US" sz="2400" b="1" i="1" dirty="0"/>
          </a:p>
        </p:txBody>
      </p:sp>
      <p:pic>
        <p:nvPicPr>
          <p:cNvPr id="27672" name="Picture 2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034" y="642918"/>
            <a:ext cx="2929862" cy="1285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" name="Rectangle 20"/>
          <p:cNvSpPr/>
          <p:nvPr/>
        </p:nvSpPr>
        <p:spPr>
          <a:xfrm>
            <a:off x="4143372" y="714356"/>
            <a:ext cx="20143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bg-BG" dirty="0" smtClean="0"/>
              <a:t>Потенциален праг</a:t>
            </a:r>
          </a:p>
        </p:txBody>
      </p:sp>
      <p:graphicFrame>
        <p:nvGraphicFramePr>
          <p:cNvPr id="27673" name="Object 25"/>
          <p:cNvGraphicFramePr>
            <a:graphicFrameLocks noChangeAspect="1"/>
          </p:cNvGraphicFramePr>
          <p:nvPr/>
        </p:nvGraphicFramePr>
        <p:xfrm>
          <a:off x="4357686" y="1142984"/>
          <a:ext cx="1797226" cy="755652"/>
        </p:xfrm>
        <a:graphic>
          <a:graphicData uri="http://schemas.openxmlformats.org/presentationml/2006/ole">
            <p:oleObj spid="_x0000_s27673" name="Equation" r:id="rId4" imgW="1117440" imgH="469800" progId="Equation.DSMT4">
              <p:embed/>
            </p:oleObj>
          </a:graphicData>
        </a:graphic>
      </p:graphicFrame>
      <p:graphicFrame>
        <p:nvGraphicFramePr>
          <p:cNvPr id="27674" name="Object 26"/>
          <p:cNvGraphicFramePr>
            <a:graphicFrameLocks noChangeAspect="1"/>
          </p:cNvGraphicFramePr>
          <p:nvPr/>
        </p:nvGraphicFramePr>
        <p:xfrm>
          <a:off x="857224" y="2285992"/>
          <a:ext cx="7488229" cy="642938"/>
        </p:xfrm>
        <a:graphic>
          <a:graphicData uri="http://schemas.openxmlformats.org/presentationml/2006/ole">
            <p:oleObj spid="_x0000_s27674" name="Equation" r:id="rId5" imgW="4876560" imgH="419040" progId="Equation.DSMT4">
              <p:embed/>
            </p:oleObj>
          </a:graphicData>
        </a:graphic>
      </p:graphicFrame>
      <p:graphicFrame>
        <p:nvGraphicFramePr>
          <p:cNvPr id="27675" name="Object 27"/>
          <p:cNvGraphicFramePr>
            <a:graphicFrameLocks noChangeAspect="1"/>
          </p:cNvGraphicFramePr>
          <p:nvPr/>
        </p:nvGraphicFramePr>
        <p:xfrm>
          <a:off x="3643306" y="1928802"/>
          <a:ext cx="693738" cy="366712"/>
        </p:xfrm>
        <a:graphic>
          <a:graphicData uri="http://schemas.openxmlformats.org/presentationml/2006/ole">
            <p:oleObj spid="_x0000_s27675" name="Equation" r:id="rId6" imgW="431640" imgH="228600" progId="Equation.DSMT4">
              <p:embed/>
            </p:oleObj>
          </a:graphicData>
        </a:graphic>
      </p:graphicFrame>
      <p:graphicFrame>
        <p:nvGraphicFramePr>
          <p:cNvPr id="27676" name="Object 28"/>
          <p:cNvGraphicFramePr>
            <a:graphicFrameLocks noChangeAspect="1"/>
          </p:cNvGraphicFramePr>
          <p:nvPr/>
        </p:nvGraphicFramePr>
        <p:xfrm>
          <a:off x="1338265" y="2857496"/>
          <a:ext cx="6356395" cy="1000132"/>
        </p:xfrm>
        <a:graphic>
          <a:graphicData uri="http://schemas.openxmlformats.org/presentationml/2006/ole">
            <p:oleObj spid="_x0000_s27676" name="Equation" r:id="rId7" imgW="3632040" imgH="571320" progId="Equation.DSMT4">
              <p:embed/>
            </p:oleObj>
          </a:graphicData>
        </a:graphic>
      </p:graphicFrame>
      <p:graphicFrame>
        <p:nvGraphicFramePr>
          <p:cNvPr id="27677" name="Object 29"/>
          <p:cNvGraphicFramePr>
            <a:graphicFrameLocks noChangeAspect="1"/>
          </p:cNvGraphicFramePr>
          <p:nvPr/>
        </p:nvGraphicFramePr>
        <p:xfrm>
          <a:off x="2090720" y="3857628"/>
          <a:ext cx="1214446" cy="428628"/>
        </p:xfrm>
        <a:graphic>
          <a:graphicData uri="http://schemas.openxmlformats.org/presentationml/2006/ole">
            <p:oleObj spid="_x0000_s27677" name="Equation" r:id="rId8" imgW="647640" imgH="228600" progId="Equation.DSMT4">
              <p:embed/>
            </p:oleObj>
          </a:graphicData>
        </a:graphic>
      </p:graphicFrame>
      <p:pic>
        <p:nvPicPr>
          <p:cNvPr id="27678" name="Picture 30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647064" y="4786322"/>
            <a:ext cx="2053843" cy="3571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27679" name="Object 31"/>
          <p:cNvGraphicFramePr>
            <a:graphicFrameLocks noChangeAspect="1"/>
          </p:cNvGraphicFramePr>
          <p:nvPr/>
        </p:nvGraphicFramePr>
        <p:xfrm>
          <a:off x="4357686" y="5643578"/>
          <a:ext cx="666750" cy="309562"/>
        </p:xfrm>
        <a:graphic>
          <a:graphicData uri="http://schemas.openxmlformats.org/presentationml/2006/ole">
            <p:oleObj spid="_x0000_s27679" name="Equation" r:id="rId10" imgW="355320" imgH="164880" progId="Equation.DSMT4">
              <p:embed/>
            </p:oleObj>
          </a:graphicData>
        </a:graphic>
      </p:graphicFrame>
      <p:pic>
        <p:nvPicPr>
          <p:cNvPr id="27680" name="Picture 32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5143504" y="3838852"/>
            <a:ext cx="4000496" cy="29477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42900"/>
            <a:ext cx="9144000" cy="917596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latin typeface="Times New Roman"/>
              </a:rPr>
              <a:t>10.4   ПОТЕНЦИАЛЕН ПРАГ И ПОТЕНЦИАЛНА БАРИЕРА</a:t>
            </a:r>
            <a:endParaRPr lang="en-US" sz="2400" dirty="0">
              <a:latin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142908" y="642918"/>
            <a:ext cx="9644130" cy="621508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bg-BG" sz="2400" i="1" dirty="0" smtClean="0">
                <a:latin typeface="Times New Roman" pitchFamily="18" charset="0"/>
                <a:cs typeface="Times New Roman" pitchFamily="18" charset="0"/>
              </a:rPr>
              <a:t>•  </a:t>
            </a:r>
            <a:r>
              <a:rPr lang="bg-BG" sz="2400" b="1" i="1" dirty="0" smtClean="0">
                <a:latin typeface="Times New Roman" pitchFamily="18" charset="0"/>
                <a:cs typeface="Times New Roman" pitchFamily="18" charset="0"/>
              </a:rPr>
              <a:t>Г</a:t>
            </a:r>
            <a:r>
              <a:rPr lang="ru-RU" sz="2400" b="1" i="1" dirty="0" err="1" smtClean="0">
                <a:latin typeface="Times New Roman" pitchFamily="18" charset="0"/>
                <a:cs typeface="Times New Roman" pitchFamily="18" charset="0"/>
              </a:rPr>
              <a:t>ранични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 условия и </a:t>
            </a:r>
            <a:r>
              <a:rPr lang="ru-RU" sz="2400" b="1" i="1" dirty="0" err="1" smtClean="0">
                <a:latin typeface="Times New Roman" pitchFamily="18" charset="0"/>
                <a:cs typeface="Times New Roman" pitchFamily="18" charset="0"/>
              </a:rPr>
              <a:t>преминаване</a:t>
            </a:r>
            <a:endParaRPr lang="ru-RU" sz="2400" b="1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400" b="1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400" b="1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400" b="1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400" b="1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 КЛМ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областта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2 е забранена зона. В КМ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обаче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частиците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могат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да </a:t>
            </a:r>
          </a:p>
          <a:p>
            <a:pPr>
              <a:buNone/>
            </a:pP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проникват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забранената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област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Ефектът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е чисто квантов и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няма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аналог</a:t>
            </a: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класическата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физика.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Величината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определя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плътността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на потока частиц.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Потоците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падащата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отразе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</a:t>
            </a:r>
          </a:p>
          <a:p>
            <a:pPr>
              <a:buNone/>
            </a:pP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ната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преминалата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вълна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съответно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          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010432" y="6564337"/>
            <a:ext cx="2133600" cy="365125"/>
          </a:xfrm>
        </p:spPr>
        <p:txBody>
          <a:bodyPr/>
          <a:lstStyle/>
          <a:p>
            <a:fld id="{2ADFFEBF-AC71-420D-9A36-DFCB78D0D215}" type="slidenum">
              <a:rPr lang="en-US" smtClean="0"/>
              <a:pPr/>
              <a:t>15</a:t>
            </a:fld>
            <a:endParaRPr lang="en-US"/>
          </a:p>
        </p:txBody>
      </p:sp>
      <p:graphicFrame>
        <p:nvGraphicFramePr>
          <p:cNvPr id="26639" name="Object 15"/>
          <p:cNvGraphicFramePr>
            <a:graphicFrameLocks noChangeAspect="1"/>
          </p:cNvGraphicFramePr>
          <p:nvPr/>
        </p:nvGraphicFramePr>
        <p:xfrm>
          <a:off x="214282" y="1136904"/>
          <a:ext cx="1765304" cy="901432"/>
        </p:xfrm>
        <a:graphic>
          <a:graphicData uri="http://schemas.openxmlformats.org/presentationml/2006/ole">
            <p:oleObj spid="_x0000_s26639" name="Equation" r:id="rId3" imgW="1193760" imgH="609480" progId="Equation.DSMT4">
              <p:embed/>
            </p:oleObj>
          </a:graphicData>
        </a:graphic>
      </p:graphicFrame>
      <p:graphicFrame>
        <p:nvGraphicFramePr>
          <p:cNvPr id="26640" name="Object 16"/>
          <p:cNvGraphicFramePr>
            <a:graphicFrameLocks noChangeAspect="1"/>
          </p:cNvGraphicFramePr>
          <p:nvPr/>
        </p:nvGraphicFramePr>
        <p:xfrm>
          <a:off x="2614613" y="1147763"/>
          <a:ext cx="4619625" cy="688975"/>
        </p:xfrm>
        <a:graphic>
          <a:graphicData uri="http://schemas.openxmlformats.org/presentationml/2006/ole">
            <p:oleObj spid="_x0000_s26640" name="Equation" r:id="rId4" imgW="2895480" imgH="431640" progId="Equation.DSMT4">
              <p:embed/>
            </p:oleObj>
          </a:graphicData>
        </a:graphic>
      </p:graphicFrame>
      <p:graphicFrame>
        <p:nvGraphicFramePr>
          <p:cNvPr id="26641" name="Object 17"/>
          <p:cNvGraphicFramePr>
            <a:graphicFrameLocks noChangeAspect="1"/>
          </p:cNvGraphicFramePr>
          <p:nvPr/>
        </p:nvGraphicFramePr>
        <p:xfrm>
          <a:off x="2214545" y="2143116"/>
          <a:ext cx="4048154" cy="714380"/>
        </p:xfrm>
        <a:graphic>
          <a:graphicData uri="http://schemas.openxmlformats.org/presentationml/2006/ole">
            <p:oleObj spid="_x0000_s26641" name="Equation" r:id="rId5" imgW="2374560" imgH="419040" progId="Equation.DSMT4">
              <p:embed/>
            </p:oleObj>
          </a:graphicData>
        </a:graphic>
      </p:graphicFrame>
      <p:graphicFrame>
        <p:nvGraphicFramePr>
          <p:cNvPr id="26642" name="Object 18"/>
          <p:cNvGraphicFramePr>
            <a:graphicFrameLocks noChangeAspect="1"/>
          </p:cNvGraphicFramePr>
          <p:nvPr/>
        </p:nvGraphicFramePr>
        <p:xfrm>
          <a:off x="2249488" y="4214813"/>
          <a:ext cx="4419600" cy="785812"/>
        </p:xfrm>
        <a:graphic>
          <a:graphicData uri="http://schemas.openxmlformats.org/presentationml/2006/ole">
            <p:oleObj spid="_x0000_s26642" name="Equation" r:id="rId6" imgW="2286000" imgH="406080" progId="Equation.DSMT4">
              <p:embed/>
            </p:oleObj>
          </a:graphicData>
        </a:graphic>
      </p:graphicFrame>
      <p:graphicFrame>
        <p:nvGraphicFramePr>
          <p:cNvPr id="26643" name="Object 19"/>
          <p:cNvGraphicFramePr>
            <a:graphicFrameLocks noChangeAspect="1"/>
          </p:cNvGraphicFramePr>
          <p:nvPr/>
        </p:nvGraphicFramePr>
        <p:xfrm>
          <a:off x="2632075" y="5929330"/>
          <a:ext cx="3806825" cy="766762"/>
        </p:xfrm>
        <a:graphic>
          <a:graphicData uri="http://schemas.openxmlformats.org/presentationml/2006/ole">
            <p:oleObj spid="_x0000_s26643" name="Equation" r:id="rId7" imgW="2019240" imgH="40608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42900"/>
            <a:ext cx="9144000" cy="571504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latin typeface="Times New Roman"/>
              </a:rPr>
              <a:t>10.4   ПОТЕНЦИАЛЕН ПРАГ И ПОТЕНЦИАЛНА БАРИЕРА</a:t>
            </a:r>
            <a:endParaRPr lang="en-US" sz="2400" b="1" dirty="0">
              <a:latin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71470" y="285728"/>
            <a:ext cx="9501254" cy="664373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b="1" i="1" spc="-20" dirty="0" smtClean="0">
                <a:latin typeface="Times New Roman"/>
                <a:ea typeface="Times New Roman"/>
              </a:rPr>
              <a:t>•</a:t>
            </a:r>
            <a:r>
              <a:rPr lang="bg-BG" sz="2400" b="1" i="1" spc="-20" dirty="0" smtClean="0">
                <a:latin typeface="Times New Roman"/>
                <a:ea typeface="Times New Roman"/>
              </a:rPr>
              <a:t>   </a:t>
            </a:r>
            <a:r>
              <a:rPr lang="en-US" sz="2400" b="1" i="1" spc="-20" dirty="0" err="1" smtClean="0">
                <a:latin typeface="Times New Roman"/>
                <a:ea typeface="Times New Roman"/>
              </a:rPr>
              <a:t>Ко</a:t>
            </a:r>
            <a:r>
              <a:rPr lang="bg-BG" sz="2400" b="1" i="1" spc="-20" dirty="0" err="1" smtClean="0">
                <a:latin typeface="Times New Roman"/>
                <a:ea typeface="Times New Roman"/>
              </a:rPr>
              <a:t>ефициенти</a:t>
            </a:r>
            <a:r>
              <a:rPr lang="bg-BG" sz="2400" b="1" i="1" spc="-20" dirty="0" smtClean="0">
                <a:latin typeface="Times New Roman"/>
                <a:ea typeface="Times New Roman"/>
              </a:rPr>
              <a:t> на отражение и преминаване</a:t>
            </a:r>
            <a:endParaRPr lang="en-US" sz="2400" b="1" i="1" spc="-20" dirty="0" smtClean="0">
              <a:latin typeface="Times New Roman"/>
              <a:ea typeface="Times New Roman"/>
            </a:endParaRPr>
          </a:p>
          <a:p>
            <a:pPr>
              <a:buNone/>
            </a:pPr>
            <a:r>
              <a:rPr lang="bg-BG" sz="2400" spc="-20" dirty="0" smtClean="0">
                <a:latin typeface="Times New Roman"/>
                <a:ea typeface="Times New Roman"/>
              </a:rPr>
              <a:t>  </a:t>
            </a:r>
          </a:p>
          <a:p>
            <a:pPr>
              <a:buNone/>
            </a:pPr>
            <a:endParaRPr lang="bg-BG" sz="2400" spc="-20" dirty="0" smtClean="0">
              <a:latin typeface="Times New Roman"/>
              <a:ea typeface="Times New Roman"/>
            </a:endParaRPr>
          </a:p>
          <a:p>
            <a:pPr>
              <a:buNone/>
            </a:pPr>
            <a:endParaRPr lang="bg-BG" sz="2400" spc="-20" dirty="0" smtClean="0">
              <a:latin typeface="Times New Roman"/>
              <a:ea typeface="Times New Roman"/>
            </a:endParaRPr>
          </a:p>
          <a:p>
            <a:pPr>
              <a:buNone/>
            </a:pPr>
            <a:endParaRPr lang="bg-BG" sz="2400" spc="-20" dirty="0" smtClean="0">
              <a:latin typeface="Times New Roman"/>
              <a:ea typeface="Times New Roman"/>
            </a:endParaRPr>
          </a:p>
          <a:p>
            <a:pPr>
              <a:buNone/>
            </a:pPr>
            <a:r>
              <a:rPr lang="ru-RU" sz="2400" spc="-20" dirty="0" err="1" smtClean="0">
                <a:latin typeface="Times New Roman"/>
                <a:ea typeface="Times New Roman"/>
              </a:rPr>
              <a:t>Вълната</a:t>
            </a:r>
            <a:r>
              <a:rPr lang="ru-RU" sz="2400" spc="-20" dirty="0" smtClean="0">
                <a:latin typeface="Times New Roman"/>
                <a:ea typeface="Times New Roman"/>
              </a:rPr>
              <a:t> </a:t>
            </a:r>
            <a:r>
              <a:rPr lang="ru-RU" sz="2400" spc="-20" dirty="0" err="1" smtClean="0">
                <a:latin typeface="Times New Roman"/>
                <a:ea typeface="Times New Roman"/>
              </a:rPr>
              <a:t>изцяло</a:t>
            </a:r>
            <a:r>
              <a:rPr lang="ru-RU" sz="2400" spc="-20" dirty="0" smtClean="0">
                <a:latin typeface="Times New Roman"/>
                <a:ea typeface="Times New Roman"/>
              </a:rPr>
              <a:t> се </a:t>
            </a:r>
            <a:r>
              <a:rPr lang="ru-RU" sz="2400" spc="-20" dirty="0" err="1" smtClean="0">
                <a:latin typeface="Times New Roman"/>
                <a:ea typeface="Times New Roman"/>
              </a:rPr>
              <a:t>отразява</a:t>
            </a:r>
            <a:r>
              <a:rPr lang="ru-RU" sz="2400" spc="-20" dirty="0" smtClean="0">
                <a:latin typeface="Times New Roman"/>
                <a:ea typeface="Times New Roman"/>
              </a:rPr>
              <a:t> и </a:t>
            </a:r>
            <a:r>
              <a:rPr lang="ru-RU" sz="2400" spc="-20" dirty="0" err="1" smtClean="0">
                <a:latin typeface="Times New Roman"/>
                <a:ea typeface="Times New Roman"/>
              </a:rPr>
              <a:t>затова</a:t>
            </a:r>
            <a:r>
              <a:rPr lang="ru-RU" sz="2400" spc="-20" dirty="0" smtClean="0">
                <a:latin typeface="Times New Roman"/>
                <a:ea typeface="Times New Roman"/>
              </a:rPr>
              <a:t> </a:t>
            </a:r>
            <a:r>
              <a:rPr lang="ru-RU" sz="2400" spc="-20" dirty="0" err="1" smtClean="0">
                <a:latin typeface="Times New Roman"/>
                <a:ea typeface="Times New Roman"/>
              </a:rPr>
              <a:t>коефициентът</a:t>
            </a:r>
            <a:r>
              <a:rPr lang="ru-RU" sz="2400" spc="-20" dirty="0" smtClean="0">
                <a:latin typeface="Times New Roman"/>
                <a:ea typeface="Times New Roman"/>
              </a:rPr>
              <a:t> на </a:t>
            </a:r>
            <a:r>
              <a:rPr lang="ru-RU" sz="2400" spc="-20" dirty="0" err="1" smtClean="0">
                <a:latin typeface="Times New Roman"/>
                <a:ea typeface="Times New Roman"/>
              </a:rPr>
              <a:t>преминаване</a:t>
            </a:r>
            <a:r>
              <a:rPr lang="ru-RU" sz="2400" spc="-20" dirty="0" smtClean="0">
                <a:latin typeface="Times New Roman"/>
                <a:ea typeface="Times New Roman"/>
              </a:rPr>
              <a:t> е </a:t>
            </a:r>
          </a:p>
          <a:p>
            <a:pPr>
              <a:buNone/>
            </a:pPr>
            <a:r>
              <a:rPr lang="ru-RU" sz="2400" spc="-20" dirty="0" err="1" smtClean="0">
                <a:latin typeface="Times New Roman"/>
                <a:ea typeface="Times New Roman"/>
              </a:rPr>
              <a:t>нула</a:t>
            </a:r>
            <a:r>
              <a:rPr lang="ru-RU" sz="2400" spc="-20" dirty="0" smtClean="0">
                <a:latin typeface="Times New Roman"/>
                <a:ea typeface="Times New Roman"/>
              </a:rPr>
              <a:t>. </a:t>
            </a:r>
            <a:r>
              <a:rPr lang="ru-RU" sz="2400" i="1" spc="-20" dirty="0" err="1" smtClean="0">
                <a:latin typeface="Times New Roman"/>
                <a:ea typeface="Times New Roman"/>
              </a:rPr>
              <a:t>Частиците</a:t>
            </a:r>
            <a:r>
              <a:rPr lang="ru-RU" sz="2400" i="1" spc="-20" dirty="0" smtClean="0">
                <a:latin typeface="Times New Roman"/>
                <a:ea typeface="Times New Roman"/>
              </a:rPr>
              <a:t> </a:t>
            </a:r>
            <a:r>
              <a:rPr lang="ru-RU" sz="2400" i="1" spc="-20" dirty="0" err="1" smtClean="0">
                <a:latin typeface="Times New Roman"/>
                <a:ea typeface="Times New Roman"/>
              </a:rPr>
              <a:t>проникват</a:t>
            </a:r>
            <a:r>
              <a:rPr lang="ru-RU" sz="2400" i="1" spc="-20" dirty="0" smtClean="0">
                <a:latin typeface="Times New Roman"/>
                <a:ea typeface="Times New Roman"/>
              </a:rPr>
              <a:t> в </a:t>
            </a:r>
            <a:r>
              <a:rPr lang="ru-RU" sz="2400" i="1" spc="-20" dirty="0" err="1" smtClean="0">
                <a:latin typeface="Times New Roman"/>
                <a:ea typeface="Times New Roman"/>
              </a:rPr>
              <a:t>областта</a:t>
            </a:r>
            <a:r>
              <a:rPr lang="ru-RU" sz="2400" i="1" spc="-20" dirty="0" smtClean="0">
                <a:latin typeface="Times New Roman"/>
                <a:ea typeface="Times New Roman"/>
              </a:rPr>
              <a:t> до известно </a:t>
            </a:r>
            <a:r>
              <a:rPr lang="ru-RU" sz="2400" i="1" spc="-20" dirty="0" err="1" smtClean="0">
                <a:latin typeface="Times New Roman"/>
                <a:ea typeface="Times New Roman"/>
              </a:rPr>
              <a:t>разстояние</a:t>
            </a:r>
            <a:r>
              <a:rPr lang="ru-RU" sz="2400" i="1" spc="-20" dirty="0" smtClean="0">
                <a:latin typeface="Times New Roman"/>
                <a:ea typeface="Times New Roman"/>
              </a:rPr>
              <a:t> и се</a:t>
            </a:r>
          </a:p>
          <a:p>
            <a:pPr>
              <a:buNone/>
            </a:pPr>
            <a:r>
              <a:rPr lang="ru-RU" sz="2400" i="1" spc="-20" dirty="0" err="1" smtClean="0">
                <a:latin typeface="Times New Roman"/>
                <a:ea typeface="Times New Roman"/>
              </a:rPr>
              <a:t>отразяват</a:t>
            </a:r>
            <a:r>
              <a:rPr lang="ru-RU" sz="2400" i="1" spc="-20" dirty="0" smtClean="0">
                <a:latin typeface="Times New Roman"/>
                <a:ea typeface="Times New Roman"/>
              </a:rPr>
              <a:t>. </a:t>
            </a:r>
            <a:r>
              <a:rPr lang="ru-RU" sz="2400" i="1" spc="-20" dirty="0" err="1" smtClean="0">
                <a:latin typeface="Times New Roman"/>
                <a:ea typeface="Times New Roman"/>
              </a:rPr>
              <a:t>Вероятността</a:t>
            </a:r>
            <a:r>
              <a:rPr lang="ru-RU" sz="2400" i="1" spc="-20" dirty="0" smtClean="0">
                <a:latin typeface="Times New Roman"/>
                <a:ea typeface="Times New Roman"/>
              </a:rPr>
              <a:t> да </a:t>
            </a:r>
            <a:r>
              <a:rPr lang="ru-RU" sz="2400" i="1" spc="-20" dirty="0" err="1" smtClean="0">
                <a:latin typeface="Times New Roman"/>
                <a:ea typeface="Times New Roman"/>
              </a:rPr>
              <a:t>ги</a:t>
            </a:r>
            <a:r>
              <a:rPr lang="ru-RU" sz="2400" i="1" spc="-20" dirty="0" smtClean="0">
                <a:latin typeface="Times New Roman"/>
                <a:ea typeface="Times New Roman"/>
              </a:rPr>
              <a:t> </a:t>
            </a:r>
            <a:r>
              <a:rPr lang="ru-RU" sz="2400" i="1" spc="-20" dirty="0" err="1" smtClean="0">
                <a:latin typeface="Times New Roman"/>
                <a:ea typeface="Times New Roman"/>
              </a:rPr>
              <a:t>открием</a:t>
            </a:r>
            <a:r>
              <a:rPr lang="ru-RU" sz="2400" i="1" spc="-20" dirty="0" smtClean="0">
                <a:latin typeface="Times New Roman"/>
                <a:ea typeface="Times New Roman"/>
              </a:rPr>
              <a:t> в </a:t>
            </a:r>
            <a:r>
              <a:rPr lang="ru-RU" sz="2400" i="1" spc="-20" dirty="0" err="1" smtClean="0">
                <a:latin typeface="Times New Roman"/>
                <a:ea typeface="Times New Roman"/>
              </a:rPr>
              <a:t>областта</a:t>
            </a:r>
            <a:r>
              <a:rPr lang="ru-RU" sz="2400" i="1" spc="-20" dirty="0" smtClean="0">
                <a:latin typeface="Times New Roman"/>
                <a:ea typeface="Times New Roman"/>
              </a:rPr>
              <a:t> 2 е различна от</a:t>
            </a:r>
          </a:p>
          <a:p>
            <a:pPr>
              <a:buNone/>
            </a:pPr>
            <a:r>
              <a:rPr lang="ru-RU" sz="2400" i="1" spc="-20" dirty="0" err="1" smtClean="0">
                <a:latin typeface="Times New Roman"/>
                <a:ea typeface="Times New Roman"/>
              </a:rPr>
              <a:t>нула</a:t>
            </a:r>
            <a:r>
              <a:rPr lang="ru-RU" sz="2400" i="1" spc="-20" dirty="0" smtClean="0">
                <a:latin typeface="Times New Roman"/>
                <a:ea typeface="Times New Roman"/>
              </a:rPr>
              <a:t>, но </a:t>
            </a:r>
            <a:r>
              <a:rPr lang="ru-RU" sz="2400" i="1" spc="-20" dirty="0" err="1" smtClean="0">
                <a:latin typeface="Times New Roman"/>
                <a:ea typeface="Times New Roman"/>
              </a:rPr>
              <a:t>потокът</a:t>
            </a:r>
            <a:r>
              <a:rPr lang="ru-RU" sz="2400" i="1" spc="-20" dirty="0" smtClean="0">
                <a:latin typeface="Times New Roman"/>
                <a:ea typeface="Times New Roman"/>
              </a:rPr>
              <a:t> е </a:t>
            </a:r>
            <a:r>
              <a:rPr lang="ru-RU" sz="2400" i="1" spc="-20" dirty="0" err="1" smtClean="0">
                <a:latin typeface="Times New Roman"/>
                <a:ea typeface="Times New Roman"/>
              </a:rPr>
              <a:t>нула</a:t>
            </a:r>
            <a:r>
              <a:rPr lang="ru-RU" sz="2400" i="1" spc="-20" dirty="0" smtClean="0">
                <a:latin typeface="Times New Roman"/>
                <a:ea typeface="Times New Roman"/>
              </a:rPr>
              <a:t>.</a:t>
            </a:r>
            <a:endParaRPr lang="bg-BG" sz="2400" i="1" spc="-20" dirty="0" smtClean="0">
              <a:latin typeface="Times New Roman"/>
              <a:ea typeface="Times New Roman"/>
            </a:endParaRPr>
          </a:p>
          <a:p>
            <a:pPr>
              <a:lnSpc>
                <a:spcPts val="2400"/>
              </a:lnSpc>
              <a:buNone/>
            </a:pPr>
            <a:r>
              <a:rPr lang="en-US" sz="2400" b="1" i="1" spc="-20" dirty="0" smtClean="0">
                <a:latin typeface="Times New Roman"/>
                <a:ea typeface="Times New Roman"/>
              </a:rPr>
              <a:t>•</a:t>
            </a:r>
            <a:r>
              <a:rPr lang="bg-BG" sz="2400" b="1" i="1" spc="-20" dirty="0" smtClean="0">
                <a:latin typeface="Times New Roman"/>
                <a:ea typeface="Times New Roman"/>
              </a:rPr>
              <a:t>   Потенциална бариера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072330" y="6278585"/>
            <a:ext cx="2133600" cy="365125"/>
          </a:xfrm>
        </p:spPr>
        <p:txBody>
          <a:bodyPr/>
          <a:lstStyle/>
          <a:p>
            <a:fld id="{2ADFFEBF-AC71-420D-9A36-DFCB78D0D215}" type="slidenum">
              <a:rPr lang="en-US" smtClean="0"/>
              <a:pPr/>
              <a:t>16</a:t>
            </a:fld>
            <a:endParaRPr lang="en-US" dirty="0"/>
          </a:p>
        </p:txBody>
      </p:sp>
      <p:sp>
        <p:nvSpPr>
          <p:cNvPr id="3482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34831" name="Object 15"/>
          <p:cNvGraphicFramePr>
            <a:graphicFrameLocks noChangeAspect="1"/>
          </p:cNvGraphicFramePr>
          <p:nvPr/>
        </p:nvGraphicFramePr>
        <p:xfrm>
          <a:off x="142844" y="857232"/>
          <a:ext cx="3857653" cy="1491910"/>
        </p:xfrm>
        <a:graphic>
          <a:graphicData uri="http://schemas.openxmlformats.org/presentationml/2006/ole">
            <p:oleObj spid="_x0000_s34831" name="Equation" r:id="rId3" imgW="2298600" imgH="888840" progId="Equation.DSMT4">
              <p:embed/>
            </p:oleObj>
          </a:graphicData>
        </a:graphic>
      </p:graphicFrame>
      <p:graphicFrame>
        <p:nvGraphicFramePr>
          <p:cNvPr id="34832" name="Object 16"/>
          <p:cNvGraphicFramePr>
            <a:graphicFrameLocks noChangeAspect="1"/>
          </p:cNvGraphicFramePr>
          <p:nvPr/>
        </p:nvGraphicFramePr>
        <p:xfrm>
          <a:off x="4143372" y="928670"/>
          <a:ext cx="5107817" cy="785818"/>
        </p:xfrm>
        <a:graphic>
          <a:graphicData uri="http://schemas.openxmlformats.org/presentationml/2006/ole">
            <p:oleObj spid="_x0000_s34832" name="Equation" r:id="rId4" imgW="2641320" imgH="406080" progId="Equation.DSMT4">
              <p:embed/>
            </p:oleObj>
          </a:graphicData>
        </a:graphic>
      </p:graphicFrame>
      <p:graphicFrame>
        <p:nvGraphicFramePr>
          <p:cNvPr id="34833" name="Object 17"/>
          <p:cNvGraphicFramePr>
            <a:graphicFrameLocks noChangeAspect="1"/>
          </p:cNvGraphicFramePr>
          <p:nvPr/>
        </p:nvGraphicFramePr>
        <p:xfrm>
          <a:off x="4214810" y="1785926"/>
          <a:ext cx="1704975" cy="617537"/>
        </p:xfrm>
        <a:graphic>
          <a:graphicData uri="http://schemas.openxmlformats.org/presentationml/2006/ole">
            <p:oleObj spid="_x0000_s34833" name="Equation" r:id="rId5" imgW="1015920" imgH="368280" progId="Equation.DSMT4">
              <p:embed/>
            </p:oleObj>
          </a:graphicData>
        </a:graphic>
      </p:graphicFrame>
      <p:pic>
        <p:nvPicPr>
          <p:cNvPr id="34834" name="Picture 18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807965" y="3855331"/>
            <a:ext cx="5336035" cy="30741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34835" name="Object 19"/>
          <p:cNvGraphicFramePr>
            <a:graphicFrameLocks noChangeAspect="1"/>
          </p:cNvGraphicFramePr>
          <p:nvPr/>
        </p:nvGraphicFramePr>
        <p:xfrm>
          <a:off x="642910" y="4786322"/>
          <a:ext cx="2857520" cy="1624275"/>
        </p:xfrm>
        <a:graphic>
          <a:graphicData uri="http://schemas.openxmlformats.org/presentationml/2006/ole">
            <p:oleObj spid="_x0000_s34835" name="Equation" r:id="rId7" imgW="1206360" imgH="68580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42900"/>
            <a:ext cx="8801072" cy="428628"/>
          </a:xfrm>
        </p:spPr>
        <p:txBody>
          <a:bodyPr>
            <a:normAutofit fontScale="90000"/>
          </a:bodyPr>
          <a:lstStyle/>
          <a:p>
            <a:r>
              <a:rPr lang="ru-RU" sz="2400" b="1" dirty="0" smtClean="0">
                <a:latin typeface="Times New Roman"/>
              </a:rPr>
              <a:t>10.4   ПОТЕНЦИАЛЕН ПРАГ И ПОТЕНЦИАЛНА БАРИЕРА</a:t>
            </a:r>
            <a:endParaRPr lang="en-US" sz="2400" b="1" dirty="0">
              <a:latin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71470" y="142852"/>
            <a:ext cx="9501222" cy="685804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bg-BG" sz="2400" b="1" i="1" dirty="0" smtClean="0">
                <a:latin typeface="Times New Roman" pitchFamily="18" charset="0"/>
              </a:rPr>
              <a:t>•  </a:t>
            </a:r>
            <a:r>
              <a:rPr lang="bg-BG" sz="2400" b="1" i="1" dirty="0" err="1" smtClean="0">
                <a:latin typeface="Times New Roman" pitchFamily="18" charset="0"/>
              </a:rPr>
              <a:t>Решеня</a:t>
            </a:r>
            <a:r>
              <a:rPr lang="bg-BG" sz="2400" b="1" i="1" dirty="0" smtClean="0">
                <a:latin typeface="Times New Roman" pitchFamily="18" charset="0"/>
              </a:rPr>
              <a:t> и интерпретация</a:t>
            </a:r>
          </a:p>
          <a:p>
            <a:endParaRPr lang="bg-BG" sz="2400" b="1" i="1" dirty="0" smtClean="0">
              <a:latin typeface="Times New Roman" pitchFamily="18" charset="0"/>
            </a:endParaRPr>
          </a:p>
          <a:p>
            <a:endParaRPr lang="bg-BG" sz="2400" b="1" i="1" dirty="0" smtClean="0">
              <a:latin typeface="Times New Roman" pitchFamily="18" charset="0"/>
            </a:endParaRPr>
          </a:p>
          <a:p>
            <a:endParaRPr lang="bg-BG" sz="2400" b="1" i="1" dirty="0" smtClean="0">
              <a:latin typeface="Times New Roman" pitchFamily="18" charset="0"/>
            </a:endParaRP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</a:rPr>
              <a:t>Интерпретация: част от </a:t>
            </a:r>
            <a:r>
              <a:rPr lang="ru-RU" sz="2400" dirty="0" err="1" smtClean="0">
                <a:latin typeface="Times New Roman" pitchFamily="18" charset="0"/>
              </a:rPr>
              <a:t>падащата</a:t>
            </a:r>
            <a:r>
              <a:rPr lang="ru-RU" sz="2400" dirty="0" smtClean="0">
                <a:latin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</a:rPr>
              <a:t>вълна</a:t>
            </a:r>
            <a:r>
              <a:rPr lang="ru-RU" sz="2400" dirty="0" smtClean="0">
                <a:latin typeface="Times New Roman" pitchFamily="18" charset="0"/>
              </a:rPr>
              <a:t> на </a:t>
            </a:r>
            <a:r>
              <a:rPr lang="ru-RU" sz="2400" dirty="0" err="1" smtClean="0">
                <a:latin typeface="Times New Roman" pitchFamily="18" charset="0"/>
              </a:rPr>
              <a:t>Дьо</a:t>
            </a:r>
            <a:r>
              <a:rPr lang="ru-RU" sz="2400" dirty="0" smtClean="0">
                <a:latin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</a:rPr>
              <a:t>Бройл</a:t>
            </a:r>
            <a:r>
              <a:rPr lang="ru-RU" sz="2400" dirty="0" smtClean="0">
                <a:latin typeface="Times New Roman" pitchFamily="18" charset="0"/>
              </a:rPr>
              <a:t>                 , до-</a:t>
            </a:r>
          </a:p>
          <a:p>
            <a:pPr>
              <a:buNone/>
            </a:pPr>
            <a:r>
              <a:rPr lang="ru-RU" sz="2400" dirty="0" err="1" smtClean="0">
                <a:latin typeface="Times New Roman" pitchFamily="18" charset="0"/>
              </a:rPr>
              <a:t>стигайки</a:t>
            </a:r>
            <a:r>
              <a:rPr lang="ru-RU" sz="2400" dirty="0" smtClean="0">
                <a:latin typeface="Times New Roman" pitchFamily="18" charset="0"/>
              </a:rPr>
              <a:t> до </a:t>
            </a:r>
            <a:r>
              <a:rPr lang="ru-RU" sz="2400" dirty="0" err="1" smtClean="0">
                <a:latin typeface="Times New Roman" pitchFamily="18" charset="0"/>
              </a:rPr>
              <a:t>бариерата</a:t>
            </a:r>
            <a:r>
              <a:rPr lang="ru-RU" sz="2400" dirty="0" smtClean="0">
                <a:latin typeface="Times New Roman" pitchFamily="18" charset="0"/>
              </a:rPr>
              <a:t>, се </a:t>
            </a:r>
            <a:r>
              <a:rPr lang="ru-RU" sz="2400" dirty="0" err="1" smtClean="0">
                <a:latin typeface="Times New Roman" pitchFamily="18" charset="0"/>
              </a:rPr>
              <a:t>отразява</a:t>
            </a:r>
            <a:r>
              <a:rPr lang="ru-RU" sz="2400" dirty="0" smtClean="0">
                <a:latin typeface="Times New Roman" pitchFamily="18" charset="0"/>
              </a:rPr>
              <a:t>:                  , а друга част </a:t>
            </a:r>
            <a:r>
              <a:rPr lang="ru-RU" sz="2400" dirty="0" err="1" smtClean="0">
                <a:latin typeface="Times New Roman" pitchFamily="18" charset="0"/>
              </a:rPr>
              <a:t>преминава</a:t>
            </a:r>
            <a:endParaRPr lang="ru-RU" sz="2400" dirty="0" smtClean="0">
              <a:latin typeface="Times New Roman" pitchFamily="18" charset="0"/>
            </a:endParaRP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</a:rPr>
              <a:t>в </a:t>
            </a:r>
            <a:r>
              <a:rPr lang="ru-RU" sz="2400" dirty="0" err="1" smtClean="0">
                <a:latin typeface="Times New Roman" pitchFamily="18" charset="0"/>
              </a:rPr>
              <a:t>област</a:t>
            </a:r>
            <a:r>
              <a:rPr lang="ru-RU" sz="2400" dirty="0" smtClean="0">
                <a:latin typeface="Times New Roman" pitchFamily="18" charset="0"/>
              </a:rPr>
              <a:t> 3:                . </a:t>
            </a:r>
            <a:r>
              <a:rPr lang="ru-RU" sz="2400" dirty="0" err="1" smtClean="0">
                <a:latin typeface="Times New Roman" pitchFamily="18" charset="0"/>
              </a:rPr>
              <a:t>Вълновата</a:t>
            </a:r>
            <a:r>
              <a:rPr lang="ru-RU" sz="2400" dirty="0" smtClean="0">
                <a:latin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</a:rPr>
              <a:t>ф-ия</a:t>
            </a:r>
            <a:r>
              <a:rPr lang="ru-RU" sz="2400" dirty="0" smtClean="0">
                <a:latin typeface="Times New Roman" pitchFamily="18" charset="0"/>
              </a:rPr>
              <a:t>              </a:t>
            </a:r>
            <a:r>
              <a:rPr lang="ru-RU" sz="2400" dirty="0" err="1" smtClean="0">
                <a:latin typeface="Times New Roman" pitchFamily="18" charset="0"/>
              </a:rPr>
              <a:t>описва</a:t>
            </a:r>
            <a:r>
              <a:rPr lang="ru-RU" sz="2400" dirty="0" smtClean="0">
                <a:latin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</a:rPr>
              <a:t>проникването</a:t>
            </a:r>
            <a:r>
              <a:rPr lang="ru-RU" sz="2400" dirty="0" smtClean="0">
                <a:latin typeface="Times New Roman" pitchFamily="18" charset="0"/>
              </a:rPr>
              <a:t> на</a:t>
            </a:r>
          </a:p>
          <a:p>
            <a:pPr>
              <a:buNone/>
            </a:pPr>
            <a:r>
              <a:rPr lang="ru-RU" sz="2400" dirty="0" err="1" smtClean="0">
                <a:latin typeface="Times New Roman" pitchFamily="18" charset="0"/>
              </a:rPr>
              <a:t>квантовата</a:t>
            </a:r>
            <a:r>
              <a:rPr lang="ru-RU" sz="2400" dirty="0" smtClean="0">
                <a:latin typeface="Times New Roman" pitchFamily="18" charset="0"/>
              </a:rPr>
              <a:t> частица в </a:t>
            </a:r>
            <a:r>
              <a:rPr lang="ru-RU" sz="2400" dirty="0" err="1" smtClean="0">
                <a:latin typeface="Times New Roman" pitchFamily="18" charset="0"/>
              </a:rPr>
              <a:t>класически</a:t>
            </a:r>
            <a:r>
              <a:rPr lang="ru-RU" sz="2400" dirty="0" smtClean="0">
                <a:latin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</a:rPr>
              <a:t>забранената</a:t>
            </a:r>
            <a:r>
              <a:rPr lang="ru-RU" sz="2400" dirty="0" smtClean="0">
                <a:latin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</a:rPr>
              <a:t>област</a:t>
            </a:r>
            <a:r>
              <a:rPr lang="ru-RU" sz="2400" dirty="0" smtClean="0">
                <a:latin typeface="Times New Roman" pitchFamily="18" charset="0"/>
              </a:rPr>
              <a:t> 2.</a:t>
            </a:r>
          </a:p>
          <a:p>
            <a:pPr>
              <a:buNone/>
            </a:pPr>
            <a:r>
              <a:rPr lang="bg-BG" sz="2400" b="1" i="1" dirty="0" smtClean="0">
                <a:latin typeface="Times New Roman" pitchFamily="18" charset="0"/>
              </a:rPr>
              <a:t>•  Гранични условия и амплитуда</a:t>
            </a:r>
          </a:p>
          <a:p>
            <a:pPr>
              <a:buNone/>
            </a:pPr>
            <a:endParaRPr lang="bg-BG" sz="2400" b="1" i="1" dirty="0" smtClean="0">
              <a:latin typeface="Times New Roman" pitchFamily="18" charset="0"/>
            </a:endParaRPr>
          </a:p>
          <a:p>
            <a:pPr>
              <a:buNone/>
            </a:pPr>
            <a:endParaRPr lang="bg-BG" sz="2400" b="1" i="1" dirty="0" smtClean="0">
              <a:latin typeface="Times New Roman" pitchFamily="18" charset="0"/>
            </a:endParaRP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</a:rPr>
              <a:t>Условия</a:t>
            </a:r>
            <a:r>
              <a:rPr lang="bg-BG" sz="2400" dirty="0" err="1" smtClean="0">
                <a:latin typeface="Times New Roman" pitchFamily="18" charset="0"/>
              </a:rPr>
              <a:t>та+</a:t>
            </a:r>
            <a:r>
              <a:rPr lang="ru-RU" sz="2400" dirty="0" err="1" smtClean="0">
                <a:latin typeface="Times New Roman" pitchFamily="18" charset="0"/>
              </a:rPr>
              <a:t>решенията</a:t>
            </a:r>
            <a:r>
              <a:rPr lang="ru-RU" sz="2400" dirty="0" smtClean="0">
                <a:latin typeface="Times New Roman" pitchFamily="18" charset="0"/>
              </a:rPr>
              <a:t>→до система от </a:t>
            </a:r>
            <a:r>
              <a:rPr lang="ru-RU" sz="2400" dirty="0" err="1" smtClean="0">
                <a:latin typeface="Times New Roman" pitchFamily="18" charset="0"/>
              </a:rPr>
              <a:t>алгебрични</a:t>
            </a:r>
            <a:r>
              <a:rPr lang="ru-RU" sz="2400" dirty="0" smtClean="0">
                <a:latin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</a:rPr>
              <a:t>у-ия</a:t>
            </a:r>
            <a:r>
              <a:rPr lang="ru-RU" sz="2400" dirty="0" smtClean="0">
                <a:latin typeface="Times New Roman" pitchFamily="18" charset="0"/>
              </a:rPr>
              <a:t> за</a:t>
            </a:r>
            <a:r>
              <a:rPr lang="en-US" sz="2400" dirty="0" smtClean="0">
                <a:latin typeface="Times New Roman" pitchFamily="18" charset="0"/>
              </a:rPr>
              <a:t> </a:t>
            </a:r>
            <a:r>
              <a:rPr lang="en-US" sz="2400" i="1" dirty="0" smtClean="0">
                <a:latin typeface="Times New Roman" pitchFamily="18" charset="0"/>
              </a:rPr>
              <a:t>A,B,C</a:t>
            </a:r>
            <a:r>
              <a:rPr lang="bg-BG" sz="2400" i="1" dirty="0" smtClean="0">
                <a:latin typeface="Times New Roman" pitchFamily="18" charset="0"/>
              </a:rPr>
              <a:t>,</a:t>
            </a:r>
            <a:r>
              <a:rPr lang="en-US" sz="2400" i="1" dirty="0" smtClean="0">
                <a:latin typeface="Times New Roman" pitchFamily="18" charset="0"/>
              </a:rPr>
              <a:t>D </a:t>
            </a:r>
            <a:r>
              <a:rPr lang="bg-BG" sz="2400" dirty="0" smtClean="0">
                <a:latin typeface="Times New Roman" pitchFamily="18" charset="0"/>
              </a:rPr>
              <a:t>и </a:t>
            </a:r>
            <a:r>
              <a:rPr lang="en-US" sz="2400" i="1" dirty="0" smtClean="0">
                <a:latin typeface="Times New Roman" pitchFamily="18" charset="0"/>
              </a:rPr>
              <a:t>F.</a:t>
            </a:r>
            <a:endParaRPr lang="bg-BG" sz="2400" i="1" dirty="0" smtClean="0">
              <a:latin typeface="Times New Roman" pitchFamily="18" charset="0"/>
            </a:endParaRPr>
          </a:p>
          <a:p>
            <a:pPr>
              <a:buNone/>
            </a:pPr>
            <a:endParaRPr lang="bg-BG" sz="2400" i="1" dirty="0" smtClean="0">
              <a:latin typeface="Times New Roman" pitchFamily="18" charset="0"/>
            </a:endParaRPr>
          </a:p>
          <a:p>
            <a:pPr>
              <a:buNone/>
            </a:pPr>
            <a:endParaRPr lang="bg-BG" sz="2400" i="1" dirty="0" smtClean="0">
              <a:latin typeface="Times New Roman" pitchFamily="18" charset="0"/>
            </a:endParaRPr>
          </a:p>
          <a:p>
            <a:pPr>
              <a:buNone/>
            </a:pPr>
            <a:r>
              <a:rPr lang="bg-BG" sz="2400" b="1" i="1" dirty="0" smtClean="0">
                <a:latin typeface="Times New Roman" pitchFamily="18" charset="0"/>
              </a:rPr>
              <a:t>•  Прозрачност</a:t>
            </a:r>
            <a:endParaRPr lang="bg-BG" sz="2400" i="1" dirty="0" smtClean="0">
              <a:latin typeface="Times New Roman" pitchFamily="18" charset="0"/>
            </a:endParaRPr>
          </a:p>
          <a:p>
            <a:pPr>
              <a:buNone/>
            </a:pPr>
            <a:endParaRPr lang="bg-BG" sz="2400" i="1" dirty="0" smtClean="0">
              <a:latin typeface="Times New Roman" pitchFamily="18" charset="0"/>
            </a:endParaRPr>
          </a:p>
          <a:p>
            <a:pPr>
              <a:buNone/>
            </a:pPr>
            <a:endParaRPr lang="bg-BG" sz="2400" dirty="0" smtClean="0">
              <a:latin typeface="Times New Roman" pitchFamily="18" charset="0"/>
            </a:endParaRPr>
          </a:p>
          <a:p>
            <a:pPr>
              <a:buNone/>
            </a:pPr>
            <a:endParaRPr lang="bg-BG" sz="2400" b="1" i="1" dirty="0" smtClean="0">
              <a:latin typeface="Times New Roman" pitchFamily="18" charset="0"/>
            </a:endParaRPr>
          </a:p>
          <a:p>
            <a:pPr>
              <a:buNone/>
            </a:pPr>
            <a:endParaRPr lang="bg-BG" sz="2400" b="1" i="1" dirty="0" smtClean="0">
              <a:latin typeface="Times New Roman" pitchFamily="18" charset="0"/>
            </a:endParaRPr>
          </a:p>
          <a:p>
            <a:pPr>
              <a:buNone/>
            </a:pPr>
            <a:endParaRPr lang="bg-BG" sz="2400" b="1" i="1" dirty="0" smtClean="0">
              <a:latin typeface="Times New Roman" pitchFamily="18" charset="0"/>
            </a:endParaRPr>
          </a:p>
          <a:p>
            <a:pPr>
              <a:buNone/>
            </a:pPr>
            <a:endParaRPr lang="bg-BG" sz="2400" b="1" i="1" dirty="0" smtClean="0">
              <a:latin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938994" y="6564337"/>
            <a:ext cx="2133600" cy="365125"/>
          </a:xfrm>
        </p:spPr>
        <p:txBody>
          <a:bodyPr/>
          <a:lstStyle/>
          <a:p>
            <a:fld id="{2ADFFEBF-AC71-420D-9A36-DFCB78D0D215}" type="slidenum">
              <a:rPr lang="en-US" smtClean="0"/>
              <a:pPr/>
              <a:t>17</a:t>
            </a:fld>
            <a:endParaRPr lang="en-US"/>
          </a:p>
        </p:txBody>
      </p:sp>
      <p:graphicFrame>
        <p:nvGraphicFramePr>
          <p:cNvPr id="37901" name="Object 13"/>
          <p:cNvGraphicFramePr>
            <a:graphicFrameLocks noChangeAspect="1"/>
          </p:cNvGraphicFramePr>
          <p:nvPr/>
        </p:nvGraphicFramePr>
        <p:xfrm>
          <a:off x="1579397" y="571480"/>
          <a:ext cx="5207181" cy="1357322"/>
        </p:xfrm>
        <a:graphic>
          <a:graphicData uri="http://schemas.openxmlformats.org/presentationml/2006/ole">
            <p:oleObj spid="_x0000_s37901" name="Equation" r:id="rId3" imgW="2679480" imgH="698400" progId="Equation.DSMT4">
              <p:embed/>
            </p:oleObj>
          </a:graphicData>
        </a:graphic>
      </p:graphicFrame>
      <p:graphicFrame>
        <p:nvGraphicFramePr>
          <p:cNvPr id="37902" name="Object 14"/>
          <p:cNvGraphicFramePr>
            <a:graphicFrameLocks noChangeAspect="1"/>
          </p:cNvGraphicFramePr>
          <p:nvPr/>
        </p:nvGraphicFramePr>
        <p:xfrm>
          <a:off x="7072330" y="1912930"/>
          <a:ext cx="1233488" cy="444500"/>
        </p:xfrm>
        <a:graphic>
          <a:graphicData uri="http://schemas.openxmlformats.org/presentationml/2006/ole">
            <p:oleObj spid="_x0000_s37902" name="Equation" r:id="rId4" imgW="634680" imgH="228600" progId="Equation.DSMT4">
              <p:embed/>
            </p:oleObj>
          </a:graphicData>
        </a:graphic>
      </p:graphicFrame>
      <p:graphicFrame>
        <p:nvGraphicFramePr>
          <p:cNvPr id="37903" name="Object 15"/>
          <p:cNvGraphicFramePr>
            <a:graphicFrameLocks noChangeAspect="1"/>
          </p:cNvGraphicFramePr>
          <p:nvPr/>
        </p:nvGraphicFramePr>
        <p:xfrm>
          <a:off x="4714876" y="2428868"/>
          <a:ext cx="1406525" cy="444500"/>
        </p:xfrm>
        <a:graphic>
          <a:graphicData uri="http://schemas.openxmlformats.org/presentationml/2006/ole">
            <p:oleObj spid="_x0000_s37903" name="Equation" r:id="rId5" imgW="723600" imgH="228600" progId="Equation.DSMT4">
              <p:embed/>
            </p:oleObj>
          </a:graphicData>
        </a:graphic>
      </p:graphicFrame>
      <p:graphicFrame>
        <p:nvGraphicFramePr>
          <p:cNvPr id="37904" name="Object 16"/>
          <p:cNvGraphicFramePr>
            <a:graphicFrameLocks noChangeAspect="1"/>
          </p:cNvGraphicFramePr>
          <p:nvPr/>
        </p:nvGraphicFramePr>
        <p:xfrm>
          <a:off x="1500166" y="2786058"/>
          <a:ext cx="2097087" cy="444500"/>
        </p:xfrm>
        <a:graphic>
          <a:graphicData uri="http://schemas.openxmlformats.org/presentationml/2006/ole">
            <p:oleObj spid="_x0000_s37904" name="Equation" r:id="rId6" imgW="1079280" imgH="228600" progId="Equation.DSMT4">
              <p:embed/>
            </p:oleObj>
          </a:graphicData>
        </a:graphic>
      </p:graphicFrame>
      <p:graphicFrame>
        <p:nvGraphicFramePr>
          <p:cNvPr id="37905" name="Object 17"/>
          <p:cNvGraphicFramePr>
            <a:graphicFrameLocks noChangeAspect="1"/>
          </p:cNvGraphicFramePr>
          <p:nvPr/>
        </p:nvGraphicFramePr>
        <p:xfrm>
          <a:off x="5143504" y="2857496"/>
          <a:ext cx="765175" cy="444500"/>
        </p:xfrm>
        <a:graphic>
          <a:graphicData uri="http://schemas.openxmlformats.org/presentationml/2006/ole">
            <p:oleObj spid="_x0000_s37905" name="Equation" r:id="rId7" imgW="393480" imgH="228600" progId="Equation.DSMT4">
              <p:embed/>
            </p:oleObj>
          </a:graphicData>
        </a:graphic>
      </p:graphicFrame>
      <p:graphicFrame>
        <p:nvGraphicFramePr>
          <p:cNvPr id="37906" name="Object 18"/>
          <p:cNvGraphicFramePr>
            <a:graphicFrameLocks noChangeAspect="1"/>
          </p:cNvGraphicFramePr>
          <p:nvPr/>
        </p:nvGraphicFramePr>
        <p:xfrm>
          <a:off x="1711503" y="4071942"/>
          <a:ext cx="4146381" cy="1000132"/>
        </p:xfrm>
        <a:graphic>
          <a:graphicData uri="http://schemas.openxmlformats.org/presentationml/2006/ole">
            <p:oleObj spid="_x0000_s37906" name="Equation" r:id="rId8" imgW="2527200" imgH="609480" progId="Equation.DSMT4">
              <p:embed/>
            </p:oleObj>
          </a:graphicData>
        </a:graphic>
      </p:graphicFrame>
      <p:graphicFrame>
        <p:nvGraphicFramePr>
          <p:cNvPr id="37907" name="Object 19"/>
          <p:cNvGraphicFramePr>
            <a:graphicFrameLocks noChangeAspect="1"/>
          </p:cNvGraphicFramePr>
          <p:nvPr/>
        </p:nvGraphicFramePr>
        <p:xfrm>
          <a:off x="714348" y="5429264"/>
          <a:ext cx="7644091" cy="758809"/>
        </p:xfrm>
        <a:graphic>
          <a:graphicData uri="http://schemas.openxmlformats.org/presentationml/2006/ole">
            <p:oleObj spid="_x0000_s37907" name="Equation" r:id="rId9" imgW="4609800" imgH="457200" progId="Equation.DSMT4">
              <p:embed/>
            </p:oleObj>
          </a:graphicData>
        </a:graphic>
      </p:graphicFrame>
      <p:sp>
        <p:nvSpPr>
          <p:cNvPr id="37909" name="Rectangle 2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37908" name="Object 20"/>
          <p:cNvGraphicFramePr>
            <a:graphicFrameLocks noChangeAspect="1"/>
          </p:cNvGraphicFramePr>
          <p:nvPr/>
        </p:nvGraphicFramePr>
        <p:xfrm>
          <a:off x="2627588" y="6119859"/>
          <a:ext cx="4945938" cy="809603"/>
        </p:xfrm>
        <a:graphic>
          <a:graphicData uri="http://schemas.openxmlformats.org/presentationml/2006/ole">
            <p:oleObj spid="_x0000_s37908" name="Equation" r:id="rId10" imgW="3200400" imgH="520700" progId="Equation.DSMT4">
              <p:embed/>
            </p:oleObj>
          </a:graphicData>
        </a:graphic>
      </p:graphicFrame>
      <p:sp>
        <p:nvSpPr>
          <p:cNvPr id="37910" name="Rectangle 22"/>
          <p:cNvSpPr>
            <a:spLocks noChangeArrowheads="1"/>
          </p:cNvSpPr>
          <p:nvPr/>
        </p:nvSpPr>
        <p:spPr bwMode="auto">
          <a:xfrm>
            <a:off x="0" y="5238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71462"/>
            <a:ext cx="8229600" cy="500066"/>
          </a:xfrm>
        </p:spPr>
        <p:txBody>
          <a:bodyPr>
            <a:normAutofit fontScale="90000"/>
          </a:bodyPr>
          <a:lstStyle/>
          <a:p>
            <a:r>
              <a:rPr lang="ru-RU" sz="2400" b="1" dirty="0" smtClean="0">
                <a:latin typeface="Times New Roman" pitchFamily="18" charset="0"/>
              </a:rPr>
              <a:t>10.5	ТУНЕЛЕН ЕФЕКТ И РАДИОАКТИВНО РАЗПАДАНЕ</a:t>
            </a:r>
            <a:endParaRPr lang="en-US" sz="2400" b="1" dirty="0">
              <a:latin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357166"/>
            <a:ext cx="9358346" cy="6500834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2400" b="1" i="1" dirty="0" smtClean="0">
                <a:latin typeface="Times New Roman" pitchFamily="18" charset="0"/>
              </a:rPr>
              <a:t>•  </a:t>
            </a:r>
            <a:r>
              <a:rPr lang="ru-RU" sz="2400" b="1" i="1" dirty="0" err="1" smtClean="0">
                <a:latin typeface="Times New Roman" pitchFamily="18" charset="0"/>
              </a:rPr>
              <a:t>Тунелен</a:t>
            </a:r>
            <a:r>
              <a:rPr lang="ru-RU" sz="2400" b="1" i="1" dirty="0" smtClean="0">
                <a:latin typeface="Times New Roman" pitchFamily="18" charset="0"/>
              </a:rPr>
              <a:t> </a:t>
            </a:r>
            <a:r>
              <a:rPr lang="ru-RU" sz="2400" b="1" i="1" dirty="0" err="1" smtClean="0">
                <a:latin typeface="Times New Roman" pitchFamily="18" charset="0"/>
              </a:rPr>
              <a:t>ефект</a:t>
            </a:r>
            <a:endParaRPr lang="ru-RU" sz="2400" b="1" i="1" dirty="0" smtClean="0">
              <a:latin typeface="Times New Roman" pitchFamily="18" charset="0"/>
            </a:endParaRPr>
          </a:p>
          <a:p>
            <a:endParaRPr lang="ru-RU" sz="2400" b="1" i="1" dirty="0" smtClean="0">
              <a:latin typeface="Times New Roman" pitchFamily="18" charset="0"/>
            </a:endParaRPr>
          </a:p>
          <a:p>
            <a:endParaRPr lang="ru-RU" sz="2400" b="1" i="1" dirty="0" smtClean="0">
              <a:latin typeface="Times New Roman" pitchFamily="18" charset="0"/>
            </a:endParaRPr>
          </a:p>
          <a:p>
            <a:endParaRPr lang="ru-RU" sz="2400" b="1" i="1" dirty="0" smtClean="0">
              <a:latin typeface="Times New Roman" pitchFamily="18" charset="0"/>
            </a:endParaRPr>
          </a:p>
          <a:p>
            <a:pPr>
              <a:buNone/>
            </a:pPr>
            <a:r>
              <a:rPr lang="ru-RU" sz="2400" i="1" dirty="0" err="1" smtClean="0">
                <a:latin typeface="Times New Roman" pitchFamily="18" charset="0"/>
              </a:rPr>
              <a:t>Преминаването</a:t>
            </a:r>
            <a:r>
              <a:rPr lang="ru-RU" sz="2400" i="1" dirty="0" smtClean="0">
                <a:latin typeface="Times New Roman" pitchFamily="18" charset="0"/>
              </a:rPr>
              <a:t> на </a:t>
            </a:r>
            <a:r>
              <a:rPr lang="ru-RU" sz="2400" i="1" dirty="0" err="1" smtClean="0">
                <a:latin typeface="Times New Roman" pitchFamily="18" charset="0"/>
              </a:rPr>
              <a:t>квантовата</a:t>
            </a:r>
            <a:r>
              <a:rPr lang="ru-RU" sz="2400" i="1" dirty="0" smtClean="0">
                <a:latin typeface="Times New Roman" pitchFamily="18" charset="0"/>
              </a:rPr>
              <a:t> частица </a:t>
            </a:r>
            <a:r>
              <a:rPr lang="ru-RU" sz="2400" i="1" dirty="0" err="1" smtClean="0">
                <a:latin typeface="Times New Roman" pitchFamily="18" charset="0"/>
              </a:rPr>
              <a:t>през</a:t>
            </a:r>
            <a:r>
              <a:rPr lang="ru-RU" sz="2400" i="1" dirty="0" smtClean="0">
                <a:latin typeface="Times New Roman" pitchFamily="18" charset="0"/>
              </a:rPr>
              <a:t> </a:t>
            </a:r>
            <a:r>
              <a:rPr lang="ru-RU" sz="2400" i="1" dirty="0" err="1" smtClean="0">
                <a:latin typeface="Times New Roman" pitchFamily="18" charset="0"/>
              </a:rPr>
              <a:t>потенциална</a:t>
            </a:r>
            <a:r>
              <a:rPr lang="ru-RU" sz="2400" i="1" dirty="0" smtClean="0">
                <a:latin typeface="Times New Roman" pitchFamily="18" charset="0"/>
              </a:rPr>
              <a:t> </a:t>
            </a:r>
            <a:r>
              <a:rPr lang="ru-RU" sz="2400" i="1" dirty="0" err="1" smtClean="0">
                <a:latin typeface="Times New Roman" pitchFamily="18" charset="0"/>
              </a:rPr>
              <a:t>бариера</a:t>
            </a:r>
            <a:endParaRPr lang="ru-RU" sz="2400" i="1" dirty="0" smtClean="0">
              <a:latin typeface="Times New Roman" pitchFamily="18" charset="0"/>
            </a:endParaRPr>
          </a:p>
          <a:p>
            <a:pPr>
              <a:buNone/>
            </a:pPr>
            <a:r>
              <a:rPr lang="ru-RU" sz="2400" i="1" dirty="0" smtClean="0">
                <a:latin typeface="Times New Roman" pitchFamily="18" charset="0"/>
              </a:rPr>
              <a:t> с </a:t>
            </a:r>
            <a:r>
              <a:rPr lang="ru-RU" sz="2400" i="1" dirty="0" err="1" smtClean="0">
                <a:latin typeface="Times New Roman" pitchFamily="18" charset="0"/>
              </a:rPr>
              <a:t>височина</a:t>
            </a:r>
            <a:r>
              <a:rPr lang="ru-RU" sz="2400" i="1" dirty="0" smtClean="0">
                <a:latin typeface="Times New Roman" pitchFamily="18" charset="0"/>
              </a:rPr>
              <a:t>, </a:t>
            </a:r>
            <a:r>
              <a:rPr lang="ru-RU" sz="2400" i="1" dirty="0" err="1" smtClean="0">
                <a:latin typeface="Times New Roman" pitchFamily="18" charset="0"/>
              </a:rPr>
              <a:t>по-голяма</a:t>
            </a:r>
            <a:r>
              <a:rPr lang="ru-RU" sz="2400" i="1" dirty="0" smtClean="0">
                <a:latin typeface="Times New Roman" pitchFamily="18" charset="0"/>
              </a:rPr>
              <a:t> от </a:t>
            </a:r>
            <a:r>
              <a:rPr lang="ru-RU" sz="2400" i="1" dirty="0" err="1" smtClean="0">
                <a:latin typeface="Times New Roman" pitchFamily="18" charset="0"/>
              </a:rPr>
              <a:t>нейната</a:t>
            </a:r>
            <a:r>
              <a:rPr lang="ru-RU" sz="2400" i="1" dirty="0" smtClean="0">
                <a:latin typeface="Times New Roman" pitchFamily="18" charset="0"/>
              </a:rPr>
              <a:t> </a:t>
            </a:r>
            <a:r>
              <a:rPr lang="ru-RU" sz="2400" i="1" dirty="0" err="1" smtClean="0">
                <a:latin typeface="Times New Roman" pitchFamily="18" charset="0"/>
              </a:rPr>
              <a:t>пълна</a:t>
            </a:r>
            <a:r>
              <a:rPr lang="ru-RU" sz="2400" i="1" dirty="0" smtClean="0">
                <a:latin typeface="Times New Roman" pitchFamily="18" charset="0"/>
              </a:rPr>
              <a:t> </a:t>
            </a:r>
            <a:r>
              <a:rPr lang="ru-RU" sz="2400" i="1" dirty="0" err="1" smtClean="0">
                <a:latin typeface="Times New Roman" pitchFamily="18" charset="0"/>
              </a:rPr>
              <a:t>енергия</a:t>
            </a:r>
            <a:r>
              <a:rPr lang="ru-RU" sz="2400" i="1" dirty="0" smtClean="0">
                <a:latin typeface="Times New Roman" pitchFamily="18" charset="0"/>
              </a:rPr>
              <a:t>, т.е. </a:t>
            </a:r>
            <a:r>
              <a:rPr lang="ru-RU" sz="2400" i="1" dirty="0" err="1" smtClean="0">
                <a:latin typeface="Times New Roman" pitchFamily="18" charset="0"/>
              </a:rPr>
              <a:t>през</a:t>
            </a:r>
            <a:r>
              <a:rPr lang="ru-RU" sz="2400" i="1" dirty="0" smtClean="0">
                <a:latin typeface="Times New Roman" pitchFamily="18" charset="0"/>
              </a:rPr>
              <a:t> </a:t>
            </a:r>
            <a:r>
              <a:rPr lang="ru-RU" sz="2400" i="1" dirty="0" err="1" smtClean="0">
                <a:latin typeface="Times New Roman" pitchFamily="18" charset="0"/>
              </a:rPr>
              <a:t>класичес</a:t>
            </a:r>
            <a:r>
              <a:rPr lang="en-US" sz="2400" i="1" dirty="0" smtClean="0">
                <a:latin typeface="Times New Roman" pitchFamily="18" charset="0"/>
              </a:rPr>
              <a:t>-</a:t>
            </a:r>
            <a:endParaRPr lang="ru-RU" sz="2400" i="1" dirty="0" smtClean="0">
              <a:latin typeface="Times New Roman" pitchFamily="18" charset="0"/>
            </a:endParaRPr>
          </a:p>
          <a:p>
            <a:pPr>
              <a:buNone/>
            </a:pPr>
            <a:r>
              <a:rPr lang="ru-RU" sz="2400" i="1" dirty="0" err="1" smtClean="0">
                <a:latin typeface="Times New Roman" pitchFamily="18" charset="0"/>
              </a:rPr>
              <a:t>ки</a:t>
            </a:r>
            <a:r>
              <a:rPr lang="ru-RU" sz="2400" i="1" dirty="0" smtClean="0">
                <a:latin typeface="Times New Roman" pitchFamily="18" charset="0"/>
              </a:rPr>
              <a:t> забранена </a:t>
            </a:r>
            <a:r>
              <a:rPr lang="ru-RU" sz="2400" i="1" dirty="0" err="1" smtClean="0">
                <a:latin typeface="Times New Roman" pitchFamily="18" charset="0"/>
              </a:rPr>
              <a:t>област</a:t>
            </a:r>
            <a:r>
              <a:rPr lang="ru-RU" sz="2400" i="1" dirty="0" smtClean="0">
                <a:latin typeface="Times New Roman" pitchFamily="18" charset="0"/>
              </a:rPr>
              <a:t>, се </a:t>
            </a:r>
            <a:r>
              <a:rPr lang="ru-RU" sz="2400" i="1" dirty="0" err="1" smtClean="0">
                <a:latin typeface="Times New Roman" pitchFamily="18" charset="0"/>
              </a:rPr>
              <a:t>нарича</a:t>
            </a:r>
            <a:r>
              <a:rPr lang="ru-RU" sz="2400" i="1" dirty="0" smtClean="0">
                <a:latin typeface="Times New Roman" pitchFamily="18" charset="0"/>
              </a:rPr>
              <a:t> </a:t>
            </a:r>
            <a:r>
              <a:rPr lang="ru-RU" sz="2400" b="1" i="1" dirty="0" err="1" smtClean="0">
                <a:latin typeface="Times New Roman" pitchFamily="18" charset="0"/>
              </a:rPr>
              <a:t>тунелен</a:t>
            </a:r>
            <a:r>
              <a:rPr lang="ru-RU" sz="2400" b="1" i="1" dirty="0" smtClean="0">
                <a:latin typeface="Times New Roman" pitchFamily="18" charset="0"/>
              </a:rPr>
              <a:t> </a:t>
            </a:r>
            <a:r>
              <a:rPr lang="ru-RU" sz="2400" b="1" i="1" dirty="0" err="1" smtClean="0">
                <a:latin typeface="Times New Roman" pitchFamily="18" charset="0"/>
              </a:rPr>
              <a:t>ефект</a:t>
            </a:r>
            <a:r>
              <a:rPr lang="ru-RU" sz="2400" b="1" i="1" dirty="0" smtClean="0">
                <a:latin typeface="Times New Roman" pitchFamily="18" charset="0"/>
              </a:rPr>
              <a:t> .</a:t>
            </a:r>
          </a:p>
          <a:p>
            <a:pPr>
              <a:buNone/>
            </a:pPr>
            <a:endParaRPr lang="ru-RU" sz="2400" b="1" i="1" dirty="0" smtClean="0">
              <a:latin typeface="Times New Roman" pitchFamily="18" charset="0"/>
            </a:endParaRPr>
          </a:p>
          <a:p>
            <a:pPr>
              <a:buNone/>
            </a:pPr>
            <a:endParaRPr lang="ru-RU" sz="2400" b="1" i="1" dirty="0" smtClean="0">
              <a:latin typeface="Times New Roman" pitchFamily="18" charset="0"/>
            </a:endParaRPr>
          </a:p>
          <a:p>
            <a:pPr>
              <a:buNone/>
            </a:pPr>
            <a:r>
              <a:rPr lang="ru-RU" sz="2400" b="1" i="1" dirty="0" smtClean="0">
                <a:latin typeface="Times New Roman" pitchFamily="18" charset="0"/>
              </a:rPr>
              <a:t>•  </a:t>
            </a:r>
            <a:r>
              <a:rPr lang="ru-RU" sz="2400" b="1" i="1" dirty="0" err="1" smtClean="0">
                <a:latin typeface="Times New Roman" pitchFamily="18" charset="0"/>
              </a:rPr>
              <a:t>Реална</a:t>
            </a:r>
            <a:r>
              <a:rPr lang="ru-RU" sz="2400" b="1" i="1" dirty="0" smtClean="0">
                <a:latin typeface="Times New Roman" pitchFamily="18" charset="0"/>
              </a:rPr>
              <a:t> </a:t>
            </a:r>
            <a:r>
              <a:rPr lang="ru-RU" sz="2400" b="1" i="1" dirty="0" err="1" smtClean="0">
                <a:latin typeface="Times New Roman" pitchFamily="18" charset="0"/>
              </a:rPr>
              <a:t>бариера</a:t>
            </a:r>
            <a:endParaRPr lang="ru-RU" sz="2400" b="1" i="1" dirty="0" smtClean="0">
              <a:latin typeface="Times New Roman" pitchFamily="18" charset="0"/>
            </a:endParaRPr>
          </a:p>
          <a:p>
            <a:pPr>
              <a:buNone/>
            </a:pPr>
            <a:endParaRPr lang="ru-RU" sz="2400" b="1" i="1" dirty="0" smtClean="0">
              <a:latin typeface="Times New Roman" pitchFamily="18" charset="0"/>
            </a:endParaRPr>
          </a:p>
          <a:p>
            <a:pPr>
              <a:buNone/>
            </a:pPr>
            <a:endParaRPr lang="ru-RU" sz="2400" b="1" i="1" dirty="0" smtClean="0">
              <a:latin typeface="Times New Roman" pitchFamily="18" charset="0"/>
            </a:endParaRPr>
          </a:p>
          <a:p>
            <a:pPr>
              <a:buNone/>
            </a:pPr>
            <a:endParaRPr lang="ru-RU" sz="2400" b="1" i="1" dirty="0" smtClean="0">
              <a:latin typeface="Times New Roman" pitchFamily="18" charset="0"/>
            </a:endParaRPr>
          </a:p>
          <a:p>
            <a:pPr>
              <a:buNone/>
            </a:pPr>
            <a:endParaRPr lang="ru-RU" sz="2400" dirty="0" smtClean="0">
              <a:latin typeface="Times New Roman" pitchFamily="18" charset="0"/>
            </a:endParaRPr>
          </a:p>
          <a:p>
            <a:pPr>
              <a:buNone/>
            </a:pPr>
            <a:endParaRPr lang="ru-RU" sz="2400" dirty="0" smtClean="0">
              <a:latin typeface="Times New Roman" pitchFamily="18" charset="0"/>
            </a:endParaRPr>
          </a:p>
          <a:p>
            <a:pPr>
              <a:buNone/>
            </a:pPr>
            <a:endParaRPr lang="ru-RU" sz="2400" dirty="0" smtClean="0">
              <a:latin typeface="Times New Roman" pitchFamily="18" charset="0"/>
            </a:endParaRPr>
          </a:p>
          <a:p>
            <a:pPr>
              <a:buNone/>
            </a:pPr>
            <a:endParaRPr lang="ru-RU" sz="2400" dirty="0" smtClean="0">
              <a:latin typeface="Times New Roman" pitchFamily="18" charset="0"/>
            </a:endParaRPr>
          </a:p>
          <a:p>
            <a:pPr>
              <a:buNone/>
            </a:pPr>
            <a:endParaRPr lang="ru-RU" sz="2400" dirty="0" smtClean="0">
              <a:latin typeface="Times New Roman" pitchFamily="18" charset="0"/>
            </a:endParaRPr>
          </a:p>
          <a:p>
            <a:pPr>
              <a:buNone/>
            </a:pPr>
            <a:endParaRPr lang="ru-RU" sz="2400" dirty="0" smtClean="0">
              <a:latin typeface="Times New Roman" pitchFamily="18" charset="0"/>
            </a:endParaRPr>
          </a:p>
          <a:p>
            <a:pPr>
              <a:buNone/>
            </a:pPr>
            <a:endParaRPr lang="ru-RU" sz="2400" dirty="0" smtClean="0">
              <a:latin typeface="Times New Roman" pitchFamily="18" charset="0"/>
            </a:endParaRPr>
          </a:p>
          <a:p>
            <a:pPr>
              <a:buNone/>
            </a:pPr>
            <a:endParaRPr lang="en-US" sz="2400" dirty="0" smtClean="0">
              <a:latin typeface="Times New Roman" pitchFamily="18" charset="0"/>
            </a:endParaRPr>
          </a:p>
          <a:p>
            <a:pPr>
              <a:buNone/>
            </a:pPr>
            <a:endParaRPr lang="en-US" sz="2400" dirty="0" smtClean="0">
              <a:latin typeface="Times New Roman" pitchFamily="18" charset="0"/>
            </a:endParaRPr>
          </a:p>
          <a:p>
            <a:pPr>
              <a:buNone/>
            </a:pPr>
            <a:endParaRPr lang="bg-BG" sz="2400" dirty="0" smtClean="0">
              <a:latin typeface="Times New Roman" pitchFamily="18" charset="0"/>
            </a:endParaRPr>
          </a:p>
          <a:p>
            <a:endParaRPr lang="bg-BG" sz="2400" b="1" i="1" dirty="0" smtClean="0">
              <a:latin typeface="Times New Roman" pitchFamily="18" charset="0"/>
            </a:endParaRPr>
          </a:p>
          <a:p>
            <a:endParaRPr lang="bg-BG" sz="2400" b="1" i="1" dirty="0" smtClean="0">
              <a:latin typeface="Times New Roman" pitchFamily="18" charset="0"/>
            </a:endParaRPr>
          </a:p>
          <a:p>
            <a:pPr>
              <a:buNone/>
            </a:pPr>
            <a:r>
              <a:rPr lang="bg-BG" sz="2400" dirty="0" smtClean="0">
                <a:latin typeface="Times New Roman" pitchFamily="18" charset="0"/>
              </a:rPr>
              <a:t> </a:t>
            </a:r>
            <a:endParaRPr lang="en-US" sz="2400" dirty="0">
              <a:latin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938994" y="6564337"/>
            <a:ext cx="2133600" cy="365125"/>
          </a:xfrm>
        </p:spPr>
        <p:txBody>
          <a:bodyPr/>
          <a:lstStyle/>
          <a:p>
            <a:fld id="{2ADFFEBF-AC71-420D-9A36-DFCB78D0D215}" type="slidenum">
              <a:rPr lang="en-US" smtClean="0"/>
              <a:pPr/>
              <a:t>18</a:t>
            </a:fld>
            <a:endParaRPr lang="en-US"/>
          </a:p>
        </p:txBody>
      </p:sp>
      <p:pic>
        <p:nvPicPr>
          <p:cNvPr id="36881" name="Picture 17" descr="fig120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28860" y="428604"/>
            <a:ext cx="4689637" cy="178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36882" name="Object 18"/>
          <p:cNvGraphicFramePr>
            <a:graphicFrameLocks noChangeAspect="1"/>
          </p:cNvGraphicFramePr>
          <p:nvPr/>
        </p:nvGraphicFramePr>
        <p:xfrm>
          <a:off x="1669831" y="3500438"/>
          <a:ext cx="5688251" cy="827382"/>
        </p:xfrm>
        <a:graphic>
          <a:graphicData uri="http://schemas.openxmlformats.org/presentationml/2006/ole">
            <p:oleObj spid="_x0000_s36882" name="Equation" r:id="rId4" imgW="2793960" imgH="406080" progId="Equation.DSMT4">
              <p:embed/>
            </p:oleObj>
          </a:graphicData>
        </a:graphic>
      </p:graphicFrame>
      <p:pic>
        <p:nvPicPr>
          <p:cNvPr id="36883" name="Picture 19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-214346" y="4982160"/>
            <a:ext cx="4643470" cy="18758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36885" name="Object 21"/>
          <p:cNvGraphicFramePr>
            <a:graphicFrameLocks noChangeAspect="1"/>
          </p:cNvGraphicFramePr>
          <p:nvPr/>
        </p:nvGraphicFramePr>
        <p:xfrm>
          <a:off x="4064060" y="4214818"/>
          <a:ext cx="4969406" cy="1000132"/>
        </p:xfrm>
        <a:graphic>
          <a:graphicData uri="http://schemas.openxmlformats.org/presentationml/2006/ole">
            <p:oleObj spid="_x0000_s36885" name="Equation" r:id="rId6" imgW="2019240" imgH="406080" progId="Equation.DSMT4">
              <p:embed/>
            </p:oleObj>
          </a:graphicData>
        </a:graphic>
      </p:graphicFrame>
      <p:graphicFrame>
        <p:nvGraphicFramePr>
          <p:cNvPr id="36886" name="Object 22"/>
          <p:cNvGraphicFramePr>
            <a:graphicFrameLocks noChangeAspect="1"/>
          </p:cNvGraphicFramePr>
          <p:nvPr/>
        </p:nvGraphicFramePr>
        <p:xfrm>
          <a:off x="3335573" y="5072074"/>
          <a:ext cx="5737021" cy="1285884"/>
        </p:xfrm>
        <a:graphic>
          <a:graphicData uri="http://schemas.openxmlformats.org/presentationml/2006/ole">
            <p:oleObj spid="_x0000_s36886" name="Equation" r:id="rId7" imgW="2209680" imgH="49500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-24"/>
            <a:ext cx="9144000" cy="600078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latin typeface="Times New Roman" pitchFamily="18" charset="0"/>
              </a:rPr>
              <a:t>10.5	ТУНЕЛЕН ЕФЕКТ И РАДИОАКТИВНО РАЗПАДАНЕ</a:t>
            </a:r>
            <a:endParaRPr lang="en-US" sz="2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-90520" y="500042"/>
            <a:ext cx="9572660" cy="6500858"/>
          </a:xfrm>
        </p:spPr>
        <p:txBody>
          <a:bodyPr>
            <a:normAutofit/>
          </a:bodyPr>
          <a:lstStyle/>
          <a:p>
            <a:pPr marL="347472" indent="-347472" algn="l">
              <a:spcBef>
                <a:spcPts val="576"/>
              </a:spcBef>
            </a:pPr>
            <a:r>
              <a:rPr lang="en-US" sz="2400" i="1" spc="-20" dirty="0" smtClean="0">
                <a:latin typeface="Times New Roman"/>
                <a:ea typeface="Times New Roman"/>
              </a:rPr>
              <a:t>•  </a:t>
            </a:r>
            <a:r>
              <a:rPr lang="ru-RU" sz="2400" b="1" i="1" dirty="0" smtClean="0">
                <a:solidFill>
                  <a:schemeClr val="tx1"/>
                </a:solidFill>
                <a:latin typeface="Times New Roman"/>
              </a:rPr>
              <a:t>Пример за </a:t>
            </a:r>
            <a:r>
              <a:rPr lang="ru-RU" sz="2400" b="1" i="1" dirty="0" err="1" smtClean="0">
                <a:solidFill>
                  <a:schemeClr val="tx1"/>
                </a:solidFill>
                <a:latin typeface="Times New Roman"/>
              </a:rPr>
              <a:t>тунелен</a:t>
            </a:r>
            <a:r>
              <a:rPr lang="ru-RU" sz="2400" b="1" i="1" dirty="0" smtClean="0">
                <a:solidFill>
                  <a:schemeClr val="tx1"/>
                </a:solidFill>
                <a:latin typeface="Times New Roman"/>
              </a:rPr>
              <a:t> </a:t>
            </a:r>
            <a:r>
              <a:rPr lang="ru-RU" sz="2400" b="1" i="1" dirty="0" err="1" smtClean="0">
                <a:solidFill>
                  <a:schemeClr val="tx1"/>
                </a:solidFill>
                <a:latin typeface="Times New Roman"/>
              </a:rPr>
              <a:t>ефект</a:t>
            </a:r>
            <a:r>
              <a:rPr lang="ru-RU" sz="2400" b="1" i="1" dirty="0" smtClean="0">
                <a:solidFill>
                  <a:schemeClr val="tx1"/>
                </a:solidFill>
                <a:latin typeface="Times New Roman"/>
              </a:rPr>
              <a:t> – </a:t>
            </a:r>
            <a:r>
              <a:rPr lang="el-GR" sz="2400" b="1" i="1" dirty="0" smtClean="0">
                <a:solidFill>
                  <a:schemeClr val="tx1"/>
                </a:solidFill>
                <a:latin typeface="Times New Roman"/>
              </a:rPr>
              <a:t>α-</a:t>
            </a:r>
            <a:r>
              <a:rPr lang="bg-BG" sz="2400" b="1" i="1" dirty="0" smtClean="0">
                <a:solidFill>
                  <a:schemeClr val="tx1"/>
                </a:solidFill>
                <a:latin typeface="Times New Roman"/>
              </a:rPr>
              <a:t>разпадане</a:t>
            </a:r>
          </a:p>
          <a:p>
            <a:pPr marL="347472" indent="-347472" algn="l">
              <a:spcBef>
                <a:spcPts val="576"/>
              </a:spcBef>
            </a:pPr>
            <a:endParaRPr lang="bg-BG" sz="2400" dirty="0" smtClean="0">
              <a:solidFill>
                <a:schemeClr val="tx1"/>
              </a:solidFill>
              <a:latin typeface="Times New Roman"/>
            </a:endParaRPr>
          </a:p>
          <a:p>
            <a:pPr marL="347472" indent="-347472" algn="l">
              <a:spcBef>
                <a:spcPts val="576"/>
              </a:spcBef>
            </a:pPr>
            <a:r>
              <a:rPr lang="el-GR" sz="2400" dirty="0" smtClean="0">
                <a:solidFill>
                  <a:schemeClr val="tx1"/>
                </a:solidFill>
                <a:latin typeface="Times New Roman"/>
              </a:rPr>
              <a:t>α-</a:t>
            </a:r>
            <a:r>
              <a:rPr lang="bg-BG" sz="2400" dirty="0" smtClean="0">
                <a:solidFill>
                  <a:schemeClr val="tx1"/>
                </a:solidFill>
                <a:latin typeface="Times New Roman"/>
              </a:rPr>
              <a:t>частица</a:t>
            </a:r>
          </a:p>
          <a:p>
            <a:pPr marL="347472" indent="-347472" algn="l">
              <a:spcBef>
                <a:spcPts val="576"/>
              </a:spcBef>
            </a:pPr>
            <a:endParaRPr lang="bg-BG" sz="2400" dirty="0" smtClean="0">
              <a:solidFill>
                <a:schemeClr val="tx1"/>
              </a:solidFill>
              <a:latin typeface="Times New Roman"/>
            </a:endParaRPr>
          </a:p>
          <a:p>
            <a:pPr marL="347472" indent="-347472" algn="l">
              <a:spcBef>
                <a:spcPts val="576"/>
              </a:spcBef>
            </a:pPr>
            <a:endParaRPr lang="bg-BG" sz="2400" dirty="0" smtClean="0">
              <a:solidFill>
                <a:schemeClr val="tx1"/>
              </a:solidFill>
              <a:latin typeface="Times New Roman"/>
            </a:endParaRPr>
          </a:p>
          <a:p>
            <a:pPr marL="347472" indent="-347472" algn="l">
              <a:spcBef>
                <a:spcPts val="576"/>
              </a:spcBef>
            </a:pPr>
            <a:endParaRPr lang="bg-BG" sz="2400" dirty="0" smtClean="0">
              <a:solidFill>
                <a:schemeClr val="tx1"/>
              </a:solidFill>
              <a:latin typeface="Times New Roman"/>
            </a:endParaRPr>
          </a:p>
          <a:p>
            <a:pPr marL="347472" indent="-347472" algn="l">
              <a:spcBef>
                <a:spcPts val="576"/>
              </a:spcBef>
            </a:pPr>
            <a:endParaRPr lang="bg-BG" sz="2400" dirty="0" smtClean="0">
              <a:solidFill>
                <a:schemeClr val="tx1"/>
              </a:solidFill>
              <a:latin typeface="Times New Roman"/>
            </a:endParaRPr>
          </a:p>
          <a:p>
            <a:pPr marL="347472" indent="-347472" algn="l">
              <a:spcBef>
                <a:spcPts val="576"/>
              </a:spcBef>
            </a:pPr>
            <a:endParaRPr lang="bg-BG" sz="2400" dirty="0" smtClean="0">
              <a:solidFill>
                <a:schemeClr val="tx1"/>
              </a:solidFill>
              <a:latin typeface="Times New Roman"/>
            </a:endParaRPr>
          </a:p>
          <a:p>
            <a:pPr marL="347472" indent="-347472" algn="l">
              <a:spcBef>
                <a:spcPts val="576"/>
              </a:spcBef>
            </a:pPr>
            <a:r>
              <a:rPr lang="ru-RU" sz="2400" dirty="0" smtClean="0">
                <a:solidFill>
                  <a:schemeClr val="tx1"/>
                </a:solidFill>
                <a:latin typeface="Times New Roman"/>
              </a:rPr>
              <a:t>Потенциал</a:t>
            </a:r>
            <a:r>
              <a:rPr lang="bg-BG" sz="2400" dirty="0" err="1" smtClean="0">
                <a:solidFill>
                  <a:schemeClr val="tx1"/>
                </a:solidFill>
                <a:latin typeface="Times New Roman"/>
              </a:rPr>
              <a:t>ът</a:t>
            </a:r>
            <a:r>
              <a:rPr lang="ru-RU" sz="2400" dirty="0" smtClean="0">
                <a:solidFill>
                  <a:schemeClr val="tx1"/>
                </a:solidFill>
                <a:latin typeface="Times New Roman"/>
              </a:rPr>
              <a:t> на </a:t>
            </a:r>
            <a:r>
              <a:rPr lang="ru-RU" sz="2400" dirty="0" err="1" smtClean="0">
                <a:solidFill>
                  <a:schemeClr val="tx1"/>
                </a:solidFill>
                <a:latin typeface="Times New Roman"/>
              </a:rPr>
              <a:t>α-частица </a:t>
            </a:r>
            <a:r>
              <a:rPr lang="ru-RU" sz="2400" dirty="0" smtClean="0">
                <a:solidFill>
                  <a:schemeClr val="tx1"/>
                </a:solidFill>
                <a:latin typeface="Times New Roman"/>
              </a:rPr>
              <a:t>в </a:t>
            </a:r>
            <a:r>
              <a:rPr lang="ru-RU" sz="2400" dirty="0" err="1" smtClean="0">
                <a:solidFill>
                  <a:schemeClr val="tx1"/>
                </a:solidFill>
                <a:latin typeface="Times New Roman"/>
              </a:rPr>
              <a:t>процеса</a:t>
            </a:r>
            <a:r>
              <a:rPr lang="ru-RU" sz="2400" dirty="0" smtClean="0">
                <a:solidFill>
                  <a:schemeClr val="tx1"/>
                </a:solidFill>
                <a:latin typeface="Times New Roman"/>
              </a:rPr>
              <a:t> на </a:t>
            </a:r>
            <a:r>
              <a:rPr lang="ru-RU" sz="2400" dirty="0" err="1" smtClean="0">
                <a:solidFill>
                  <a:schemeClr val="tx1"/>
                </a:solidFill>
                <a:latin typeface="Times New Roman"/>
              </a:rPr>
              <a:t>α-разпадане </a:t>
            </a:r>
            <a:r>
              <a:rPr lang="ru-RU" sz="2400" dirty="0" smtClean="0">
                <a:solidFill>
                  <a:schemeClr val="tx1"/>
                </a:solidFill>
                <a:latin typeface="Times New Roman"/>
              </a:rPr>
              <a:t>– </a:t>
            </a:r>
            <a:r>
              <a:rPr lang="ru-RU" sz="2400" dirty="0" err="1" smtClean="0">
                <a:solidFill>
                  <a:schemeClr val="tx1"/>
                </a:solidFill>
                <a:latin typeface="Times New Roman"/>
              </a:rPr>
              <a:t>частицата</a:t>
            </a:r>
            <a:r>
              <a:rPr lang="ru-RU" sz="2400" dirty="0" smtClean="0">
                <a:solidFill>
                  <a:schemeClr val="tx1"/>
                </a:solidFill>
                <a:latin typeface="Times New Roman"/>
              </a:rPr>
              <a:t> се  на-</a:t>
            </a:r>
          </a:p>
          <a:p>
            <a:pPr marL="347472" indent="-347472" algn="l">
              <a:spcBef>
                <a:spcPts val="576"/>
              </a:spcBef>
            </a:pPr>
            <a:r>
              <a:rPr lang="ru-RU" sz="2400" dirty="0" smtClean="0">
                <a:solidFill>
                  <a:schemeClr val="tx1"/>
                </a:solidFill>
                <a:latin typeface="Times New Roman"/>
              </a:rPr>
              <a:t>мира в </a:t>
            </a:r>
            <a:r>
              <a:rPr lang="ru-RU" sz="2400" dirty="0" err="1" smtClean="0">
                <a:solidFill>
                  <a:schemeClr val="tx1"/>
                </a:solidFill>
                <a:latin typeface="Times New Roman"/>
              </a:rPr>
              <a:t>потенциалната</a:t>
            </a:r>
            <a:r>
              <a:rPr lang="ru-RU" sz="2400" dirty="0" smtClean="0">
                <a:solidFill>
                  <a:schemeClr val="tx1"/>
                </a:solidFill>
                <a:latin typeface="Times New Roman"/>
              </a:rPr>
              <a:t> яма на </a:t>
            </a:r>
            <a:r>
              <a:rPr lang="ru-RU" sz="2400" dirty="0" err="1" smtClean="0">
                <a:solidFill>
                  <a:schemeClr val="tx1"/>
                </a:solidFill>
                <a:latin typeface="Times New Roman"/>
              </a:rPr>
              <a:t>майчиното</a:t>
            </a:r>
            <a:r>
              <a:rPr lang="ru-RU" sz="2400" dirty="0" smtClean="0">
                <a:solidFill>
                  <a:schemeClr val="tx1"/>
                </a:solidFill>
                <a:latin typeface="Times New Roman"/>
              </a:rPr>
              <a:t> ядро, </a:t>
            </a:r>
            <a:r>
              <a:rPr lang="ru-RU" sz="2400" dirty="0" err="1" smtClean="0">
                <a:solidFill>
                  <a:schemeClr val="tx1"/>
                </a:solidFill>
                <a:latin typeface="Times New Roman"/>
              </a:rPr>
              <a:t>дължаща</a:t>
            </a:r>
            <a:r>
              <a:rPr lang="ru-RU" sz="2400" dirty="0" smtClean="0">
                <a:solidFill>
                  <a:schemeClr val="tx1"/>
                </a:solidFill>
                <a:latin typeface="Times New Roman"/>
              </a:rPr>
              <a:t> се на </a:t>
            </a:r>
            <a:r>
              <a:rPr lang="ru-RU" sz="2400" dirty="0" err="1" smtClean="0">
                <a:solidFill>
                  <a:schemeClr val="tx1"/>
                </a:solidFill>
                <a:latin typeface="Times New Roman"/>
              </a:rPr>
              <a:t>ядрени</a:t>
            </a:r>
            <a:r>
              <a:rPr lang="ru-RU" sz="2400" dirty="0" smtClean="0">
                <a:solidFill>
                  <a:schemeClr val="tx1"/>
                </a:solidFill>
                <a:latin typeface="Times New Roman"/>
              </a:rPr>
              <a:t>-</a:t>
            </a:r>
          </a:p>
          <a:p>
            <a:pPr marL="347472" indent="-347472" algn="l">
              <a:spcBef>
                <a:spcPts val="576"/>
              </a:spcBef>
            </a:pPr>
            <a:r>
              <a:rPr lang="ru-RU" sz="2400" dirty="0" smtClean="0">
                <a:solidFill>
                  <a:schemeClr val="tx1"/>
                </a:solidFill>
                <a:latin typeface="Times New Roman"/>
              </a:rPr>
              <a:t>те </a:t>
            </a:r>
            <a:r>
              <a:rPr lang="ru-RU" sz="2400" dirty="0" err="1" smtClean="0">
                <a:solidFill>
                  <a:schemeClr val="tx1"/>
                </a:solidFill>
                <a:latin typeface="Times New Roman"/>
              </a:rPr>
              <a:t>сили</a:t>
            </a:r>
            <a:r>
              <a:rPr lang="ru-RU" sz="2400" dirty="0" smtClean="0">
                <a:solidFill>
                  <a:schemeClr val="tx1"/>
                </a:solidFill>
                <a:latin typeface="Times New Roman"/>
              </a:rPr>
              <a:t>, и при </a:t>
            </a:r>
            <a:r>
              <a:rPr lang="ru-RU" sz="2400" dirty="0" err="1" smtClean="0">
                <a:solidFill>
                  <a:schemeClr val="tx1"/>
                </a:solidFill>
                <a:latin typeface="Times New Roman"/>
              </a:rPr>
              <a:t>разпадане</a:t>
            </a:r>
            <a:r>
              <a:rPr lang="ru-RU" sz="2400" dirty="0" smtClean="0">
                <a:solidFill>
                  <a:schemeClr val="tx1"/>
                </a:solidFill>
                <a:latin typeface="Times New Roman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/>
              </a:rPr>
              <a:t>трябва</a:t>
            </a:r>
            <a:r>
              <a:rPr lang="ru-RU" sz="2400" dirty="0" smtClean="0">
                <a:solidFill>
                  <a:schemeClr val="tx1"/>
                </a:solidFill>
                <a:latin typeface="Times New Roman"/>
              </a:rPr>
              <a:t> да </a:t>
            </a:r>
            <a:r>
              <a:rPr lang="ru-RU" sz="2400" dirty="0" err="1" smtClean="0">
                <a:solidFill>
                  <a:schemeClr val="tx1"/>
                </a:solidFill>
                <a:latin typeface="Times New Roman"/>
              </a:rPr>
              <a:t>преодолее</a:t>
            </a:r>
            <a:r>
              <a:rPr lang="ru-RU" sz="2400" dirty="0" smtClean="0">
                <a:solidFill>
                  <a:schemeClr val="tx1"/>
                </a:solidFill>
                <a:latin typeface="Times New Roman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/>
              </a:rPr>
              <a:t>бариерата</a:t>
            </a:r>
            <a:r>
              <a:rPr lang="ru-RU" sz="2400" dirty="0" smtClean="0">
                <a:solidFill>
                  <a:schemeClr val="tx1"/>
                </a:solidFill>
                <a:latin typeface="Times New Roman"/>
              </a:rPr>
              <a:t>, </a:t>
            </a:r>
            <a:r>
              <a:rPr lang="ru-RU" sz="2400" dirty="0" err="1" smtClean="0">
                <a:solidFill>
                  <a:schemeClr val="tx1"/>
                </a:solidFill>
                <a:latin typeface="Times New Roman"/>
              </a:rPr>
              <a:t>образувана</a:t>
            </a:r>
            <a:endParaRPr lang="ru-RU" sz="2400" dirty="0" smtClean="0">
              <a:solidFill>
                <a:schemeClr val="tx1"/>
              </a:solidFill>
              <a:latin typeface="Times New Roman"/>
            </a:endParaRPr>
          </a:p>
          <a:p>
            <a:pPr marL="347472" indent="-347472" algn="l">
              <a:spcBef>
                <a:spcPts val="576"/>
              </a:spcBef>
            </a:pPr>
            <a:r>
              <a:rPr lang="ru-RU" sz="2400" dirty="0" smtClean="0">
                <a:solidFill>
                  <a:schemeClr val="tx1"/>
                </a:solidFill>
                <a:latin typeface="Times New Roman"/>
              </a:rPr>
              <a:t>от </a:t>
            </a:r>
            <a:r>
              <a:rPr lang="ru-RU" sz="2400" dirty="0" err="1" smtClean="0">
                <a:solidFill>
                  <a:schemeClr val="tx1"/>
                </a:solidFill>
                <a:latin typeface="Times New Roman"/>
              </a:rPr>
              <a:t>действието</a:t>
            </a:r>
            <a:r>
              <a:rPr lang="ru-RU" sz="2400" dirty="0" smtClean="0">
                <a:solidFill>
                  <a:schemeClr val="tx1"/>
                </a:solidFill>
                <a:latin typeface="Times New Roman"/>
              </a:rPr>
              <a:t> на </a:t>
            </a:r>
            <a:r>
              <a:rPr lang="ru-RU" sz="2400" dirty="0" err="1" smtClean="0">
                <a:solidFill>
                  <a:schemeClr val="tx1"/>
                </a:solidFill>
                <a:latin typeface="Times New Roman"/>
              </a:rPr>
              <a:t>електростатичните</a:t>
            </a:r>
            <a:r>
              <a:rPr lang="ru-RU" sz="2400" dirty="0" smtClean="0">
                <a:solidFill>
                  <a:schemeClr val="tx1"/>
                </a:solidFill>
                <a:latin typeface="Times New Roman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/>
              </a:rPr>
              <a:t>сили</a:t>
            </a:r>
            <a:r>
              <a:rPr lang="ru-RU" sz="2400" dirty="0" smtClean="0">
                <a:solidFill>
                  <a:schemeClr val="tx1"/>
                </a:solidFill>
                <a:latin typeface="Times New Roman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/>
              </a:rPr>
              <a:t>на</a:t>
            </a:r>
            <a:r>
              <a:rPr lang="ru-RU" sz="2400" dirty="0" smtClean="0">
                <a:solidFill>
                  <a:schemeClr val="tx1"/>
                </a:solidFill>
                <a:latin typeface="Times New Roman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/>
              </a:rPr>
              <a:t>отблъскване</a:t>
            </a:r>
            <a:r>
              <a:rPr lang="ru-RU" sz="2400" dirty="0" smtClean="0">
                <a:solidFill>
                  <a:schemeClr val="tx1"/>
                </a:solidFill>
                <a:latin typeface="Times New Roman"/>
              </a:rPr>
              <a:t> между </a:t>
            </a:r>
            <a:r>
              <a:rPr lang="ru-RU" sz="2400" dirty="0" err="1" smtClean="0">
                <a:solidFill>
                  <a:schemeClr val="tx1"/>
                </a:solidFill>
                <a:latin typeface="Times New Roman"/>
              </a:rPr>
              <a:t>нея</a:t>
            </a:r>
            <a:endParaRPr lang="ru-RU" sz="2400" dirty="0" smtClean="0">
              <a:solidFill>
                <a:schemeClr val="tx1"/>
              </a:solidFill>
              <a:latin typeface="Times New Roman"/>
            </a:endParaRPr>
          </a:p>
          <a:p>
            <a:pPr marL="347472" indent="-347472" algn="l">
              <a:spcBef>
                <a:spcPts val="576"/>
              </a:spcBef>
            </a:pPr>
            <a:r>
              <a:rPr lang="ru-RU" sz="2400" dirty="0" smtClean="0">
                <a:solidFill>
                  <a:schemeClr val="tx1"/>
                </a:solidFill>
                <a:latin typeface="Times New Roman"/>
              </a:rPr>
              <a:t> и </a:t>
            </a:r>
            <a:r>
              <a:rPr lang="ru-RU" sz="2400" dirty="0" err="1" smtClean="0">
                <a:solidFill>
                  <a:schemeClr val="tx1"/>
                </a:solidFill>
                <a:latin typeface="Times New Roman"/>
              </a:rPr>
              <a:t>дъщерното</a:t>
            </a:r>
            <a:r>
              <a:rPr lang="ru-RU" sz="2400" dirty="0" smtClean="0">
                <a:solidFill>
                  <a:schemeClr val="tx1"/>
                </a:solidFill>
                <a:latin typeface="Times New Roman"/>
              </a:rPr>
              <a:t> ядро.</a:t>
            </a:r>
          </a:p>
          <a:p>
            <a:pPr marL="347472" indent="-347472" algn="l">
              <a:spcBef>
                <a:spcPts val="576"/>
              </a:spcBef>
            </a:pPr>
            <a:r>
              <a:rPr lang="ru-RU" sz="2400" dirty="0" smtClean="0">
                <a:solidFill>
                  <a:schemeClr val="tx1"/>
                </a:solidFill>
                <a:latin typeface="Times New Roman"/>
              </a:rPr>
              <a:t>                                               за                          </a:t>
            </a:r>
            <a:r>
              <a:rPr lang="ru-RU" sz="2400" dirty="0" err="1" smtClean="0">
                <a:solidFill>
                  <a:schemeClr val="tx1"/>
                </a:solidFill>
                <a:latin typeface="Times New Roman"/>
              </a:rPr>
              <a:t>години</a:t>
            </a:r>
            <a:r>
              <a:rPr lang="ru-RU" sz="2400" dirty="0" smtClean="0">
                <a:solidFill>
                  <a:schemeClr val="tx1"/>
                </a:solidFill>
                <a:latin typeface="Times New Roman"/>
              </a:rPr>
              <a:t>.</a:t>
            </a:r>
            <a:r>
              <a:rPr lang="bg-BG" sz="2400" dirty="0" smtClean="0">
                <a:solidFill>
                  <a:schemeClr val="tx1"/>
                </a:solidFill>
                <a:latin typeface="Times New Roman"/>
              </a:rPr>
              <a:t> </a:t>
            </a:r>
            <a:endParaRPr lang="ru-RU" sz="2400" dirty="0" smtClean="0">
              <a:solidFill>
                <a:schemeClr val="tx1"/>
              </a:solidFill>
              <a:latin typeface="Times New Roman"/>
            </a:endParaRPr>
          </a:p>
          <a:p>
            <a:pPr algn="just"/>
            <a:endParaRPr lang="en-US" sz="2400" b="1" i="1" spc="-20" dirty="0" smtClean="0">
              <a:latin typeface="Times New Roman"/>
              <a:ea typeface="Times New Roman"/>
            </a:endParaRPr>
          </a:p>
          <a:p>
            <a:pPr algn="just"/>
            <a:endParaRPr lang="en-US" sz="2400" b="1" i="1" spc="-20" dirty="0" smtClean="0">
              <a:latin typeface="Times New Roman"/>
              <a:ea typeface="Times New Roman"/>
            </a:endParaRPr>
          </a:p>
          <a:p>
            <a:pPr algn="just"/>
            <a:endParaRPr lang="en-US" sz="2400" b="1" i="1" spc="-20" dirty="0" smtClean="0">
              <a:latin typeface="Times New Roman"/>
              <a:ea typeface="Times New Roman"/>
            </a:endParaRPr>
          </a:p>
          <a:p>
            <a:pPr algn="just"/>
            <a:endParaRPr lang="en-US" sz="24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938994" y="6564337"/>
            <a:ext cx="2133600" cy="365125"/>
          </a:xfrm>
        </p:spPr>
        <p:txBody>
          <a:bodyPr/>
          <a:lstStyle/>
          <a:p>
            <a:fld id="{2ADFFEBF-AC71-420D-9A36-DFCB78D0D215}" type="slidenum">
              <a:rPr lang="en-US" smtClean="0"/>
              <a:pPr/>
              <a:t>19</a:t>
            </a:fld>
            <a:endParaRPr lang="en-US" dirty="0"/>
          </a:p>
        </p:txBody>
      </p:sp>
      <p:graphicFrame>
        <p:nvGraphicFramePr>
          <p:cNvPr id="38919" name="Object 7"/>
          <p:cNvGraphicFramePr>
            <a:graphicFrameLocks noChangeAspect="1"/>
          </p:cNvGraphicFramePr>
          <p:nvPr/>
        </p:nvGraphicFramePr>
        <p:xfrm>
          <a:off x="-22013" y="1928802"/>
          <a:ext cx="3808195" cy="1285884"/>
        </p:xfrm>
        <a:graphic>
          <a:graphicData uri="http://schemas.openxmlformats.org/presentationml/2006/ole">
            <p:oleObj spid="_x0000_s38919" name="Equation" r:id="rId3" imgW="1955520" imgH="660240" progId="Equation.DSMT4">
              <p:embed/>
            </p:oleObj>
          </a:graphicData>
        </a:graphic>
      </p:graphicFrame>
      <p:pic>
        <p:nvPicPr>
          <p:cNvPr id="38920" name="Picture 8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139946" y="1000108"/>
            <a:ext cx="4361143" cy="31432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38921" name="Object 9"/>
          <p:cNvGraphicFramePr>
            <a:graphicFrameLocks noChangeAspect="1"/>
          </p:cNvGraphicFramePr>
          <p:nvPr/>
        </p:nvGraphicFramePr>
        <p:xfrm>
          <a:off x="37788" y="6286520"/>
          <a:ext cx="3605518" cy="428628"/>
        </p:xfrm>
        <a:graphic>
          <a:graphicData uri="http://schemas.openxmlformats.org/presentationml/2006/ole">
            <p:oleObj spid="_x0000_s38921" name="Equation" r:id="rId5" imgW="1815840" imgH="215640" progId="Equation.DSMT4">
              <p:embed/>
            </p:oleObj>
          </a:graphicData>
        </a:graphic>
      </p:graphicFrame>
      <p:graphicFrame>
        <p:nvGraphicFramePr>
          <p:cNvPr id="38922" name="Object 10"/>
          <p:cNvGraphicFramePr>
            <a:graphicFrameLocks noChangeAspect="1"/>
          </p:cNvGraphicFramePr>
          <p:nvPr/>
        </p:nvGraphicFramePr>
        <p:xfrm>
          <a:off x="4000496" y="6229370"/>
          <a:ext cx="1789710" cy="500066"/>
        </p:xfrm>
        <a:graphic>
          <a:graphicData uri="http://schemas.openxmlformats.org/presentationml/2006/ole">
            <p:oleObj spid="_x0000_s38922" name="Equation" r:id="rId6" imgW="863280" imgH="24120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24"/>
            <a:ext cx="9286908" cy="571504"/>
          </a:xfrm>
        </p:spPr>
        <p:txBody>
          <a:bodyPr>
            <a:normAutofit fontScale="90000"/>
          </a:bodyPr>
          <a:lstStyle/>
          <a:p>
            <a:r>
              <a:rPr lang="bg-BG" sz="2400" b="1" dirty="0" smtClean="0">
                <a:latin typeface="Times New Roman"/>
                <a:ea typeface="Times New Roman"/>
                <a:cs typeface="+mn-cs"/>
              </a:rPr>
              <a:t>10.1</a:t>
            </a:r>
            <a:r>
              <a:rPr lang="ru-RU" sz="2400" b="1" spc="15" dirty="0" smtClean="0">
                <a:solidFill>
                  <a:srgbClr val="000000"/>
                </a:solidFill>
                <a:latin typeface="Times New Roman"/>
                <a:ea typeface="Times New Roman"/>
                <a:cs typeface="+mn-cs"/>
              </a:rPr>
              <a:t>	</a:t>
            </a:r>
            <a:r>
              <a:rPr lang="ru-RU" sz="2700" b="1" spc="15" dirty="0" smtClean="0">
                <a:solidFill>
                  <a:srgbClr val="000000"/>
                </a:solidFill>
                <a:latin typeface="Times New Roman"/>
                <a:ea typeface="Times New Roman"/>
                <a:cs typeface="+mn-cs"/>
              </a:rPr>
              <a:t>ДВИЖЕНИЕ НА ЧАСТИЦА В ПОСТОЯННО ПОТЕНЦИАЛНО ПОЛЕ </a:t>
            </a:r>
            <a:endParaRPr lang="en-US" sz="2700" b="1" dirty="0">
              <a:latin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428660" y="428628"/>
            <a:ext cx="9787006" cy="6572272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buNone/>
            </a:pPr>
            <a:r>
              <a:rPr lang="en-US" sz="2400" b="1" i="1" dirty="0" smtClean="0">
                <a:latin typeface="Times New Roman" pitchFamily="18" charset="0"/>
              </a:rPr>
              <a:t>     </a:t>
            </a:r>
            <a:r>
              <a:rPr lang="ru-RU" sz="2400" b="1" i="1" dirty="0" smtClean="0">
                <a:latin typeface="Times New Roman" pitchFamily="18" charset="0"/>
              </a:rPr>
              <a:t>•  </a:t>
            </a:r>
            <a:r>
              <a:rPr lang="bg-BG" sz="2400" b="1" i="1" dirty="0" smtClean="0">
                <a:latin typeface="Times New Roman" pitchFamily="18" charset="0"/>
              </a:rPr>
              <a:t>С</a:t>
            </a:r>
            <a:r>
              <a:rPr lang="ru-RU" sz="2400" b="1" i="1" dirty="0" err="1" smtClean="0">
                <a:latin typeface="Times New Roman" pitchFamily="18" charset="0"/>
              </a:rPr>
              <a:t>тационарно</a:t>
            </a:r>
            <a:r>
              <a:rPr lang="ru-RU" sz="2400" b="1" i="1" dirty="0" smtClean="0">
                <a:latin typeface="Times New Roman" pitchFamily="18" charset="0"/>
              </a:rPr>
              <a:t> уравнение на </a:t>
            </a:r>
            <a:r>
              <a:rPr lang="ru-RU" sz="2400" b="1" i="1" dirty="0" err="1" smtClean="0">
                <a:latin typeface="Times New Roman" pitchFamily="18" charset="0"/>
              </a:rPr>
              <a:t>Шрьодингер</a:t>
            </a:r>
            <a:endParaRPr lang="ru-RU" sz="2400" b="1" i="1" dirty="0" smtClean="0">
              <a:latin typeface="Times New Roman" pitchFamily="18" charset="0"/>
            </a:endParaRPr>
          </a:p>
          <a:p>
            <a:pPr>
              <a:lnSpc>
                <a:spcPct val="150000"/>
              </a:lnSpc>
              <a:buNone/>
            </a:pPr>
            <a:endParaRPr lang="ru-RU" sz="2400" b="1" i="1" dirty="0" smtClean="0">
              <a:latin typeface="Times New Roman" pitchFamily="18" charset="0"/>
            </a:endParaRPr>
          </a:p>
          <a:p>
            <a:pPr>
              <a:lnSpc>
                <a:spcPct val="150000"/>
              </a:lnSpc>
              <a:buNone/>
            </a:pPr>
            <a:endParaRPr lang="ru-RU" sz="2400" b="1" i="1" dirty="0" smtClean="0">
              <a:latin typeface="Times New Roman" pitchFamily="18" charset="0"/>
            </a:endParaRPr>
          </a:p>
          <a:p>
            <a:pPr>
              <a:lnSpc>
                <a:spcPct val="150000"/>
              </a:lnSpc>
              <a:buNone/>
            </a:pPr>
            <a:endParaRPr lang="ru-RU" sz="2400" b="1" i="1" dirty="0" smtClean="0">
              <a:latin typeface="Times New Roman" pitchFamily="18" charset="0"/>
            </a:endParaRPr>
          </a:p>
          <a:p>
            <a:pPr>
              <a:spcBef>
                <a:spcPts val="1200"/>
              </a:spcBef>
              <a:buNone/>
            </a:pPr>
            <a:r>
              <a:rPr lang="ru-RU" sz="2400" b="1" i="1" dirty="0" smtClean="0">
                <a:latin typeface="Times New Roman" pitchFamily="18" charset="0"/>
              </a:rPr>
              <a:t>     •  Решение при</a:t>
            </a:r>
            <a:r>
              <a:rPr lang="en-US" sz="2400" b="1" i="1" dirty="0" smtClean="0">
                <a:latin typeface="Times New Roman" pitchFamily="18" charset="0"/>
              </a:rPr>
              <a:t>;          ,</a:t>
            </a:r>
            <a:r>
              <a:rPr lang="ru-RU" sz="2400" b="1" i="1" dirty="0" smtClean="0">
                <a:latin typeface="Times New Roman" pitchFamily="18" charset="0"/>
              </a:rPr>
              <a:t>          </a:t>
            </a:r>
          </a:p>
          <a:p>
            <a:pPr>
              <a:spcBef>
                <a:spcPts val="1200"/>
              </a:spcBef>
              <a:buNone/>
            </a:pPr>
            <a:r>
              <a:rPr lang="ru-RU" sz="2400" b="1" i="1" dirty="0" smtClean="0">
                <a:latin typeface="Times New Roman" pitchFamily="18" charset="0"/>
              </a:rPr>
              <a:t>      </a:t>
            </a:r>
            <a:r>
              <a:rPr lang="ru-RU" sz="2400" dirty="0" smtClean="0">
                <a:latin typeface="Times New Roman" pitchFamily="18" charset="0"/>
              </a:rPr>
              <a:t>а) </a:t>
            </a:r>
          </a:p>
          <a:p>
            <a:pPr>
              <a:lnSpc>
                <a:spcPct val="150000"/>
              </a:lnSpc>
              <a:buNone/>
            </a:pPr>
            <a:r>
              <a:rPr lang="ru-RU" sz="2400" dirty="0" smtClean="0">
                <a:latin typeface="Times New Roman" pitchFamily="18" charset="0"/>
              </a:rPr>
              <a:t>      б)</a:t>
            </a:r>
          </a:p>
          <a:p>
            <a:pPr>
              <a:buNone/>
            </a:pPr>
            <a:r>
              <a:rPr lang="ru-RU" sz="2400" b="1" i="1" dirty="0" smtClean="0">
                <a:latin typeface="Times New Roman" pitchFamily="18" charset="0"/>
              </a:rPr>
              <a:t>      •  </a:t>
            </a:r>
            <a:r>
              <a:rPr lang="ru-RU" sz="2400" b="1" i="1" dirty="0" err="1" smtClean="0">
                <a:latin typeface="Times New Roman" pitchFamily="18" charset="0"/>
              </a:rPr>
              <a:t>Физичен</a:t>
            </a:r>
            <a:r>
              <a:rPr lang="ru-RU" sz="2400" b="1" i="1" dirty="0" smtClean="0">
                <a:latin typeface="Times New Roman" pitchFamily="18" charset="0"/>
              </a:rPr>
              <a:t> </a:t>
            </a:r>
            <a:r>
              <a:rPr lang="ru-RU" sz="2400" b="1" i="1" dirty="0" err="1" smtClean="0">
                <a:latin typeface="Times New Roman" pitchFamily="18" charset="0"/>
              </a:rPr>
              <a:t>смисъл</a:t>
            </a:r>
            <a:r>
              <a:rPr lang="ru-RU" sz="2400" b="1" i="1" dirty="0" smtClean="0">
                <a:latin typeface="Times New Roman" pitchFamily="18" charset="0"/>
              </a:rPr>
              <a:t> на </a:t>
            </a:r>
            <a:r>
              <a:rPr lang="ru-RU" sz="2400" b="1" i="1" dirty="0" err="1" smtClean="0">
                <a:latin typeface="Times New Roman" pitchFamily="18" charset="0"/>
              </a:rPr>
              <a:t>решеният</a:t>
            </a:r>
            <a:r>
              <a:rPr lang="bg-BG" sz="2400" b="1" i="1" dirty="0" smtClean="0">
                <a:latin typeface="Times New Roman" pitchFamily="18" charset="0"/>
              </a:rPr>
              <a:t>а</a:t>
            </a:r>
            <a:endParaRPr lang="ru-RU" sz="2400" b="1" i="1" dirty="0" smtClean="0">
              <a:latin typeface="Times New Roman" pitchFamily="18" charset="0"/>
            </a:endParaRPr>
          </a:p>
          <a:p>
            <a:pPr>
              <a:lnSpc>
                <a:spcPct val="150000"/>
              </a:lnSpc>
              <a:buNone/>
            </a:pPr>
            <a:r>
              <a:rPr lang="ru-RU" sz="2400" dirty="0" smtClean="0">
                <a:latin typeface="Times New Roman" pitchFamily="18" charset="0"/>
              </a:rPr>
              <a:t>      а)</a:t>
            </a:r>
          </a:p>
          <a:p>
            <a:pPr>
              <a:lnSpc>
                <a:spcPct val="150000"/>
              </a:lnSpc>
              <a:spcBef>
                <a:spcPts val="1800"/>
              </a:spcBef>
              <a:buNone/>
            </a:pPr>
            <a:r>
              <a:rPr lang="ru-RU" sz="2400" dirty="0" smtClean="0">
                <a:latin typeface="Times New Roman" pitchFamily="18" charset="0"/>
              </a:rPr>
              <a:t>     б) </a:t>
            </a:r>
            <a:r>
              <a:rPr lang="ru-RU" sz="2400" dirty="0" err="1" smtClean="0">
                <a:latin typeface="Times New Roman" pitchFamily="18" charset="0"/>
              </a:rPr>
              <a:t>нарастваща</a:t>
            </a:r>
            <a:r>
              <a:rPr lang="ru-RU" sz="2400" dirty="0" smtClean="0">
                <a:latin typeface="Times New Roman" pitchFamily="18" charset="0"/>
              </a:rPr>
              <a:t> и </a:t>
            </a:r>
            <a:r>
              <a:rPr lang="ru-RU" sz="2400" dirty="0" err="1" smtClean="0">
                <a:latin typeface="Times New Roman" pitchFamily="18" charset="0"/>
              </a:rPr>
              <a:t>затихваща</a:t>
            </a:r>
            <a:r>
              <a:rPr lang="ru-RU" sz="2400" dirty="0" smtClean="0">
                <a:latin typeface="Times New Roman" pitchFamily="18" charset="0"/>
              </a:rPr>
              <a:t>  </a:t>
            </a:r>
            <a:r>
              <a:rPr lang="ru-RU" sz="2400" dirty="0" err="1" smtClean="0">
                <a:latin typeface="Times New Roman" pitchFamily="18" charset="0"/>
              </a:rPr>
              <a:t>вълна</a:t>
            </a:r>
            <a:endParaRPr lang="ru-RU" sz="2400" dirty="0" smtClean="0">
              <a:latin typeface="Times New Roman" pitchFamily="18" charset="0"/>
            </a:endParaRPr>
          </a:p>
          <a:p>
            <a:pPr>
              <a:lnSpc>
                <a:spcPct val="150000"/>
              </a:lnSpc>
              <a:buNone/>
            </a:pPr>
            <a:endParaRPr lang="ru-RU" sz="2400" dirty="0" smtClean="0">
              <a:latin typeface="Times New Roman" pitchFamily="18" charset="0"/>
            </a:endParaRPr>
          </a:p>
          <a:p>
            <a:pPr>
              <a:lnSpc>
                <a:spcPct val="150000"/>
              </a:lnSpc>
              <a:spcBef>
                <a:spcPts val="0"/>
              </a:spcBef>
              <a:buNone/>
            </a:pPr>
            <a:r>
              <a:rPr lang="ru-RU" sz="2400" dirty="0" smtClean="0">
                <a:latin typeface="Times New Roman" pitchFamily="18" charset="0"/>
              </a:rPr>
              <a:t>   </a:t>
            </a:r>
          </a:p>
          <a:p>
            <a:pPr>
              <a:lnSpc>
                <a:spcPct val="150000"/>
              </a:lnSpc>
              <a:buNone/>
            </a:pPr>
            <a:endParaRPr lang="ru-RU" sz="2400" dirty="0" smtClean="0">
              <a:latin typeface="Times New Roman" pitchFamily="18" charset="0"/>
            </a:endParaRPr>
          </a:p>
          <a:p>
            <a:pPr>
              <a:lnSpc>
                <a:spcPct val="150000"/>
              </a:lnSpc>
              <a:buNone/>
            </a:pPr>
            <a:r>
              <a:rPr lang="ru-RU" sz="2400" dirty="0" smtClean="0">
                <a:latin typeface="Times New Roman" pitchFamily="18" charset="0"/>
              </a:rPr>
              <a:t>  </a:t>
            </a:r>
          </a:p>
          <a:p>
            <a:pPr>
              <a:lnSpc>
                <a:spcPct val="150000"/>
              </a:lnSpc>
              <a:buNone/>
            </a:pPr>
            <a:endParaRPr lang="ru-RU" sz="2400" b="1" i="1" dirty="0" smtClean="0">
              <a:latin typeface="Times New Roman" pitchFamily="18" charset="0"/>
            </a:endParaRPr>
          </a:p>
          <a:p>
            <a:pPr>
              <a:lnSpc>
                <a:spcPct val="150000"/>
              </a:lnSpc>
              <a:buNone/>
            </a:pPr>
            <a:r>
              <a:rPr lang="ru-RU" sz="2400" b="1" i="1" dirty="0" smtClean="0">
                <a:latin typeface="Times New Roman" pitchFamily="18" charset="0"/>
              </a:rPr>
              <a:t> </a:t>
            </a:r>
          </a:p>
          <a:p>
            <a:pPr>
              <a:lnSpc>
                <a:spcPct val="150000"/>
              </a:lnSpc>
              <a:buNone/>
            </a:pPr>
            <a:endParaRPr lang="ru-RU" sz="2400" b="1" i="1" dirty="0" smtClean="0">
              <a:latin typeface="Times New Roman" pitchFamily="18" charset="0"/>
            </a:endParaRPr>
          </a:p>
          <a:p>
            <a:pPr>
              <a:lnSpc>
                <a:spcPct val="150000"/>
              </a:lnSpc>
              <a:buNone/>
            </a:pPr>
            <a:endParaRPr lang="bg-BG" sz="2400" b="1" i="1" dirty="0" smtClean="0">
              <a:latin typeface="Times New Roman" pitchFamily="18" charset="0"/>
            </a:endParaRPr>
          </a:p>
          <a:p>
            <a:pPr>
              <a:lnSpc>
                <a:spcPct val="150000"/>
              </a:lnSpc>
              <a:buNone/>
            </a:pPr>
            <a:r>
              <a:rPr lang="el-GR" sz="2400" dirty="0" smtClean="0">
                <a:latin typeface="Times New Roman" pitchFamily="18" charset="0"/>
              </a:rPr>
              <a:t>	</a:t>
            </a:r>
            <a:endParaRPr lang="ru-RU" sz="2400" dirty="0" smtClean="0">
              <a:latin typeface="Times New Roman" pitchFamily="18" charset="0"/>
            </a:endParaRPr>
          </a:p>
          <a:p>
            <a:pPr>
              <a:lnSpc>
                <a:spcPct val="150000"/>
              </a:lnSpc>
              <a:buNone/>
            </a:pPr>
            <a:endParaRPr lang="ru-RU" sz="2400" dirty="0" smtClean="0">
              <a:latin typeface="Times New Roman" pitchFamily="18" charset="0"/>
            </a:endParaRPr>
          </a:p>
          <a:p>
            <a:pPr>
              <a:lnSpc>
                <a:spcPct val="150000"/>
              </a:lnSpc>
              <a:buNone/>
            </a:pPr>
            <a:endParaRPr lang="ru-RU" sz="2400" dirty="0" smtClean="0">
              <a:latin typeface="Times New Roman" pitchFamily="18" charset="0"/>
            </a:endParaRPr>
          </a:p>
          <a:p>
            <a:pPr>
              <a:lnSpc>
                <a:spcPct val="150000"/>
              </a:lnSpc>
              <a:buNone/>
            </a:pPr>
            <a:endParaRPr lang="ru-RU" sz="2400" dirty="0" smtClean="0">
              <a:latin typeface="Times New Roman" pitchFamily="18" charset="0"/>
            </a:endParaRPr>
          </a:p>
          <a:p>
            <a:pPr>
              <a:lnSpc>
                <a:spcPct val="150000"/>
              </a:lnSpc>
              <a:buNone/>
            </a:pPr>
            <a:endParaRPr lang="ru-RU" sz="2400" dirty="0" smtClean="0">
              <a:latin typeface="Times New Roman" pitchFamily="18" charset="0"/>
            </a:endParaRPr>
          </a:p>
          <a:p>
            <a:pPr>
              <a:lnSpc>
                <a:spcPct val="150000"/>
              </a:lnSpc>
              <a:buNone/>
            </a:pPr>
            <a:endParaRPr lang="ru-RU" sz="2400" dirty="0" smtClean="0">
              <a:latin typeface="Times New Roman" pitchFamily="18" charset="0"/>
            </a:endParaRPr>
          </a:p>
          <a:p>
            <a:pPr>
              <a:lnSpc>
                <a:spcPct val="150000"/>
              </a:lnSpc>
              <a:buNone/>
            </a:pPr>
            <a:endParaRPr lang="ru-RU" sz="2400" i="1" dirty="0" smtClean="0">
              <a:latin typeface="Times New Roman" pitchFamily="18" charset="0"/>
            </a:endParaRPr>
          </a:p>
          <a:p>
            <a:pPr>
              <a:lnSpc>
                <a:spcPct val="150000"/>
              </a:lnSpc>
              <a:buNone/>
            </a:pPr>
            <a:endParaRPr lang="bg-BG" sz="2400" i="1" dirty="0" smtClean="0">
              <a:latin typeface="Times New Roman" pitchFamily="18" charset="0"/>
            </a:endParaRPr>
          </a:p>
          <a:p>
            <a:pPr>
              <a:lnSpc>
                <a:spcPct val="150000"/>
              </a:lnSpc>
              <a:buNone/>
            </a:pPr>
            <a:endParaRPr lang="bg-BG" sz="2400" i="1" dirty="0" smtClean="0">
              <a:latin typeface="Times New Roman" pitchFamily="18" charset="0"/>
            </a:endParaRPr>
          </a:p>
          <a:p>
            <a:pPr>
              <a:lnSpc>
                <a:spcPct val="150000"/>
              </a:lnSpc>
              <a:buNone/>
            </a:pPr>
            <a:endParaRPr lang="bg-BG" sz="2400" i="1" dirty="0" smtClean="0">
              <a:latin typeface="Times New Roman" pitchFamily="18" charset="0"/>
            </a:endParaRPr>
          </a:p>
          <a:p>
            <a:pPr>
              <a:lnSpc>
                <a:spcPct val="150000"/>
              </a:lnSpc>
              <a:buNone/>
            </a:pPr>
            <a:endParaRPr lang="bg-BG" sz="2400" i="1" dirty="0" smtClean="0">
              <a:latin typeface="Times New Roman" pitchFamily="18" charset="0"/>
            </a:endParaRPr>
          </a:p>
          <a:p>
            <a:pPr>
              <a:lnSpc>
                <a:spcPct val="150000"/>
              </a:lnSpc>
              <a:buNone/>
            </a:pPr>
            <a:endParaRPr lang="bg-BG" sz="2400" i="1" dirty="0" smtClean="0">
              <a:latin typeface="Times New Roman" pitchFamily="18" charset="0"/>
            </a:endParaRPr>
          </a:p>
          <a:p>
            <a:pPr>
              <a:lnSpc>
                <a:spcPct val="150000"/>
              </a:lnSpc>
              <a:buNone/>
            </a:pPr>
            <a:endParaRPr lang="ru-RU" sz="2400" dirty="0" smtClean="0">
              <a:latin typeface="Times New Roman" pitchFamily="18" charset="0"/>
            </a:endParaRPr>
          </a:p>
          <a:p>
            <a:pPr>
              <a:lnSpc>
                <a:spcPct val="150000"/>
              </a:lnSpc>
              <a:buNone/>
            </a:pPr>
            <a:endParaRPr lang="en-US" sz="2400" b="1" i="1" dirty="0" smtClean="0">
              <a:latin typeface="Times New Roman" pitchFamily="18" charset="0"/>
            </a:endParaRPr>
          </a:p>
          <a:p>
            <a:pPr>
              <a:lnSpc>
                <a:spcPct val="150000"/>
              </a:lnSpc>
            </a:pPr>
            <a:endParaRPr lang="en-US" sz="2400" dirty="0" smtClean="0">
              <a:latin typeface="Times New Roman" pitchFamily="18" charset="0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010432" y="6564337"/>
            <a:ext cx="2133600" cy="365125"/>
          </a:xfrm>
        </p:spPr>
        <p:txBody>
          <a:bodyPr/>
          <a:lstStyle/>
          <a:p>
            <a:fld id="{2ADFFEBF-AC71-420D-9A36-DFCB78D0D215}" type="slidenum">
              <a:rPr lang="en-US" smtClean="0"/>
              <a:pPr/>
              <a:t>2</a:t>
            </a:fld>
            <a:endParaRPr lang="en-US" dirty="0"/>
          </a:p>
        </p:txBody>
      </p:sp>
      <p:graphicFrame>
        <p:nvGraphicFramePr>
          <p:cNvPr id="39945" name="Object 9"/>
          <p:cNvGraphicFramePr>
            <a:graphicFrameLocks noChangeAspect="1"/>
          </p:cNvGraphicFramePr>
          <p:nvPr/>
        </p:nvGraphicFramePr>
        <p:xfrm>
          <a:off x="3136900" y="928670"/>
          <a:ext cx="1984375" cy="428625"/>
        </p:xfrm>
        <a:graphic>
          <a:graphicData uri="http://schemas.openxmlformats.org/presentationml/2006/ole">
            <p:oleObj spid="_x0000_s39945" name="Equation" r:id="rId3" imgW="1117440" imgH="241200" progId="Equation.DSMT4">
              <p:embed/>
            </p:oleObj>
          </a:graphicData>
        </a:graphic>
      </p:graphicFrame>
      <p:graphicFrame>
        <p:nvGraphicFramePr>
          <p:cNvPr id="39946" name="Object 10"/>
          <p:cNvGraphicFramePr>
            <a:graphicFrameLocks noChangeAspect="1"/>
          </p:cNvGraphicFramePr>
          <p:nvPr/>
        </p:nvGraphicFramePr>
        <p:xfrm>
          <a:off x="1357290" y="1214438"/>
          <a:ext cx="6178550" cy="733425"/>
        </p:xfrm>
        <a:graphic>
          <a:graphicData uri="http://schemas.openxmlformats.org/presentationml/2006/ole">
            <p:oleObj spid="_x0000_s39946" name="Equation" r:id="rId4" imgW="3530520" imgH="419040" progId="Equation.DSMT4">
              <p:embed/>
            </p:oleObj>
          </a:graphicData>
        </a:graphic>
      </p:graphicFrame>
      <p:graphicFrame>
        <p:nvGraphicFramePr>
          <p:cNvPr id="39947" name="Object 11"/>
          <p:cNvGraphicFramePr>
            <a:graphicFrameLocks noChangeAspect="1"/>
          </p:cNvGraphicFramePr>
          <p:nvPr/>
        </p:nvGraphicFramePr>
        <p:xfrm>
          <a:off x="0" y="2500306"/>
          <a:ext cx="3009921" cy="571504"/>
        </p:xfrm>
        <a:graphic>
          <a:graphicData uri="http://schemas.openxmlformats.org/presentationml/2006/ole">
            <p:oleObj spid="_x0000_s39947" name="Equation" r:id="rId5" imgW="2006280" imgH="380880" progId="Equation.DSMT4">
              <p:embed/>
            </p:oleObj>
          </a:graphicData>
        </a:graphic>
      </p:graphicFrame>
      <p:graphicFrame>
        <p:nvGraphicFramePr>
          <p:cNvPr id="39948" name="Object 12"/>
          <p:cNvGraphicFramePr>
            <a:graphicFrameLocks noChangeAspect="1"/>
          </p:cNvGraphicFramePr>
          <p:nvPr/>
        </p:nvGraphicFramePr>
        <p:xfrm>
          <a:off x="1714480" y="1857364"/>
          <a:ext cx="5572164" cy="677982"/>
        </p:xfrm>
        <a:graphic>
          <a:graphicData uri="http://schemas.openxmlformats.org/presentationml/2006/ole">
            <p:oleObj spid="_x0000_s39948" name="Equation" r:id="rId6" imgW="3340080" imgH="406080" progId="Equation.DSMT4">
              <p:embed/>
            </p:oleObj>
          </a:graphicData>
        </a:graphic>
      </p:graphicFrame>
      <p:graphicFrame>
        <p:nvGraphicFramePr>
          <p:cNvPr id="39949" name="Object 13"/>
          <p:cNvGraphicFramePr>
            <a:graphicFrameLocks noChangeAspect="1"/>
          </p:cNvGraphicFramePr>
          <p:nvPr/>
        </p:nvGraphicFramePr>
        <p:xfrm>
          <a:off x="3542507" y="2500306"/>
          <a:ext cx="4313259" cy="619128"/>
        </p:xfrm>
        <a:graphic>
          <a:graphicData uri="http://schemas.openxmlformats.org/presentationml/2006/ole">
            <p:oleObj spid="_x0000_s39949" name="Equation" r:id="rId7" imgW="2654280" imgH="380880" progId="Equation.DSMT4">
              <p:embed/>
            </p:oleObj>
          </a:graphicData>
        </a:graphic>
      </p:graphicFrame>
      <p:graphicFrame>
        <p:nvGraphicFramePr>
          <p:cNvPr id="39950" name="Object 14"/>
          <p:cNvGraphicFramePr>
            <a:graphicFrameLocks noChangeAspect="1"/>
          </p:cNvGraphicFramePr>
          <p:nvPr/>
        </p:nvGraphicFramePr>
        <p:xfrm>
          <a:off x="431823" y="3643313"/>
          <a:ext cx="7426325" cy="393700"/>
        </p:xfrm>
        <a:graphic>
          <a:graphicData uri="http://schemas.openxmlformats.org/presentationml/2006/ole">
            <p:oleObj spid="_x0000_s39950" name="Equation" r:id="rId8" imgW="4546440" imgH="241200" progId="Equation.DSMT4">
              <p:embed/>
            </p:oleObj>
          </a:graphicData>
        </a:graphic>
      </p:graphicFrame>
      <p:graphicFrame>
        <p:nvGraphicFramePr>
          <p:cNvPr id="39951" name="Object 15"/>
          <p:cNvGraphicFramePr>
            <a:graphicFrameLocks noChangeAspect="1"/>
          </p:cNvGraphicFramePr>
          <p:nvPr/>
        </p:nvGraphicFramePr>
        <p:xfrm>
          <a:off x="493713" y="4143375"/>
          <a:ext cx="6761162" cy="393700"/>
        </p:xfrm>
        <a:graphic>
          <a:graphicData uri="http://schemas.openxmlformats.org/presentationml/2006/ole">
            <p:oleObj spid="_x0000_s39951" name="Equation" r:id="rId9" imgW="4140000" imgH="241200" progId="Equation.DSMT4">
              <p:embed/>
            </p:oleObj>
          </a:graphicData>
        </a:graphic>
      </p:graphicFrame>
      <p:graphicFrame>
        <p:nvGraphicFramePr>
          <p:cNvPr id="39952" name="Object 16"/>
          <p:cNvGraphicFramePr>
            <a:graphicFrameLocks noChangeAspect="1"/>
          </p:cNvGraphicFramePr>
          <p:nvPr/>
        </p:nvGraphicFramePr>
        <p:xfrm>
          <a:off x="2152638" y="3108325"/>
          <a:ext cx="704850" cy="373063"/>
        </p:xfrm>
        <a:graphic>
          <a:graphicData uri="http://schemas.openxmlformats.org/presentationml/2006/ole">
            <p:oleObj spid="_x0000_s39952" name="Equation" r:id="rId10" imgW="431640" imgH="228600" progId="Equation.DSMT4">
              <p:embed/>
            </p:oleObj>
          </a:graphicData>
        </a:graphic>
      </p:graphicFrame>
      <p:graphicFrame>
        <p:nvGraphicFramePr>
          <p:cNvPr id="39953" name="Object 17"/>
          <p:cNvGraphicFramePr>
            <a:graphicFrameLocks noChangeAspect="1"/>
          </p:cNvGraphicFramePr>
          <p:nvPr/>
        </p:nvGraphicFramePr>
        <p:xfrm>
          <a:off x="3009894" y="3124198"/>
          <a:ext cx="704850" cy="373062"/>
        </p:xfrm>
        <a:graphic>
          <a:graphicData uri="http://schemas.openxmlformats.org/presentationml/2006/ole">
            <p:oleObj spid="_x0000_s39953" name="Equation" r:id="rId11" imgW="431640" imgH="228600" progId="Equation.DSMT4">
              <p:embed/>
            </p:oleObj>
          </a:graphicData>
        </a:graphic>
      </p:graphicFrame>
      <p:graphicFrame>
        <p:nvGraphicFramePr>
          <p:cNvPr id="39954" name="Object 18"/>
          <p:cNvGraphicFramePr>
            <a:graphicFrameLocks noChangeAspect="1"/>
          </p:cNvGraphicFramePr>
          <p:nvPr/>
        </p:nvGraphicFramePr>
        <p:xfrm>
          <a:off x="192088" y="5048250"/>
          <a:ext cx="5353050" cy="952500"/>
        </p:xfrm>
        <a:graphic>
          <a:graphicData uri="http://schemas.openxmlformats.org/presentationml/2006/ole">
            <p:oleObj spid="_x0000_s39954" name="Equation" r:id="rId12" imgW="3276360" imgH="58392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24"/>
            <a:ext cx="9144000" cy="500066"/>
          </a:xfrm>
        </p:spPr>
        <p:txBody>
          <a:bodyPr>
            <a:normAutofit fontScale="90000"/>
          </a:bodyPr>
          <a:lstStyle/>
          <a:p>
            <a:r>
              <a:rPr lang="bg-BG" sz="2200" b="1" dirty="0" smtClean="0">
                <a:latin typeface="Times New Roman"/>
                <a:ea typeface="Times New Roman"/>
              </a:rPr>
              <a:t>10.1</a:t>
            </a:r>
            <a:r>
              <a:rPr lang="ru-RU" sz="2200" b="1" spc="15" dirty="0" smtClean="0">
                <a:solidFill>
                  <a:srgbClr val="000000"/>
                </a:solidFill>
                <a:latin typeface="Times New Roman"/>
                <a:ea typeface="Times New Roman"/>
              </a:rPr>
              <a:t>	</a:t>
            </a:r>
            <a:r>
              <a:rPr lang="ru-RU" sz="2400" b="1" spc="15" dirty="0" smtClean="0">
                <a:solidFill>
                  <a:srgbClr val="000000"/>
                </a:solidFill>
                <a:latin typeface="Times New Roman"/>
                <a:ea typeface="Times New Roman"/>
              </a:rPr>
              <a:t>ДВИЖЕНИЕ НА ЧАСТИЦА В ПОСТОЯННО ПОТЕНЦИАЛНО ПОЛЕ </a:t>
            </a:r>
            <a:r>
              <a:rPr lang="ru-RU" sz="2400" b="1" dirty="0" smtClean="0">
                <a:latin typeface="Times New Roman" pitchFamily="18" charset="0"/>
              </a:rPr>
              <a:t>НГЕР </a:t>
            </a:r>
            <a:endParaRPr lang="en-US" sz="2400" dirty="0">
              <a:latin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142908" y="428628"/>
            <a:ext cx="9858444" cy="6500834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2400" dirty="0" smtClean="0">
                <a:latin typeface="Times New Roman" pitchFamily="18" charset="0"/>
              </a:rPr>
              <a:t>• </a:t>
            </a:r>
            <a:r>
              <a:rPr lang="bg-BG" sz="2400" b="1" i="1" dirty="0" smtClean="0">
                <a:latin typeface="Times New Roman" pitchFamily="18" charset="0"/>
              </a:rPr>
              <a:t>Свободна частица</a:t>
            </a:r>
          </a:p>
          <a:p>
            <a:pPr>
              <a:buNone/>
            </a:pPr>
            <a:r>
              <a:rPr lang="bg-BG" sz="2400" dirty="0" smtClean="0">
                <a:latin typeface="Times New Roman" pitchFamily="18" charset="0"/>
              </a:rPr>
              <a:t>а)</a:t>
            </a:r>
          </a:p>
          <a:p>
            <a:pPr>
              <a:buNone/>
            </a:pPr>
            <a:endParaRPr lang="bg-BG" sz="2400" dirty="0" smtClean="0">
              <a:latin typeface="Times New Roman" pitchFamily="18" charset="0"/>
            </a:endParaRPr>
          </a:p>
          <a:p>
            <a:pPr>
              <a:buNone/>
            </a:pPr>
            <a:endParaRPr lang="bg-BG" sz="2400" dirty="0" smtClean="0">
              <a:latin typeface="Times New Roman" pitchFamily="18" charset="0"/>
            </a:endParaRPr>
          </a:p>
          <a:p>
            <a:pPr>
              <a:buNone/>
            </a:pPr>
            <a:endParaRPr lang="bg-BG" sz="2400" dirty="0" smtClean="0">
              <a:latin typeface="Times New Roman" pitchFamily="18" charset="0"/>
            </a:endParaRPr>
          </a:p>
          <a:p>
            <a:pPr>
              <a:spcBef>
                <a:spcPts val="1200"/>
              </a:spcBef>
              <a:buNone/>
            </a:pPr>
            <a:r>
              <a:rPr lang="bg-BG" sz="2400" dirty="0" smtClean="0">
                <a:latin typeface="Times New Roman" pitchFamily="18" charset="0"/>
              </a:rPr>
              <a:t>б)</a:t>
            </a:r>
          </a:p>
          <a:p>
            <a:pPr>
              <a:buNone/>
            </a:pPr>
            <a:endParaRPr lang="bg-BG" sz="2400" dirty="0" smtClean="0">
              <a:latin typeface="Times New Roman" pitchFamily="18" charset="0"/>
            </a:endParaRPr>
          </a:p>
          <a:p>
            <a:pPr>
              <a:buNone/>
            </a:pPr>
            <a:endParaRPr lang="bg-BG" sz="2400" dirty="0" smtClean="0">
              <a:latin typeface="Times New Roman" pitchFamily="18" charset="0"/>
            </a:endParaRPr>
          </a:p>
          <a:p>
            <a:pPr>
              <a:buNone/>
            </a:pPr>
            <a:r>
              <a:rPr lang="ru-RU" sz="2400" dirty="0" err="1" smtClean="0">
                <a:latin typeface="Times New Roman" pitchFamily="18" charset="0"/>
              </a:rPr>
              <a:t>Тази</a:t>
            </a:r>
            <a:r>
              <a:rPr lang="ru-RU" sz="2400" dirty="0" smtClean="0">
                <a:latin typeface="Times New Roman" pitchFamily="18" charset="0"/>
              </a:rPr>
              <a:t> функция  </a:t>
            </a:r>
            <a:r>
              <a:rPr lang="ru-RU" sz="2400" dirty="0" err="1" smtClean="0">
                <a:latin typeface="Times New Roman" pitchFamily="18" charset="0"/>
              </a:rPr>
              <a:t>съгласно</a:t>
            </a:r>
            <a:r>
              <a:rPr lang="ru-RU" sz="2400" dirty="0" smtClean="0">
                <a:latin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</a:rPr>
              <a:t>свойствата</a:t>
            </a:r>
            <a:r>
              <a:rPr lang="ru-RU" sz="2400" dirty="0" smtClean="0">
                <a:latin typeface="Times New Roman" pitchFamily="18" charset="0"/>
              </a:rPr>
              <a:t> на </a:t>
            </a:r>
            <a:r>
              <a:rPr lang="ru-RU" sz="2400" dirty="0" err="1" smtClean="0">
                <a:latin typeface="Times New Roman" pitchFamily="18" charset="0"/>
              </a:rPr>
              <a:t>вълновата</a:t>
            </a:r>
            <a:r>
              <a:rPr lang="ru-RU" sz="2400" dirty="0" smtClean="0">
                <a:latin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</a:rPr>
              <a:t>ф-ия</a:t>
            </a:r>
            <a:r>
              <a:rPr lang="ru-RU" sz="2400" dirty="0" smtClean="0">
                <a:latin typeface="Times New Roman" pitchFamily="18" charset="0"/>
              </a:rPr>
              <a:t> е ограничена</a:t>
            </a:r>
            <a:r>
              <a:rPr lang="en-US" sz="2400" dirty="0" smtClean="0">
                <a:latin typeface="Times New Roman" pitchFamily="18" charset="0"/>
              </a:rPr>
              <a:t>,</a:t>
            </a:r>
            <a:r>
              <a:rPr lang="bg-BG" sz="2400" dirty="0" smtClean="0">
                <a:latin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</a:rPr>
              <a:t>и</a:t>
            </a: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</a:rPr>
              <a:t> при       </a:t>
            </a:r>
            <a:r>
              <a:rPr lang="en-US" sz="2400" dirty="0" smtClean="0">
                <a:latin typeface="Times New Roman" pitchFamily="18" charset="0"/>
              </a:rPr>
              <a:t>   </a:t>
            </a:r>
            <a:r>
              <a:rPr lang="ru-RU" sz="2400" dirty="0" smtClean="0">
                <a:latin typeface="Times New Roman" pitchFamily="18" charset="0"/>
              </a:rPr>
              <a:t>.От </a:t>
            </a:r>
            <a:r>
              <a:rPr lang="ru-RU" sz="2400" dirty="0" err="1" smtClean="0">
                <a:latin typeface="Times New Roman" pitchFamily="18" charset="0"/>
              </a:rPr>
              <a:t>условието</a:t>
            </a:r>
            <a:r>
              <a:rPr lang="ru-RU" sz="2400" dirty="0" smtClean="0">
                <a:latin typeface="Times New Roman" pitchFamily="18" charset="0"/>
              </a:rPr>
              <a:t> за </a:t>
            </a:r>
            <a:r>
              <a:rPr lang="ru-RU" sz="2400" dirty="0" err="1" smtClean="0">
                <a:latin typeface="Times New Roman" pitchFamily="18" charset="0"/>
              </a:rPr>
              <a:t>ограниченост</a:t>
            </a:r>
            <a:r>
              <a:rPr lang="ru-RU" sz="2400" dirty="0" smtClean="0">
                <a:latin typeface="Times New Roman" pitchFamily="18" charset="0"/>
              </a:rPr>
              <a:t> при    </a:t>
            </a:r>
            <a:r>
              <a:rPr lang="en-US" sz="2400" dirty="0" smtClean="0">
                <a:latin typeface="Times New Roman" pitchFamily="18" charset="0"/>
              </a:rPr>
              <a:t>  </a:t>
            </a:r>
            <a:r>
              <a:rPr lang="ru-RU" sz="2400" dirty="0" smtClean="0">
                <a:latin typeface="Times New Roman" pitchFamily="18" charset="0"/>
              </a:rPr>
              <a:t>   </a:t>
            </a:r>
            <a:r>
              <a:rPr lang="en-US" sz="2400" dirty="0" smtClean="0">
                <a:latin typeface="Times New Roman" pitchFamily="18" charset="0"/>
              </a:rPr>
              <a:t>   </a:t>
            </a:r>
            <a:r>
              <a:rPr lang="ru-RU" sz="2400" dirty="0" err="1" smtClean="0">
                <a:latin typeface="Times New Roman" pitchFamily="18" charset="0"/>
              </a:rPr>
              <a:t>следва</a:t>
            </a:r>
            <a:r>
              <a:rPr lang="ru-RU" sz="2400" dirty="0" smtClean="0">
                <a:latin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</a:rPr>
              <a:t>че</a:t>
            </a:r>
            <a:r>
              <a:rPr lang="ru-RU" sz="2400" dirty="0" smtClean="0">
                <a:latin typeface="Times New Roman" pitchFamily="18" charset="0"/>
              </a:rPr>
              <a:t>  </a:t>
            </a:r>
            <a:r>
              <a:rPr lang="ru-RU" sz="2400" i="1" dirty="0" smtClean="0">
                <a:latin typeface="Times New Roman" pitchFamily="18" charset="0"/>
              </a:rPr>
              <a:t>А=</a:t>
            </a:r>
            <a:r>
              <a:rPr lang="ru-RU" sz="2400" dirty="0" smtClean="0">
                <a:latin typeface="Times New Roman" pitchFamily="18" charset="0"/>
              </a:rPr>
              <a:t>0,  а</a:t>
            </a: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</a:rPr>
              <a:t> при            ‒ </a:t>
            </a:r>
            <a:r>
              <a:rPr lang="ru-RU" sz="2400" i="1" dirty="0" smtClean="0">
                <a:latin typeface="Times New Roman" pitchFamily="18" charset="0"/>
              </a:rPr>
              <a:t>В=</a:t>
            </a:r>
            <a:r>
              <a:rPr lang="ru-RU" sz="2400" dirty="0" smtClean="0">
                <a:latin typeface="Times New Roman" pitchFamily="18" charset="0"/>
              </a:rPr>
              <a:t>0</a:t>
            </a:r>
            <a:r>
              <a:rPr lang="en-US" sz="2400" i="1" dirty="0" smtClean="0">
                <a:latin typeface="Times New Roman" pitchFamily="18" charset="0"/>
              </a:rPr>
              <a:t>.</a:t>
            </a:r>
            <a:r>
              <a:rPr lang="ru-RU" sz="2400" dirty="0" smtClean="0">
                <a:latin typeface="Times New Roman" pitchFamily="18" charset="0"/>
              </a:rPr>
              <a:t> </a:t>
            </a:r>
            <a:r>
              <a:rPr lang="bg-BG" sz="2400" dirty="0" smtClean="0">
                <a:latin typeface="Times New Roman" pitchFamily="18" charset="0"/>
              </a:rPr>
              <a:t>П</a:t>
            </a:r>
            <a:r>
              <a:rPr lang="ru-RU" sz="2400" dirty="0" err="1" smtClean="0">
                <a:latin typeface="Times New Roman" pitchFamily="18" charset="0"/>
              </a:rPr>
              <a:t>ри</a:t>
            </a:r>
            <a:r>
              <a:rPr lang="ru-RU" sz="2400" dirty="0" smtClean="0">
                <a:latin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</a:rPr>
              <a:t>отрицателна</a:t>
            </a:r>
            <a:r>
              <a:rPr lang="ru-RU" sz="2400" dirty="0" smtClean="0">
                <a:latin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</a:rPr>
              <a:t>енергия</a:t>
            </a:r>
            <a:r>
              <a:rPr lang="ru-RU" sz="2400" dirty="0" smtClean="0">
                <a:latin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</a:rPr>
              <a:t>вълновата</a:t>
            </a:r>
            <a:r>
              <a:rPr lang="ru-RU" sz="2400" dirty="0" smtClean="0">
                <a:latin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</a:rPr>
              <a:t>ф</a:t>
            </a:r>
            <a:r>
              <a:rPr lang="en-US" sz="2400" dirty="0" smtClean="0">
                <a:latin typeface="Times New Roman" pitchFamily="18" charset="0"/>
              </a:rPr>
              <a:t>-</a:t>
            </a:r>
            <a:r>
              <a:rPr lang="ru-RU" sz="2400" dirty="0" err="1" smtClean="0">
                <a:latin typeface="Times New Roman" pitchFamily="18" charset="0"/>
              </a:rPr>
              <a:t>ия</a:t>
            </a:r>
            <a:r>
              <a:rPr lang="ru-RU" sz="2400" dirty="0" smtClean="0">
                <a:latin typeface="Times New Roman" pitchFamily="18" charset="0"/>
              </a:rPr>
              <a:t> на  свобод-</a:t>
            </a: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</a:rPr>
              <a:t>на частица е</a:t>
            </a:r>
            <a:r>
              <a:rPr lang="en-US" sz="2400" dirty="0" smtClean="0">
                <a:latin typeface="Times New Roman" pitchFamily="18" charset="0"/>
              </a:rPr>
              <a:t>            </a:t>
            </a:r>
            <a:r>
              <a:rPr lang="ru-RU" sz="2400" dirty="0" smtClean="0">
                <a:latin typeface="Times New Roman" pitchFamily="18" charset="0"/>
              </a:rPr>
              <a:t>. Но физически           </a:t>
            </a:r>
            <a:r>
              <a:rPr lang="ru-RU" sz="2400" dirty="0" err="1" smtClean="0">
                <a:latin typeface="Times New Roman" pitchFamily="18" charset="0"/>
              </a:rPr>
              <a:t>представлява</a:t>
            </a:r>
            <a:r>
              <a:rPr lang="ru-RU" sz="2400" dirty="0" smtClean="0">
                <a:latin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</a:rPr>
              <a:t>плътнността</a:t>
            </a:r>
            <a:r>
              <a:rPr lang="ru-RU" sz="2400" dirty="0" smtClean="0">
                <a:latin typeface="Times New Roman" pitchFamily="18" charset="0"/>
              </a:rPr>
              <a:t> на</a:t>
            </a: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</a:rPr>
              <a:t>вероятността</a:t>
            </a:r>
            <a:r>
              <a:rPr lang="ru-RU" sz="2400" dirty="0" smtClean="0">
                <a:latin typeface="Times New Roman" pitchFamily="18" charset="0"/>
              </a:rPr>
              <a:t>  в  </a:t>
            </a:r>
            <a:r>
              <a:rPr lang="ru-RU" sz="2400" i="1" dirty="0" smtClean="0">
                <a:latin typeface="Times New Roman" pitchFamily="18" charset="0"/>
              </a:rPr>
              <a:t>х</a:t>
            </a:r>
            <a:r>
              <a:rPr lang="ru-RU" sz="2400" dirty="0" smtClean="0">
                <a:latin typeface="Times New Roman" pitchFamily="18" charset="0"/>
              </a:rPr>
              <a:t>. Очевидно </a:t>
            </a:r>
            <a:r>
              <a:rPr lang="ru-RU" sz="2400" dirty="0" err="1" smtClean="0">
                <a:latin typeface="Times New Roman" pitchFamily="18" charset="0"/>
              </a:rPr>
              <a:t>тази</a:t>
            </a:r>
            <a:r>
              <a:rPr lang="ru-RU" sz="2400" dirty="0" smtClean="0">
                <a:latin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</a:rPr>
              <a:t>плътност</a:t>
            </a:r>
            <a:r>
              <a:rPr lang="ru-RU" sz="2400" dirty="0" smtClean="0">
                <a:latin typeface="Times New Roman" pitchFamily="18" charset="0"/>
              </a:rPr>
              <a:t> е </a:t>
            </a:r>
            <a:r>
              <a:rPr lang="ru-RU" sz="2400" dirty="0" err="1" smtClean="0">
                <a:latin typeface="Times New Roman" pitchFamily="18" charset="0"/>
              </a:rPr>
              <a:t>нула</a:t>
            </a:r>
            <a:r>
              <a:rPr lang="ru-RU" sz="2400" dirty="0" smtClean="0">
                <a:latin typeface="Times New Roman" pitchFamily="18" charset="0"/>
              </a:rPr>
              <a:t> за </a:t>
            </a:r>
            <a:r>
              <a:rPr lang="ru-RU" sz="2400" dirty="0" err="1" smtClean="0">
                <a:latin typeface="Times New Roman" pitchFamily="18" charset="0"/>
              </a:rPr>
              <a:t>всички</a:t>
            </a:r>
            <a:r>
              <a:rPr lang="ru-RU" sz="2400" dirty="0" smtClean="0">
                <a:latin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</a:rPr>
              <a:t>стойности</a:t>
            </a:r>
            <a:endParaRPr lang="ru-RU" sz="2400" dirty="0" smtClean="0">
              <a:latin typeface="Times New Roman" pitchFamily="18" charset="0"/>
            </a:endParaRP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</a:rPr>
              <a:t> на </a:t>
            </a:r>
            <a:r>
              <a:rPr lang="ru-RU" sz="2400" i="1" dirty="0" smtClean="0">
                <a:latin typeface="Times New Roman" pitchFamily="18" charset="0"/>
              </a:rPr>
              <a:t>х</a:t>
            </a:r>
            <a:r>
              <a:rPr lang="ru-RU" sz="2400" dirty="0" smtClean="0">
                <a:latin typeface="Times New Roman" pitchFamily="18" charset="0"/>
              </a:rPr>
              <a:t>. Извод: </a:t>
            </a:r>
            <a:r>
              <a:rPr lang="ru-RU" sz="2400" i="1" dirty="0" smtClean="0">
                <a:latin typeface="Times New Roman" pitchFamily="18" charset="0"/>
              </a:rPr>
              <a:t>свободна частица с </a:t>
            </a:r>
            <a:r>
              <a:rPr lang="ru-RU" sz="2400" i="1" dirty="0" err="1" smtClean="0">
                <a:latin typeface="Times New Roman" pitchFamily="18" charset="0"/>
              </a:rPr>
              <a:t>отрицателна</a:t>
            </a:r>
            <a:r>
              <a:rPr lang="ru-RU" sz="2400" i="1" dirty="0" smtClean="0">
                <a:latin typeface="Times New Roman" pitchFamily="18" charset="0"/>
              </a:rPr>
              <a:t> </a:t>
            </a:r>
            <a:r>
              <a:rPr lang="ru-RU" sz="2400" i="1" dirty="0" err="1" smtClean="0">
                <a:latin typeface="Times New Roman" pitchFamily="18" charset="0"/>
              </a:rPr>
              <a:t>енергия</a:t>
            </a:r>
            <a:r>
              <a:rPr lang="ru-RU" sz="2400" i="1" dirty="0" smtClean="0">
                <a:latin typeface="Times New Roman" pitchFamily="18" charset="0"/>
              </a:rPr>
              <a:t> не </a:t>
            </a:r>
            <a:r>
              <a:rPr lang="ru-RU" sz="2400" i="1" dirty="0" err="1" smtClean="0">
                <a:latin typeface="Times New Roman" pitchFamily="18" charset="0"/>
              </a:rPr>
              <a:t>съществува</a:t>
            </a:r>
            <a:r>
              <a:rPr lang="ru-RU" sz="2400" i="1" dirty="0" smtClean="0">
                <a:latin typeface="Times New Roman" pitchFamily="18" charset="0"/>
              </a:rPr>
              <a:t>.</a:t>
            </a:r>
            <a:endParaRPr lang="bg-BG" sz="2400" i="1" dirty="0" smtClean="0">
              <a:latin typeface="Times New Roman" pitchFamily="18" charset="0"/>
            </a:endParaRPr>
          </a:p>
          <a:p>
            <a:pPr>
              <a:buNone/>
            </a:pPr>
            <a:r>
              <a:rPr lang="bg-BG" sz="2400" dirty="0" smtClean="0">
                <a:latin typeface="Times New Roman" pitchFamily="18" charset="0"/>
              </a:rPr>
              <a:t>  </a:t>
            </a:r>
          </a:p>
          <a:p>
            <a:pPr>
              <a:buNone/>
            </a:pPr>
            <a:endParaRPr lang="ru-RU" sz="2400" dirty="0" smtClean="0">
              <a:latin typeface="Times New Roman" pitchFamily="18" charset="0"/>
            </a:endParaRP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</a:rPr>
              <a:t> </a:t>
            </a:r>
          </a:p>
          <a:p>
            <a:pPr>
              <a:buNone/>
            </a:pPr>
            <a:endParaRPr lang="bg-BG" sz="2400" dirty="0" smtClean="0">
              <a:latin typeface="Times New Roman" pitchFamily="18" charset="0"/>
            </a:endParaRPr>
          </a:p>
          <a:p>
            <a:pPr>
              <a:buNone/>
            </a:pPr>
            <a:r>
              <a:rPr lang="bg-BG" sz="2400" dirty="0" smtClean="0">
                <a:latin typeface="Times New Roman" pitchFamily="18" charset="0"/>
              </a:rPr>
              <a:t> </a:t>
            </a:r>
            <a:endParaRPr lang="en-US" sz="2400" dirty="0">
              <a:latin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010432" y="6572272"/>
            <a:ext cx="2133600" cy="365125"/>
          </a:xfrm>
        </p:spPr>
        <p:txBody>
          <a:bodyPr/>
          <a:lstStyle/>
          <a:p>
            <a:fld id="{2ADFFEBF-AC71-420D-9A36-DFCB78D0D215}" type="slidenum">
              <a:rPr lang="en-US" smtClean="0"/>
              <a:pPr/>
              <a:t>3</a:t>
            </a:fld>
            <a:endParaRPr lang="en-US" dirty="0"/>
          </a:p>
        </p:txBody>
      </p:sp>
      <p:graphicFrame>
        <p:nvGraphicFramePr>
          <p:cNvPr id="14346" name="Object 10"/>
          <p:cNvGraphicFramePr>
            <a:graphicFrameLocks noChangeAspect="1"/>
          </p:cNvGraphicFramePr>
          <p:nvPr/>
        </p:nvGraphicFramePr>
        <p:xfrm>
          <a:off x="500034" y="4586298"/>
          <a:ext cx="820738" cy="252412"/>
        </p:xfrm>
        <a:graphic>
          <a:graphicData uri="http://schemas.openxmlformats.org/presentationml/2006/ole">
            <p:oleObj spid="_x0000_s14346" name="Equation" r:id="rId3" imgW="495000" imgH="152280" progId="Equation.DSMT4">
              <p:embed/>
            </p:oleObj>
          </a:graphicData>
        </a:graphic>
      </p:graphicFrame>
      <p:graphicFrame>
        <p:nvGraphicFramePr>
          <p:cNvPr id="14350" name="Object 14"/>
          <p:cNvGraphicFramePr>
            <a:graphicFrameLocks noChangeAspect="1"/>
          </p:cNvGraphicFramePr>
          <p:nvPr/>
        </p:nvGraphicFramePr>
        <p:xfrm>
          <a:off x="179393" y="752456"/>
          <a:ext cx="5178425" cy="706438"/>
        </p:xfrm>
        <a:graphic>
          <a:graphicData uri="http://schemas.openxmlformats.org/presentationml/2006/ole">
            <p:oleObj spid="_x0000_s14350" name="Equation" r:id="rId4" imgW="2793960" imgH="380880" progId="Equation.DSMT4">
              <p:embed/>
            </p:oleObj>
          </a:graphicData>
        </a:graphic>
      </p:graphicFrame>
      <p:pic>
        <p:nvPicPr>
          <p:cNvPr id="14352" name="Picture 16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643174" y="1428736"/>
            <a:ext cx="4572032" cy="13149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4356" name="Object 20"/>
          <p:cNvGraphicFramePr>
            <a:graphicFrameLocks noChangeAspect="1"/>
          </p:cNvGraphicFramePr>
          <p:nvPr/>
        </p:nvGraphicFramePr>
        <p:xfrm>
          <a:off x="220663" y="2622550"/>
          <a:ext cx="5483225" cy="706438"/>
        </p:xfrm>
        <a:graphic>
          <a:graphicData uri="http://schemas.openxmlformats.org/presentationml/2006/ole">
            <p:oleObj spid="_x0000_s14356" name="Equation" r:id="rId6" imgW="2958840" imgH="380880" progId="Equation.DSMT4">
              <p:embed/>
            </p:oleObj>
          </a:graphicData>
        </a:graphic>
      </p:graphicFrame>
      <p:graphicFrame>
        <p:nvGraphicFramePr>
          <p:cNvPr id="14357" name="Object 21"/>
          <p:cNvGraphicFramePr>
            <a:graphicFrameLocks noChangeAspect="1"/>
          </p:cNvGraphicFramePr>
          <p:nvPr/>
        </p:nvGraphicFramePr>
        <p:xfrm>
          <a:off x="2530914" y="3286124"/>
          <a:ext cx="4469978" cy="857256"/>
        </p:xfrm>
        <a:graphic>
          <a:graphicData uri="http://schemas.openxmlformats.org/presentationml/2006/ole">
            <p:oleObj spid="_x0000_s14357" name="Equation" r:id="rId7" imgW="2781000" imgH="533160" progId="Equation.DSMT4">
              <p:embed/>
            </p:oleObj>
          </a:graphicData>
        </a:graphic>
      </p:graphicFrame>
      <p:graphicFrame>
        <p:nvGraphicFramePr>
          <p:cNvPr id="14358" name="Object 22"/>
          <p:cNvGraphicFramePr>
            <a:graphicFrameLocks noChangeAspect="1"/>
          </p:cNvGraphicFramePr>
          <p:nvPr/>
        </p:nvGraphicFramePr>
        <p:xfrm>
          <a:off x="1571604" y="5408629"/>
          <a:ext cx="903287" cy="377825"/>
        </p:xfrm>
        <a:graphic>
          <a:graphicData uri="http://schemas.openxmlformats.org/presentationml/2006/ole">
            <p:oleObj spid="_x0000_s14358" name="Equation" r:id="rId8" imgW="545760" imgH="228600" progId="Equation.DSMT4">
              <p:embed/>
            </p:oleObj>
          </a:graphicData>
        </a:graphic>
      </p:graphicFrame>
      <p:graphicFrame>
        <p:nvGraphicFramePr>
          <p:cNvPr id="14359" name="Object 23"/>
          <p:cNvGraphicFramePr>
            <a:graphicFrameLocks noChangeAspect="1"/>
          </p:cNvGraphicFramePr>
          <p:nvPr/>
        </p:nvGraphicFramePr>
        <p:xfrm>
          <a:off x="5857884" y="4625985"/>
          <a:ext cx="820738" cy="231775"/>
        </p:xfrm>
        <a:graphic>
          <a:graphicData uri="http://schemas.openxmlformats.org/presentationml/2006/ole">
            <p:oleObj spid="_x0000_s14359" name="Equation" r:id="rId9" imgW="495000" imgH="139680" progId="Equation.DSMT4">
              <p:embed/>
            </p:oleObj>
          </a:graphicData>
        </a:graphic>
      </p:graphicFrame>
      <p:graphicFrame>
        <p:nvGraphicFramePr>
          <p:cNvPr id="14361" name="Object 25"/>
          <p:cNvGraphicFramePr>
            <a:graphicFrameLocks noChangeAspect="1"/>
          </p:cNvGraphicFramePr>
          <p:nvPr/>
        </p:nvGraphicFramePr>
        <p:xfrm>
          <a:off x="500034" y="5054613"/>
          <a:ext cx="820737" cy="231775"/>
        </p:xfrm>
        <a:graphic>
          <a:graphicData uri="http://schemas.openxmlformats.org/presentationml/2006/ole">
            <p:oleObj spid="_x0000_s14361" name="Equation" r:id="rId10" imgW="495000" imgH="139680" progId="Equation.DSMT4">
              <p:embed/>
            </p:oleObj>
          </a:graphicData>
        </a:graphic>
      </p:graphicFrame>
      <p:graphicFrame>
        <p:nvGraphicFramePr>
          <p:cNvPr id="14362" name="Object 26"/>
          <p:cNvGraphicFramePr>
            <a:graphicFrameLocks noChangeAspect="1"/>
          </p:cNvGraphicFramePr>
          <p:nvPr/>
        </p:nvGraphicFramePr>
        <p:xfrm>
          <a:off x="4500562" y="5324492"/>
          <a:ext cx="714375" cy="461962"/>
        </p:xfrm>
        <a:graphic>
          <a:graphicData uri="http://schemas.openxmlformats.org/presentationml/2006/ole">
            <p:oleObj spid="_x0000_s14362" name="Equation" r:id="rId11" imgW="431640" imgH="27936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-142900"/>
            <a:ext cx="8229600" cy="571504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latin typeface="Times New Roman" pitchFamily="18" charset="0"/>
              </a:rPr>
              <a:t>10.2	БЕЗКРАЙНО ДЪЛБОКА ПОТЕНЦИАЛНА ЯМА</a:t>
            </a:r>
            <a:endParaRPr lang="en-US" sz="2400" b="1" dirty="0">
              <a:latin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71470" y="285728"/>
            <a:ext cx="9429816" cy="6572296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bg-BG" sz="2000" spc="45" dirty="0" smtClean="0">
                <a:latin typeface="Times New Roman"/>
                <a:ea typeface="Times New Roman"/>
              </a:rPr>
              <a:t>•  </a:t>
            </a:r>
            <a:endParaRPr lang="en-US" sz="2000" spc="45" dirty="0" smtClean="0">
              <a:latin typeface="Times New Roman"/>
              <a:ea typeface="Times New Roman"/>
            </a:endParaRPr>
          </a:p>
          <a:p>
            <a:pPr>
              <a:buNone/>
            </a:pPr>
            <a:endParaRPr lang="en-US" sz="2000" b="1" i="1" spc="45" dirty="0" smtClean="0">
              <a:latin typeface="Times New Roman"/>
              <a:ea typeface="Times New Roman"/>
            </a:endParaRPr>
          </a:p>
          <a:p>
            <a:pPr>
              <a:buNone/>
            </a:pPr>
            <a:endParaRPr lang="en-US" sz="2000" b="1" i="1" spc="45" dirty="0" smtClean="0">
              <a:latin typeface="Times New Roman"/>
              <a:ea typeface="Times New Roman"/>
            </a:endParaRPr>
          </a:p>
          <a:p>
            <a:pPr>
              <a:buNone/>
            </a:pPr>
            <a:endParaRPr lang="en-US" sz="2000" b="1" i="1" spc="45" dirty="0" smtClean="0">
              <a:latin typeface="Times New Roman"/>
              <a:ea typeface="Times New Roman"/>
            </a:endParaRPr>
          </a:p>
          <a:p>
            <a:pPr>
              <a:buNone/>
            </a:pPr>
            <a:r>
              <a:rPr lang="bg-BG" sz="2000" b="1" i="1" spc="45" dirty="0" smtClean="0">
                <a:latin typeface="Times New Roman"/>
                <a:ea typeface="Times New Roman"/>
              </a:rPr>
              <a:t>Постановка на задачата</a:t>
            </a:r>
          </a:p>
          <a:p>
            <a:pPr>
              <a:buNone/>
            </a:pPr>
            <a:endParaRPr lang="bg-BG" sz="2000" spc="45" dirty="0" smtClean="0">
              <a:latin typeface="Times New Roman"/>
              <a:ea typeface="Times New Roman"/>
            </a:endParaRPr>
          </a:p>
          <a:p>
            <a:pPr>
              <a:buNone/>
            </a:pPr>
            <a:endParaRPr lang="bg-BG" sz="2000" spc="45" dirty="0" smtClean="0">
              <a:latin typeface="Times New Roman"/>
              <a:ea typeface="Times New Roman"/>
            </a:endParaRPr>
          </a:p>
          <a:p>
            <a:pPr>
              <a:buNone/>
            </a:pPr>
            <a:endParaRPr lang="bg-BG" sz="2000" spc="45" dirty="0" smtClean="0">
              <a:latin typeface="Times New Roman"/>
              <a:ea typeface="Times New Roman"/>
            </a:endParaRPr>
          </a:p>
          <a:p>
            <a:pPr>
              <a:buNone/>
            </a:pPr>
            <a:endParaRPr lang="bg-BG" sz="2000" spc="45" dirty="0" smtClean="0">
              <a:latin typeface="Times New Roman"/>
              <a:ea typeface="Times New Roman"/>
            </a:endParaRPr>
          </a:p>
          <a:p>
            <a:pPr>
              <a:buNone/>
            </a:pPr>
            <a:r>
              <a:rPr lang="ru-RU" sz="2000" spc="45" dirty="0" err="1" smtClean="0">
                <a:latin typeface="Times New Roman"/>
                <a:ea typeface="Times New Roman"/>
              </a:rPr>
              <a:t>Ще</a:t>
            </a:r>
            <a:r>
              <a:rPr lang="ru-RU" sz="2000" spc="45" dirty="0" smtClean="0">
                <a:latin typeface="Times New Roman"/>
                <a:ea typeface="Times New Roman"/>
              </a:rPr>
              <a:t> </a:t>
            </a:r>
            <a:r>
              <a:rPr lang="ru-RU" sz="2000" spc="45" dirty="0" err="1" smtClean="0">
                <a:latin typeface="Times New Roman"/>
                <a:ea typeface="Times New Roman"/>
              </a:rPr>
              <a:t>анализираме</a:t>
            </a:r>
            <a:r>
              <a:rPr lang="ru-RU" sz="2000" spc="45" dirty="0" smtClean="0">
                <a:latin typeface="Times New Roman"/>
                <a:ea typeface="Times New Roman"/>
              </a:rPr>
              <a:t> </a:t>
            </a:r>
            <a:r>
              <a:rPr lang="ru-RU" sz="2000" spc="45" dirty="0" err="1" smtClean="0">
                <a:latin typeface="Times New Roman"/>
                <a:ea typeface="Times New Roman"/>
              </a:rPr>
              <a:t>движението</a:t>
            </a:r>
            <a:r>
              <a:rPr lang="ru-RU" sz="2000" spc="45" dirty="0" smtClean="0">
                <a:latin typeface="Times New Roman"/>
                <a:ea typeface="Times New Roman"/>
              </a:rPr>
              <a:t> на </a:t>
            </a:r>
            <a:r>
              <a:rPr lang="ru-RU" sz="2000" spc="45" dirty="0" err="1" smtClean="0">
                <a:latin typeface="Times New Roman"/>
                <a:ea typeface="Times New Roman"/>
              </a:rPr>
              <a:t>квантова</a:t>
            </a:r>
            <a:r>
              <a:rPr lang="ru-RU" sz="2000" spc="45" dirty="0" smtClean="0">
                <a:latin typeface="Times New Roman"/>
                <a:ea typeface="Times New Roman"/>
              </a:rPr>
              <a:t> частица с </a:t>
            </a:r>
            <a:r>
              <a:rPr lang="ru-RU" sz="2000" spc="45" dirty="0" err="1" smtClean="0">
                <a:latin typeface="Times New Roman"/>
                <a:ea typeface="Times New Roman"/>
              </a:rPr>
              <a:t>маса</a:t>
            </a:r>
            <a:r>
              <a:rPr lang="ru-RU" sz="2000" spc="45" dirty="0" smtClean="0">
                <a:latin typeface="Times New Roman"/>
                <a:ea typeface="Times New Roman"/>
              </a:rPr>
              <a:t> </a:t>
            </a:r>
            <a:r>
              <a:rPr lang="en-US" sz="2000" i="1" spc="45" dirty="0" smtClean="0">
                <a:latin typeface="Times New Roman"/>
                <a:ea typeface="Times New Roman"/>
              </a:rPr>
              <a:t>m</a:t>
            </a:r>
            <a:r>
              <a:rPr lang="en-US" sz="2000" spc="45" baseline="-25000" dirty="0" smtClean="0">
                <a:latin typeface="Times New Roman"/>
                <a:ea typeface="Times New Roman"/>
              </a:rPr>
              <a:t>0</a:t>
            </a:r>
            <a:r>
              <a:rPr lang="ru-RU" sz="2000" spc="45" dirty="0" smtClean="0">
                <a:latin typeface="Times New Roman"/>
                <a:ea typeface="Times New Roman"/>
              </a:rPr>
              <a:t>  в </a:t>
            </a:r>
            <a:r>
              <a:rPr lang="ru-RU" sz="2000" spc="45" dirty="0" err="1" smtClean="0">
                <a:latin typeface="Times New Roman"/>
                <a:ea typeface="Times New Roman"/>
              </a:rPr>
              <a:t>безкрайно</a:t>
            </a:r>
            <a:r>
              <a:rPr lang="ru-RU" sz="2000" spc="45" dirty="0" smtClean="0">
                <a:latin typeface="Times New Roman"/>
                <a:ea typeface="Times New Roman"/>
              </a:rPr>
              <a:t> </a:t>
            </a:r>
            <a:r>
              <a:rPr lang="ru-RU" sz="2000" spc="45" dirty="0" err="1" smtClean="0">
                <a:latin typeface="Times New Roman"/>
                <a:ea typeface="Times New Roman"/>
              </a:rPr>
              <a:t>дълбо</a:t>
            </a:r>
            <a:r>
              <a:rPr lang="en-US" sz="2000" spc="45" dirty="0" smtClean="0">
                <a:latin typeface="Times New Roman"/>
                <a:ea typeface="Times New Roman"/>
              </a:rPr>
              <a:t>-</a:t>
            </a:r>
          </a:p>
          <a:p>
            <a:pPr>
              <a:buNone/>
            </a:pPr>
            <a:r>
              <a:rPr lang="ru-RU" sz="2000" spc="45" dirty="0" err="1" smtClean="0">
                <a:latin typeface="Times New Roman"/>
                <a:ea typeface="Times New Roman"/>
              </a:rPr>
              <a:t>ка</a:t>
            </a:r>
            <a:r>
              <a:rPr lang="ru-RU" sz="2000" spc="45" dirty="0" smtClean="0">
                <a:latin typeface="Times New Roman"/>
                <a:ea typeface="Times New Roman"/>
              </a:rPr>
              <a:t> </a:t>
            </a:r>
            <a:r>
              <a:rPr lang="ru-RU" sz="2000" spc="45" dirty="0" err="1" smtClean="0">
                <a:latin typeface="Times New Roman"/>
                <a:ea typeface="Times New Roman"/>
              </a:rPr>
              <a:t>потенциална</a:t>
            </a:r>
            <a:r>
              <a:rPr lang="ru-RU" sz="2000" spc="45" dirty="0" smtClean="0">
                <a:latin typeface="Times New Roman"/>
                <a:ea typeface="Times New Roman"/>
              </a:rPr>
              <a:t> яма, т.е. в </a:t>
            </a:r>
            <a:r>
              <a:rPr lang="ru-RU" sz="2000" spc="45" dirty="0" err="1" smtClean="0">
                <a:latin typeface="Times New Roman"/>
                <a:ea typeface="Times New Roman"/>
              </a:rPr>
              <a:t>област</a:t>
            </a:r>
            <a:r>
              <a:rPr lang="ru-RU" sz="2000" spc="45" dirty="0" smtClean="0">
                <a:latin typeface="Times New Roman"/>
                <a:ea typeface="Times New Roman"/>
              </a:rPr>
              <a:t>  </a:t>
            </a:r>
            <a:r>
              <a:rPr lang="ru-RU" sz="2000" spc="45" dirty="0" err="1" smtClean="0">
                <a:latin typeface="Times New Roman"/>
                <a:ea typeface="Times New Roman"/>
              </a:rPr>
              <a:t>където</a:t>
            </a:r>
            <a:r>
              <a:rPr lang="en-US" sz="2000" spc="45" dirty="0" smtClean="0">
                <a:latin typeface="Times New Roman"/>
                <a:ea typeface="Times New Roman"/>
              </a:rPr>
              <a:t> 0 &lt; </a:t>
            </a:r>
            <a:r>
              <a:rPr lang="en-US" sz="2000" i="1" spc="45" dirty="0" smtClean="0">
                <a:latin typeface="Times New Roman"/>
                <a:ea typeface="Times New Roman"/>
              </a:rPr>
              <a:t>x &lt; a, </a:t>
            </a:r>
            <a:r>
              <a:rPr lang="bg-BG" sz="2000" spc="45" dirty="0" smtClean="0">
                <a:latin typeface="Times New Roman"/>
                <a:ea typeface="Times New Roman"/>
              </a:rPr>
              <a:t>където               </a:t>
            </a:r>
            <a:r>
              <a:rPr lang="ru-RU" sz="2000" spc="45" dirty="0" smtClean="0">
                <a:latin typeface="Times New Roman"/>
                <a:ea typeface="Times New Roman"/>
              </a:rPr>
              <a:t>. При          и </a:t>
            </a:r>
          </a:p>
          <a:p>
            <a:pPr>
              <a:buNone/>
            </a:pPr>
            <a:r>
              <a:rPr lang="ru-RU" sz="2000" spc="45" dirty="0" smtClean="0">
                <a:latin typeface="Times New Roman"/>
                <a:ea typeface="Times New Roman"/>
              </a:rPr>
              <a:t>         </a:t>
            </a:r>
            <a:r>
              <a:rPr lang="ru-RU" sz="2000" spc="45" dirty="0" err="1" smtClean="0">
                <a:latin typeface="Times New Roman"/>
                <a:ea typeface="Times New Roman"/>
              </a:rPr>
              <a:t>потенциалът</a:t>
            </a:r>
            <a:r>
              <a:rPr lang="ru-RU" sz="2000" spc="45" dirty="0" smtClean="0">
                <a:latin typeface="Times New Roman"/>
                <a:ea typeface="Times New Roman"/>
              </a:rPr>
              <a:t>                  </a:t>
            </a:r>
            <a:r>
              <a:rPr lang="ru-RU" sz="2000" spc="45" dirty="0" err="1" smtClean="0">
                <a:latin typeface="Times New Roman"/>
                <a:ea typeface="Times New Roman"/>
              </a:rPr>
              <a:t>Тъй</a:t>
            </a:r>
            <a:r>
              <a:rPr lang="ru-RU" sz="2000" spc="45" dirty="0" smtClean="0">
                <a:latin typeface="Times New Roman"/>
                <a:ea typeface="Times New Roman"/>
              </a:rPr>
              <a:t> </a:t>
            </a:r>
            <a:r>
              <a:rPr lang="ru-RU" sz="2000" spc="45" dirty="0" err="1" smtClean="0">
                <a:latin typeface="Times New Roman"/>
                <a:ea typeface="Times New Roman"/>
              </a:rPr>
              <a:t>като</a:t>
            </a:r>
            <a:r>
              <a:rPr lang="ru-RU" sz="2000" spc="45" dirty="0" smtClean="0">
                <a:latin typeface="Times New Roman"/>
                <a:ea typeface="Times New Roman"/>
              </a:rPr>
              <a:t> и в </a:t>
            </a:r>
            <a:r>
              <a:rPr lang="ru-RU" sz="2000" spc="45" dirty="0" err="1" smtClean="0">
                <a:latin typeface="Times New Roman"/>
                <a:ea typeface="Times New Roman"/>
              </a:rPr>
              <a:t>двете</a:t>
            </a:r>
            <a:r>
              <a:rPr lang="ru-RU" sz="2000" spc="45" dirty="0" smtClean="0">
                <a:latin typeface="Times New Roman"/>
                <a:ea typeface="Times New Roman"/>
              </a:rPr>
              <a:t> области </a:t>
            </a:r>
            <a:r>
              <a:rPr lang="ru-RU" sz="2000" spc="45" dirty="0" err="1" smtClean="0">
                <a:latin typeface="Times New Roman"/>
                <a:ea typeface="Times New Roman"/>
              </a:rPr>
              <a:t>потенциалното</a:t>
            </a:r>
            <a:r>
              <a:rPr lang="ru-RU" sz="2000" spc="45" dirty="0" smtClean="0">
                <a:latin typeface="Times New Roman"/>
                <a:ea typeface="Times New Roman"/>
              </a:rPr>
              <a:t> поле е</a:t>
            </a:r>
          </a:p>
          <a:p>
            <a:pPr>
              <a:buNone/>
            </a:pPr>
            <a:r>
              <a:rPr lang="ru-RU" sz="2000" spc="45" dirty="0" smtClean="0">
                <a:latin typeface="Times New Roman"/>
                <a:ea typeface="Times New Roman"/>
              </a:rPr>
              <a:t> постоянно, </a:t>
            </a:r>
            <a:r>
              <a:rPr lang="ru-RU" sz="2000" spc="45" dirty="0" err="1" smtClean="0">
                <a:latin typeface="Times New Roman"/>
                <a:ea typeface="Times New Roman"/>
              </a:rPr>
              <a:t>хамилтонианът</a:t>
            </a:r>
            <a:r>
              <a:rPr lang="ru-RU" sz="2000" spc="45" dirty="0" smtClean="0">
                <a:latin typeface="Times New Roman"/>
                <a:ea typeface="Times New Roman"/>
              </a:rPr>
              <a:t> на </a:t>
            </a:r>
            <a:r>
              <a:rPr lang="ru-RU" sz="2000" spc="45" dirty="0" err="1" smtClean="0">
                <a:latin typeface="Times New Roman"/>
                <a:ea typeface="Times New Roman"/>
              </a:rPr>
              <a:t>системата</a:t>
            </a:r>
            <a:r>
              <a:rPr lang="ru-RU" sz="2000" spc="45" dirty="0" smtClean="0">
                <a:latin typeface="Times New Roman"/>
                <a:ea typeface="Times New Roman"/>
              </a:rPr>
              <a:t> не </a:t>
            </a:r>
            <a:r>
              <a:rPr lang="ru-RU" sz="2000" spc="45" dirty="0" err="1" smtClean="0">
                <a:latin typeface="Times New Roman"/>
                <a:ea typeface="Times New Roman"/>
              </a:rPr>
              <a:t>зависи</a:t>
            </a:r>
            <a:r>
              <a:rPr lang="ru-RU" sz="2000" spc="45" dirty="0" smtClean="0">
                <a:latin typeface="Times New Roman"/>
                <a:ea typeface="Times New Roman"/>
              </a:rPr>
              <a:t> явно от </a:t>
            </a:r>
            <a:r>
              <a:rPr lang="ru-RU" sz="2000" spc="45" dirty="0" err="1" smtClean="0">
                <a:latin typeface="Times New Roman"/>
                <a:ea typeface="Times New Roman"/>
              </a:rPr>
              <a:t>времето</a:t>
            </a:r>
            <a:r>
              <a:rPr lang="ru-RU" sz="2000" spc="45" dirty="0" smtClean="0">
                <a:latin typeface="Times New Roman"/>
                <a:ea typeface="Times New Roman"/>
              </a:rPr>
              <a:t>. </a:t>
            </a:r>
            <a:r>
              <a:rPr lang="ru-RU" sz="2000" spc="45" dirty="0" err="1" smtClean="0">
                <a:latin typeface="Times New Roman"/>
                <a:ea typeface="Times New Roman"/>
              </a:rPr>
              <a:t>Следовател</a:t>
            </a:r>
            <a:r>
              <a:rPr lang="ru-RU" sz="2000" spc="45" dirty="0" smtClean="0">
                <a:latin typeface="Times New Roman"/>
                <a:ea typeface="Times New Roman"/>
              </a:rPr>
              <a:t>-</a:t>
            </a:r>
          </a:p>
          <a:p>
            <a:pPr>
              <a:buNone/>
            </a:pPr>
            <a:r>
              <a:rPr lang="ru-RU" sz="2000" spc="45" dirty="0" smtClean="0">
                <a:latin typeface="Times New Roman"/>
                <a:ea typeface="Times New Roman"/>
              </a:rPr>
              <a:t>но </a:t>
            </a:r>
            <a:r>
              <a:rPr lang="ru-RU" sz="2000" spc="45" dirty="0" err="1" smtClean="0">
                <a:latin typeface="Times New Roman"/>
                <a:ea typeface="Times New Roman"/>
              </a:rPr>
              <a:t>вълновата</a:t>
            </a:r>
            <a:r>
              <a:rPr lang="ru-RU" sz="2000" spc="45" dirty="0" smtClean="0">
                <a:latin typeface="Times New Roman"/>
                <a:ea typeface="Times New Roman"/>
              </a:rPr>
              <a:t> </a:t>
            </a:r>
            <a:r>
              <a:rPr lang="ru-RU" sz="2000" spc="45" dirty="0" err="1" smtClean="0">
                <a:latin typeface="Times New Roman"/>
                <a:ea typeface="Times New Roman"/>
              </a:rPr>
              <a:t>ф-ия</a:t>
            </a:r>
            <a:r>
              <a:rPr lang="ru-RU" sz="2000" spc="45" dirty="0" smtClean="0">
                <a:latin typeface="Times New Roman"/>
                <a:ea typeface="Times New Roman"/>
              </a:rPr>
              <a:t>  </a:t>
            </a:r>
            <a:r>
              <a:rPr lang="ru-RU" sz="2000" spc="45" dirty="0" err="1" smtClean="0">
                <a:latin typeface="Times New Roman"/>
                <a:ea typeface="Times New Roman"/>
              </a:rPr>
              <a:t>удовлетворява</a:t>
            </a:r>
            <a:r>
              <a:rPr lang="ru-RU" sz="2000" spc="45" dirty="0" smtClean="0">
                <a:latin typeface="Times New Roman"/>
                <a:ea typeface="Times New Roman"/>
              </a:rPr>
              <a:t> </a:t>
            </a:r>
            <a:r>
              <a:rPr lang="ru-RU" sz="2000" spc="45" dirty="0" err="1" smtClean="0">
                <a:latin typeface="Times New Roman"/>
                <a:ea typeface="Times New Roman"/>
              </a:rPr>
              <a:t>стационарното</a:t>
            </a:r>
            <a:r>
              <a:rPr lang="ru-RU" sz="2000" spc="45" dirty="0" smtClean="0">
                <a:latin typeface="Times New Roman"/>
                <a:ea typeface="Times New Roman"/>
              </a:rPr>
              <a:t> уравнение на </a:t>
            </a:r>
            <a:r>
              <a:rPr lang="ru-RU" sz="2000" spc="45" dirty="0" err="1" smtClean="0">
                <a:latin typeface="Times New Roman"/>
                <a:ea typeface="Times New Roman"/>
              </a:rPr>
              <a:t>Шрьодингер</a:t>
            </a:r>
            <a:r>
              <a:rPr lang="ru-RU" sz="2000" spc="45" dirty="0" smtClean="0">
                <a:latin typeface="Times New Roman"/>
                <a:ea typeface="Times New Roman"/>
              </a:rPr>
              <a:t>).</a:t>
            </a:r>
          </a:p>
          <a:p>
            <a:pPr>
              <a:buNone/>
            </a:pPr>
            <a:r>
              <a:rPr lang="ru-RU" sz="2000" spc="45" dirty="0" smtClean="0">
                <a:latin typeface="Times New Roman"/>
                <a:ea typeface="Times New Roman"/>
              </a:rPr>
              <a:t>При         и          то </a:t>
            </a:r>
            <a:r>
              <a:rPr lang="ru-RU" sz="2000" spc="45" dirty="0" err="1" smtClean="0">
                <a:latin typeface="Times New Roman"/>
                <a:ea typeface="Times New Roman"/>
              </a:rPr>
              <a:t>може</a:t>
            </a:r>
            <a:r>
              <a:rPr lang="ru-RU" sz="2000" spc="45" dirty="0" smtClean="0">
                <a:latin typeface="Times New Roman"/>
                <a:ea typeface="Times New Roman"/>
              </a:rPr>
              <a:t> да </a:t>
            </a:r>
            <a:r>
              <a:rPr lang="ru-RU" sz="2000" spc="45" dirty="0" err="1" smtClean="0">
                <a:latin typeface="Times New Roman"/>
                <a:ea typeface="Times New Roman"/>
              </a:rPr>
              <a:t>бъде</a:t>
            </a:r>
            <a:r>
              <a:rPr lang="ru-RU" sz="2000" spc="45" dirty="0" smtClean="0">
                <a:latin typeface="Times New Roman"/>
                <a:ea typeface="Times New Roman"/>
              </a:rPr>
              <a:t> записано в </a:t>
            </a:r>
            <a:r>
              <a:rPr lang="ru-RU" sz="2000" spc="45" dirty="0" err="1" smtClean="0">
                <a:latin typeface="Times New Roman"/>
                <a:ea typeface="Times New Roman"/>
              </a:rPr>
              <a:t>следния</a:t>
            </a:r>
            <a:r>
              <a:rPr lang="ru-RU" sz="2000" spc="45" dirty="0" smtClean="0">
                <a:latin typeface="Times New Roman"/>
                <a:ea typeface="Times New Roman"/>
              </a:rPr>
              <a:t> вид:</a:t>
            </a:r>
          </a:p>
          <a:p>
            <a:pPr>
              <a:buNone/>
            </a:pPr>
            <a:endParaRPr lang="ru-RU" sz="2000" spc="45" dirty="0" smtClean="0">
              <a:latin typeface="Times New Roman"/>
              <a:ea typeface="Times New Roman"/>
            </a:endParaRPr>
          </a:p>
          <a:p>
            <a:pPr>
              <a:buNone/>
            </a:pPr>
            <a:r>
              <a:rPr lang="ru-RU" sz="2000" spc="45" dirty="0" err="1" smtClean="0">
                <a:latin typeface="Times New Roman"/>
                <a:ea typeface="Times New Roman"/>
              </a:rPr>
              <a:t>Единственият</a:t>
            </a:r>
            <a:r>
              <a:rPr lang="ru-RU" sz="2000" spc="45" dirty="0" smtClean="0">
                <a:latin typeface="Times New Roman"/>
                <a:ea typeface="Times New Roman"/>
              </a:rPr>
              <a:t> начин да се удовлетвори </a:t>
            </a:r>
            <a:r>
              <a:rPr lang="ru-RU" sz="2000" spc="45" dirty="0" err="1" smtClean="0">
                <a:latin typeface="Times New Roman"/>
                <a:ea typeface="Times New Roman"/>
              </a:rPr>
              <a:t>у-ието</a:t>
            </a:r>
            <a:r>
              <a:rPr lang="ru-RU" sz="2000" spc="45" dirty="0" smtClean="0">
                <a:latin typeface="Times New Roman"/>
                <a:ea typeface="Times New Roman"/>
              </a:rPr>
              <a:t>, е да се положи               в</a:t>
            </a:r>
            <a:endParaRPr lang="en-US" sz="2000" spc="45" dirty="0" smtClean="0">
              <a:latin typeface="Times New Roman"/>
              <a:ea typeface="Times New Roman"/>
            </a:endParaRPr>
          </a:p>
          <a:p>
            <a:pPr>
              <a:buNone/>
            </a:pPr>
            <a:r>
              <a:rPr lang="en-US" sz="2000" spc="45" dirty="0" smtClean="0">
                <a:latin typeface="Times New Roman"/>
                <a:ea typeface="Times New Roman"/>
              </a:rPr>
              <a:t>             </a:t>
            </a:r>
            <a:r>
              <a:rPr lang="bg-BG" sz="2000" spc="45" dirty="0" smtClean="0">
                <a:latin typeface="Times New Roman"/>
                <a:ea typeface="Times New Roman"/>
              </a:rPr>
              <a:t>и  </a:t>
            </a:r>
            <a:endParaRPr lang="ru-RU" sz="2000" spc="45" dirty="0" smtClean="0">
              <a:latin typeface="Times New Roman"/>
              <a:ea typeface="Times New Roman"/>
            </a:endParaRPr>
          </a:p>
          <a:p>
            <a:pPr>
              <a:buNone/>
            </a:pPr>
            <a:endParaRPr lang="ru-RU" sz="2000" spc="45" dirty="0" smtClean="0">
              <a:latin typeface="Times New Roman"/>
              <a:ea typeface="Times New Roman"/>
            </a:endParaRPr>
          </a:p>
          <a:p>
            <a:pPr>
              <a:buNone/>
            </a:pPr>
            <a:endParaRPr lang="bg-BG" sz="2000" b="1" i="1" dirty="0" smtClean="0">
              <a:latin typeface="Times New Roman"/>
            </a:endParaRPr>
          </a:p>
          <a:p>
            <a:pPr>
              <a:buNone/>
            </a:pPr>
            <a:endParaRPr lang="ru-RU" sz="2000" b="1" i="1" dirty="0" smtClean="0">
              <a:latin typeface="Times New Roman" pitchFamily="18" charset="0"/>
            </a:endParaRPr>
          </a:p>
          <a:p>
            <a:pPr>
              <a:buNone/>
            </a:pPr>
            <a:endParaRPr lang="en-US" sz="2000" spc="45" dirty="0" smtClean="0">
              <a:latin typeface="Times New Roman"/>
              <a:ea typeface="Times New Roman"/>
            </a:endParaRPr>
          </a:p>
          <a:p>
            <a:pPr>
              <a:buNone/>
            </a:pPr>
            <a:endParaRPr lang="en-US" sz="2000" dirty="0" smtClean="0">
              <a:latin typeface="Times New Roman" pitchFamily="18" charset="0"/>
            </a:endParaRPr>
          </a:p>
          <a:p>
            <a:pPr>
              <a:buNone/>
            </a:pPr>
            <a:endParaRPr lang="en-US" sz="2000" dirty="0" smtClean="0">
              <a:latin typeface="Times New Roman" pitchFamily="18" charset="0"/>
            </a:endParaRPr>
          </a:p>
          <a:p>
            <a:pPr>
              <a:buNone/>
            </a:pPr>
            <a:endParaRPr lang="en-US" sz="2000" dirty="0" smtClean="0">
              <a:latin typeface="Times New Roman" pitchFamily="18" charset="0"/>
            </a:endParaRPr>
          </a:p>
          <a:p>
            <a:pPr>
              <a:buNone/>
            </a:pPr>
            <a:endParaRPr lang="en-US" sz="2000" dirty="0" smtClean="0">
              <a:latin typeface="Times New Roman" pitchFamily="18" charset="0"/>
            </a:endParaRPr>
          </a:p>
          <a:p>
            <a:pPr>
              <a:buNone/>
            </a:pPr>
            <a:endParaRPr lang="en-US" sz="2000" dirty="0" smtClean="0">
              <a:latin typeface="Times New Roman" pitchFamily="18" charset="0"/>
            </a:endParaRPr>
          </a:p>
          <a:p>
            <a:pPr>
              <a:buNone/>
            </a:pPr>
            <a:endParaRPr lang="en-US" sz="2000" dirty="0" smtClean="0">
              <a:latin typeface="Times New Roman" pitchFamily="18" charset="0"/>
            </a:endParaRPr>
          </a:p>
          <a:p>
            <a:pPr>
              <a:buNone/>
            </a:pPr>
            <a:endParaRPr lang="en-US" sz="2000" dirty="0" smtClean="0">
              <a:latin typeface="Times New Roman" pitchFamily="18" charset="0"/>
            </a:endParaRPr>
          </a:p>
          <a:p>
            <a:pPr>
              <a:buNone/>
            </a:pPr>
            <a:endParaRPr lang="el-GR" sz="2000" dirty="0" smtClean="0">
              <a:latin typeface="Times New Roman" pitchFamily="18" charset="0"/>
            </a:endParaRPr>
          </a:p>
          <a:p>
            <a:pPr>
              <a:buNone/>
            </a:pPr>
            <a:endParaRPr lang="el-GR" sz="2000" dirty="0" smtClean="0">
              <a:latin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010432" y="6564337"/>
            <a:ext cx="2133600" cy="365125"/>
          </a:xfrm>
        </p:spPr>
        <p:txBody>
          <a:bodyPr/>
          <a:lstStyle/>
          <a:p>
            <a:fld id="{2ADFFEBF-AC71-420D-9A36-DFCB78D0D215}" type="slidenum">
              <a:rPr lang="en-US" smtClean="0"/>
              <a:pPr/>
              <a:t>4</a:t>
            </a:fld>
            <a:endParaRPr lang="en-US" dirty="0"/>
          </a:p>
        </p:txBody>
      </p:sp>
      <p:graphicFrame>
        <p:nvGraphicFramePr>
          <p:cNvPr id="16409" name="Object 25"/>
          <p:cNvGraphicFramePr>
            <a:graphicFrameLocks noChangeAspect="1"/>
          </p:cNvGraphicFramePr>
          <p:nvPr/>
        </p:nvGraphicFramePr>
        <p:xfrm>
          <a:off x="2285984" y="5715016"/>
          <a:ext cx="3221037" cy="546100"/>
        </p:xfrm>
        <a:graphic>
          <a:graphicData uri="http://schemas.openxmlformats.org/presentationml/2006/ole">
            <p:oleObj spid="_x0000_s16409" name="Equation" r:id="rId3" imgW="2247840" imgH="380880" progId="Equation.DSMT4">
              <p:embed/>
            </p:oleObj>
          </a:graphicData>
        </a:graphic>
      </p:graphicFrame>
      <p:pic>
        <p:nvPicPr>
          <p:cNvPr id="16410" name="Picture 26" descr="180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857620" y="285728"/>
            <a:ext cx="3314821" cy="32147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6411" name="Object 27"/>
          <p:cNvGraphicFramePr>
            <a:graphicFrameLocks noChangeAspect="1"/>
          </p:cNvGraphicFramePr>
          <p:nvPr/>
        </p:nvGraphicFramePr>
        <p:xfrm>
          <a:off x="6692917" y="3957642"/>
          <a:ext cx="1022355" cy="400052"/>
        </p:xfrm>
        <a:graphic>
          <a:graphicData uri="http://schemas.openxmlformats.org/presentationml/2006/ole">
            <p:oleObj spid="_x0000_s16411" name="Equation" r:id="rId5" imgW="583920" imgH="228600" progId="Equation.DSMT4">
              <p:embed/>
            </p:oleObj>
          </a:graphicData>
        </a:graphic>
      </p:graphicFrame>
      <p:graphicFrame>
        <p:nvGraphicFramePr>
          <p:cNvPr id="16412" name="Object 28"/>
          <p:cNvGraphicFramePr>
            <a:graphicFrameLocks noChangeAspect="1"/>
          </p:cNvGraphicFramePr>
          <p:nvPr/>
        </p:nvGraphicFramePr>
        <p:xfrm>
          <a:off x="0" y="4419607"/>
          <a:ext cx="571472" cy="307716"/>
        </p:xfrm>
        <a:graphic>
          <a:graphicData uri="http://schemas.openxmlformats.org/presentationml/2006/ole">
            <p:oleObj spid="_x0000_s16412" name="Equation" r:id="rId6" imgW="330120" imgH="177480" progId="Equation.DSMT4">
              <p:embed/>
            </p:oleObj>
          </a:graphicData>
        </a:graphic>
      </p:graphicFrame>
      <p:graphicFrame>
        <p:nvGraphicFramePr>
          <p:cNvPr id="16413" name="Object 29"/>
          <p:cNvGraphicFramePr>
            <a:graphicFrameLocks noChangeAspect="1"/>
          </p:cNvGraphicFramePr>
          <p:nvPr/>
        </p:nvGraphicFramePr>
        <p:xfrm>
          <a:off x="8350250" y="4014794"/>
          <a:ext cx="549275" cy="285750"/>
        </p:xfrm>
        <a:graphic>
          <a:graphicData uri="http://schemas.openxmlformats.org/presentationml/2006/ole">
            <p:oleObj spid="_x0000_s16413" name="Equation" r:id="rId7" imgW="317160" imgH="164880" progId="Equation.DSMT4">
              <p:embed/>
            </p:oleObj>
          </a:graphicData>
        </a:graphic>
      </p:graphicFrame>
      <p:graphicFrame>
        <p:nvGraphicFramePr>
          <p:cNvPr id="16414" name="Object 30"/>
          <p:cNvGraphicFramePr>
            <a:graphicFrameLocks noChangeAspect="1"/>
          </p:cNvGraphicFramePr>
          <p:nvPr/>
        </p:nvGraphicFramePr>
        <p:xfrm>
          <a:off x="2135179" y="4357694"/>
          <a:ext cx="1222375" cy="400050"/>
        </p:xfrm>
        <a:graphic>
          <a:graphicData uri="http://schemas.openxmlformats.org/presentationml/2006/ole">
            <p:oleObj spid="_x0000_s16414" name="Equation" r:id="rId8" imgW="698400" imgH="228600" progId="Equation.DSMT4">
              <p:embed/>
            </p:oleObj>
          </a:graphicData>
        </a:graphic>
      </p:graphicFrame>
      <p:graphicFrame>
        <p:nvGraphicFramePr>
          <p:cNvPr id="16415" name="Object 31"/>
          <p:cNvGraphicFramePr>
            <a:graphicFrameLocks noChangeAspect="1"/>
          </p:cNvGraphicFramePr>
          <p:nvPr/>
        </p:nvGraphicFramePr>
        <p:xfrm>
          <a:off x="522263" y="5481652"/>
          <a:ext cx="549275" cy="285750"/>
        </p:xfrm>
        <a:graphic>
          <a:graphicData uri="http://schemas.openxmlformats.org/presentationml/2006/ole">
            <p:oleObj spid="_x0000_s16415" name="Equation" r:id="rId9" imgW="317160" imgH="164880" progId="Equation.DSMT4">
              <p:embed/>
            </p:oleObj>
          </a:graphicData>
        </a:graphic>
      </p:graphicFrame>
      <p:graphicFrame>
        <p:nvGraphicFramePr>
          <p:cNvPr id="16416" name="Object 32"/>
          <p:cNvGraphicFramePr>
            <a:graphicFrameLocks noChangeAspect="1"/>
          </p:cNvGraphicFramePr>
          <p:nvPr/>
        </p:nvGraphicFramePr>
        <p:xfrm>
          <a:off x="1285856" y="5500702"/>
          <a:ext cx="571500" cy="307975"/>
        </p:xfrm>
        <a:graphic>
          <a:graphicData uri="http://schemas.openxmlformats.org/presentationml/2006/ole">
            <p:oleObj spid="_x0000_s16416" name="Equation" r:id="rId10" imgW="330120" imgH="177480" progId="Equation.DSMT4">
              <p:embed/>
            </p:oleObj>
          </a:graphicData>
        </a:graphic>
      </p:graphicFrame>
      <p:graphicFrame>
        <p:nvGraphicFramePr>
          <p:cNvPr id="16418" name="Object 34"/>
          <p:cNvGraphicFramePr>
            <a:graphicFrameLocks noChangeAspect="1"/>
          </p:cNvGraphicFramePr>
          <p:nvPr/>
        </p:nvGraphicFramePr>
        <p:xfrm>
          <a:off x="7175500" y="6215082"/>
          <a:ext cx="865188" cy="315913"/>
        </p:xfrm>
        <a:graphic>
          <a:graphicData uri="http://schemas.openxmlformats.org/presentationml/2006/ole">
            <p:oleObj spid="_x0000_s16418" name="Equation" r:id="rId11" imgW="520560" imgH="190440" progId="Equation.DSMT4">
              <p:embed/>
            </p:oleObj>
          </a:graphicData>
        </a:graphic>
      </p:graphicFrame>
      <p:graphicFrame>
        <p:nvGraphicFramePr>
          <p:cNvPr id="16419" name="Object 35"/>
          <p:cNvGraphicFramePr>
            <a:graphicFrameLocks noChangeAspect="1"/>
          </p:cNvGraphicFramePr>
          <p:nvPr/>
        </p:nvGraphicFramePr>
        <p:xfrm>
          <a:off x="1214414" y="6621487"/>
          <a:ext cx="615950" cy="307975"/>
        </p:xfrm>
        <a:graphic>
          <a:graphicData uri="http://schemas.openxmlformats.org/presentationml/2006/ole">
            <p:oleObj spid="_x0000_s16419" name="Equation" r:id="rId12" imgW="355320" imgH="177480" progId="Equation.DSMT4">
              <p:embed/>
            </p:oleObj>
          </a:graphicData>
        </a:graphic>
      </p:graphicFrame>
      <p:graphicFrame>
        <p:nvGraphicFramePr>
          <p:cNvPr id="16420" name="Object 36"/>
          <p:cNvGraphicFramePr>
            <a:graphicFrameLocks noChangeAspect="1"/>
          </p:cNvGraphicFramePr>
          <p:nvPr/>
        </p:nvGraphicFramePr>
        <p:xfrm>
          <a:off x="214282" y="6572250"/>
          <a:ext cx="549275" cy="285750"/>
        </p:xfrm>
        <a:graphic>
          <a:graphicData uri="http://schemas.openxmlformats.org/presentationml/2006/ole">
            <p:oleObj spid="_x0000_s16420" name="Equation" r:id="rId13" imgW="317160" imgH="16488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358346" cy="285728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latin typeface="Times New Roman"/>
              </a:rPr>
              <a:t/>
            </a:r>
            <a:br>
              <a:rPr lang="ru-RU" sz="2400" b="1" dirty="0" smtClean="0">
                <a:latin typeface="Times New Roman"/>
              </a:rPr>
            </a:br>
            <a:r>
              <a:rPr lang="ru-RU" sz="2400" b="1" dirty="0" smtClean="0">
                <a:latin typeface="Times New Roman"/>
              </a:rPr>
              <a:t>10.2	БЕЗКРАЙНО ДЪЛБОКА ПОТЕНЦИАЛНА ЯМА</a:t>
            </a:r>
            <a:r>
              <a:rPr lang="en-US" sz="2400" b="1" dirty="0" smtClean="0">
                <a:latin typeface="Times New Roman" pitchFamily="18" charset="0"/>
              </a:rPr>
              <a:t/>
            </a:r>
            <a:br>
              <a:rPr lang="en-US" sz="2400" b="1" dirty="0" smtClean="0">
                <a:latin typeface="Times New Roman" pitchFamily="18" charset="0"/>
              </a:rPr>
            </a:br>
            <a:endParaRPr lang="en-US" sz="2400" dirty="0">
              <a:latin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010432" y="6572272"/>
            <a:ext cx="2133600" cy="365125"/>
          </a:xfrm>
        </p:spPr>
        <p:txBody>
          <a:bodyPr/>
          <a:lstStyle/>
          <a:p>
            <a:fld id="{2ADFFEBF-AC71-420D-9A36-DFCB78D0D215}" type="slidenum">
              <a:rPr lang="en-US" smtClean="0"/>
              <a:pPr/>
              <a:t>5</a:t>
            </a:fld>
            <a:endParaRPr lang="en-US"/>
          </a:p>
        </p:txBody>
      </p:sp>
      <p:graphicFrame>
        <p:nvGraphicFramePr>
          <p:cNvPr id="55302" name="Object 6"/>
          <p:cNvGraphicFramePr>
            <a:graphicFrameLocks noChangeAspect="1"/>
          </p:cNvGraphicFramePr>
          <p:nvPr/>
        </p:nvGraphicFramePr>
        <p:xfrm>
          <a:off x="4071934" y="357166"/>
          <a:ext cx="2190765" cy="357190"/>
        </p:xfrm>
        <a:graphic>
          <a:graphicData uri="http://schemas.openxmlformats.org/presentationml/2006/ole">
            <p:oleObj spid="_x0000_s55302" name="Equation" r:id="rId3" imgW="1168200" imgH="190440" progId="Equation.DSMT4">
              <p:embed/>
            </p:oleObj>
          </a:graphicData>
        </a:graphic>
      </p:graphicFrame>
      <p:graphicFrame>
        <p:nvGraphicFramePr>
          <p:cNvPr id="55304" name="Object 8"/>
          <p:cNvGraphicFramePr>
            <a:graphicFrameLocks noChangeAspect="1"/>
          </p:cNvGraphicFramePr>
          <p:nvPr/>
        </p:nvGraphicFramePr>
        <p:xfrm>
          <a:off x="585788" y="785794"/>
          <a:ext cx="3714750" cy="619125"/>
        </p:xfrm>
        <a:graphic>
          <a:graphicData uri="http://schemas.openxmlformats.org/presentationml/2006/ole">
            <p:oleObj spid="_x0000_s55304" name="Equation" r:id="rId4" imgW="2286000" imgH="380880" progId="Equation.DSMT4">
              <p:embed/>
            </p:oleObj>
          </a:graphicData>
        </a:graphic>
      </p:graphicFrame>
      <p:graphicFrame>
        <p:nvGraphicFramePr>
          <p:cNvPr id="55305" name="Object 9"/>
          <p:cNvGraphicFramePr>
            <a:graphicFrameLocks noChangeAspect="1"/>
          </p:cNvGraphicFramePr>
          <p:nvPr/>
        </p:nvGraphicFramePr>
        <p:xfrm>
          <a:off x="4643438" y="928670"/>
          <a:ext cx="3132138" cy="373062"/>
        </p:xfrm>
        <a:graphic>
          <a:graphicData uri="http://schemas.openxmlformats.org/presentationml/2006/ole">
            <p:oleObj spid="_x0000_s55305" name="Equation" r:id="rId5" imgW="1917360" imgH="228600" progId="Equation.DSMT4">
              <p:embed/>
            </p:oleObj>
          </a:graphicData>
        </a:graphic>
      </p:graphicFrame>
      <p:graphicFrame>
        <p:nvGraphicFramePr>
          <p:cNvPr id="55308" name="Object 12"/>
          <p:cNvGraphicFramePr>
            <a:graphicFrameLocks noChangeAspect="1"/>
          </p:cNvGraphicFramePr>
          <p:nvPr/>
        </p:nvGraphicFramePr>
        <p:xfrm>
          <a:off x="714348" y="1857364"/>
          <a:ext cx="3173413" cy="414338"/>
        </p:xfrm>
        <a:graphic>
          <a:graphicData uri="http://schemas.openxmlformats.org/presentationml/2006/ole">
            <p:oleObj spid="_x0000_s55308" name="Equation" r:id="rId6" imgW="1942920" imgH="253800" progId="Equation.DSMT4">
              <p:embed/>
            </p:oleObj>
          </a:graphicData>
        </a:graphic>
      </p:graphicFrame>
      <p:sp>
        <p:nvSpPr>
          <p:cNvPr id="18" name="Rectangle 17"/>
          <p:cNvSpPr/>
          <p:nvPr/>
        </p:nvSpPr>
        <p:spPr>
          <a:xfrm>
            <a:off x="-142908" y="285728"/>
            <a:ext cx="9429816" cy="78483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bg-BG" spc="45" dirty="0" smtClean="0">
                <a:latin typeface="Times New Roman"/>
                <a:ea typeface="Times New Roman"/>
              </a:rPr>
              <a:t>•  </a:t>
            </a:r>
            <a:r>
              <a:rPr lang="bg-BG" b="1" i="1" spc="45" dirty="0" smtClean="0">
                <a:latin typeface="Times New Roman"/>
                <a:ea typeface="Times New Roman"/>
              </a:rPr>
              <a:t>Гранични условия</a:t>
            </a:r>
          </a:p>
          <a:p>
            <a:endParaRPr lang="bg-BG" b="1" i="1" spc="45" dirty="0" smtClean="0">
              <a:latin typeface="Times New Roman"/>
            </a:endParaRPr>
          </a:p>
          <a:p>
            <a:endParaRPr lang="bg-BG" b="1" i="1" spc="45" dirty="0" smtClean="0">
              <a:latin typeface="Times New Roman"/>
            </a:endParaRPr>
          </a:p>
          <a:p>
            <a:endParaRPr lang="bg-BG" b="1" i="1" spc="45" dirty="0" smtClean="0">
              <a:latin typeface="Times New Roman"/>
            </a:endParaRPr>
          </a:p>
          <a:p>
            <a:endParaRPr lang="bg-BG" b="1" i="1" spc="45" dirty="0" smtClean="0">
              <a:latin typeface="Times New Roman"/>
            </a:endParaRPr>
          </a:p>
          <a:p>
            <a:endParaRPr lang="bg-BG" b="1" i="1" spc="45" dirty="0" smtClean="0">
              <a:latin typeface="Times New Roman"/>
            </a:endParaRPr>
          </a:p>
          <a:p>
            <a:endParaRPr lang="bg-BG" b="1" i="1" spc="45" dirty="0" smtClean="0">
              <a:latin typeface="Times New Roman"/>
            </a:endParaRPr>
          </a:p>
          <a:p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Умножаваме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и делим на 2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i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 след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това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прилагаме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формулата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Ойлер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Получаваме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5309" name="Object 13"/>
          <p:cNvGraphicFramePr>
            <a:graphicFrameLocks noChangeAspect="1"/>
          </p:cNvGraphicFramePr>
          <p:nvPr/>
        </p:nvGraphicFramePr>
        <p:xfrm>
          <a:off x="571472" y="2643182"/>
          <a:ext cx="2822589" cy="400052"/>
        </p:xfrm>
        <a:graphic>
          <a:graphicData uri="http://schemas.openxmlformats.org/presentationml/2006/ole">
            <p:oleObj spid="_x0000_s55309" name="Equation" r:id="rId7" imgW="1612800" imgH="228600" progId="Equation.DSMT4">
              <p:embed/>
            </p:oleObj>
          </a:graphicData>
        </a:graphic>
      </p:graphicFrame>
      <p:graphicFrame>
        <p:nvGraphicFramePr>
          <p:cNvPr id="55310" name="Object 14"/>
          <p:cNvGraphicFramePr>
            <a:graphicFrameLocks noChangeAspect="1"/>
          </p:cNvGraphicFramePr>
          <p:nvPr/>
        </p:nvGraphicFramePr>
        <p:xfrm>
          <a:off x="595313" y="3060700"/>
          <a:ext cx="4214812" cy="381000"/>
        </p:xfrm>
        <a:graphic>
          <a:graphicData uri="http://schemas.openxmlformats.org/presentationml/2006/ole">
            <p:oleObj spid="_x0000_s55310" name="Equation" r:id="rId8" imgW="2247840" imgH="203040" progId="Equation.DSMT4">
              <p:embed/>
            </p:oleObj>
          </a:graphicData>
        </a:graphic>
      </p:graphicFrame>
      <p:graphicFrame>
        <p:nvGraphicFramePr>
          <p:cNvPr id="55311" name="Object 15"/>
          <p:cNvGraphicFramePr>
            <a:graphicFrameLocks noChangeAspect="1"/>
          </p:cNvGraphicFramePr>
          <p:nvPr/>
        </p:nvGraphicFramePr>
        <p:xfrm>
          <a:off x="619123" y="1500188"/>
          <a:ext cx="3667125" cy="357187"/>
        </p:xfrm>
        <a:graphic>
          <a:graphicData uri="http://schemas.openxmlformats.org/presentationml/2006/ole">
            <p:oleObj spid="_x0000_s55311" name="Equation" r:id="rId9" imgW="1955520" imgH="190440" progId="Equation.DSMT4">
              <p:embed/>
            </p:oleObj>
          </a:graphicData>
        </a:graphic>
      </p:graphicFrame>
      <p:graphicFrame>
        <p:nvGraphicFramePr>
          <p:cNvPr id="55313" name="Object 17"/>
          <p:cNvGraphicFramePr>
            <a:graphicFrameLocks noChangeAspect="1"/>
          </p:cNvGraphicFramePr>
          <p:nvPr/>
        </p:nvGraphicFramePr>
        <p:xfrm>
          <a:off x="352425" y="3643313"/>
          <a:ext cx="3282950" cy="357187"/>
        </p:xfrm>
        <a:graphic>
          <a:graphicData uri="http://schemas.openxmlformats.org/presentationml/2006/ole">
            <p:oleObj spid="_x0000_s55313" name="Equation" r:id="rId10" imgW="1866600" imgH="203040" progId="Equation.DSMT4">
              <p:embed/>
            </p:oleObj>
          </a:graphicData>
        </a:graphic>
      </p:graphicFrame>
      <p:graphicFrame>
        <p:nvGraphicFramePr>
          <p:cNvPr id="55314" name="Object 18"/>
          <p:cNvGraphicFramePr>
            <a:graphicFrameLocks noChangeAspect="1"/>
          </p:cNvGraphicFramePr>
          <p:nvPr/>
        </p:nvGraphicFramePr>
        <p:xfrm>
          <a:off x="357158" y="4071942"/>
          <a:ext cx="1828203" cy="582614"/>
        </p:xfrm>
        <a:graphic>
          <a:graphicData uri="http://schemas.openxmlformats.org/presentationml/2006/ole">
            <p:oleObj spid="_x0000_s55314" name="Equation" r:id="rId11" imgW="1155600" imgH="368280" progId="Equation.DSMT4">
              <p:embed/>
            </p:oleObj>
          </a:graphicData>
        </a:graphic>
      </p:graphicFrame>
      <p:sp>
        <p:nvSpPr>
          <p:cNvPr id="26" name="Rectangle 25"/>
          <p:cNvSpPr/>
          <p:nvPr/>
        </p:nvSpPr>
        <p:spPr>
          <a:xfrm>
            <a:off x="-142908" y="4643446"/>
            <a:ext cx="792961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bg-BG" spc="45" dirty="0" smtClean="0">
                <a:latin typeface="Times New Roman"/>
                <a:ea typeface="Times New Roman"/>
              </a:rPr>
              <a:t>•  </a:t>
            </a:r>
            <a:r>
              <a:rPr lang="bg-BG" b="1" i="1" spc="45" dirty="0" smtClean="0">
                <a:latin typeface="Times New Roman"/>
                <a:ea typeface="Times New Roman"/>
              </a:rPr>
              <a:t>Нормиране на вълновата функция</a:t>
            </a:r>
          </a:p>
        </p:txBody>
      </p:sp>
      <p:graphicFrame>
        <p:nvGraphicFramePr>
          <p:cNvPr id="55315" name="Object 19"/>
          <p:cNvGraphicFramePr>
            <a:graphicFrameLocks noChangeAspect="1"/>
          </p:cNvGraphicFramePr>
          <p:nvPr/>
        </p:nvGraphicFramePr>
        <p:xfrm>
          <a:off x="71406" y="5084321"/>
          <a:ext cx="5072098" cy="1387063"/>
        </p:xfrm>
        <a:graphic>
          <a:graphicData uri="http://schemas.openxmlformats.org/presentationml/2006/ole">
            <p:oleObj spid="_x0000_s55315" name="Equation" r:id="rId12" imgW="3111480" imgH="850680" progId="Equation.DSMT4">
              <p:embed/>
            </p:oleObj>
          </a:graphicData>
        </a:graphic>
      </p:graphicFrame>
      <p:graphicFrame>
        <p:nvGraphicFramePr>
          <p:cNvPr id="55316" name="Object 20"/>
          <p:cNvGraphicFramePr>
            <a:graphicFrameLocks noChangeAspect="1"/>
          </p:cNvGraphicFramePr>
          <p:nvPr/>
        </p:nvGraphicFramePr>
        <p:xfrm>
          <a:off x="5426242" y="5715016"/>
          <a:ext cx="2285842" cy="785818"/>
        </p:xfrm>
        <a:graphic>
          <a:graphicData uri="http://schemas.openxmlformats.org/presentationml/2006/ole">
            <p:oleObj spid="_x0000_s55316" name="Equation" r:id="rId13" imgW="1180800" imgH="40608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71462"/>
            <a:ext cx="9358346" cy="428628"/>
          </a:xfrm>
        </p:spPr>
        <p:txBody>
          <a:bodyPr>
            <a:normAutofit fontScale="90000"/>
          </a:bodyPr>
          <a:lstStyle/>
          <a:p>
            <a:r>
              <a:rPr lang="ru-RU" sz="2400" b="1" dirty="0" smtClean="0">
                <a:latin typeface="Times New Roman"/>
              </a:rPr>
              <a:t/>
            </a:r>
            <a:br>
              <a:rPr lang="ru-RU" sz="2400" b="1" dirty="0" smtClean="0">
                <a:latin typeface="Times New Roman"/>
              </a:rPr>
            </a:br>
            <a:r>
              <a:rPr lang="ru-RU" sz="2400" b="1" dirty="0" smtClean="0">
                <a:latin typeface="Times New Roman"/>
              </a:rPr>
              <a:t>10.2	БЕЗКРАЙНО ДЪЛБОКА ПОТЕНЦИАЛНА ЯМА</a:t>
            </a:r>
            <a:r>
              <a:rPr lang="en-US" sz="2400" b="1" dirty="0" smtClean="0">
                <a:latin typeface="Times New Roman" pitchFamily="18" charset="0"/>
              </a:rPr>
              <a:t/>
            </a:r>
            <a:br>
              <a:rPr lang="en-US" sz="2400" b="1" dirty="0" smtClean="0">
                <a:latin typeface="Times New Roman" pitchFamily="18" charset="0"/>
              </a:rPr>
            </a:br>
            <a:endParaRPr lang="en-US" sz="2400" b="1" dirty="0">
              <a:latin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125152" y="428628"/>
            <a:ext cx="9554936" cy="6572272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•   </a:t>
            </a:r>
            <a:r>
              <a:rPr lang="ru-RU" sz="2000" b="1" i="1" dirty="0" err="1" smtClean="0">
                <a:latin typeface="Times New Roman" pitchFamily="18" charset="0"/>
                <a:cs typeface="Times New Roman" pitchFamily="18" charset="0"/>
              </a:rPr>
              <a:t>Квантуване</a:t>
            </a: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000" b="1" i="1" dirty="0" err="1" smtClean="0">
                <a:latin typeface="Times New Roman" pitchFamily="18" charset="0"/>
                <a:cs typeface="Times New Roman" pitchFamily="18" charset="0"/>
              </a:rPr>
              <a:t>енергията</a:t>
            </a:r>
            <a:endParaRPr lang="ru-RU" sz="2000" b="1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000" b="1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000" b="1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000" i="1" dirty="0" err="1" smtClean="0">
                <a:latin typeface="Times New Roman" pitchFamily="18" charset="0"/>
                <a:cs typeface="Times New Roman" pitchFamily="18" charset="0"/>
              </a:rPr>
              <a:t>Енергията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000" i="1" dirty="0" err="1" smtClean="0">
                <a:latin typeface="Times New Roman" pitchFamily="18" charset="0"/>
                <a:cs typeface="Times New Roman" pitchFamily="18" charset="0"/>
              </a:rPr>
              <a:t>квантова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 частица в </a:t>
            </a:r>
            <a:r>
              <a:rPr lang="ru-RU" sz="2000" i="1" dirty="0" err="1" smtClean="0">
                <a:latin typeface="Times New Roman" pitchFamily="18" charset="0"/>
                <a:cs typeface="Times New Roman" pitchFamily="18" charset="0"/>
              </a:rPr>
              <a:t>безкрайно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err="1" smtClean="0">
                <a:latin typeface="Times New Roman" pitchFamily="18" charset="0"/>
                <a:cs typeface="Times New Roman" pitchFamily="18" charset="0"/>
              </a:rPr>
              <a:t>дълбока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err="1" smtClean="0">
                <a:latin typeface="Times New Roman" pitchFamily="18" charset="0"/>
                <a:cs typeface="Times New Roman" pitchFamily="18" charset="0"/>
              </a:rPr>
              <a:t>потенциална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 яма се </a:t>
            </a:r>
            <a:r>
              <a:rPr lang="ru-RU" sz="2000" i="1" dirty="0" err="1" smtClean="0">
                <a:latin typeface="Times New Roman" pitchFamily="18" charset="0"/>
                <a:cs typeface="Times New Roman" pitchFamily="18" charset="0"/>
              </a:rPr>
              <a:t>квантува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000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000" i="1" dirty="0" err="1" smtClean="0">
                <a:latin typeface="Times New Roman" pitchFamily="18" charset="0"/>
                <a:cs typeface="Times New Roman" pitchFamily="18" charset="0"/>
              </a:rPr>
              <a:t>Числото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 се </a:t>
            </a:r>
            <a:r>
              <a:rPr lang="ru-RU" sz="2000" i="1" dirty="0" err="1" smtClean="0">
                <a:latin typeface="Times New Roman" pitchFamily="18" charset="0"/>
                <a:cs typeface="Times New Roman" pitchFamily="18" charset="0"/>
              </a:rPr>
              <a:t>нарича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 квантово число.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Спектърът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енергията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на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квантовата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частица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е дискретен,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докато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класическата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е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непрекъснат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endParaRPr lang="el-GR" sz="2000" b="1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•  </a:t>
            </a:r>
            <a:r>
              <a:rPr lang="bg-BG" sz="2000" b="1" i="1" dirty="0" smtClean="0">
                <a:latin typeface="Times New Roman" pitchFamily="18" charset="0"/>
                <a:cs typeface="Times New Roman" pitchFamily="18" charset="0"/>
              </a:rPr>
              <a:t>Разстояние  между  нивата</a:t>
            </a:r>
          </a:p>
          <a:p>
            <a:pPr>
              <a:buNone/>
            </a:pPr>
            <a:r>
              <a:rPr lang="ru-RU" sz="2000" i="1" dirty="0" err="1" smtClean="0">
                <a:latin typeface="Times New Roman" pitchFamily="18" charset="0"/>
                <a:cs typeface="Times New Roman" pitchFamily="18" charset="0"/>
              </a:rPr>
              <a:t>Енергетичните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 нива </a:t>
            </a:r>
            <a:r>
              <a:rPr lang="ru-RU" sz="2000" i="1" dirty="0" err="1" smtClean="0">
                <a:latin typeface="Times New Roman" pitchFamily="18" charset="0"/>
                <a:cs typeface="Times New Roman" pitchFamily="18" charset="0"/>
              </a:rPr>
              <a:t>са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err="1" smtClean="0">
                <a:latin typeface="Times New Roman" pitchFamily="18" charset="0"/>
                <a:cs typeface="Times New Roman" pitchFamily="18" charset="0"/>
              </a:rPr>
              <a:t>нееквидистантни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разстоянието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между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тях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расте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с увели-</a:t>
            </a:r>
          </a:p>
          <a:p>
            <a:pPr>
              <a:buNone/>
            </a:pP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чаване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енергията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т.е. с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увеличаване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квантовото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число  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Стойностите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енергията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се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отнасят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както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квадратите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на целите числа: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Тук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ще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отбележим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че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както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стойността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енергията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US" sz="2000" i="1" baseline="-25000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така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разстоянието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между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енергетичните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нива </a:t>
            </a:r>
            <a:r>
              <a:rPr lang="el-GR" sz="2000" i="1" dirty="0" smtClean="0">
                <a:latin typeface="Times New Roman" pitchFamily="18" charset="0"/>
                <a:cs typeface="Times New Roman" pitchFamily="18" charset="0"/>
              </a:rPr>
              <a:t>Δ</a:t>
            </a:r>
            <a:r>
              <a:rPr lang="bg-BG" sz="2000" i="1" dirty="0" smtClean="0"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en-US" sz="2000" i="1" baseline="-25000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значителни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ако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масата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частицата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и/или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ширината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на</a:t>
            </a:r>
            <a:endParaRPr lang="el-GR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ямата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достатъчно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малки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величини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endParaRPr lang="ru-RU" sz="2000" b="1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000" b="1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200000"/>
              </a:lnSpc>
              <a:spcBef>
                <a:spcPts val="0"/>
              </a:spcBef>
              <a:buNone/>
            </a:pP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Операторът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тази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величина е       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който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е равен на оператора                   .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Изхож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-</a:t>
            </a:r>
          </a:p>
          <a:p>
            <a:pPr>
              <a:lnSpc>
                <a:spcPct val="200000"/>
              </a:lnSpc>
              <a:spcBef>
                <a:spcPts val="0"/>
              </a:spcBef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дайки от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аналогията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с КЛМ, 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въвеждаме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производна на оператор по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времето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lnSpc>
                <a:spcPct val="200000"/>
              </a:lnSpc>
              <a:spcBef>
                <a:spcPts val="0"/>
              </a:spcBef>
              <a:buNone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010432" y="6564337"/>
            <a:ext cx="2133600" cy="365125"/>
          </a:xfrm>
        </p:spPr>
        <p:txBody>
          <a:bodyPr/>
          <a:lstStyle/>
          <a:p>
            <a:fld id="{2ADFFEBF-AC71-420D-9A36-DFCB78D0D215}" type="slidenum">
              <a:rPr lang="en-US" smtClean="0"/>
              <a:pPr/>
              <a:t>6</a:t>
            </a:fld>
            <a:endParaRPr lang="en-US" dirty="0"/>
          </a:p>
        </p:txBody>
      </p:sp>
      <p:graphicFrame>
        <p:nvGraphicFramePr>
          <p:cNvPr id="20502" name="Object 22"/>
          <p:cNvGraphicFramePr>
            <a:graphicFrameLocks noChangeAspect="1"/>
          </p:cNvGraphicFramePr>
          <p:nvPr/>
        </p:nvGraphicFramePr>
        <p:xfrm>
          <a:off x="2368246" y="4143380"/>
          <a:ext cx="3203886" cy="714380"/>
        </p:xfrm>
        <a:graphic>
          <a:graphicData uri="http://schemas.openxmlformats.org/presentationml/2006/ole">
            <p:oleObj spid="_x0000_s20502" name="Equation" r:id="rId3" imgW="1879560" imgH="419040" progId="Equation.DSMT4">
              <p:embed/>
            </p:oleObj>
          </a:graphicData>
        </a:graphic>
      </p:graphicFrame>
      <p:graphicFrame>
        <p:nvGraphicFramePr>
          <p:cNvPr id="20503" name="Object 23"/>
          <p:cNvGraphicFramePr>
            <a:graphicFrameLocks noChangeAspect="1"/>
          </p:cNvGraphicFramePr>
          <p:nvPr/>
        </p:nvGraphicFramePr>
        <p:xfrm>
          <a:off x="2500298" y="5174418"/>
          <a:ext cx="3298755" cy="397722"/>
        </p:xfrm>
        <a:graphic>
          <a:graphicData uri="http://schemas.openxmlformats.org/presentationml/2006/ole">
            <p:oleObj spid="_x0000_s20503" name="Equation" r:id="rId4" imgW="1790640" imgH="215640" progId="Equation.DSMT4">
              <p:embed/>
            </p:oleObj>
          </a:graphicData>
        </a:graphic>
      </p:graphicFrame>
      <p:graphicFrame>
        <p:nvGraphicFramePr>
          <p:cNvPr id="20505" name="Object 25"/>
          <p:cNvGraphicFramePr>
            <a:graphicFrameLocks noChangeAspect="1"/>
          </p:cNvGraphicFramePr>
          <p:nvPr/>
        </p:nvGraphicFramePr>
        <p:xfrm>
          <a:off x="2757751" y="811427"/>
          <a:ext cx="2948597" cy="760185"/>
        </p:xfrm>
        <a:graphic>
          <a:graphicData uri="http://schemas.openxmlformats.org/presentationml/2006/ole">
            <p:oleObj spid="_x0000_s20505" name="Equation" r:id="rId5" imgW="1625400" imgH="41904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42900"/>
            <a:ext cx="9358346" cy="500066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latin typeface="Times New Roman"/>
              </a:rPr>
              <a:t>10.2	БЕЗКРАЙНО ДЪЛБОКА ПОТЕНЦИАЛНА ЯМА</a:t>
            </a:r>
            <a:endParaRPr lang="en-US" sz="2400" dirty="0">
              <a:latin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71470" y="285728"/>
            <a:ext cx="9644130" cy="6572272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400" b="1" i="1" dirty="0" smtClean="0">
                <a:latin typeface="Times New Roman" pitchFamily="18" charset="0"/>
              </a:rPr>
              <a:t>•</a:t>
            </a:r>
            <a:r>
              <a:rPr lang="bg-BG" sz="2400" b="1" i="1" dirty="0" smtClean="0">
                <a:latin typeface="Times New Roman" pitchFamily="18" charset="0"/>
              </a:rPr>
              <a:t>  Класическа и квантова вероятност</a:t>
            </a:r>
          </a:p>
          <a:p>
            <a:pPr>
              <a:buNone/>
            </a:pPr>
            <a:r>
              <a:rPr lang="ru-RU" sz="2400" dirty="0" err="1" smtClean="0">
                <a:latin typeface="Times New Roman" pitchFamily="18" charset="0"/>
              </a:rPr>
              <a:t>Първите</a:t>
            </a:r>
            <a:r>
              <a:rPr lang="ru-RU" sz="2400" dirty="0" smtClean="0">
                <a:latin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</a:rPr>
              <a:t>3 </a:t>
            </a:r>
            <a:r>
              <a:rPr lang="ru-RU" sz="2400" dirty="0" err="1" smtClean="0">
                <a:latin typeface="Times New Roman" pitchFamily="18" charset="0"/>
              </a:rPr>
              <a:t>състояния</a:t>
            </a:r>
            <a:r>
              <a:rPr lang="ru-RU" sz="2400" dirty="0" smtClean="0">
                <a:latin typeface="Times New Roman" pitchFamily="18" charset="0"/>
              </a:rPr>
              <a:t>: </a:t>
            </a:r>
            <a:r>
              <a:rPr lang="ru-RU" sz="2400" i="1" dirty="0" err="1" smtClean="0">
                <a:latin typeface="Times New Roman" pitchFamily="18" charset="0"/>
              </a:rPr>
              <a:t>Състоянието</a:t>
            </a:r>
            <a:r>
              <a:rPr lang="ru-RU" sz="2400" i="1" dirty="0" smtClean="0">
                <a:latin typeface="Times New Roman" pitchFamily="18" charset="0"/>
              </a:rPr>
              <a:t> с </a:t>
            </a:r>
            <a:r>
              <a:rPr lang="ru-RU" sz="2400" i="1" dirty="0" err="1" smtClean="0">
                <a:latin typeface="Times New Roman" pitchFamily="18" charset="0"/>
              </a:rPr>
              <a:t>минимална</a:t>
            </a:r>
            <a:r>
              <a:rPr lang="ru-RU" sz="2400" i="1" dirty="0" smtClean="0">
                <a:latin typeface="Times New Roman" pitchFamily="18" charset="0"/>
              </a:rPr>
              <a:t> </a:t>
            </a:r>
            <a:r>
              <a:rPr lang="ru-RU" sz="2400" i="1" dirty="0" err="1" smtClean="0">
                <a:latin typeface="Times New Roman" pitchFamily="18" charset="0"/>
              </a:rPr>
              <a:t>енергия</a:t>
            </a:r>
            <a:r>
              <a:rPr lang="ru-RU" sz="2400" i="1" dirty="0" smtClean="0">
                <a:latin typeface="Times New Roman" pitchFamily="18" charset="0"/>
              </a:rPr>
              <a:t> се </a:t>
            </a:r>
            <a:r>
              <a:rPr lang="ru-RU" sz="2400" i="1" dirty="0" err="1" smtClean="0">
                <a:latin typeface="Times New Roman" pitchFamily="18" charset="0"/>
              </a:rPr>
              <a:t>нарича</a:t>
            </a:r>
            <a:r>
              <a:rPr lang="en-US" sz="2400" i="1" dirty="0" smtClean="0">
                <a:latin typeface="Times New Roman" pitchFamily="18" charset="0"/>
              </a:rPr>
              <a:t> </a:t>
            </a:r>
            <a:r>
              <a:rPr lang="ru-RU" sz="2400" i="1" dirty="0" smtClean="0">
                <a:latin typeface="Times New Roman" pitchFamily="18" charset="0"/>
              </a:rPr>
              <a:t>ос</a:t>
            </a:r>
            <a:r>
              <a:rPr lang="en-US" sz="2400" i="1" dirty="0" smtClean="0">
                <a:latin typeface="Times New Roman" pitchFamily="18" charset="0"/>
              </a:rPr>
              <a:t>-</a:t>
            </a:r>
          </a:p>
          <a:p>
            <a:pPr>
              <a:buNone/>
            </a:pPr>
            <a:r>
              <a:rPr lang="ru-RU" sz="2400" i="1" dirty="0" err="1" smtClean="0">
                <a:latin typeface="Times New Roman" pitchFamily="18" charset="0"/>
              </a:rPr>
              <a:t>новно</a:t>
            </a:r>
            <a:r>
              <a:rPr lang="ru-RU" sz="2400" dirty="0" smtClean="0">
                <a:latin typeface="Times New Roman" pitchFamily="18" charset="0"/>
              </a:rPr>
              <a:t>. </a:t>
            </a:r>
            <a:r>
              <a:rPr lang="ru-RU" sz="2400" dirty="0" err="1" smtClean="0">
                <a:latin typeface="Times New Roman" pitchFamily="18" charset="0"/>
              </a:rPr>
              <a:t>Основното</a:t>
            </a:r>
            <a:r>
              <a:rPr lang="ru-RU" sz="2400" dirty="0" smtClean="0">
                <a:latin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</a:rPr>
              <a:t>състояние</a:t>
            </a:r>
            <a:r>
              <a:rPr lang="ru-RU" sz="2400" dirty="0" smtClean="0">
                <a:latin typeface="Times New Roman" pitchFamily="18" charset="0"/>
              </a:rPr>
              <a:t> е с квантово число </a:t>
            </a:r>
            <a:r>
              <a:rPr lang="en-US" sz="2400" i="1" dirty="0" smtClean="0">
                <a:latin typeface="Times New Roman" pitchFamily="18" charset="0"/>
              </a:rPr>
              <a:t>n</a:t>
            </a:r>
            <a:r>
              <a:rPr lang="bg-BG" sz="2400" i="1" dirty="0" smtClean="0">
                <a:latin typeface="Times New Roman" pitchFamily="18" charset="0"/>
              </a:rPr>
              <a:t>=</a:t>
            </a:r>
            <a:r>
              <a:rPr lang="bg-BG" sz="2400" dirty="0" smtClean="0">
                <a:latin typeface="Times New Roman" pitchFamily="18" charset="0"/>
              </a:rPr>
              <a:t>1</a:t>
            </a:r>
            <a:r>
              <a:rPr lang="ru-RU" sz="2400" dirty="0" smtClean="0">
                <a:latin typeface="Times New Roman" pitchFamily="18" charset="0"/>
              </a:rPr>
              <a:t>и </a:t>
            </a:r>
            <a:r>
              <a:rPr lang="ru-RU" sz="2400" dirty="0" err="1" smtClean="0">
                <a:latin typeface="Times New Roman" pitchFamily="18" charset="0"/>
              </a:rPr>
              <a:t>има</a:t>
            </a:r>
            <a:endParaRPr lang="en-US" sz="2400" dirty="0" smtClean="0">
              <a:latin typeface="Times New Roman" pitchFamily="18" charset="0"/>
            </a:endParaRPr>
          </a:p>
          <a:p>
            <a:pPr>
              <a:buNone/>
            </a:pPr>
            <a:endParaRPr lang="ru-RU" sz="2400" dirty="0" smtClean="0">
              <a:latin typeface="Times New Roman" pitchFamily="18" charset="0"/>
            </a:endParaRPr>
          </a:p>
          <a:p>
            <a:pPr>
              <a:buNone/>
            </a:pPr>
            <a:endParaRPr lang="en-US" sz="2400" b="1" i="1" dirty="0" smtClean="0">
              <a:latin typeface="Times New Roman" pitchFamily="18" charset="0"/>
            </a:endParaRPr>
          </a:p>
          <a:p>
            <a:pPr>
              <a:buNone/>
            </a:pPr>
            <a:endParaRPr lang="en-US" sz="2400" b="1" i="1" dirty="0" smtClean="0">
              <a:latin typeface="Times New Roman" pitchFamily="18" charset="0"/>
            </a:endParaRPr>
          </a:p>
          <a:p>
            <a:pPr>
              <a:buNone/>
            </a:pPr>
            <a:r>
              <a:rPr lang="ru-RU" sz="2400" dirty="0" err="1" smtClean="0">
                <a:latin typeface="Times New Roman"/>
              </a:rPr>
              <a:t>Вероятността</a:t>
            </a:r>
            <a:r>
              <a:rPr lang="ru-RU" sz="2400" dirty="0" smtClean="0">
                <a:latin typeface="Times New Roman"/>
              </a:rPr>
              <a:t> за </a:t>
            </a:r>
            <a:r>
              <a:rPr lang="ru-RU" sz="2400" dirty="0" err="1" smtClean="0">
                <a:latin typeface="Times New Roman"/>
              </a:rPr>
              <a:t>класическата</a:t>
            </a:r>
            <a:r>
              <a:rPr lang="ru-RU" sz="2400" dirty="0" smtClean="0">
                <a:latin typeface="Times New Roman"/>
              </a:rPr>
              <a:t> частица е </a:t>
            </a:r>
            <a:r>
              <a:rPr lang="ru-RU" sz="2400" dirty="0" err="1" smtClean="0">
                <a:latin typeface="Times New Roman"/>
              </a:rPr>
              <a:t>еднаква</a:t>
            </a:r>
            <a:r>
              <a:rPr lang="ru-RU" sz="2400" dirty="0" smtClean="0">
                <a:latin typeface="Times New Roman"/>
              </a:rPr>
              <a:t> </a:t>
            </a:r>
            <a:r>
              <a:rPr lang="ru-RU" sz="2400" dirty="0" err="1" smtClean="0">
                <a:latin typeface="Times New Roman"/>
              </a:rPr>
              <a:t>във</a:t>
            </a:r>
            <a:r>
              <a:rPr lang="ru-RU" sz="2400" dirty="0" smtClean="0">
                <a:latin typeface="Times New Roman"/>
              </a:rPr>
              <a:t> </a:t>
            </a:r>
            <a:r>
              <a:rPr lang="ru-RU" sz="2400" dirty="0" err="1" smtClean="0">
                <a:latin typeface="Times New Roman"/>
              </a:rPr>
              <a:t>всички</a:t>
            </a:r>
            <a:r>
              <a:rPr lang="ru-RU" sz="2400" dirty="0" smtClean="0">
                <a:latin typeface="Times New Roman"/>
              </a:rPr>
              <a:t> точки на </a:t>
            </a:r>
            <a:endParaRPr lang="en-US" sz="2400" dirty="0" smtClean="0">
              <a:latin typeface="Times New Roman"/>
            </a:endParaRPr>
          </a:p>
          <a:p>
            <a:pPr>
              <a:buNone/>
            </a:pPr>
            <a:r>
              <a:rPr lang="ru-RU" sz="2400" dirty="0" err="1" smtClean="0">
                <a:latin typeface="Times New Roman"/>
              </a:rPr>
              <a:t>ямата</a:t>
            </a:r>
            <a:r>
              <a:rPr lang="ru-RU" sz="2400" dirty="0" smtClean="0">
                <a:latin typeface="Times New Roman"/>
              </a:rPr>
              <a:t> и не </a:t>
            </a:r>
            <a:r>
              <a:rPr lang="ru-RU" sz="2400" dirty="0" err="1" smtClean="0">
                <a:latin typeface="Times New Roman"/>
              </a:rPr>
              <a:t>зависи</a:t>
            </a:r>
            <a:r>
              <a:rPr lang="ru-RU" sz="2400" dirty="0" smtClean="0">
                <a:latin typeface="Times New Roman"/>
              </a:rPr>
              <a:t> от </a:t>
            </a:r>
            <a:r>
              <a:rPr lang="ru-RU" sz="2400" dirty="0" err="1" smtClean="0">
                <a:latin typeface="Times New Roman"/>
              </a:rPr>
              <a:t>енергията</a:t>
            </a:r>
            <a:r>
              <a:rPr lang="en-US" sz="2400" dirty="0" smtClean="0">
                <a:latin typeface="Times New Roman"/>
              </a:rPr>
              <a:t> </a:t>
            </a:r>
            <a:r>
              <a:rPr lang="ru-RU" sz="2400" dirty="0" err="1" smtClean="0">
                <a:latin typeface="Times New Roman"/>
              </a:rPr>
              <a:t>ѝ, докато</a:t>
            </a:r>
            <a:r>
              <a:rPr lang="en-US" sz="2400" dirty="0" smtClean="0">
                <a:latin typeface="Times New Roman"/>
              </a:rPr>
              <a:t>       </a:t>
            </a:r>
            <a:r>
              <a:rPr lang="ru-RU" sz="2400" dirty="0" smtClean="0">
                <a:latin typeface="Times New Roman"/>
              </a:rPr>
              <a:t>  </a:t>
            </a:r>
            <a:r>
              <a:rPr lang="bg-BG" sz="2400" dirty="0" smtClean="0">
                <a:latin typeface="Times New Roman"/>
              </a:rPr>
              <a:t> </a:t>
            </a:r>
            <a:r>
              <a:rPr lang="ru-RU" sz="2400" dirty="0" err="1" smtClean="0">
                <a:latin typeface="Times New Roman"/>
              </a:rPr>
              <a:t>Когато</a:t>
            </a:r>
            <a:r>
              <a:rPr lang="ru-RU" sz="2400" dirty="0" smtClean="0">
                <a:latin typeface="Times New Roman"/>
              </a:rPr>
              <a:t> </a:t>
            </a:r>
            <a:r>
              <a:rPr lang="en-US" sz="2400" dirty="0" smtClean="0">
                <a:latin typeface="Times New Roman"/>
              </a:rPr>
              <a:t>        </a:t>
            </a:r>
            <a:r>
              <a:rPr lang="ru-RU" sz="2400" dirty="0" smtClean="0">
                <a:latin typeface="Times New Roman"/>
              </a:rPr>
              <a:t>и </a:t>
            </a:r>
            <a:r>
              <a:rPr lang="ru-RU" sz="2400" dirty="0" err="1" smtClean="0">
                <a:latin typeface="Times New Roman"/>
              </a:rPr>
              <a:t>частицата</a:t>
            </a:r>
            <a:endParaRPr lang="en-US" sz="2400" dirty="0" smtClean="0">
              <a:latin typeface="Times New Roman"/>
            </a:endParaRPr>
          </a:p>
          <a:p>
            <a:pPr>
              <a:buNone/>
            </a:pPr>
            <a:r>
              <a:rPr lang="ru-RU" sz="2400" dirty="0" smtClean="0">
                <a:latin typeface="Times New Roman"/>
              </a:rPr>
              <a:t> се </a:t>
            </a:r>
            <a:r>
              <a:rPr lang="ru-RU" sz="2400" dirty="0" err="1" smtClean="0">
                <a:latin typeface="Times New Roman"/>
              </a:rPr>
              <a:t>намира</a:t>
            </a:r>
            <a:r>
              <a:rPr lang="ru-RU" sz="2400" dirty="0" smtClean="0">
                <a:latin typeface="Times New Roman"/>
              </a:rPr>
              <a:t> в покой в точка  (</a:t>
            </a:r>
            <a:r>
              <a:rPr lang="ru-RU" sz="2400" dirty="0" err="1" smtClean="0">
                <a:latin typeface="Times New Roman"/>
              </a:rPr>
              <a:t>начално</a:t>
            </a:r>
            <a:r>
              <a:rPr lang="ru-RU" sz="2400" dirty="0" smtClean="0">
                <a:latin typeface="Times New Roman"/>
              </a:rPr>
              <a:t> положение), </a:t>
            </a:r>
            <a:r>
              <a:rPr lang="ru-RU" sz="2400" dirty="0" err="1" smtClean="0">
                <a:latin typeface="Times New Roman"/>
              </a:rPr>
              <a:t>тогава</a:t>
            </a:r>
            <a:r>
              <a:rPr lang="en-US" sz="2400" dirty="0" smtClean="0">
                <a:latin typeface="Times New Roman"/>
              </a:rPr>
              <a:t>                       .                       </a:t>
            </a:r>
            <a:r>
              <a:rPr lang="ru-RU" sz="2400" dirty="0" smtClean="0">
                <a:latin typeface="Times New Roman"/>
              </a:rPr>
              <a:t> </a:t>
            </a:r>
            <a:endParaRPr lang="en-US" sz="2400" b="1" i="1" dirty="0" smtClean="0">
              <a:latin typeface="Times New Roman" pitchFamily="18" charset="0"/>
            </a:endParaRP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</a:rPr>
              <a:t>По аналогичен начин за </a:t>
            </a:r>
            <a:r>
              <a:rPr lang="ru-RU" sz="2400" dirty="0" err="1" smtClean="0">
                <a:latin typeface="Times New Roman" pitchFamily="18" charset="0"/>
              </a:rPr>
              <a:t>състоянията</a:t>
            </a:r>
            <a:r>
              <a:rPr lang="ru-RU" sz="2400" dirty="0" smtClean="0">
                <a:latin typeface="Times New Roman" pitchFamily="18" charset="0"/>
              </a:rPr>
              <a:t> с </a:t>
            </a:r>
            <a:r>
              <a:rPr lang="en-US" sz="2400" i="1" dirty="0" smtClean="0">
                <a:latin typeface="Times New Roman" pitchFamily="18" charset="0"/>
              </a:rPr>
              <a:t>n</a:t>
            </a:r>
            <a:r>
              <a:rPr lang="el-GR" sz="2400" i="1" dirty="0" smtClean="0">
                <a:latin typeface="Times New Roman" pitchFamily="18" charset="0"/>
              </a:rPr>
              <a:t> = </a:t>
            </a:r>
            <a:r>
              <a:rPr lang="en-US" sz="2400" dirty="0" smtClean="0">
                <a:latin typeface="Times New Roman" pitchFamily="18" charset="0"/>
              </a:rPr>
              <a:t>2 </a:t>
            </a:r>
            <a:r>
              <a:rPr lang="bg-BG" sz="2400" dirty="0" smtClean="0">
                <a:latin typeface="Times New Roman" pitchFamily="18" charset="0"/>
              </a:rPr>
              <a:t>и </a:t>
            </a:r>
            <a:r>
              <a:rPr lang="en-US" sz="2400" i="1" dirty="0" smtClean="0">
                <a:latin typeface="Times New Roman" pitchFamily="18" charset="0"/>
              </a:rPr>
              <a:t>n = </a:t>
            </a:r>
            <a:r>
              <a:rPr lang="en-US" sz="2400" dirty="0" smtClean="0">
                <a:latin typeface="Times New Roman" pitchFamily="18" charset="0"/>
              </a:rPr>
              <a:t>3</a:t>
            </a:r>
            <a:r>
              <a:rPr lang="ru-RU" sz="2400" dirty="0" smtClean="0">
                <a:latin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</a:rPr>
              <a:t>получаваме</a:t>
            </a:r>
            <a:endParaRPr lang="en-US" sz="2400" dirty="0" smtClean="0">
              <a:latin typeface="Times New Roman" pitchFamily="18" charset="0"/>
            </a:endParaRPr>
          </a:p>
          <a:p>
            <a:pPr>
              <a:buNone/>
            </a:pPr>
            <a:endParaRPr lang="en-US" sz="2400" b="1" i="1" dirty="0" smtClean="0">
              <a:latin typeface="Times New Roman" pitchFamily="18" charset="0"/>
            </a:endParaRPr>
          </a:p>
          <a:p>
            <a:pPr>
              <a:buNone/>
            </a:pPr>
            <a:endParaRPr lang="en-US" sz="2400" b="1" i="1" dirty="0" smtClean="0">
              <a:latin typeface="Times New Roman" pitchFamily="18" charset="0"/>
            </a:endParaRPr>
          </a:p>
          <a:p>
            <a:pPr>
              <a:buNone/>
            </a:pPr>
            <a:endParaRPr lang="ru-RU" sz="2400" b="1" i="1" dirty="0" smtClean="0">
              <a:latin typeface="Times New Roman" pitchFamily="18" charset="0"/>
            </a:endParaRPr>
          </a:p>
          <a:p>
            <a:pPr>
              <a:buNone/>
            </a:pPr>
            <a:endParaRPr lang="ru-RU" sz="2400" b="1" i="1" dirty="0" smtClean="0">
              <a:latin typeface="Times New Roman" pitchFamily="18" charset="0"/>
            </a:endParaRPr>
          </a:p>
          <a:p>
            <a:pPr>
              <a:buNone/>
            </a:pPr>
            <a:endParaRPr lang="ru-RU" sz="2400" b="1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400" b="1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endParaRPr lang="ru-RU" sz="2400" dirty="0" smtClean="0">
              <a:latin typeface="Times New Roman" pitchFamily="18" charset="0"/>
            </a:endParaRPr>
          </a:p>
          <a:p>
            <a:pPr>
              <a:buNone/>
            </a:pPr>
            <a:endParaRPr lang="ru-RU" sz="2400" dirty="0" smtClean="0">
              <a:latin typeface="Times New Roman" pitchFamily="18" charset="0"/>
            </a:endParaRPr>
          </a:p>
          <a:p>
            <a:pPr>
              <a:buNone/>
            </a:pPr>
            <a:endParaRPr lang="ru-RU" sz="2400" b="1" i="1" spc="-20" dirty="0" smtClean="0">
              <a:latin typeface="Times New Roman" pitchFamily="18" charset="0"/>
            </a:endParaRPr>
          </a:p>
          <a:p>
            <a:pPr>
              <a:buNone/>
            </a:pPr>
            <a:endParaRPr lang="en-US" sz="2400" b="1" i="1" spc="-20" dirty="0" smtClean="0">
              <a:latin typeface="Times New Roman" pitchFamily="18" charset="0"/>
            </a:endParaRPr>
          </a:p>
          <a:p>
            <a:pPr>
              <a:buNone/>
            </a:pPr>
            <a:endParaRPr lang="ru-RU" sz="2400" dirty="0" smtClean="0">
              <a:latin typeface="Times New Roman" pitchFamily="18" charset="0"/>
            </a:endParaRP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</a:rPr>
              <a:t> </a:t>
            </a:r>
            <a:endParaRPr lang="en-US" sz="2400" dirty="0">
              <a:latin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010432" y="6564337"/>
            <a:ext cx="2133600" cy="365125"/>
          </a:xfrm>
        </p:spPr>
        <p:txBody>
          <a:bodyPr/>
          <a:lstStyle/>
          <a:p>
            <a:fld id="{2ADFFEBF-AC71-420D-9A36-DFCB78D0D215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21513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1515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21522" name="Object 18"/>
          <p:cNvGraphicFramePr>
            <a:graphicFrameLocks noChangeAspect="1"/>
          </p:cNvGraphicFramePr>
          <p:nvPr/>
        </p:nvGraphicFramePr>
        <p:xfrm>
          <a:off x="663575" y="1571625"/>
          <a:ext cx="8172450" cy="714375"/>
        </p:xfrm>
        <a:graphic>
          <a:graphicData uri="http://schemas.openxmlformats.org/presentationml/2006/ole">
            <p:oleObj spid="_x0000_s21522" name="Equation" r:id="rId3" imgW="4940280" imgH="431640" progId="Equation.DSMT4">
              <p:embed/>
            </p:oleObj>
          </a:graphicData>
        </a:graphic>
      </p:graphicFrame>
      <p:graphicFrame>
        <p:nvGraphicFramePr>
          <p:cNvPr id="21523" name="Object 19"/>
          <p:cNvGraphicFramePr>
            <a:graphicFrameLocks noChangeAspect="1"/>
          </p:cNvGraphicFramePr>
          <p:nvPr/>
        </p:nvGraphicFramePr>
        <p:xfrm>
          <a:off x="7472395" y="1266825"/>
          <a:ext cx="1743075" cy="336550"/>
        </p:xfrm>
        <a:graphic>
          <a:graphicData uri="http://schemas.openxmlformats.org/presentationml/2006/ole">
            <p:oleObj spid="_x0000_s21523" name="Equation" r:id="rId4" imgW="1054080" imgH="203040" progId="Equation.DSMT4">
              <p:embed/>
            </p:oleObj>
          </a:graphicData>
        </a:graphic>
      </p:graphicFrame>
      <p:graphicFrame>
        <p:nvGraphicFramePr>
          <p:cNvPr id="21525" name="Object 21"/>
          <p:cNvGraphicFramePr>
            <a:graphicFrameLocks noChangeAspect="1"/>
          </p:cNvGraphicFramePr>
          <p:nvPr/>
        </p:nvGraphicFramePr>
        <p:xfrm>
          <a:off x="0" y="2143116"/>
          <a:ext cx="8980517" cy="780647"/>
        </p:xfrm>
        <a:graphic>
          <a:graphicData uri="http://schemas.openxmlformats.org/presentationml/2006/ole">
            <p:oleObj spid="_x0000_s21525" name="Equation" r:id="rId5" imgW="4520880" imgH="393480" progId="Equation.DSMT4">
              <p:embed/>
            </p:oleObj>
          </a:graphicData>
        </a:graphic>
      </p:graphicFrame>
      <p:graphicFrame>
        <p:nvGraphicFramePr>
          <p:cNvPr id="21526" name="Object 22"/>
          <p:cNvGraphicFramePr>
            <a:graphicFrameLocks noChangeAspect="1"/>
          </p:cNvGraphicFramePr>
          <p:nvPr/>
        </p:nvGraphicFramePr>
        <p:xfrm>
          <a:off x="6881829" y="3429000"/>
          <a:ext cx="743052" cy="344488"/>
        </p:xfrm>
        <a:graphic>
          <a:graphicData uri="http://schemas.openxmlformats.org/presentationml/2006/ole">
            <p:oleObj spid="_x0000_s21526" name="Equation" r:id="rId6" imgW="355320" imgH="164880" progId="Equation.DSMT4">
              <p:embed/>
            </p:oleObj>
          </a:graphicData>
        </a:graphic>
      </p:graphicFrame>
      <p:graphicFrame>
        <p:nvGraphicFramePr>
          <p:cNvPr id="21527" name="Object 23"/>
          <p:cNvGraphicFramePr>
            <a:graphicFrameLocks noChangeAspect="1"/>
          </p:cNvGraphicFramePr>
          <p:nvPr/>
        </p:nvGraphicFramePr>
        <p:xfrm>
          <a:off x="5276855" y="3448050"/>
          <a:ext cx="729172" cy="315913"/>
        </p:xfrm>
        <a:graphic>
          <a:graphicData uri="http://schemas.openxmlformats.org/presentationml/2006/ole">
            <p:oleObj spid="_x0000_s21527" name="Equation" r:id="rId7" imgW="380880" imgH="164880" progId="Equation.DSMT4">
              <p:embed/>
            </p:oleObj>
          </a:graphicData>
        </a:graphic>
      </p:graphicFrame>
      <p:pic>
        <p:nvPicPr>
          <p:cNvPr id="21528" name="Picture 24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7358082" y="3889074"/>
            <a:ext cx="1672543" cy="3665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21529" name="Object 25"/>
          <p:cNvGraphicFramePr>
            <a:graphicFrameLocks noChangeAspect="1"/>
          </p:cNvGraphicFramePr>
          <p:nvPr/>
        </p:nvGraphicFramePr>
        <p:xfrm>
          <a:off x="717453" y="4786322"/>
          <a:ext cx="7096175" cy="1643074"/>
        </p:xfrm>
        <a:graphic>
          <a:graphicData uri="http://schemas.openxmlformats.org/presentationml/2006/ole">
            <p:oleObj spid="_x0000_s21529" name="Equation" r:id="rId9" imgW="3784320" imgH="87624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71462"/>
            <a:ext cx="8229600" cy="428628"/>
          </a:xfrm>
        </p:spPr>
        <p:txBody>
          <a:bodyPr>
            <a:normAutofit fontScale="90000"/>
          </a:bodyPr>
          <a:lstStyle/>
          <a:p>
            <a:r>
              <a:rPr lang="ru-RU" sz="2400" b="1" dirty="0" smtClean="0">
                <a:latin typeface="Times New Roman"/>
              </a:rPr>
              <a:t>10.2	БЕЗКРАЙНО ДЪЛБОКА ПОТЕНЦИАЛНА ЯМА</a:t>
            </a:r>
            <a:endParaRPr lang="en-US" sz="2400" b="1" dirty="0">
              <a:latin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71470" y="357166"/>
            <a:ext cx="9501254" cy="650083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400" b="1" i="1" dirty="0" smtClean="0">
                <a:latin typeface="Times New Roman" pitchFamily="18" charset="0"/>
              </a:rPr>
              <a:t>•</a:t>
            </a:r>
            <a:r>
              <a:rPr lang="en-US" sz="2400" b="1" i="1" dirty="0" smtClean="0">
                <a:latin typeface="Times New Roman" pitchFamily="18" charset="0"/>
              </a:rPr>
              <a:t>  </a:t>
            </a:r>
            <a:r>
              <a:rPr lang="ru-RU" sz="2400" b="1" i="1" dirty="0" smtClean="0">
                <a:latin typeface="Times New Roman" pitchFamily="18" charset="0"/>
              </a:rPr>
              <a:t>Аналогия </a:t>
            </a:r>
            <a:r>
              <a:rPr lang="ru-RU" sz="2400" b="1" i="1" dirty="0" err="1" smtClean="0">
                <a:latin typeface="Times New Roman" pitchFamily="18" charset="0"/>
              </a:rPr>
              <a:t>със</a:t>
            </a:r>
            <a:r>
              <a:rPr lang="ru-RU" sz="2400" b="1" i="1" dirty="0" smtClean="0">
                <a:latin typeface="Times New Roman" pitchFamily="18" charset="0"/>
              </a:rPr>
              <a:t> струна</a:t>
            </a:r>
          </a:p>
          <a:p>
            <a:pPr>
              <a:buNone/>
            </a:pPr>
            <a:r>
              <a:rPr lang="bg-BG" sz="2400" dirty="0" smtClean="0"/>
              <a:t> </a:t>
            </a:r>
            <a:endParaRPr lang="en-US" sz="2400" dirty="0" smtClean="0"/>
          </a:p>
          <a:p>
            <a:endParaRPr lang="bg-BG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bg-BG" sz="2400" dirty="0" smtClean="0"/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bg-BG" sz="2400" dirty="0" smtClean="0"/>
              <a:t>Вълнови ф</a:t>
            </a:r>
            <a:r>
              <a:rPr lang="en-US" sz="2400" dirty="0" smtClean="0"/>
              <a:t>-</a:t>
            </a:r>
            <a:r>
              <a:rPr lang="bg-BG" sz="2400" dirty="0" err="1" smtClean="0"/>
              <a:t>ии</a:t>
            </a:r>
            <a:r>
              <a:rPr lang="en-US" sz="2400" dirty="0" smtClean="0"/>
              <a:t>         </a:t>
            </a:r>
            <a:r>
              <a:rPr lang="bg-BG" sz="2400" dirty="0" smtClean="0"/>
              <a:t> </a:t>
            </a:r>
            <a:r>
              <a:rPr lang="en-GB" sz="2400" dirty="0" smtClean="0"/>
              <a:t> </a:t>
            </a:r>
            <a:r>
              <a:rPr lang="bg-BG" sz="2400" dirty="0" smtClean="0"/>
              <a:t>(</a:t>
            </a:r>
            <a:r>
              <a:rPr lang="bg-BG" sz="2400" i="1" dirty="0" smtClean="0"/>
              <a:t>а</a:t>
            </a:r>
            <a:r>
              <a:rPr lang="bg-BG" sz="2400" dirty="0" smtClean="0"/>
              <a:t>) и плътност на вероятността </a:t>
            </a:r>
            <a:r>
              <a:rPr lang="en-GB" sz="2400" dirty="0" smtClean="0"/>
              <a:t>                    </a:t>
            </a:r>
            <a:r>
              <a:rPr lang="bg-BG" sz="2400" dirty="0" smtClean="0"/>
              <a:t>(</a:t>
            </a:r>
            <a:r>
              <a:rPr lang="bg-BG" sz="2400" i="1" dirty="0" smtClean="0"/>
              <a:t>б</a:t>
            </a:r>
            <a:r>
              <a:rPr lang="bg-BG" sz="2400" dirty="0" smtClean="0"/>
              <a:t>) на</a:t>
            </a:r>
            <a:endParaRPr lang="en-US" sz="2400" dirty="0" smtClean="0"/>
          </a:p>
          <a:p>
            <a:pPr>
              <a:buNone/>
            </a:pPr>
            <a:r>
              <a:rPr lang="bg-BG" sz="2400" dirty="0" smtClean="0"/>
              <a:t> първите три състояния на частица в безкрайно дълбока потенциална</a:t>
            </a:r>
            <a:endParaRPr lang="en-US" sz="2400" dirty="0" smtClean="0"/>
          </a:p>
          <a:p>
            <a:pPr>
              <a:buNone/>
            </a:pPr>
            <a:r>
              <a:rPr lang="bg-BG" sz="2400" dirty="0" smtClean="0"/>
              <a:t>яма с дължина </a:t>
            </a:r>
            <a:r>
              <a:rPr lang="en-US" sz="2400" i="1" dirty="0" smtClean="0"/>
              <a:t>a</a:t>
            </a:r>
            <a:r>
              <a:rPr lang="bg-BG" sz="2400" dirty="0" smtClean="0"/>
              <a:t> и стоящи вълни на струна, закрепена в двата края (</a:t>
            </a:r>
            <a:r>
              <a:rPr lang="bg-BG" sz="2400" i="1" dirty="0" smtClean="0"/>
              <a:t>в</a:t>
            </a:r>
            <a:r>
              <a:rPr lang="bg-BG" sz="2400" dirty="0" smtClean="0"/>
              <a:t>)</a:t>
            </a:r>
            <a:r>
              <a:rPr lang="ru-RU" sz="2400" dirty="0" smtClean="0"/>
              <a:t>.</a:t>
            </a:r>
            <a:endParaRPr lang="en-US" sz="2400" dirty="0" smtClean="0"/>
          </a:p>
          <a:p>
            <a:endParaRPr lang="ru-RU" sz="2400" b="1" i="1" dirty="0" smtClean="0">
              <a:latin typeface="Times New Roman" pitchFamily="18" charset="0"/>
            </a:endParaRPr>
          </a:p>
          <a:p>
            <a:endParaRPr lang="ru-RU" sz="2400" b="1" i="1" dirty="0" smtClean="0">
              <a:latin typeface="Times New Roman" pitchFamily="18" charset="0"/>
            </a:endParaRPr>
          </a:p>
          <a:p>
            <a:endParaRPr lang="ru-RU" sz="2400" b="1" i="1" dirty="0" smtClean="0">
              <a:latin typeface="Times New Roman" pitchFamily="18" charset="0"/>
            </a:endParaRPr>
          </a:p>
          <a:p>
            <a:endParaRPr lang="ru-RU" sz="2400" b="1" i="1" dirty="0" smtClean="0">
              <a:latin typeface="Times New Roman" pitchFamily="18" charset="0"/>
            </a:endParaRPr>
          </a:p>
          <a:p>
            <a:endParaRPr lang="ru-RU" sz="2400" b="1" i="1" dirty="0" smtClean="0">
              <a:latin typeface="Times New Roman" pitchFamily="18" charset="0"/>
            </a:endParaRPr>
          </a:p>
          <a:p>
            <a:endParaRPr lang="ru-RU" sz="2400" b="1" i="1" dirty="0" smtClean="0">
              <a:latin typeface="Times New Roman" pitchFamily="18" charset="0"/>
            </a:endParaRPr>
          </a:p>
          <a:p>
            <a:endParaRPr lang="ru-RU" sz="2400" b="1" i="1" dirty="0" smtClean="0">
              <a:latin typeface="Times New Roman" pitchFamily="18" charset="0"/>
            </a:endParaRPr>
          </a:p>
          <a:p>
            <a:pPr>
              <a:buNone/>
            </a:pPr>
            <a:endParaRPr lang="en-US" sz="2400" b="1" i="1" dirty="0" smtClean="0">
              <a:latin typeface="Times New Roman" pitchFamily="18" charset="0"/>
            </a:endParaRPr>
          </a:p>
          <a:p>
            <a:endParaRPr lang="ru-RU" sz="2400" b="1" i="1" dirty="0" smtClean="0">
              <a:latin typeface="Times New Roman" pitchFamily="18" charset="0"/>
            </a:endParaRPr>
          </a:p>
          <a:p>
            <a:endParaRPr lang="ru-RU" sz="2400" b="1" i="1" dirty="0" smtClean="0">
              <a:latin typeface="Times New Roman" pitchFamily="18" charset="0"/>
            </a:endParaRPr>
          </a:p>
          <a:p>
            <a:endParaRPr lang="en-US" sz="2400" b="1" i="1" dirty="0">
              <a:latin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010432" y="6564337"/>
            <a:ext cx="2133600" cy="365125"/>
          </a:xfrm>
        </p:spPr>
        <p:txBody>
          <a:bodyPr/>
          <a:lstStyle/>
          <a:p>
            <a:fld id="{2ADFFEBF-AC71-420D-9A36-DFCB78D0D215}" type="slidenum">
              <a:rPr lang="en-US" smtClean="0"/>
              <a:pPr/>
              <a:t>8</a:t>
            </a:fld>
            <a:endParaRPr lang="en-US" dirty="0"/>
          </a:p>
        </p:txBody>
      </p:sp>
      <p:pic>
        <p:nvPicPr>
          <p:cNvPr id="32786" name="Picture 18" descr="fig120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3123" y="785795"/>
            <a:ext cx="8069405" cy="44291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32787" name="Object 19"/>
          <p:cNvGraphicFramePr>
            <a:graphicFrameLocks noChangeAspect="1"/>
          </p:cNvGraphicFramePr>
          <p:nvPr/>
        </p:nvGraphicFramePr>
        <p:xfrm>
          <a:off x="6572264" y="5155387"/>
          <a:ext cx="1357322" cy="488636"/>
        </p:xfrm>
        <a:graphic>
          <a:graphicData uri="http://schemas.openxmlformats.org/presentationml/2006/ole">
            <p:oleObj spid="_x0000_s32787" name="Equation" r:id="rId4" imgW="634680" imgH="228600" progId="Equation.DSMT4">
              <p:embed/>
            </p:oleObj>
          </a:graphicData>
        </a:graphic>
      </p:graphicFrame>
      <p:graphicFrame>
        <p:nvGraphicFramePr>
          <p:cNvPr id="32788" name="Object 20"/>
          <p:cNvGraphicFramePr>
            <a:graphicFrameLocks noChangeAspect="1"/>
          </p:cNvGraphicFramePr>
          <p:nvPr/>
        </p:nvGraphicFramePr>
        <p:xfrm>
          <a:off x="1869419" y="5238700"/>
          <a:ext cx="679450" cy="434975"/>
        </p:xfrm>
        <a:graphic>
          <a:graphicData uri="http://schemas.openxmlformats.org/presentationml/2006/ole">
            <p:oleObj spid="_x0000_s32788" name="Equation" r:id="rId5" imgW="317160" imgH="20304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42900"/>
            <a:ext cx="8229600" cy="571504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latin typeface="Times New Roman"/>
              </a:rPr>
              <a:t>10.2	БЕЗКРАЙНО ДЪЛБОКА ПОТЕНЦИАЛНА ЯМА</a:t>
            </a:r>
            <a:endParaRPr lang="en-US" sz="2400" b="1" dirty="0">
              <a:latin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142908" y="428628"/>
            <a:ext cx="9644130" cy="6286520"/>
          </a:xfrm>
        </p:spPr>
        <p:txBody>
          <a:bodyPr>
            <a:noAutofit/>
          </a:bodyPr>
          <a:lstStyle/>
          <a:p>
            <a:pPr>
              <a:lnSpc>
                <a:spcPct val="200000"/>
              </a:lnSpc>
              <a:buNone/>
            </a:pPr>
            <a:r>
              <a:rPr lang="ru-RU" sz="2400" dirty="0" smtClean="0">
                <a:latin typeface="Times New Roman" pitchFamily="18" charset="0"/>
              </a:rPr>
              <a:t> </a:t>
            </a:r>
            <a:r>
              <a:rPr lang="ru-RU" sz="2400" b="1" i="1" dirty="0" smtClean="0">
                <a:latin typeface="Times New Roman" pitchFamily="18" charset="0"/>
              </a:rPr>
              <a:t>•</a:t>
            </a:r>
            <a:r>
              <a:rPr lang="en-US" sz="2400" b="1" i="1" dirty="0" smtClean="0">
                <a:latin typeface="Times New Roman" pitchFamily="18" charset="0"/>
              </a:rPr>
              <a:t>  </a:t>
            </a:r>
            <a:r>
              <a:rPr lang="bg-BG" sz="2400" b="1" i="1" dirty="0" smtClean="0">
                <a:latin typeface="Times New Roman" pitchFamily="18" charset="0"/>
              </a:rPr>
              <a:t>Изводи</a:t>
            </a:r>
          </a:p>
          <a:p>
            <a:pPr>
              <a:lnSpc>
                <a:spcPct val="200000"/>
              </a:lnSpc>
              <a:buNone/>
            </a:pPr>
            <a:r>
              <a:rPr lang="ru-RU" sz="2400" dirty="0" smtClean="0">
                <a:latin typeface="Times New Roman" pitchFamily="18" charset="0"/>
              </a:rPr>
              <a:t>1.	</a:t>
            </a:r>
            <a:r>
              <a:rPr lang="ru-RU" sz="2400" dirty="0" err="1" smtClean="0">
                <a:latin typeface="Times New Roman" pitchFamily="18" charset="0"/>
              </a:rPr>
              <a:t>Енергията</a:t>
            </a:r>
            <a:r>
              <a:rPr lang="ru-RU" sz="2400" dirty="0" smtClean="0">
                <a:latin typeface="Times New Roman" pitchFamily="18" charset="0"/>
              </a:rPr>
              <a:t> на </a:t>
            </a:r>
            <a:r>
              <a:rPr lang="ru-RU" sz="2400" dirty="0" err="1" smtClean="0">
                <a:latin typeface="Times New Roman" pitchFamily="18" charset="0"/>
              </a:rPr>
              <a:t>частицата</a:t>
            </a:r>
            <a:r>
              <a:rPr lang="ru-RU" sz="2400" dirty="0" smtClean="0">
                <a:latin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</a:rPr>
              <a:t>има</a:t>
            </a:r>
            <a:r>
              <a:rPr lang="ru-RU" sz="2400" dirty="0" smtClean="0">
                <a:latin typeface="Times New Roman" pitchFamily="18" charset="0"/>
              </a:rPr>
              <a:t> дискретен характер.</a:t>
            </a:r>
          </a:p>
          <a:p>
            <a:pPr>
              <a:lnSpc>
                <a:spcPct val="200000"/>
              </a:lnSpc>
              <a:buNone/>
            </a:pPr>
            <a:r>
              <a:rPr lang="ru-RU" sz="2400" dirty="0" smtClean="0">
                <a:latin typeface="Times New Roman" pitchFamily="18" charset="0"/>
              </a:rPr>
              <a:t>2.	</a:t>
            </a:r>
            <a:r>
              <a:rPr lang="ru-RU" sz="2400" dirty="0" err="1" smtClean="0">
                <a:latin typeface="Times New Roman" pitchFamily="18" charset="0"/>
              </a:rPr>
              <a:t>Енергията</a:t>
            </a:r>
            <a:r>
              <a:rPr lang="ru-RU" sz="2400" dirty="0" smtClean="0">
                <a:latin typeface="Times New Roman" pitchFamily="18" charset="0"/>
              </a:rPr>
              <a:t>                           </a:t>
            </a:r>
            <a:r>
              <a:rPr lang="ru-RU" sz="2400" dirty="0" smtClean="0">
                <a:latin typeface="Times New Roman" pitchFamily="18" charset="0"/>
              </a:rPr>
              <a:t>   се </a:t>
            </a:r>
            <a:r>
              <a:rPr lang="ru-RU" sz="2400" dirty="0" err="1" smtClean="0">
                <a:latin typeface="Times New Roman" pitchFamily="18" charset="0"/>
              </a:rPr>
              <a:t>определя</a:t>
            </a:r>
            <a:r>
              <a:rPr lang="ru-RU" sz="2400" dirty="0" smtClean="0">
                <a:latin typeface="Times New Roman" pitchFamily="18" charset="0"/>
              </a:rPr>
              <a:t> от </a:t>
            </a:r>
            <a:r>
              <a:rPr lang="ru-RU" sz="2400" dirty="0" err="1" smtClean="0">
                <a:latin typeface="Times New Roman" pitchFamily="18" charset="0"/>
              </a:rPr>
              <a:t>квантовото</a:t>
            </a:r>
            <a:r>
              <a:rPr lang="ru-RU" sz="2400" dirty="0" smtClean="0">
                <a:latin typeface="Times New Roman" pitchFamily="18" charset="0"/>
              </a:rPr>
              <a:t> число </a:t>
            </a:r>
            <a:r>
              <a:rPr lang="en-US" sz="2400" i="1" dirty="0" smtClean="0">
                <a:latin typeface="Times New Roman" pitchFamily="18" charset="0"/>
              </a:rPr>
              <a:t>n</a:t>
            </a:r>
            <a:r>
              <a:rPr lang="ru-RU" sz="2400" dirty="0" smtClean="0">
                <a:latin typeface="Times New Roman" pitchFamily="18" charset="0"/>
              </a:rPr>
              <a:t> , </a:t>
            </a:r>
            <a:r>
              <a:rPr lang="ru-RU" sz="2400" dirty="0" smtClean="0">
                <a:latin typeface="Times New Roman" pitchFamily="18" charset="0"/>
              </a:rPr>
              <a:t>кое-то </a:t>
            </a:r>
            <a:r>
              <a:rPr lang="ru-RU" sz="2400" dirty="0" smtClean="0">
                <a:latin typeface="Times New Roman" pitchFamily="18" charset="0"/>
              </a:rPr>
              <a:t>приема </a:t>
            </a:r>
            <a:r>
              <a:rPr lang="ru-RU" sz="2400" dirty="0" err="1" smtClean="0">
                <a:latin typeface="Times New Roman" pitchFamily="18" charset="0"/>
              </a:rPr>
              <a:t>стойности</a:t>
            </a:r>
            <a:r>
              <a:rPr lang="ru-RU" sz="2400" dirty="0" smtClean="0">
                <a:latin typeface="Times New Roman" pitchFamily="18" charset="0"/>
              </a:rPr>
              <a:t> </a:t>
            </a:r>
            <a:r>
              <a:rPr lang="en-US" sz="2400" i="1" dirty="0" smtClean="0">
                <a:latin typeface="Times New Roman" pitchFamily="18" charset="0"/>
              </a:rPr>
              <a:t>n = </a:t>
            </a:r>
            <a:r>
              <a:rPr lang="en-US" sz="2400" dirty="0" smtClean="0">
                <a:latin typeface="Times New Roman" pitchFamily="18" charset="0"/>
              </a:rPr>
              <a:t>1, 2, 3,…</a:t>
            </a:r>
            <a:endParaRPr lang="ru-RU" sz="2400" dirty="0" smtClean="0">
              <a:latin typeface="Times New Roman" pitchFamily="18" charset="0"/>
            </a:endParaRPr>
          </a:p>
          <a:p>
            <a:pPr>
              <a:lnSpc>
                <a:spcPct val="200000"/>
              </a:lnSpc>
              <a:buNone/>
            </a:pPr>
            <a:r>
              <a:rPr lang="ru-RU" sz="2400" dirty="0" smtClean="0">
                <a:latin typeface="Times New Roman" pitchFamily="18" charset="0"/>
              </a:rPr>
              <a:t>3.	</a:t>
            </a:r>
            <a:r>
              <a:rPr lang="ru-RU" sz="2400" dirty="0" err="1" smtClean="0">
                <a:latin typeface="Times New Roman" pitchFamily="18" charset="0"/>
              </a:rPr>
              <a:t>Енергетичните</a:t>
            </a:r>
            <a:r>
              <a:rPr lang="ru-RU" sz="2400" dirty="0" smtClean="0">
                <a:latin typeface="Times New Roman" pitchFamily="18" charset="0"/>
              </a:rPr>
              <a:t> нива </a:t>
            </a:r>
            <a:r>
              <a:rPr lang="ru-RU" sz="2400" dirty="0" err="1" smtClean="0">
                <a:latin typeface="Times New Roman" pitchFamily="18" charset="0"/>
              </a:rPr>
              <a:t>са</a:t>
            </a:r>
            <a:r>
              <a:rPr lang="ru-RU" sz="2400" dirty="0" smtClean="0">
                <a:latin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</a:rPr>
              <a:t>нееквидистантни</a:t>
            </a:r>
            <a:r>
              <a:rPr lang="en-US" sz="2400" dirty="0" smtClean="0">
                <a:latin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</a:rPr>
              <a:t>,</a:t>
            </a:r>
            <a:r>
              <a:rPr lang="en-US" sz="2400" dirty="0" smtClean="0">
                <a:latin typeface="Times New Roman" pitchFamily="18" charset="0"/>
              </a:rPr>
              <a:t>                             </a:t>
            </a:r>
            <a:r>
              <a:rPr lang="ru-RU" sz="2400" dirty="0" smtClean="0">
                <a:latin typeface="Times New Roman" pitchFamily="18" charset="0"/>
              </a:rPr>
              <a:t>.</a:t>
            </a:r>
          </a:p>
          <a:p>
            <a:pPr>
              <a:lnSpc>
                <a:spcPct val="200000"/>
              </a:lnSpc>
              <a:buNone/>
            </a:pPr>
            <a:r>
              <a:rPr lang="ru-RU" sz="2400" dirty="0" smtClean="0">
                <a:latin typeface="Times New Roman" pitchFamily="18" charset="0"/>
              </a:rPr>
              <a:t>4.	</a:t>
            </a:r>
            <a:r>
              <a:rPr lang="ru-RU" sz="2400" dirty="0" err="1" smtClean="0">
                <a:latin typeface="Times New Roman" pitchFamily="18" charset="0"/>
              </a:rPr>
              <a:t>Минималната</a:t>
            </a:r>
            <a:r>
              <a:rPr lang="ru-RU" sz="2400" dirty="0" smtClean="0">
                <a:latin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</a:rPr>
              <a:t>възможна</a:t>
            </a:r>
            <a:r>
              <a:rPr lang="ru-RU" sz="2400" dirty="0" smtClean="0">
                <a:latin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</a:rPr>
              <a:t>енергия</a:t>
            </a:r>
            <a:r>
              <a:rPr lang="ru-RU" sz="2400" dirty="0" smtClean="0">
                <a:latin typeface="Times New Roman" pitchFamily="18" charset="0"/>
              </a:rPr>
              <a:t> е различна от </a:t>
            </a:r>
            <a:r>
              <a:rPr lang="ru-RU" sz="2400" dirty="0" err="1" smtClean="0">
                <a:latin typeface="Times New Roman" pitchFamily="18" charset="0"/>
              </a:rPr>
              <a:t>нула</a:t>
            </a:r>
            <a:r>
              <a:rPr lang="ru-RU" sz="2400" dirty="0" smtClean="0">
                <a:latin typeface="Times New Roman" pitchFamily="18" charset="0"/>
              </a:rPr>
              <a:t> ,</a:t>
            </a:r>
          </a:p>
          <a:p>
            <a:pPr marL="457200" indent="-457200">
              <a:lnSpc>
                <a:spcPct val="200000"/>
              </a:lnSpc>
              <a:buNone/>
            </a:pPr>
            <a:r>
              <a:rPr lang="en-US" sz="2400" dirty="0" smtClean="0">
                <a:latin typeface="Times New Roman" pitchFamily="18" charset="0"/>
              </a:rPr>
              <a:t>5.  </a:t>
            </a:r>
            <a:r>
              <a:rPr lang="ru-RU" sz="2400" dirty="0" smtClean="0">
                <a:latin typeface="Times New Roman" pitchFamily="18" charset="0"/>
              </a:rPr>
              <a:t>В </a:t>
            </a:r>
            <a:r>
              <a:rPr lang="ru-RU" sz="2400" dirty="0" err="1" smtClean="0">
                <a:latin typeface="Times New Roman" pitchFamily="18" charset="0"/>
              </a:rPr>
              <a:t>основно</a:t>
            </a:r>
            <a:r>
              <a:rPr lang="ru-RU" sz="2400" dirty="0" smtClean="0">
                <a:latin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</a:rPr>
              <a:t>състояние</a:t>
            </a:r>
            <a:r>
              <a:rPr lang="ru-RU" sz="2400" dirty="0" smtClean="0">
                <a:latin typeface="Times New Roman" pitchFamily="18" charset="0"/>
              </a:rPr>
              <a:t> (</a:t>
            </a:r>
            <a:r>
              <a:rPr lang="en-US" sz="2400" dirty="0" smtClean="0">
                <a:latin typeface="Times New Roman" pitchFamily="18" charset="0"/>
              </a:rPr>
              <a:t>                </a:t>
            </a:r>
            <a:r>
              <a:rPr lang="ru-RU" sz="2400" dirty="0" smtClean="0">
                <a:latin typeface="Times New Roman" pitchFamily="18" charset="0"/>
              </a:rPr>
              <a:t>) </a:t>
            </a:r>
            <a:r>
              <a:rPr lang="ru-RU" sz="2400" dirty="0" err="1" smtClean="0">
                <a:latin typeface="Times New Roman" pitchFamily="18" charset="0"/>
              </a:rPr>
              <a:t>вероятността</a:t>
            </a:r>
            <a:r>
              <a:rPr lang="ru-RU" sz="2400" dirty="0" smtClean="0">
                <a:latin typeface="Times New Roman" pitchFamily="18" charset="0"/>
              </a:rPr>
              <a:t> да </a:t>
            </a:r>
            <a:r>
              <a:rPr lang="ru-RU" sz="2400" dirty="0" err="1" smtClean="0">
                <a:latin typeface="Times New Roman" pitchFamily="18" charset="0"/>
              </a:rPr>
              <a:t>открием</a:t>
            </a:r>
            <a:r>
              <a:rPr lang="ru-RU" sz="2400" dirty="0" smtClean="0">
                <a:latin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</a:rPr>
              <a:t>частицата</a:t>
            </a:r>
            <a:endParaRPr lang="en-US" sz="2400" dirty="0" smtClean="0">
              <a:latin typeface="Times New Roman" pitchFamily="18" charset="0"/>
            </a:endParaRPr>
          </a:p>
          <a:p>
            <a:pPr marL="457200" indent="-457200">
              <a:lnSpc>
                <a:spcPct val="200000"/>
              </a:lnSpc>
              <a:buNone/>
            </a:pPr>
            <a:r>
              <a:rPr lang="en-US" sz="2400" dirty="0" smtClean="0">
                <a:latin typeface="Times New Roman" pitchFamily="18" charset="0"/>
              </a:rPr>
              <a:t>    </a:t>
            </a:r>
            <a:r>
              <a:rPr lang="ru-RU" sz="2400" dirty="0" smtClean="0">
                <a:latin typeface="Times New Roman" pitchFamily="18" charset="0"/>
              </a:rPr>
              <a:t> е различна от </a:t>
            </a:r>
            <a:r>
              <a:rPr lang="ru-RU" sz="2400" dirty="0" err="1" smtClean="0">
                <a:latin typeface="Times New Roman" pitchFamily="18" charset="0"/>
              </a:rPr>
              <a:t>нула</a:t>
            </a:r>
            <a:r>
              <a:rPr lang="ru-RU" sz="2400" dirty="0" smtClean="0">
                <a:latin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</a:rPr>
              <a:t>във</a:t>
            </a:r>
            <a:r>
              <a:rPr lang="ru-RU" sz="2400" dirty="0" smtClean="0">
                <a:latin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</a:rPr>
              <a:t>всички</a:t>
            </a:r>
            <a:r>
              <a:rPr lang="ru-RU" sz="2400" dirty="0" smtClean="0">
                <a:latin typeface="Times New Roman" pitchFamily="18" charset="0"/>
              </a:rPr>
              <a:t> точки на </a:t>
            </a:r>
            <a:r>
              <a:rPr lang="ru-RU" sz="2400" dirty="0" err="1" smtClean="0">
                <a:latin typeface="Times New Roman" pitchFamily="18" charset="0"/>
              </a:rPr>
              <a:t>ямата</a:t>
            </a:r>
            <a:r>
              <a:rPr lang="ru-RU" sz="2400" dirty="0" smtClean="0">
                <a:latin typeface="Times New Roman" pitchFamily="18" charset="0"/>
              </a:rPr>
              <a:t>.</a:t>
            </a:r>
          </a:p>
          <a:p>
            <a:pPr>
              <a:lnSpc>
                <a:spcPct val="200000"/>
              </a:lnSpc>
              <a:buNone/>
            </a:pPr>
            <a:r>
              <a:rPr lang="ru-RU" sz="2400" dirty="0" smtClean="0">
                <a:latin typeface="Times New Roman" pitchFamily="18" charset="0"/>
              </a:rPr>
              <a:t>6.	</a:t>
            </a:r>
            <a:r>
              <a:rPr lang="ru-RU" sz="2400" dirty="0" err="1" smtClean="0">
                <a:latin typeface="Times New Roman" pitchFamily="18" charset="0"/>
              </a:rPr>
              <a:t>Квантуването</a:t>
            </a:r>
            <a:r>
              <a:rPr lang="ru-RU" sz="2400" dirty="0" smtClean="0">
                <a:latin typeface="Times New Roman" pitchFamily="18" charset="0"/>
              </a:rPr>
              <a:t> на </a:t>
            </a:r>
            <a:r>
              <a:rPr lang="ru-RU" sz="2400" dirty="0" err="1" smtClean="0">
                <a:latin typeface="Times New Roman" pitchFamily="18" charset="0"/>
              </a:rPr>
              <a:t>енергията</a:t>
            </a:r>
            <a:r>
              <a:rPr lang="ru-RU" sz="2400" dirty="0" smtClean="0">
                <a:latin typeface="Times New Roman" pitchFamily="18" charset="0"/>
              </a:rPr>
              <a:t> се </a:t>
            </a:r>
            <a:r>
              <a:rPr lang="ru-RU" sz="2400" dirty="0" err="1" smtClean="0">
                <a:latin typeface="Times New Roman" pitchFamily="18" charset="0"/>
              </a:rPr>
              <a:t>проявява</a:t>
            </a:r>
            <a:r>
              <a:rPr lang="ru-RU" sz="2400" dirty="0" smtClean="0">
                <a:latin typeface="Times New Roman" pitchFamily="18" charset="0"/>
              </a:rPr>
              <a:t> при </a:t>
            </a:r>
            <a:r>
              <a:rPr lang="ru-RU" sz="2400" dirty="0" err="1" smtClean="0">
                <a:latin typeface="Times New Roman" pitchFamily="18" charset="0"/>
              </a:rPr>
              <a:t>достатъчно</a:t>
            </a:r>
            <a:r>
              <a:rPr lang="ru-RU" sz="2400" dirty="0" smtClean="0">
                <a:latin typeface="Times New Roman" pitchFamily="18" charset="0"/>
              </a:rPr>
              <a:t> малка </a:t>
            </a:r>
            <a:r>
              <a:rPr lang="ru-RU" sz="2400" dirty="0" err="1" smtClean="0">
                <a:latin typeface="Times New Roman" pitchFamily="18" charset="0"/>
              </a:rPr>
              <a:t>маса</a:t>
            </a:r>
            <a:r>
              <a:rPr lang="ru-RU" sz="2400" dirty="0" smtClean="0">
                <a:latin typeface="Times New Roman" pitchFamily="18" charset="0"/>
              </a:rPr>
              <a:t> и/или ширина на </a:t>
            </a:r>
            <a:r>
              <a:rPr lang="ru-RU" sz="2400" dirty="0" err="1" smtClean="0">
                <a:latin typeface="Times New Roman" pitchFamily="18" charset="0"/>
              </a:rPr>
              <a:t>ямата</a:t>
            </a:r>
            <a:r>
              <a:rPr lang="ru-RU" sz="2400" dirty="0" smtClean="0">
                <a:latin typeface="Times New Roman" pitchFamily="18" charset="0"/>
              </a:rPr>
              <a:t>.</a:t>
            </a:r>
          </a:p>
          <a:p>
            <a:pPr>
              <a:lnSpc>
                <a:spcPct val="200000"/>
              </a:lnSpc>
              <a:buNone/>
            </a:pPr>
            <a:endParaRPr lang="ru-RU" sz="2400" dirty="0" smtClean="0">
              <a:latin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072330" y="6564337"/>
            <a:ext cx="2133600" cy="365125"/>
          </a:xfrm>
        </p:spPr>
        <p:txBody>
          <a:bodyPr/>
          <a:lstStyle/>
          <a:p>
            <a:fld id="{2ADFFEBF-AC71-420D-9A36-DFCB78D0D215}" type="slidenum">
              <a:rPr lang="en-US" smtClean="0"/>
              <a:pPr/>
              <a:t>9</a:t>
            </a:fld>
            <a:endParaRPr lang="en-US"/>
          </a:p>
        </p:txBody>
      </p:sp>
      <p:graphicFrame>
        <p:nvGraphicFramePr>
          <p:cNvPr id="31760" name="Object 16"/>
          <p:cNvGraphicFramePr>
            <a:graphicFrameLocks noChangeAspect="1"/>
          </p:cNvGraphicFramePr>
          <p:nvPr/>
        </p:nvGraphicFramePr>
        <p:xfrm>
          <a:off x="5819802" y="3900494"/>
          <a:ext cx="2609850" cy="457200"/>
        </p:xfrm>
        <a:graphic>
          <a:graphicData uri="http://schemas.openxmlformats.org/presentationml/2006/ole">
            <p:oleObj spid="_x0000_s31760" name="Equation" r:id="rId3" imgW="1523880" imgH="266400" progId="Equation.DSMT4">
              <p:embed/>
            </p:oleObj>
          </a:graphicData>
        </a:graphic>
      </p:graphicFrame>
      <p:graphicFrame>
        <p:nvGraphicFramePr>
          <p:cNvPr id="31761" name="Object 17"/>
          <p:cNvGraphicFramePr>
            <a:graphicFrameLocks noChangeAspect="1"/>
          </p:cNvGraphicFramePr>
          <p:nvPr/>
        </p:nvGraphicFramePr>
        <p:xfrm>
          <a:off x="1714480" y="2305050"/>
          <a:ext cx="2197100" cy="500063"/>
        </p:xfrm>
        <a:graphic>
          <a:graphicData uri="http://schemas.openxmlformats.org/presentationml/2006/ole">
            <p:oleObj spid="_x0000_s31761" name="Equation" r:id="rId4" imgW="1282680" imgH="291960" progId="Equation.DSMT4">
              <p:embed/>
            </p:oleObj>
          </a:graphicData>
        </a:graphic>
      </p:graphicFrame>
      <p:graphicFrame>
        <p:nvGraphicFramePr>
          <p:cNvPr id="31762" name="Object 18"/>
          <p:cNvGraphicFramePr>
            <a:graphicFrameLocks noChangeAspect="1"/>
          </p:cNvGraphicFramePr>
          <p:nvPr/>
        </p:nvGraphicFramePr>
        <p:xfrm>
          <a:off x="3181340" y="5548329"/>
          <a:ext cx="1293813" cy="338138"/>
        </p:xfrm>
        <a:graphic>
          <a:graphicData uri="http://schemas.openxmlformats.org/presentationml/2006/ole">
            <p:oleObj spid="_x0000_s31762" name="Equation" r:id="rId5" imgW="774360" imgH="203040" progId="Equation.DSMT4">
              <p:embed/>
            </p:oleObj>
          </a:graphicData>
        </a:graphic>
      </p:graphicFrame>
      <p:graphicFrame>
        <p:nvGraphicFramePr>
          <p:cNvPr id="31763" name="Object 19"/>
          <p:cNvGraphicFramePr>
            <a:graphicFrameLocks noChangeAspect="1"/>
          </p:cNvGraphicFramePr>
          <p:nvPr/>
        </p:nvGraphicFramePr>
        <p:xfrm>
          <a:off x="7231091" y="4725999"/>
          <a:ext cx="1341437" cy="346075"/>
        </p:xfrm>
        <a:graphic>
          <a:graphicData uri="http://schemas.openxmlformats.org/presentationml/2006/ole">
            <p:oleObj spid="_x0000_s31763" name="Equation" r:id="rId6" imgW="787320" imgH="203040" progId="Equation.DSMT4">
              <p:embed/>
            </p:oleObj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times-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times-template</Template>
  <TotalTime>2953</TotalTime>
  <Words>1228</Words>
  <PresentationFormat>On-screen Show (4:3)</PresentationFormat>
  <Paragraphs>405</Paragraphs>
  <Slides>19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19</vt:i4>
      </vt:variant>
    </vt:vector>
  </HeadingPairs>
  <TitlesOfParts>
    <vt:vector size="22" baseType="lpstr">
      <vt:lpstr>times-template</vt:lpstr>
      <vt:lpstr>Equation</vt:lpstr>
      <vt:lpstr>MathType 6.0 Equation</vt:lpstr>
      <vt:lpstr>ДВИЖЕНИЕ НА ЧАСТИЦА В ЕДНОМЕРНО ПОТЕНЦИАЛНО ПОЛЕ  (ЛЕКЦИЯ 7; Гл. 10)</vt:lpstr>
      <vt:lpstr>10.1 ДВИЖЕНИЕ НА ЧАСТИЦА В ПОСТОЯННО ПОТЕНЦИАЛНО ПОЛЕ </vt:lpstr>
      <vt:lpstr>10.1 ДВИЖЕНИЕ НА ЧАСТИЦА В ПОСТОЯННО ПОТЕНЦИАЛНО ПОЛЕ НГЕР </vt:lpstr>
      <vt:lpstr>10.2 БЕЗКРАЙНО ДЪЛБОКА ПОТЕНЦИАЛНА ЯМА</vt:lpstr>
      <vt:lpstr> 10.2 БЕЗКРАЙНО ДЪЛБОКА ПОТЕНЦИАЛНА ЯМА </vt:lpstr>
      <vt:lpstr> 10.2 БЕЗКРАЙНО ДЪЛБОКА ПОТЕНЦИАЛНА ЯМА </vt:lpstr>
      <vt:lpstr>10.2 БЕЗКРАЙНО ДЪЛБОКА ПОТЕНЦИАЛНА ЯМА</vt:lpstr>
      <vt:lpstr>10.2 БЕЗКРАЙНО ДЪЛБОКА ПОТЕНЦИАЛНА ЯМА</vt:lpstr>
      <vt:lpstr>10.2 БЕЗКРАЙНО ДЪЛБОКА ПОТЕНЦИАЛНА ЯМА</vt:lpstr>
      <vt:lpstr>10.3. ПРАВОЪГЪЛНА ПОТЕНЦИАЛНА  ЯМА С КРАЙНА ДЪЛБОЧИНА</vt:lpstr>
      <vt:lpstr>10.3.  ПРАВОЪГЪЛНА ПОТЕНЦИАЛНА  ЯМА С КРАЙНА ДЪЛБОЧИНА</vt:lpstr>
      <vt:lpstr>10.3.  ПРАВОЪГЪЛНА ПОТЕНЦИАЛНА  ЯМА С КРАЙНА ДЪЛБОЧИНА</vt:lpstr>
      <vt:lpstr>10.3.  ПРАВОЪГЪЛНА ПОТЕНЦИАЛНА  ЯМА С КРАЙНА ДЪЛБОЧИНА</vt:lpstr>
      <vt:lpstr>10.4   ПОТЕНЦИАЛЕН ПРАГ И ПОТЕНЦИАЛНА БАРИЕРА</vt:lpstr>
      <vt:lpstr>10.4   ПОТЕНЦИАЛЕН ПРАГ И ПОТЕНЦИАЛНА БАРИЕРА</vt:lpstr>
      <vt:lpstr>10.4   ПОТЕНЦИАЛЕН ПРАГ И ПОТЕНЦИАЛНА БАРИЕРА</vt:lpstr>
      <vt:lpstr>10.4   ПОТЕНЦИАЛЕН ПРАГ И ПОТЕНЦИАЛНА БАРИЕРА</vt:lpstr>
      <vt:lpstr>10.5 ТУНЕЛЕН ЕФЕКТ И РАДИОАКТИВНО РАЗПАДАНЕ</vt:lpstr>
      <vt:lpstr>10.5 ТУНЕЛЕН ЕФЕКТ И РАДИОАКТИВНО РАЗПАДАНЕ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2017-02-10T12:41:15Z</dcterms:created>
  <dcterms:modified xsi:type="dcterms:W3CDTF">2017-03-30T12:56:36Z</dcterms:modified>
</cp:coreProperties>
</file>