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77" r:id="rId3"/>
    <p:sldId id="278" r:id="rId4"/>
    <p:sldId id="299" r:id="rId5"/>
    <p:sldId id="300" r:id="rId6"/>
    <p:sldId id="302" r:id="rId7"/>
    <p:sldId id="301" r:id="rId8"/>
    <p:sldId id="282" r:id="rId9"/>
    <p:sldId id="283" r:id="rId10"/>
    <p:sldId id="284" r:id="rId11"/>
    <p:sldId id="285" r:id="rId12"/>
    <p:sldId id="286" r:id="rId13"/>
    <p:sldId id="298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5" autoAdjust="0"/>
  </p:normalViewPr>
  <p:slideViewPr>
    <p:cSldViewPr>
      <p:cViewPr>
        <p:scale>
          <a:sx n="100" d="100"/>
          <a:sy n="100" d="100"/>
        </p:scale>
        <p:origin x="-29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BC88-9BA4-4FF4-9B4B-38000EED9F95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7F-4454-45D3-9F10-4EFC4966B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0E15-61CB-4223-B7A7-EE0FE6B73EBD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1535-1B5B-47A9-B95D-005A0821466A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7950-34D4-406D-AB84-2AFFF38ED119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69FB-0626-4CE4-BD7C-6496C10C5BC3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9F6C-6163-4AD5-9389-6BE40729DE98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6240-B780-461C-9B70-6E652F80A9C3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8597-7798-4519-817E-AC9D0C00A844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80B-2D64-40AF-AE7F-F4FF1CD5EDB0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95B0-B671-45FF-9C8F-1AF743CC4974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7D63-7932-490E-B725-9AE24A888C2C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8F7E-EBFA-48E5-BC5D-0B5E6037F736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BC48-4F4F-45B0-A4DB-A589122D2FB7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8"/>
            <a:ext cx="9286908" cy="1214422"/>
          </a:xfrm>
        </p:spPr>
        <p:txBody>
          <a:bodyPr>
            <a:normAutofit/>
          </a:bodyPr>
          <a:lstStyle/>
          <a:p>
            <a:r>
              <a:rPr lang="ru-RU" sz="2400" b="1" cap="all" dirty="0" smtClean="0"/>
              <a:t>ВЪЛНОВО УРАВНЕНИЕ НА ШРЬОДИНГЕР И ИЗМЕНЕНИЕ НА ФИЗИЧНИТЕ ВЕЛИЧИНИ С ВРЕМЕТО</a:t>
            </a:r>
            <a:r>
              <a:rPr lang="en-US" sz="2400" b="1" cap="all" dirty="0" smtClean="0"/>
              <a:t/>
            </a:r>
            <a:br>
              <a:rPr lang="en-US" sz="2400" b="1" cap="all" dirty="0" smtClean="0"/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en-US" sz="2400" b="1" dirty="0" smtClean="0">
                <a:latin typeface="Times New Roman" pitchFamily="18" charset="0"/>
              </a:rPr>
              <a:t>6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1428736"/>
            <a:ext cx="9715568" cy="5786454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 </a:t>
            </a:r>
            <a:endParaRPr lang="en-US" sz="2400" i="1" dirty="0" smtClean="0"/>
          </a:p>
          <a:p>
            <a:r>
              <a:rPr lang="ru-RU" sz="2400" dirty="0" smtClean="0"/>
              <a:t> </a:t>
            </a:r>
            <a:endParaRPr lang="en-US" sz="2400" dirty="0" smtClean="0"/>
          </a:p>
          <a:p>
            <a:r>
              <a:rPr lang="ru-RU" sz="2400" i="1" dirty="0" smtClean="0"/>
              <a:t> </a:t>
            </a:r>
            <a:endParaRPr lang="en-US" sz="2400" i="1" dirty="0" smtClean="0"/>
          </a:p>
          <a:p>
            <a:pPr>
              <a:lnSpc>
                <a:spcPct val="150000"/>
              </a:lnSpc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9.1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Вълново уравнение на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Шрьодингер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9.2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Стационарни състояния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Изменение на физичните величини с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времето</a:t>
            </a:r>
          </a:p>
          <a:p>
            <a:pPr>
              <a:lnSpc>
                <a:spcPct val="150000"/>
              </a:lnSpc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latin typeface="Times New Roman" pitchFamily="18" charset="0"/>
              </a:rPr>
              <a:t>9.4.   </a:t>
            </a:r>
            <a:r>
              <a:rPr lang="ru-RU" sz="2400" dirty="0" err="1" smtClean="0">
                <a:latin typeface="Times New Roman" pitchFamily="18" charset="0"/>
              </a:rPr>
              <a:t>Интеграли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9.5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Основни принципи на квантовата механика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•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</a:rPr>
              <a:t>погледнем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по-широко</a:t>
            </a:r>
            <a:r>
              <a:rPr lang="ru-RU" sz="2400" dirty="0" smtClean="0">
                <a:latin typeface="Times New Roman" pitchFamily="18" charset="0"/>
              </a:rPr>
              <a:t> на принципа на </a:t>
            </a:r>
            <a:r>
              <a:rPr lang="ru-RU" sz="2400" dirty="0" err="1" smtClean="0">
                <a:latin typeface="Times New Roman" pitchFamily="18" charset="0"/>
              </a:rPr>
              <a:t>суперпозицията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гледнаточка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линейната</a:t>
            </a:r>
            <a:r>
              <a:rPr lang="ru-RU" sz="2400" dirty="0" smtClean="0">
                <a:latin typeface="Times New Roman" pitchFamily="18" charset="0"/>
              </a:rPr>
              <a:t> алгебра. </a:t>
            </a:r>
            <a:r>
              <a:rPr lang="en-US" sz="2400" dirty="0" smtClean="0">
                <a:latin typeface="Times New Roman" pitchFamily="18" charset="0"/>
              </a:rPr>
              <a:t>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9.4.	ИНТЕГРАЛИ НА ДВИЖЕНИЕТО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357166"/>
            <a:ext cx="9572692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•Условие за интеграл на </a:t>
            </a:r>
            <a:r>
              <a:rPr lang="ru-RU" sz="2400" b="1" i="1" dirty="0" err="1" smtClean="0">
                <a:latin typeface="Times New Roman" pitchFamily="18" charset="0"/>
              </a:rPr>
              <a:t>движението</a:t>
            </a:r>
            <a:r>
              <a:rPr lang="ru-RU" sz="2400" b="1" i="1" dirty="0" smtClean="0">
                <a:latin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В КЛМ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е интеграл на </a:t>
            </a: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пълната</a:t>
            </a:r>
            <a:r>
              <a:rPr lang="ru-RU" sz="2400" dirty="0" smtClean="0">
                <a:latin typeface="Times New Roman" pitchFamily="18" charset="0"/>
              </a:rPr>
              <a:t> производна по </a:t>
            </a:r>
            <a:r>
              <a:rPr lang="ru-RU" sz="2400" dirty="0" err="1" smtClean="0">
                <a:latin typeface="Times New Roman" pitchFamily="18" charset="0"/>
              </a:rPr>
              <a:t>време</a:t>
            </a:r>
            <a:r>
              <a:rPr lang="en-US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то от  </a:t>
            </a:r>
            <a:r>
              <a:rPr lang="en-US" sz="2400" i="1" dirty="0" smtClean="0">
                <a:latin typeface="Times New Roman" pitchFamily="18" charset="0"/>
              </a:rPr>
              <a:t>f  </a:t>
            </a:r>
            <a:r>
              <a:rPr lang="ru-RU" sz="2400" dirty="0" smtClean="0">
                <a:latin typeface="Times New Roman" pitchFamily="18" charset="0"/>
              </a:rPr>
              <a:t>е равна на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: (</a:t>
            </a:r>
            <a:r>
              <a:rPr lang="en-US" sz="2400" dirty="0" smtClean="0">
                <a:latin typeface="Times New Roman" pitchFamily="18" charset="0"/>
              </a:rPr>
              <a:t>              </a:t>
            </a:r>
            <a:r>
              <a:rPr lang="ru-RU" sz="2400" dirty="0" smtClean="0">
                <a:latin typeface="Times New Roman" pitchFamily="18" charset="0"/>
              </a:rPr>
              <a:t>). Аналогично в </a:t>
            </a:r>
            <a:r>
              <a:rPr lang="bg-BG" sz="2400" dirty="0" smtClean="0">
                <a:latin typeface="Times New Roman" pitchFamily="18" charset="0"/>
              </a:rPr>
              <a:t>КМ </a:t>
            </a:r>
            <a:r>
              <a:rPr lang="en-US" sz="2400" i="1" dirty="0" smtClean="0">
                <a:latin typeface="Times New Roman" pitchFamily="18" charset="0"/>
              </a:rPr>
              <a:t>f  </a:t>
            </a:r>
            <a:r>
              <a:rPr lang="ru-RU" sz="2400" dirty="0" smtClean="0">
                <a:latin typeface="Times New Roman" pitchFamily="18" charset="0"/>
              </a:rPr>
              <a:t>е интеграл на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Когато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</a:rPr>
              <a:t>f </a:t>
            </a:r>
            <a:r>
              <a:rPr lang="ru-RU" sz="2400" dirty="0" smtClean="0">
                <a:latin typeface="Times New Roman" pitchFamily="18" charset="0"/>
              </a:rPr>
              <a:t> е интеграл на </a:t>
            </a: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</a:rPr>
              <a:t>, за </a:t>
            </a:r>
            <a:r>
              <a:rPr lang="ru-RU" sz="2400" dirty="0" err="1" smtClean="0">
                <a:latin typeface="Times New Roman" pitchFamily="18" charset="0"/>
              </a:rPr>
              <a:t>производната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средната</a:t>
            </a:r>
            <a:r>
              <a:rPr lang="ru-RU" sz="2400" dirty="0" smtClean="0">
                <a:latin typeface="Times New Roman" pitchFamily="18" charset="0"/>
              </a:rPr>
              <a:t> стой</a:t>
            </a:r>
            <a:r>
              <a:rPr lang="en-US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ност</a:t>
            </a:r>
            <a:r>
              <a:rPr lang="en-US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съгласно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(β</a:t>
            </a:r>
            <a:r>
              <a:rPr lang="ru-RU" sz="2400" dirty="0" smtClean="0">
                <a:latin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Средната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стойност</a:t>
            </a:r>
            <a:r>
              <a:rPr lang="ru-RU" sz="2400" i="1" dirty="0" smtClean="0">
                <a:latin typeface="Times New Roman" pitchFamily="18" charset="0"/>
              </a:rPr>
              <a:t> на величина</a:t>
            </a:r>
            <a:r>
              <a:rPr lang="bg-BG" sz="2400" i="1" dirty="0" err="1" smtClean="0">
                <a:latin typeface="Times New Roman" pitchFamily="18" charset="0"/>
              </a:rPr>
              <a:t>т</a:t>
            </a:r>
            <a:r>
              <a:rPr lang="en-US" sz="2400" i="1" dirty="0" smtClean="0">
                <a:latin typeface="Times New Roman" pitchFamily="18" charset="0"/>
              </a:rPr>
              <a:t>a</a:t>
            </a:r>
            <a:r>
              <a:rPr lang="ru-RU" sz="2400" i="1" dirty="0" smtClean="0">
                <a:latin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</a:rPr>
              <a:t>която</a:t>
            </a:r>
            <a:r>
              <a:rPr lang="ru-RU" sz="2400" i="1" dirty="0" smtClean="0">
                <a:latin typeface="Times New Roman" pitchFamily="18" charset="0"/>
              </a:rPr>
              <a:t> е интеграл на </a:t>
            </a:r>
            <a:r>
              <a:rPr lang="ru-RU" sz="2400" i="1" dirty="0" err="1" smtClean="0">
                <a:latin typeface="Times New Roman" pitchFamily="18" charset="0"/>
              </a:rPr>
              <a:t>движението</a:t>
            </a:r>
            <a:r>
              <a:rPr lang="ru-RU" sz="2400" i="1" dirty="0" smtClean="0">
                <a:latin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 не се </a:t>
            </a:r>
            <a:r>
              <a:rPr lang="ru-RU" sz="2400" i="1" dirty="0" err="1" smtClean="0">
                <a:latin typeface="Times New Roman" pitchFamily="18" charset="0"/>
              </a:rPr>
              <a:t>променя</a:t>
            </a:r>
            <a:r>
              <a:rPr lang="ru-RU" sz="2400" i="1" dirty="0" smtClean="0">
                <a:latin typeface="Times New Roman" pitchFamily="18" charset="0"/>
              </a:rPr>
              <a:t> с </a:t>
            </a:r>
            <a:r>
              <a:rPr lang="ru-RU" sz="2400" i="1" dirty="0" err="1" smtClean="0">
                <a:latin typeface="Times New Roman" pitchFamily="18" charset="0"/>
              </a:rPr>
              <a:t>времето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bg-BG" sz="2400" dirty="0" smtClean="0">
                <a:latin typeface="Times New Roman" pitchFamily="18" charset="0"/>
              </a:rPr>
              <a:t>В КЛМ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самата</a:t>
            </a:r>
            <a:r>
              <a:rPr lang="ru-RU" sz="2400" dirty="0" smtClean="0">
                <a:latin typeface="Times New Roman" pitchFamily="18" charset="0"/>
              </a:rPr>
              <a:t> величина </a:t>
            </a:r>
            <a:r>
              <a:rPr lang="ru-RU" sz="2400" dirty="0" err="1" smtClean="0">
                <a:latin typeface="Times New Roman" pitchFamily="18" charset="0"/>
              </a:rPr>
              <a:t>остава</a:t>
            </a:r>
            <a:r>
              <a:rPr lang="ru-RU" sz="2400" dirty="0" smtClean="0">
                <a:latin typeface="Times New Roman" pitchFamily="18" charset="0"/>
              </a:rPr>
              <a:t> постоянна, 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в КМ– </a:t>
            </a:r>
            <a:r>
              <a:rPr lang="ru-RU" sz="2400" dirty="0" err="1" smtClean="0">
                <a:latin typeface="Times New Roman" pitchFamily="18" charset="0"/>
              </a:rPr>
              <a:t>нейната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средна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</a:t>
            </a:r>
            <a:r>
              <a:rPr lang="bg-BG" sz="2400" b="1" i="1" spc="-20" dirty="0" smtClean="0">
                <a:latin typeface="Times New Roman" pitchFamily="18" charset="0"/>
              </a:rPr>
              <a:t>И</a:t>
            </a:r>
            <a:r>
              <a:rPr lang="ru-RU" sz="2400" b="1" i="1" spc="-20" dirty="0" err="1" smtClean="0">
                <a:latin typeface="Times New Roman" pitchFamily="18" charset="0"/>
              </a:rPr>
              <a:t>нтеграл</a:t>
            </a:r>
            <a:r>
              <a:rPr lang="ru-RU" sz="2400" b="1" i="1" spc="-20" dirty="0" smtClean="0">
                <a:latin typeface="Times New Roman" pitchFamily="18" charset="0"/>
              </a:rPr>
              <a:t> на </a:t>
            </a:r>
            <a:r>
              <a:rPr lang="ru-RU" sz="2400" b="1" i="1" spc="-20" dirty="0" err="1" smtClean="0">
                <a:latin typeface="Times New Roman" pitchFamily="18" charset="0"/>
              </a:rPr>
              <a:t>движението</a:t>
            </a:r>
            <a:r>
              <a:rPr lang="ru-RU" sz="2400" b="1" i="1" spc="-20" dirty="0" smtClean="0">
                <a:latin typeface="Times New Roman" pitchFamily="18" charset="0"/>
              </a:rPr>
              <a:t> за величина, </a:t>
            </a:r>
            <a:r>
              <a:rPr lang="ru-RU" sz="2400" b="1" i="1" spc="-20" dirty="0" err="1" smtClean="0">
                <a:latin typeface="Times New Roman" pitchFamily="18" charset="0"/>
              </a:rPr>
              <a:t>независеща</a:t>
            </a:r>
            <a:r>
              <a:rPr lang="ru-RU" sz="2400" b="1" i="1" spc="-20" dirty="0" smtClean="0">
                <a:latin typeface="Times New Roman" pitchFamily="18" charset="0"/>
              </a:rPr>
              <a:t>  явно от </a:t>
            </a:r>
            <a:r>
              <a:rPr lang="ru-RU" sz="2400" b="1" i="1" spc="-20" dirty="0" err="1" smtClean="0">
                <a:latin typeface="Times New Roman" pitchFamily="18" charset="0"/>
              </a:rPr>
              <a:t>времето</a:t>
            </a: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Величината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en-US" sz="2400" i="1" spc="-20" dirty="0" smtClean="0">
                <a:latin typeface="Times New Roman" pitchFamily="18" charset="0"/>
              </a:rPr>
              <a:t>f </a:t>
            </a:r>
            <a:r>
              <a:rPr lang="ru-RU" sz="2400" spc="-20" dirty="0" smtClean="0">
                <a:latin typeface="Times New Roman" pitchFamily="18" charset="0"/>
              </a:rPr>
              <a:t>е интеграл на </a:t>
            </a:r>
            <a:r>
              <a:rPr lang="ru-RU" sz="2400" spc="-20" dirty="0" err="1" smtClean="0">
                <a:latin typeface="Times New Roman" pitchFamily="18" charset="0"/>
              </a:rPr>
              <a:t>движението</a:t>
            </a:r>
            <a:r>
              <a:rPr lang="ru-RU" sz="2400" spc="-20" dirty="0" smtClean="0">
                <a:latin typeface="Times New Roman" pitchFamily="18" charset="0"/>
              </a:rPr>
              <a:t>, </a:t>
            </a:r>
            <a:r>
              <a:rPr lang="ru-RU" sz="2400" spc="-20" dirty="0" err="1" smtClean="0">
                <a:latin typeface="Times New Roman" pitchFamily="18" charset="0"/>
              </a:rPr>
              <a:t>ако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скобките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на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Поасон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на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опе</a:t>
            </a:r>
            <a:r>
              <a:rPr lang="en-US" sz="2400" spc="-2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spc="-20" dirty="0" err="1" smtClean="0">
                <a:latin typeface="Times New Roman" pitchFamily="18" charset="0"/>
              </a:rPr>
              <a:t>ратора</a:t>
            </a:r>
            <a:r>
              <a:rPr lang="ru-RU" sz="2400" spc="-20" dirty="0" smtClean="0">
                <a:latin typeface="Times New Roman" pitchFamily="18" charset="0"/>
              </a:rPr>
              <a:t>  </a:t>
            </a:r>
            <a:r>
              <a:rPr lang="en-US" sz="2400" spc="-20" dirty="0" smtClean="0">
                <a:latin typeface="Times New Roman" pitchFamily="18" charset="0"/>
              </a:rPr>
              <a:t>  </a:t>
            </a:r>
            <a:r>
              <a:rPr lang="en-US" sz="2400" i="1" spc="-20" dirty="0" smtClean="0">
                <a:latin typeface="Times New Roman" pitchFamily="18" charset="0"/>
              </a:rPr>
              <a:t> </a:t>
            </a:r>
            <a:r>
              <a:rPr lang="ru-RU" sz="2400" spc="-20" dirty="0" smtClean="0">
                <a:latin typeface="Times New Roman" pitchFamily="18" charset="0"/>
              </a:rPr>
              <a:t> и на оператора на </a:t>
            </a:r>
            <a:r>
              <a:rPr lang="ru-RU" sz="2400" spc="-20" dirty="0" err="1" smtClean="0">
                <a:latin typeface="Times New Roman" pitchFamily="18" charset="0"/>
              </a:rPr>
              <a:t>Хамилтън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са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равни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на</a:t>
            </a:r>
            <a:r>
              <a:rPr lang="ru-RU" sz="2400" spc="-20" dirty="0" smtClean="0">
                <a:latin typeface="Times New Roman" pitchFamily="18" charset="0"/>
              </a:rPr>
              <a:t> </a:t>
            </a:r>
            <a:r>
              <a:rPr lang="ru-RU" sz="2400" spc="-20" dirty="0" err="1" smtClean="0">
                <a:latin typeface="Times New Roman" pitchFamily="18" charset="0"/>
              </a:rPr>
              <a:t>нула</a:t>
            </a:r>
            <a:r>
              <a:rPr lang="ru-RU" sz="2400" b="1" i="1" spc="-20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endParaRPr lang="en-US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906713" y="1714488"/>
          <a:ext cx="2247900" cy="696912"/>
        </p:xfrm>
        <a:graphic>
          <a:graphicData uri="http://schemas.openxmlformats.org/presentationml/2006/ole">
            <p:oleObj spid="_x0000_s56322" name="Equation" r:id="rId3" imgW="1269720" imgH="393480" progId="Equation.DSMT4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214678" y="1357298"/>
          <a:ext cx="1143008" cy="357190"/>
        </p:xfrm>
        <a:graphic>
          <a:graphicData uri="http://schemas.openxmlformats.org/presentationml/2006/ole">
            <p:oleObj spid="_x0000_s56323" name="Equation" r:id="rId4" imgW="609480" imgH="190440" progId="Equation.DSMT4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3571868" y="5628170"/>
          <a:ext cx="1143008" cy="515474"/>
        </p:xfrm>
        <a:graphic>
          <a:graphicData uri="http://schemas.openxmlformats.org/presentationml/2006/ole">
            <p:oleObj spid="_x0000_s56324" name="Equation" r:id="rId5" imgW="647640" imgH="291960" progId="Equation.DSMT4">
              <p:embed/>
            </p:oleObj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857224" y="6526237"/>
          <a:ext cx="268288" cy="403225"/>
        </p:xfrm>
        <a:graphic>
          <a:graphicData uri="http://schemas.openxmlformats.org/presentationml/2006/ole">
            <p:oleObj spid="_x0000_s56325" name="Equation" r:id="rId6" imgW="152280" imgH="228600" progId="Equation.DSMT4">
              <p:embed/>
            </p:oleObj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4143372" y="3214686"/>
          <a:ext cx="2214578" cy="651346"/>
        </p:xfrm>
        <a:graphic>
          <a:graphicData uri="http://schemas.openxmlformats.org/presentationml/2006/ole">
            <p:oleObj spid="_x0000_s56326" name="Equation" r:id="rId7" imgW="1295280" imgH="380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9.4.	ИНТЕГРАЛИ НА ДВИЖЕНИЕТО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357166"/>
            <a:ext cx="9501254" cy="6500834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latin typeface="Times New Roman" pitchFamily="18" charset="0"/>
              </a:rPr>
              <a:t>Средна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стойност</a:t>
            </a:r>
            <a:r>
              <a:rPr lang="ru-RU" sz="2400" b="1" i="1" dirty="0" smtClean="0">
                <a:latin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</a:rPr>
              <a:t>вероятност</a:t>
            </a:r>
            <a:r>
              <a:rPr lang="ru-RU" sz="2400" b="1" i="1" dirty="0" smtClean="0">
                <a:latin typeface="Times New Roman" pitchFamily="18" charset="0"/>
              </a:rPr>
              <a:t> за </a:t>
            </a:r>
            <a:r>
              <a:rPr lang="ru-RU" sz="2400" b="1" i="1" dirty="0" err="1" smtClean="0">
                <a:latin typeface="Times New Roman" pitchFamily="18" charset="0"/>
              </a:rPr>
              <a:t>измерване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една</a:t>
            </a:r>
            <a:r>
              <a:rPr lang="ru-RU" sz="2400" b="1" i="1" dirty="0" smtClean="0">
                <a:latin typeface="Times New Roman" pitchFamily="18" charset="0"/>
              </a:rPr>
              <a:t> от </a:t>
            </a:r>
            <a:r>
              <a:rPr lang="ru-RU" sz="2400" b="1" i="1" dirty="0" err="1" smtClean="0">
                <a:latin typeface="Times New Roman" pitchFamily="18" charset="0"/>
              </a:rPr>
              <a:t>собствените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стойности</a:t>
            </a:r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Извод: </a:t>
            </a:r>
            <a:r>
              <a:rPr lang="ru-RU" sz="2400" i="1" dirty="0" err="1" smtClean="0">
                <a:latin typeface="Times New Roman" pitchFamily="18" charset="0"/>
              </a:rPr>
              <a:t>ако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величината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f </a:t>
            </a:r>
            <a:r>
              <a:rPr lang="ru-RU" sz="2400" i="1" dirty="0" smtClean="0">
                <a:latin typeface="Times New Roman" pitchFamily="18" charset="0"/>
              </a:rPr>
              <a:t> е интеграл на </a:t>
            </a:r>
            <a:r>
              <a:rPr lang="ru-RU" sz="2400" i="1" dirty="0" err="1" smtClean="0">
                <a:latin typeface="Times New Roman" pitchFamily="18" charset="0"/>
              </a:rPr>
              <a:t>движението</a:t>
            </a:r>
            <a:r>
              <a:rPr lang="ru-RU" sz="2400" i="1" dirty="0" smtClean="0">
                <a:latin typeface="Times New Roman" pitchFamily="18" charset="0"/>
              </a:rPr>
              <a:t> и не </a:t>
            </a:r>
            <a:r>
              <a:rPr lang="ru-RU" sz="2400" i="1" dirty="0" err="1" smtClean="0">
                <a:latin typeface="Times New Roman" pitchFamily="18" charset="0"/>
              </a:rPr>
              <a:t>зависи</a:t>
            </a:r>
            <a:r>
              <a:rPr lang="ru-RU" sz="2400" i="1" dirty="0" smtClean="0">
                <a:latin typeface="Times New Roman" pitchFamily="18" charset="0"/>
              </a:rPr>
              <a:t> явно</a:t>
            </a:r>
            <a:endParaRPr lang="en-US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 от </a:t>
            </a:r>
            <a:r>
              <a:rPr lang="ru-RU" sz="2400" i="1" dirty="0" err="1" smtClean="0">
                <a:latin typeface="Times New Roman" pitchFamily="18" charset="0"/>
              </a:rPr>
              <a:t>времето</a:t>
            </a:r>
            <a:r>
              <a:rPr lang="ru-RU" sz="2400" i="1" dirty="0" smtClean="0">
                <a:latin typeface="Times New Roman" pitchFamily="18" charset="0"/>
              </a:rPr>
              <a:t>, то в </a:t>
            </a:r>
            <a:r>
              <a:rPr lang="ru-RU" sz="2400" i="1" dirty="0" err="1" smtClean="0">
                <a:latin typeface="Times New Roman" pitchFamily="18" charset="0"/>
              </a:rPr>
              <a:t>несобствено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състояние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          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вероятността</a:t>
            </a:r>
            <a:r>
              <a:rPr lang="ru-RU" sz="2400" i="1" dirty="0" smtClean="0">
                <a:latin typeface="Times New Roman" pitchFamily="18" charset="0"/>
              </a:rPr>
              <a:t>  за</a:t>
            </a:r>
            <a:endParaRPr lang="en-US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измерване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собствената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</a:rPr>
              <a:t>f</a:t>
            </a:r>
            <a:r>
              <a:rPr lang="en-US" sz="2400" i="1" baseline="-25000" dirty="0" err="1" smtClean="0">
                <a:latin typeface="Times New Roman" pitchFamily="18" charset="0"/>
              </a:rPr>
              <a:t>k</a:t>
            </a:r>
            <a:r>
              <a:rPr lang="bg-BG" sz="2400" i="1" baseline="-25000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с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bg-BG" sz="2400" i="1" dirty="0" smtClean="0">
                <a:latin typeface="Times New Roman" pitchFamily="18" charset="0"/>
              </a:rPr>
              <a:t>с</a:t>
            </a:r>
            <a:r>
              <a:rPr lang="ru-RU" sz="2400" i="1" dirty="0" err="1" smtClean="0">
                <a:latin typeface="Times New Roman" pitchFamily="18" charset="0"/>
              </a:rPr>
              <a:t>тойност</a:t>
            </a:r>
            <a:r>
              <a:rPr lang="ru-RU" sz="2400" i="1" dirty="0" smtClean="0">
                <a:latin typeface="Times New Roman" pitchFamily="18" charset="0"/>
              </a:rPr>
              <a:t>  не </a:t>
            </a:r>
            <a:r>
              <a:rPr lang="ru-RU" sz="2400" i="1" dirty="0" err="1" smtClean="0">
                <a:latin typeface="Times New Roman" pitchFamily="18" charset="0"/>
              </a:rPr>
              <a:t>зависи</a:t>
            </a:r>
            <a:r>
              <a:rPr lang="ru-RU" sz="2400" i="1" dirty="0" smtClean="0">
                <a:latin typeface="Times New Roman" pitchFamily="18" charset="0"/>
              </a:rPr>
              <a:t> от </a:t>
            </a:r>
            <a:r>
              <a:rPr lang="ru-RU" sz="2400" i="1" dirty="0" err="1" smtClean="0">
                <a:latin typeface="Times New Roman" pitchFamily="18" charset="0"/>
              </a:rPr>
              <a:t>времето</a:t>
            </a:r>
            <a:r>
              <a:rPr lang="ru-RU" sz="2400" i="1" dirty="0" smtClean="0">
                <a:latin typeface="Times New Roman" pitchFamily="18" charset="0"/>
              </a:rPr>
              <a:t>. </a:t>
            </a: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214282" y="1500174"/>
          <a:ext cx="3024209" cy="428628"/>
        </p:xfrm>
        <a:graphic>
          <a:graphicData uri="http://schemas.openxmlformats.org/presentationml/2006/ole">
            <p:oleObj spid="_x0000_s32778" name="Equation" r:id="rId3" imgW="1612800" imgH="228600" progId="Equation.DSMT4">
              <p:embed/>
            </p:oleObj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3607591" y="1214422"/>
          <a:ext cx="2178855" cy="968380"/>
        </p:xfrm>
        <a:graphic>
          <a:graphicData uri="http://schemas.openxmlformats.org/presentationml/2006/ole">
            <p:oleObj spid="_x0000_s32779" name="Equation" r:id="rId4" imgW="1143000" imgH="507960" progId="Equation.DSMT4">
              <p:embed/>
            </p:oleObj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6143636" y="1500174"/>
          <a:ext cx="2607958" cy="587378"/>
        </p:xfrm>
        <a:graphic>
          <a:graphicData uri="http://schemas.openxmlformats.org/presentationml/2006/ole">
            <p:oleObj spid="_x0000_s32780" name="Equation" r:id="rId5" imgW="1409400" imgH="317160" progId="Equation.DSMT4">
              <p:embed/>
            </p:oleObj>
          </a:graphicData>
        </a:graphic>
      </p:graphicFrame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571471" y="2285992"/>
          <a:ext cx="2230205" cy="642942"/>
        </p:xfrm>
        <a:graphic>
          <a:graphicData uri="http://schemas.openxmlformats.org/presentationml/2006/ole">
            <p:oleObj spid="_x0000_s32781" name="Equation" r:id="rId6" imgW="1409400" imgH="406080" progId="Equation.DSMT4">
              <p:embed/>
            </p:oleObj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3073399" y="2285992"/>
          <a:ext cx="5186587" cy="703266"/>
        </p:xfrm>
        <a:graphic>
          <a:graphicData uri="http://schemas.openxmlformats.org/presentationml/2006/ole">
            <p:oleObj spid="_x0000_s32782" name="Equation" r:id="rId7" imgW="2997000" imgH="406080" progId="Equation.DSMT4">
              <p:embed/>
            </p:oleObj>
          </a:graphicData>
        </a:graphic>
      </p:graphicFrame>
      <p:graphicFrame>
        <p:nvGraphicFramePr>
          <p:cNvPr id="32783" name="Object 15"/>
          <p:cNvGraphicFramePr>
            <a:graphicFrameLocks noChangeAspect="1"/>
          </p:cNvGraphicFramePr>
          <p:nvPr/>
        </p:nvGraphicFramePr>
        <p:xfrm>
          <a:off x="500034" y="3429000"/>
          <a:ext cx="1177931" cy="400052"/>
        </p:xfrm>
        <a:graphic>
          <a:graphicData uri="http://schemas.openxmlformats.org/presentationml/2006/ole">
            <p:oleObj spid="_x0000_s32783" name="Equation" r:id="rId8" imgW="672840" imgH="228600" progId="Equation.DSMT4">
              <p:embed/>
            </p:oleObj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2413785" y="3289300"/>
          <a:ext cx="4158479" cy="639766"/>
        </p:xfrm>
        <a:graphic>
          <a:graphicData uri="http://schemas.openxmlformats.org/presentationml/2006/ole">
            <p:oleObj spid="_x0000_s32784" name="Equation" r:id="rId9" imgW="1815840" imgH="279360" progId="Equation.DSMT4">
              <p:embed/>
            </p:oleObj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5591182" y="4724409"/>
          <a:ext cx="798513" cy="423863"/>
        </p:xfrm>
        <a:graphic>
          <a:graphicData uri="http://schemas.openxmlformats.org/presentationml/2006/ole">
            <p:oleObj spid="_x0000_s32785" name="Equation" r:id="rId10" imgW="431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71504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latin typeface="Times New Roman"/>
                <a:ea typeface="Times New Roman"/>
              </a:rPr>
              <a:t>9.5	ОСНОВНИ ПРИНЦИП НА КМ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285728"/>
            <a:ext cx="9644130" cy="6286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1.   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квантовомеханичен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обект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функция (</a:t>
            </a:r>
            <a:r>
              <a:rPr lang="ru-RU" sz="2400" b="1" dirty="0" smtClean="0">
                <a:latin typeface="Times New Roman" pitchFamily="18" charset="0"/>
              </a:rPr>
              <a:t>I постулат</a:t>
            </a:r>
            <a:r>
              <a:rPr lang="ru-RU" sz="2400" dirty="0" smtClean="0">
                <a:latin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</a:rPr>
              <a:t>2.	</a:t>
            </a:r>
            <a:r>
              <a:rPr lang="ru-RU" sz="2400" dirty="0" err="1" smtClean="0">
                <a:latin typeface="Times New Roman" pitchFamily="18" charset="0"/>
              </a:rPr>
              <a:t>Физичните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описват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(</a:t>
            </a:r>
            <a:r>
              <a:rPr lang="ru-RU" sz="2400" b="1" dirty="0" smtClean="0">
                <a:latin typeface="Times New Roman" pitchFamily="18" charset="0"/>
              </a:rPr>
              <a:t>II постулат</a:t>
            </a:r>
            <a:r>
              <a:rPr lang="ru-RU" sz="2400" dirty="0" smtClean="0">
                <a:latin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</a:rPr>
              <a:t>3.	</a:t>
            </a:r>
            <a:r>
              <a:rPr lang="ru-RU" sz="2400" dirty="0" err="1" smtClean="0">
                <a:latin typeface="Times New Roman" pitchFamily="18" charset="0"/>
              </a:rPr>
              <a:t>Операторите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физичните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ермитови</a:t>
            </a:r>
            <a:r>
              <a:rPr lang="ru-RU" sz="2400" dirty="0" smtClean="0">
                <a:latin typeface="Times New Roman" pitchFamily="18" charset="0"/>
              </a:rPr>
              <a:t> (</a:t>
            </a:r>
            <a:r>
              <a:rPr lang="ru-RU" sz="2400" b="1" dirty="0" smtClean="0">
                <a:latin typeface="Times New Roman" pitchFamily="18" charset="0"/>
              </a:rPr>
              <a:t>III постулат</a:t>
            </a:r>
            <a:r>
              <a:rPr lang="ru-RU" sz="2400" dirty="0" smtClean="0">
                <a:latin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</a:rPr>
              <a:t>4.	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функции на един </a:t>
            </a:r>
            <a:r>
              <a:rPr lang="ru-RU" sz="2400" dirty="0" err="1" smtClean="0">
                <a:latin typeface="Times New Roman" pitchFamily="18" charset="0"/>
              </a:rPr>
              <a:t>ермитов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оператор, </a:t>
            </a:r>
            <a:r>
              <a:rPr lang="ru-RU" sz="2400" dirty="0" err="1" smtClean="0">
                <a:latin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решения на </a:t>
            </a:r>
            <a:r>
              <a:rPr lang="ru-RU" sz="2400" dirty="0" err="1" smtClean="0">
                <a:latin typeface="Times New Roman" pitchFamily="18" charset="0"/>
              </a:rPr>
              <a:t>уравнението</a:t>
            </a:r>
            <a:r>
              <a:rPr lang="ru-RU" sz="2400" dirty="0" smtClean="0">
                <a:latin typeface="Times New Roman" pitchFamily="18" charset="0"/>
              </a:rPr>
              <a:t>                , </a:t>
            </a:r>
            <a:r>
              <a:rPr lang="ru-RU" sz="2400" dirty="0" err="1" smtClean="0">
                <a:latin typeface="Times New Roman" pitchFamily="18" charset="0"/>
              </a:rPr>
              <a:t>образуват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пълна</a:t>
            </a:r>
            <a:r>
              <a:rPr lang="ru-RU" sz="2400" dirty="0" smtClean="0">
                <a:latin typeface="Times New Roman" pitchFamily="18" charset="0"/>
              </a:rPr>
              <a:t> (в </a:t>
            </a:r>
            <a:r>
              <a:rPr lang="ru-RU" sz="2400" dirty="0" err="1" smtClean="0">
                <a:latin typeface="Times New Roman" pitchFamily="18" charset="0"/>
              </a:rPr>
              <a:t>общия</a:t>
            </a:r>
            <a:r>
              <a:rPr lang="ru-RU" sz="2400" dirty="0" smtClean="0">
                <a:latin typeface="Times New Roman" pitchFamily="18" charset="0"/>
              </a:rPr>
              <a:t> случай </a:t>
            </a:r>
            <a:r>
              <a:rPr lang="ru-RU" sz="2400" dirty="0" err="1" smtClean="0">
                <a:latin typeface="Times New Roman" pitchFamily="18" charset="0"/>
              </a:rPr>
              <a:t>безкрайна</a:t>
            </a:r>
            <a:r>
              <a:rPr lang="ru-RU" sz="2400" dirty="0" smtClean="0">
                <a:latin typeface="Times New Roman" pitchFamily="18" charset="0"/>
              </a:rPr>
              <a:t>) система от </a:t>
            </a:r>
            <a:r>
              <a:rPr lang="ru-RU" sz="2400" dirty="0" err="1" smtClean="0">
                <a:latin typeface="Times New Roman" pitchFamily="18" charset="0"/>
              </a:rPr>
              <a:t>линейни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независими</a:t>
            </a:r>
            <a:r>
              <a:rPr lang="ru-RU" sz="2400" dirty="0" smtClean="0">
                <a:latin typeface="Times New Roman" pitchFamily="18" charset="0"/>
              </a:rPr>
              <a:t> функции </a:t>
            </a:r>
            <a:r>
              <a:rPr lang="ru-RU" sz="2400" b="1" dirty="0" smtClean="0">
                <a:latin typeface="Times New Roman" pitchFamily="18" charset="0"/>
              </a:rPr>
              <a:t>(IV постулат). </a:t>
            </a:r>
            <a:r>
              <a:rPr lang="ru-RU" sz="2400" dirty="0" err="1" smtClean="0">
                <a:latin typeface="Times New Roman" pitchFamily="18" charset="0"/>
              </a:rPr>
              <a:t>Произволна</a:t>
            </a:r>
            <a:r>
              <a:rPr lang="ru-RU" sz="2400" dirty="0" smtClean="0">
                <a:latin typeface="Times New Roman" pitchFamily="18" charset="0"/>
              </a:rPr>
              <a:t> функция  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</a:rPr>
              <a:t>представи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</a:rPr>
              <a:t> линейна комбинация от </a:t>
            </a:r>
            <a:r>
              <a:rPr lang="ru-RU" sz="2400" dirty="0" err="1" smtClean="0">
                <a:latin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</a:rPr>
              <a:t> функции                .                                                      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функции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ортонормирани</a:t>
            </a:r>
            <a:r>
              <a:rPr lang="ru-RU" sz="2400" dirty="0" smtClean="0">
                <a:latin typeface="Times New Roman" pitchFamily="18" charset="0"/>
              </a:rPr>
              <a:t>: за дискретна величина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и за </a:t>
            </a:r>
            <a:r>
              <a:rPr lang="ru-RU" sz="2400" dirty="0" err="1" smtClean="0">
                <a:latin typeface="Times New Roman" pitchFamily="18" charset="0"/>
              </a:rPr>
              <a:t>непрекъсната</a:t>
            </a:r>
            <a:r>
              <a:rPr lang="ru-RU" sz="2400" dirty="0" smtClean="0">
                <a:latin typeface="Times New Roman" pitchFamily="18" charset="0"/>
              </a:rPr>
              <a:t> –   </a:t>
            </a:r>
          </a:p>
          <a:p>
            <a:r>
              <a:rPr lang="ru-RU" sz="2400" dirty="0" smtClean="0">
                <a:latin typeface="Times New Roman" pitchFamily="18" charset="0"/>
              </a:rPr>
              <a:t>5.	В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измерването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величината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възроизводи-мо</a:t>
            </a:r>
            <a:r>
              <a:rPr lang="ru-RU" sz="2400" dirty="0" smtClean="0">
                <a:latin typeface="Times New Roman" pitchFamily="18" charset="0"/>
              </a:rPr>
              <a:t>, за </a:t>
            </a:r>
            <a:r>
              <a:rPr lang="ru-RU" sz="2400" dirty="0" err="1" smtClean="0">
                <a:latin typeface="Times New Roman" pitchFamily="18" charset="0"/>
              </a:rPr>
              <a:t>нея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стойностите</a:t>
            </a:r>
            <a:r>
              <a:rPr lang="ru-RU" sz="2400" dirty="0" smtClean="0">
                <a:latin typeface="Times New Roman" pitchFamily="18" charset="0"/>
              </a:rPr>
              <a:t>                     , </a:t>
            </a:r>
            <a:r>
              <a:rPr lang="ru-RU" sz="2400" dirty="0" err="1" smtClean="0">
                <a:latin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соб-ствени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оператора    ; </a:t>
            </a:r>
            <a:r>
              <a:rPr lang="ru-RU" sz="2400" dirty="0" err="1" smtClean="0">
                <a:latin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описват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вълно-вите</a:t>
            </a:r>
            <a:r>
              <a:rPr lang="ru-RU" sz="2400" dirty="0" smtClean="0">
                <a:latin typeface="Times New Roman" pitchFamily="18" charset="0"/>
              </a:rPr>
              <a:t> функции                          , </a:t>
            </a:r>
            <a:r>
              <a:rPr lang="ru-RU" sz="2400" dirty="0" err="1" smtClean="0">
                <a:latin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функции</a:t>
            </a:r>
            <a:r>
              <a:rPr lang="ru-RU" sz="2400" dirty="0" smtClean="0">
                <a:latin typeface="Times New Roman" pitchFamily="18" charset="0"/>
              </a:rPr>
              <a:t> на опера-</a:t>
            </a:r>
          </a:p>
          <a:p>
            <a:r>
              <a:rPr lang="ru-RU" sz="2400" dirty="0" smtClean="0">
                <a:latin typeface="Times New Roman" pitchFamily="18" charset="0"/>
              </a:rPr>
              <a:t>тора    :               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3495675" y="2371718"/>
          <a:ext cx="1174750" cy="422275"/>
        </p:xfrm>
        <a:graphic>
          <a:graphicData uri="http://schemas.openxmlformats.org/presentationml/2006/ole">
            <p:oleObj spid="_x0000_s31749" name="Equation" r:id="rId3" imgW="634680" imgH="228600" progId="Equation.DSMT4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4038598" y="3490913"/>
          <a:ext cx="1257307" cy="571504"/>
        </p:xfrm>
        <a:graphic>
          <a:graphicData uri="http://schemas.openxmlformats.org/presentationml/2006/ole">
            <p:oleObj spid="_x0000_s31751" name="Equation" r:id="rId4" imgW="698400" imgH="317160" progId="Equation.DSMT4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4643438" y="4286256"/>
          <a:ext cx="2262203" cy="470359"/>
        </p:xfrm>
        <a:graphic>
          <a:graphicData uri="http://schemas.openxmlformats.org/presentationml/2006/ole">
            <p:oleObj spid="_x0000_s31752" name="Equation" r:id="rId5" imgW="1282680" imgH="266400" progId="Equation.DSMT4">
              <p:embed/>
            </p:oleObj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319088" y="4286250"/>
          <a:ext cx="1657350" cy="469900"/>
        </p:xfrm>
        <a:graphic>
          <a:graphicData uri="http://schemas.openxmlformats.org/presentationml/2006/ole">
            <p:oleObj spid="_x0000_s31753" name="Equation" r:id="rId6" imgW="939600" imgH="266400" progId="Equation.DSMT4">
              <p:embed/>
            </p:oleObj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5857884" y="5136539"/>
          <a:ext cx="1570451" cy="364163"/>
        </p:xfrm>
        <a:graphic>
          <a:graphicData uri="http://schemas.openxmlformats.org/presentationml/2006/ole">
            <p:oleObj spid="_x0000_s31754" name="Equation" r:id="rId7" imgW="876240" imgH="203040" progId="Equation.DSMT4">
              <p:embed/>
            </p:oleObj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4357686" y="5500702"/>
          <a:ext cx="282575" cy="422275"/>
        </p:xfrm>
        <a:graphic>
          <a:graphicData uri="http://schemas.openxmlformats.org/presentationml/2006/ole">
            <p:oleObj spid="_x0000_s31755" name="Equation" r:id="rId8" imgW="152280" imgH="228600" progId="Equation.DSMT4">
              <p:embed/>
            </p:oleObj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2107391" y="5838842"/>
          <a:ext cx="1893105" cy="398549"/>
        </p:xfrm>
        <a:graphic>
          <a:graphicData uri="http://schemas.openxmlformats.org/presentationml/2006/ole">
            <p:oleObj spid="_x0000_s31756" name="Equation" r:id="rId9" imgW="965160" imgH="203040" progId="Equation.DSMT4">
              <p:embed/>
            </p:oleObj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1254110" y="6215082"/>
          <a:ext cx="1174750" cy="422275"/>
        </p:xfrm>
        <a:graphic>
          <a:graphicData uri="http://schemas.openxmlformats.org/presentationml/2006/ole">
            <p:oleObj spid="_x0000_s31757" name="Equation" r:id="rId10" imgW="634680" imgH="228600" progId="Equation.DSMT4">
              <p:embed/>
            </p:oleObj>
          </a:graphicData>
        </a:graphic>
      </p:graphicFrame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857224" y="6286520"/>
          <a:ext cx="282575" cy="422275"/>
        </p:xfrm>
        <a:graphic>
          <a:graphicData uri="http://schemas.openxmlformats.org/presentationml/2006/ole">
            <p:oleObj spid="_x0000_s31758" name="Equation" r:id="rId11" imgW="1522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71504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latin typeface="Times New Roman"/>
                <a:ea typeface="Times New Roman"/>
              </a:rPr>
              <a:t>9.5	ОСНОВНИ ПРИНЦИП НА КМ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42"/>
            <a:ext cx="9644130" cy="6286520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6.	В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което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измерването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физичната</a:t>
            </a:r>
            <a:r>
              <a:rPr lang="ru-RU" sz="2400" dirty="0" smtClean="0">
                <a:latin typeface="Times New Roman" pitchFamily="18" charset="0"/>
              </a:rPr>
              <a:t> величина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</a:rPr>
              <a:t>  е </a:t>
            </a:r>
            <a:r>
              <a:rPr lang="ru-RU" sz="2400" dirty="0" err="1" smtClean="0">
                <a:latin typeface="Times New Roman" pitchFamily="18" charset="0"/>
              </a:rPr>
              <a:t>невъзпроизводимо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различни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, но </a:t>
            </a:r>
            <a:r>
              <a:rPr lang="ru-RU" sz="2400" dirty="0" err="1" smtClean="0">
                <a:latin typeface="Times New Roman" pitchFamily="18" charset="0"/>
              </a:rPr>
              <a:t>винаги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</a:rPr>
              <a:t>f</a:t>
            </a:r>
            <a:r>
              <a:rPr lang="en-US" sz="2400" i="1" baseline="-25000" dirty="0" err="1" smtClean="0">
                <a:latin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</a:rPr>
              <a:t>  на оператора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; такова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е суперпозиция от </a:t>
            </a:r>
            <a:r>
              <a:rPr lang="ru-RU" sz="2400" dirty="0" err="1" smtClean="0">
                <a:latin typeface="Times New Roman" pitchFamily="18" charset="0"/>
              </a:rPr>
              <a:t>собствените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en-US" sz="2400" dirty="0" smtClean="0">
                <a:latin typeface="Times New Roman" pitchFamily="18" charset="0"/>
              </a:rPr>
              <a:t>                 </a:t>
            </a:r>
            <a:r>
              <a:rPr lang="ru-RU" sz="2400" dirty="0" smtClean="0">
                <a:latin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</a:rPr>
              <a:t>вероятността</a:t>
            </a:r>
            <a:r>
              <a:rPr lang="ru-RU" sz="2400" dirty="0" smtClean="0">
                <a:latin typeface="Times New Roman" pitchFamily="18" charset="0"/>
              </a:rPr>
              <a:t> да измерим </a:t>
            </a:r>
            <a:r>
              <a:rPr lang="ru-RU" sz="2400" dirty="0" err="1" smtClean="0">
                <a:latin typeface="Times New Roman" pitchFamily="18" charset="0"/>
              </a:rPr>
              <a:t>стойността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</a:rPr>
              <a:t>f</a:t>
            </a:r>
            <a:r>
              <a:rPr lang="en-US" sz="2400" i="1" baseline="-25000" dirty="0" err="1" smtClean="0">
                <a:latin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en-US" sz="2400" dirty="0" smtClean="0">
                <a:latin typeface="Times New Roman" pitchFamily="18" charset="0"/>
              </a:rPr>
              <a:t>            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7.	В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което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функция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</a:rPr>
              <a:t>средната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величината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f </a:t>
            </a:r>
            <a:r>
              <a:rPr lang="ru-RU" sz="2400" dirty="0" smtClean="0">
                <a:latin typeface="Times New Roman" pitchFamily="18" charset="0"/>
              </a:rPr>
              <a:t> е  </a:t>
            </a:r>
            <a:r>
              <a:rPr lang="en-US" sz="2400" dirty="0" smtClean="0">
                <a:latin typeface="Times New Roman" pitchFamily="18" charset="0"/>
              </a:rPr>
              <a:t>              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(V постулат</a:t>
            </a:r>
            <a:r>
              <a:rPr lang="ru-RU" sz="2400" dirty="0" smtClean="0">
                <a:latin typeface="Times New Roman" pitchFamily="18" charset="0"/>
              </a:rPr>
              <a:t>).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8.	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две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съизмерими</a:t>
            </a:r>
            <a:r>
              <a:rPr lang="ru-RU" sz="2400" dirty="0" smtClean="0">
                <a:latin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</a:rPr>
              <a:t>съвместими</a:t>
            </a:r>
            <a:r>
              <a:rPr lang="ru-RU" sz="2400" dirty="0" smtClean="0">
                <a:latin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</a:rPr>
              <a:t>операторите</a:t>
            </a:r>
            <a:r>
              <a:rPr lang="ru-RU" sz="2400" dirty="0" smtClean="0">
                <a:latin typeface="Times New Roman" pitchFamily="18" charset="0"/>
              </a:rPr>
              <a:t> им </a:t>
            </a:r>
            <a:r>
              <a:rPr lang="ru-RU" sz="2400" dirty="0" err="1" smtClean="0">
                <a:latin typeface="Times New Roman" pitchFamily="18" charset="0"/>
              </a:rPr>
              <a:t>комутират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имат</a:t>
            </a:r>
            <a:r>
              <a:rPr lang="ru-RU" sz="2400" dirty="0" smtClean="0">
                <a:latin typeface="Times New Roman" pitchFamily="18" charset="0"/>
              </a:rPr>
              <a:t> обща система от </a:t>
            </a:r>
            <a:r>
              <a:rPr lang="ru-RU" sz="2400" dirty="0" err="1" smtClean="0">
                <a:latin typeface="Times New Roman" pitchFamily="18" charset="0"/>
              </a:rPr>
              <a:t>собствени</a:t>
            </a:r>
            <a:r>
              <a:rPr lang="ru-RU" sz="2400" dirty="0" smtClean="0">
                <a:latin typeface="Times New Roman" pitchFamily="18" charset="0"/>
              </a:rPr>
              <a:t> функции;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съизмерими</a:t>
            </a:r>
            <a:r>
              <a:rPr lang="ru-RU" sz="2400" dirty="0" smtClean="0">
                <a:latin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</a:rPr>
              <a:t>операторите</a:t>
            </a:r>
            <a:r>
              <a:rPr lang="ru-RU" sz="2400" dirty="0" smtClean="0">
                <a:latin typeface="Times New Roman" pitchFamily="18" charset="0"/>
              </a:rPr>
              <a:t> им не </a:t>
            </a:r>
            <a:r>
              <a:rPr lang="ru-RU" sz="2400" dirty="0" err="1" smtClean="0">
                <a:latin typeface="Times New Roman" pitchFamily="18" charset="0"/>
              </a:rPr>
              <a:t>комутират</a:t>
            </a:r>
            <a:r>
              <a:rPr lang="ru-RU" sz="2400" dirty="0" smtClean="0">
                <a:latin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</a:rPr>
              <a:t>дисперсията</a:t>
            </a:r>
            <a:r>
              <a:rPr lang="ru-RU" sz="2400" dirty="0" smtClean="0">
                <a:latin typeface="Times New Roman" pitchFamily="18" charset="0"/>
              </a:rPr>
              <a:t> им е </a:t>
            </a:r>
            <a:r>
              <a:rPr lang="ru-RU" sz="2400" dirty="0" err="1" smtClean="0">
                <a:latin typeface="Times New Roman" pitchFamily="18" charset="0"/>
              </a:rPr>
              <a:t>свързана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релацията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Хайзенберг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9.	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функция </a:t>
            </a:r>
            <a:r>
              <a:rPr lang="ru-RU" sz="2400" dirty="0" err="1" smtClean="0">
                <a:latin typeface="Times New Roman" pitchFamily="18" charset="0"/>
              </a:rPr>
              <a:t>удовлетворява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уравнението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Шрьодингер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(VI постулат).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5705484" y="1628764"/>
          <a:ext cx="295276" cy="442914"/>
        </p:xfrm>
        <a:graphic>
          <a:graphicData uri="http://schemas.openxmlformats.org/presentationml/2006/ole">
            <p:oleObj spid="_x0000_s57346" name="Equation" r:id="rId3" imgW="152280" imgH="228600" progId="Equation.DSMT4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5572132" y="2153074"/>
          <a:ext cx="1214446" cy="552021"/>
        </p:xfrm>
        <a:graphic>
          <a:graphicData uri="http://schemas.openxmlformats.org/presentationml/2006/ole">
            <p:oleObj spid="_x0000_s57347" name="Equation" r:id="rId4" imgW="698400" imgH="317160" progId="Equation.DSMT4">
              <p:embed/>
            </p:oleObj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3428992" y="2519356"/>
          <a:ext cx="1000132" cy="500066"/>
        </p:xfrm>
        <a:graphic>
          <a:graphicData uri="http://schemas.openxmlformats.org/presentationml/2006/ole">
            <p:oleObj spid="_x0000_s57348" name="Equation" r:id="rId5" imgW="533160" imgH="266400" progId="Equation.DSMT4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7192983" y="3214686"/>
          <a:ext cx="265112" cy="287338"/>
        </p:xfrm>
        <a:graphic>
          <a:graphicData uri="http://schemas.openxmlformats.org/presentationml/2006/ole">
            <p:oleObj spid="_x0000_s57349" name="Equation" r:id="rId6" imgW="152280" imgH="164880" progId="Equation.DSMT4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3929054" y="3571875"/>
          <a:ext cx="1428764" cy="428629"/>
        </p:xfrm>
        <a:graphic>
          <a:graphicData uri="http://schemas.openxmlformats.org/presentationml/2006/ole">
            <p:oleObj spid="_x0000_s57350" name="Equation" r:id="rId7" imgW="88884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71504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latin typeface="Times New Roman"/>
                <a:ea typeface="Times New Roman"/>
              </a:rPr>
              <a:t>9.5	ОСНОВНИ ПРИНЦИПИ НА КМ 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84" y="214290"/>
            <a:ext cx="9715568" cy="6572296"/>
          </a:xfrm>
        </p:spPr>
        <p:txBody>
          <a:bodyPr>
            <a:noAutofit/>
          </a:bodyPr>
          <a:lstStyle/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b="1" i="1" dirty="0" smtClean="0">
                <a:latin typeface="Times New Roman"/>
              </a:rPr>
              <a:t>  •Резюме на </a:t>
            </a:r>
            <a:r>
              <a:rPr lang="bg-BG" sz="2400" b="1" i="1" dirty="0" smtClean="0">
                <a:latin typeface="Times New Roman"/>
                <a:ea typeface="Times New Roman"/>
              </a:rPr>
              <a:t>основните принципи</a:t>
            </a:r>
            <a:endParaRPr lang="en-US" sz="2400" b="1" i="1" dirty="0" smtClean="0">
              <a:latin typeface="Times New Roman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</a:rPr>
              <a:t>  1.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квантовомеханичната</a:t>
            </a:r>
            <a:r>
              <a:rPr lang="ru-RU" sz="2400" dirty="0" smtClean="0">
                <a:latin typeface="Times New Roman" pitchFamily="18" charset="0"/>
              </a:rPr>
              <a:t> система се </a:t>
            </a:r>
            <a:r>
              <a:rPr lang="ru-RU" sz="2400" dirty="0" err="1" smtClean="0">
                <a:latin typeface="Times New Roman" pitchFamily="18" charset="0"/>
              </a:rPr>
              <a:t>описв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i="1" dirty="0" err="1" smtClean="0">
                <a:latin typeface="Times New Roman" pitchFamily="18" charset="0"/>
              </a:rPr>
              <a:t>вълнова</a:t>
            </a:r>
            <a:r>
              <a:rPr lang="ru-RU" sz="2400" i="1" dirty="0" smtClean="0">
                <a:latin typeface="Times New Roman" pitchFamily="18" charset="0"/>
              </a:rPr>
              <a:t> функция  </a:t>
            </a:r>
            <a:r>
              <a:rPr lang="el-GR" sz="2400" i="1" dirty="0" smtClean="0">
                <a:latin typeface="Times New Roman" pitchFamily="18" charset="0"/>
              </a:rPr>
              <a:t>ψ</a:t>
            </a:r>
            <a:r>
              <a:rPr lang="el-GR" sz="2400" dirty="0" smtClean="0">
                <a:latin typeface="Times New Roman" pitchFamily="18" charset="0"/>
              </a:rPr>
              <a:t>(</a:t>
            </a:r>
            <a:r>
              <a:rPr lang="en-US" sz="2400" b="1" dirty="0" err="1" smtClean="0">
                <a:latin typeface="Times New Roman" pitchFamily="18" charset="0"/>
              </a:rPr>
              <a:t>r,</a:t>
            </a:r>
            <a:r>
              <a:rPr lang="en-US" sz="2400" i="1" dirty="0" err="1" smtClean="0">
                <a:latin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</a:rPr>
              <a:t>която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представлява</a:t>
            </a:r>
            <a:r>
              <a:rPr lang="ru-RU" sz="2400" dirty="0" smtClean="0">
                <a:latin typeface="Times New Roman" pitchFamily="18" charset="0"/>
              </a:rPr>
              <a:t> вектор в </a:t>
            </a:r>
            <a:r>
              <a:rPr lang="ru-RU" sz="2400" dirty="0" err="1" smtClean="0">
                <a:latin typeface="Times New Roman" pitchFamily="18" charset="0"/>
              </a:rPr>
              <a:t>хилбертовото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простран-ство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Съвкупността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величини</a:t>
            </a:r>
            <a:r>
              <a:rPr lang="bg-BG" sz="2400" dirty="0" smtClean="0">
                <a:latin typeface="Times New Roman" pitchFamily="18" charset="0"/>
              </a:rPr>
              <a:t>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съответства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едно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Във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всеки</a:t>
            </a:r>
            <a:r>
              <a:rPr lang="ru-RU" sz="2400" dirty="0" smtClean="0">
                <a:latin typeface="Times New Roman" pitchFamily="18" charset="0"/>
              </a:rPr>
              <a:t> момент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</a:rPr>
              <a:t>опише</a:t>
            </a:r>
            <a:r>
              <a:rPr lang="ru-RU" sz="2400" dirty="0" smtClean="0">
                <a:latin typeface="Times New Roman" pitchFamily="18" charset="0"/>
              </a:rPr>
              <a:t> от вектора в </a:t>
            </a:r>
            <a:r>
              <a:rPr lang="ru-RU" sz="2400" dirty="0" err="1" smtClean="0">
                <a:latin typeface="Times New Roman" pitchFamily="18" charset="0"/>
              </a:rPr>
              <a:t>хилбертовото</a:t>
            </a:r>
            <a:r>
              <a:rPr lang="ru-RU" sz="2400" dirty="0" smtClean="0">
                <a:latin typeface="Times New Roman" pitchFamily="18" charset="0"/>
              </a:rPr>
              <a:t> пространство. Удобно е </a:t>
            </a:r>
            <a:r>
              <a:rPr lang="ru-RU" sz="2400" dirty="0" err="1" smtClean="0">
                <a:latin typeface="Times New Roman" pitchFamily="18" charset="0"/>
              </a:rPr>
              <a:t>векторът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smtClean="0">
                <a:latin typeface="Times New Roman" pitchFamily="18" charset="0"/>
              </a:rPr>
              <a:t>състоя-нието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да е </a:t>
            </a:r>
            <a:r>
              <a:rPr lang="ru-RU" sz="2400" dirty="0" err="1" smtClean="0">
                <a:latin typeface="Times New Roman" pitchFamily="18" charset="0"/>
              </a:rPr>
              <a:t>нормиран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към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единица                                     </a:t>
            </a:r>
            <a:r>
              <a:rPr lang="ru-RU" sz="2400" dirty="0" smtClean="0">
                <a:latin typeface="Times New Roman" pitchFamily="18" charset="0"/>
              </a:rPr>
              <a:t>– 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още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едно</a:t>
            </a:r>
            <a:r>
              <a:rPr lang="ru-RU" sz="2400" dirty="0" smtClean="0">
                <a:latin typeface="Times New Roman" pitchFamily="18" charset="0"/>
              </a:rPr>
              <a:t> основание (</a:t>
            </a:r>
            <a:r>
              <a:rPr lang="ru-RU" sz="2400" dirty="0" err="1" smtClean="0">
                <a:latin typeface="Times New Roman" pitchFamily="18" charset="0"/>
              </a:rPr>
              <a:t>освен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вероятността</a:t>
            </a:r>
            <a:r>
              <a:rPr lang="ru-RU" sz="2400" dirty="0" smtClean="0">
                <a:latin typeface="Times New Roman" pitchFamily="18" charset="0"/>
              </a:rPr>
              <a:t>) за </a:t>
            </a:r>
            <a:r>
              <a:rPr lang="ru-RU" sz="2400" dirty="0" err="1" smtClean="0">
                <a:latin typeface="Times New Roman" pitchFamily="18" charset="0"/>
              </a:rPr>
              <a:t>нормировката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el-GR" sz="2400" i="1" dirty="0" smtClean="0">
                <a:latin typeface="Times New Roman" pitchFamily="18" charset="0"/>
              </a:rPr>
              <a:t>ψ</a:t>
            </a:r>
            <a:r>
              <a:rPr lang="el-GR" sz="2400" dirty="0" smtClean="0">
                <a:latin typeface="Times New Roman" pitchFamily="18" charset="0"/>
              </a:rPr>
              <a:t>(</a:t>
            </a:r>
            <a:r>
              <a:rPr lang="en-US" sz="2400" b="1" dirty="0" err="1" smtClean="0">
                <a:latin typeface="Times New Roman" pitchFamily="18" charset="0"/>
              </a:rPr>
              <a:t>r,</a:t>
            </a:r>
            <a:r>
              <a:rPr lang="en-US" sz="2400" i="1" dirty="0" err="1" smtClean="0">
                <a:latin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bg-BG" sz="2400" dirty="0" smtClean="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  <a:buNone/>
            </a:pPr>
            <a:r>
              <a:rPr lang="bg-BG" sz="2400" dirty="0" smtClean="0">
                <a:latin typeface="Times New Roman" pitchFamily="18" charset="0"/>
              </a:rPr>
              <a:t>  2., 3. </a:t>
            </a:r>
            <a:r>
              <a:rPr lang="bg-BG" sz="2400" dirty="0" err="1" smtClean="0">
                <a:latin typeface="Times New Roman" pitchFamily="18" charset="0"/>
              </a:rPr>
              <a:t>Днамични</a:t>
            </a:r>
            <a:r>
              <a:rPr lang="ru-RU" sz="2400" dirty="0" smtClean="0">
                <a:latin typeface="Times New Roman" pitchFamily="18" charset="0"/>
              </a:rPr>
              <a:t>те </a:t>
            </a:r>
            <a:r>
              <a:rPr lang="ru-RU" sz="2400" dirty="0" err="1" smtClean="0">
                <a:latin typeface="Times New Roman" pitchFamily="18" charset="0"/>
              </a:rPr>
              <a:t>променливи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които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описват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микро-обектите</a:t>
            </a:r>
            <a:r>
              <a:rPr lang="ru-RU" sz="2400" dirty="0" smtClean="0">
                <a:latin typeface="Times New Roman" pitchFamily="18" charset="0"/>
              </a:rPr>
              <a:t>, вече не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скалари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вектори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тензори</a:t>
            </a:r>
            <a:r>
              <a:rPr lang="ru-RU" sz="2400" dirty="0" smtClean="0">
                <a:latin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</a:rPr>
              <a:t>      В КМ само </a:t>
            </a:r>
            <a:r>
              <a:rPr lang="ru-RU" sz="2400" dirty="0" err="1" smtClean="0">
                <a:latin typeface="Times New Roman" pitchFamily="18" charset="0"/>
              </a:rPr>
              <a:t>ермитови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оператори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описват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динамичните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променливи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  9.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удовлетворява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ур-ието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Шрьодингер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което</a:t>
            </a:r>
            <a:r>
              <a:rPr lang="el-GR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о</a:t>
            </a:r>
            <a:r>
              <a:rPr lang="ru-RU" sz="2400" dirty="0" err="1" smtClean="0">
                <a:latin typeface="Times New Roman" pitchFamily="18" charset="0"/>
              </a:rPr>
              <a:t>преде-ля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нейната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пространствена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времева</a:t>
            </a:r>
            <a:r>
              <a:rPr lang="ru-RU" sz="2400" dirty="0" smtClean="0">
                <a:latin typeface="Times New Roman" pitchFamily="18" charset="0"/>
              </a:rPr>
              <a:t> зависимости. </a:t>
            </a:r>
            <a:r>
              <a:rPr lang="ru-RU" sz="2400" dirty="0" err="1" smtClean="0">
                <a:latin typeface="Times New Roman" pitchFamily="18" charset="0"/>
              </a:rPr>
              <a:t>У-ието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Шрьо-дингер</a:t>
            </a:r>
            <a:r>
              <a:rPr lang="ru-RU" sz="2400" dirty="0" smtClean="0">
                <a:latin typeface="Times New Roman" pitchFamily="18" charset="0"/>
              </a:rPr>
              <a:t> е от </a:t>
            </a:r>
            <a:r>
              <a:rPr lang="el-GR" sz="2400" dirty="0" smtClean="0">
                <a:latin typeface="Times New Roman" pitchFamily="18" charset="0"/>
              </a:rPr>
              <a:t>Ι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ред</a:t>
            </a:r>
            <a:r>
              <a:rPr lang="ru-RU" sz="2400" dirty="0" smtClean="0">
                <a:latin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</a:rPr>
              <a:t>времето</a:t>
            </a:r>
            <a:r>
              <a:rPr lang="ru-RU" sz="2400" dirty="0" smtClean="0">
                <a:latin typeface="Times New Roman" pitchFamily="18" charset="0"/>
              </a:rPr>
              <a:t> и в него е заключен </a:t>
            </a:r>
            <a:r>
              <a:rPr lang="ru-RU" sz="2400" dirty="0" err="1" smtClean="0">
                <a:latin typeface="Times New Roman" pitchFamily="18" charset="0"/>
              </a:rPr>
              <a:t>принципът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при-чинност</a:t>
            </a:r>
            <a:r>
              <a:rPr lang="ru-RU" sz="2400" dirty="0" smtClean="0">
                <a:latin typeface="Times New Roman" pitchFamily="18" charset="0"/>
              </a:rPr>
              <a:t> в КМ –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всеки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следващ</a:t>
            </a:r>
            <a:r>
              <a:rPr lang="ru-RU" sz="2400" dirty="0" smtClean="0">
                <a:latin typeface="Times New Roman" pitchFamily="18" charset="0"/>
              </a:rPr>
              <a:t> момент </a:t>
            </a:r>
            <a:r>
              <a:rPr lang="en-US" sz="2400" i="1" dirty="0" smtClean="0">
                <a:latin typeface="Times New Roman" pitchFamily="18" charset="0"/>
              </a:rPr>
              <a:t>t &gt; t</a:t>
            </a:r>
            <a:r>
              <a:rPr lang="en-US" sz="2400" i="1" baseline="-25000" dirty="0" smtClean="0">
                <a:latin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</a:rPr>
              <a:t>едно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значно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началния</a:t>
            </a:r>
            <a:r>
              <a:rPr lang="ru-RU" sz="2400" dirty="0" smtClean="0">
                <a:latin typeface="Times New Roman" pitchFamily="18" charset="0"/>
              </a:rPr>
              <a:t> момент </a:t>
            </a:r>
            <a:r>
              <a:rPr lang="en-US" sz="2400" i="1" dirty="0" smtClean="0">
                <a:latin typeface="Times New Roman" pitchFamily="18" charset="0"/>
              </a:rPr>
              <a:t>t</a:t>
            </a:r>
            <a:r>
              <a:rPr lang="en-US" sz="2400" baseline="-25000" dirty="0" smtClean="0">
                <a:latin typeface="Times New Roman" pitchFamily="18" charset="0"/>
              </a:rPr>
              <a:t>0.</a:t>
            </a:r>
            <a:endParaRPr lang="ru-RU" sz="2400" dirty="0" smtClean="0">
              <a:latin typeface="Times New Roman" pitchFamily="18" charset="0"/>
            </a:endParaRPr>
          </a:p>
          <a:p>
            <a:pPr marL="457200" indent="-457200">
              <a:buNone/>
            </a:pPr>
            <a:r>
              <a:rPr lang="bg-BG" sz="2400" dirty="0" smtClean="0">
                <a:latin typeface="Times New Roman" pitchFamily="18" charset="0"/>
              </a:rPr>
              <a:t>   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4749800" y="2528888"/>
          <a:ext cx="2611438" cy="428625"/>
        </p:xfrm>
        <a:graphic>
          <a:graphicData uri="http://schemas.openxmlformats.org/presentationml/2006/ole">
            <p:oleObj spid="_x0000_s30726" name="Equation" r:id="rId3" imgW="170172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50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9.1  ВЪЛНОВО УРАВНЕНИЕ НА ШРЬОДИНГЕР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428628"/>
            <a:ext cx="9858444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• </a:t>
            </a:r>
            <a:r>
              <a:rPr lang="ru-RU" sz="2400" b="1" i="1" dirty="0" err="1" smtClean="0">
                <a:latin typeface="Times New Roman" pitchFamily="18" charset="0"/>
              </a:rPr>
              <a:t>Πостулиране </a:t>
            </a:r>
            <a:r>
              <a:rPr lang="ru-RU" sz="2400" b="1" i="1" dirty="0" smtClean="0">
                <a:latin typeface="Times New Roman" pitchFamily="18" charset="0"/>
              </a:rPr>
              <a:t>– </a:t>
            </a:r>
            <a:r>
              <a:rPr lang="ru-RU" sz="2400" b="1" i="1" dirty="0" err="1" smtClean="0">
                <a:latin typeface="Times New Roman" pitchFamily="18" charset="0"/>
              </a:rPr>
              <a:t>съображения</a:t>
            </a:r>
            <a:r>
              <a:rPr lang="ru-RU" sz="2400" b="1" i="1" dirty="0" smtClean="0">
                <a:latin typeface="Times New Roman" pitchFamily="18" charset="0"/>
              </a:rPr>
              <a:t>: </a:t>
            </a:r>
            <a:r>
              <a:rPr lang="ru-RU" sz="2400" b="1" i="1" dirty="0" err="1" smtClean="0">
                <a:latin typeface="Times New Roman" pitchFamily="18" charset="0"/>
              </a:rPr>
              <a:t>линейност</a:t>
            </a:r>
            <a:r>
              <a:rPr lang="ru-RU" sz="2400" b="1" i="1" dirty="0" smtClean="0">
                <a:latin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</a:rPr>
              <a:t>у-ие</a:t>
            </a:r>
            <a:r>
              <a:rPr lang="ru-RU" sz="2400" b="1" i="1" dirty="0" smtClean="0">
                <a:latin typeface="Times New Roman" pitchFamily="18" charset="0"/>
              </a:rPr>
              <a:t> от </a:t>
            </a:r>
            <a:r>
              <a:rPr lang="ru-RU" sz="2400" b="1" i="1" dirty="0" err="1" smtClean="0">
                <a:latin typeface="Times New Roman" pitchFamily="18" charset="0"/>
              </a:rPr>
              <a:t>първи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ред</a:t>
            </a:r>
            <a:r>
              <a:rPr lang="ru-RU" sz="2400" b="1" i="1" dirty="0" smtClean="0">
                <a:latin typeface="Times New Roman" pitchFamily="18" charset="0"/>
              </a:rPr>
              <a:t> по </a:t>
            </a:r>
            <a:r>
              <a:rPr lang="ru-RU" sz="2400" b="1" i="1" dirty="0" err="1" smtClean="0">
                <a:latin typeface="Times New Roman" pitchFamily="18" charset="0"/>
              </a:rPr>
              <a:t>t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удовлетворява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у-ието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Шрьодингер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основно</a:t>
            </a:r>
            <a:r>
              <a:rPr lang="ru-RU" sz="2400" dirty="0" smtClean="0">
                <a:latin typeface="Times New Roman" pitchFamily="18" charset="0"/>
              </a:rPr>
              <a:t>  положение в КМ. </a:t>
            </a:r>
            <a:r>
              <a:rPr lang="ru-RU" sz="2400" dirty="0" err="1" smtClean="0">
                <a:latin typeface="Times New Roman" pitchFamily="18" charset="0"/>
              </a:rPr>
              <a:t>У-ието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</a:t>
            </a:r>
            <a:r>
              <a:rPr lang="ru-RU" sz="2400" dirty="0" smtClean="0">
                <a:latin typeface="Times New Roman" pitchFamily="18" charset="0"/>
              </a:rPr>
              <a:t>. не се </a:t>
            </a:r>
            <a:r>
              <a:rPr lang="ru-RU" sz="2400" dirty="0" err="1" smtClean="0">
                <a:latin typeface="Times New Roman" pitchFamily="18" charset="0"/>
              </a:rPr>
              <a:t>извежда</a:t>
            </a:r>
            <a:r>
              <a:rPr lang="ru-RU" sz="2400" dirty="0" smtClean="0">
                <a:latin typeface="Times New Roman" pitchFamily="18" charset="0"/>
              </a:rPr>
              <a:t> – то се </a:t>
            </a:r>
            <a:r>
              <a:rPr lang="ru-RU" sz="2400" dirty="0" err="1" smtClean="0">
                <a:latin typeface="Times New Roman" pitchFamily="18" charset="0"/>
              </a:rPr>
              <a:t>постулира</a:t>
            </a:r>
            <a:r>
              <a:rPr lang="ru-RU" sz="2400" dirty="0" smtClean="0">
                <a:latin typeface="Times New Roman" pitchFamily="18" charset="0"/>
              </a:rPr>
              <a:t> (как-то се </a:t>
            </a:r>
            <a:r>
              <a:rPr lang="ru-RU" sz="2400" dirty="0" err="1" smtClean="0">
                <a:latin typeface="Times New Roman" pitchFamily="18" charset="0"/>
              </a:rPr>
              <a:t>постулира</a:t>
            </a:r>
            <a:r>
              <a:rPr lang="ru-RU" sz="2400" dirty="0" smtClean="0">
                <a:latin typeface="Times New Roman" pitchFamily="18" charset="0"/>
              </a:rPr>
              <a:t> II </a:t>
            </a:r>
            <a:r>
              <a:rPr lang="ru-RU" sz="2400" dirty="0" err="1" smtClean="0">
                <a:latin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</a:rPr>
              <a:t>. на </a:t>
            </a:r>
            <a:r>
              <a:rPr lang="ru-RU" sz="2400" dirty="0" err="1" smtClean="0">
                <a:latin typeface="Times New Roman" pitchFamily="18" charset="0"/>
              </a:rPr>
              <a:t>Нютон</a:t>
            </a:r>
            <a:r>
              <a:rPr lang="ru-RU" sz="2400" dirty="0" smtClean="0">
                <a:latin typeface="Times New Roman" pitchFamily="18" charset="0"/>
              </a:rPr>
              <a:t>). </a:t>
            </a:r>
            <a:r>
              <a:rPr lang="ru-RU" sz="2400" dirty="0" err="1" smtClean="0">
                <a:latin typeface="Times New Roman" pitchFamily="18" charset="0"/>
              </a:rPr>
              <a:t>Някои</a:t>
            </a:r>
            <a:r>
              <a:rPr lang="ru-RU" sz="2400" dirty="0" smtClean="0">
                <a:latin typeface="Times New Roman" pitchFamily="18" charset="0"/>
              </a:rPr>
              <a:t> свойства на </a:t>
            </a:r>
            <a:r>
              <a:rPr lang="ru-RU" sz="2400" dirty="0" err="1" smtClean="0">
                <a:latin typeface="Times New Roman" pitchFamily="18" charset="0"/>
              </a:rPr>
              <a:t>у-ието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Шр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bg-BG" sz="2400" dirty="0" smtClean="0">
                <a:latin typeface="Times New Roman" pitchFamily="18" charset="0"/>
              </a:rPr>
              <a:t>М</a:t>
            </a:r>
            <a:r>
              <a:rPr lang="ru-RU" sz="2400" dirty="0" smtClean="0">
                <a:latin typeface="Times New Roman" pitchFamily="18" charset="0"/>
              </a:rPr>
              <a:t>о-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</a:rPr>
              <a:t>гат</a:t>
            </a:r>
            <a:r>
              <a:rPr lang="ru-RU" sz="2400" dirty="0" smtClean="0">
                <a:latin typeface="Times New Roman" pitchFamily="18" charset="0"/>
              </a:rPr>
              <a:t> да се установят от </a:t>
            </a:r>
            <a:r>
              <a:rPr lang="ru-RU" sz="2400" dirty="0" err="1" smtClean="0">
                <a:latin typeface="Times New Roman" pitchFamily="18" charset="0"/>
              </a:rPr>
              <a:t>особеностите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квантовомеханичните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системи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</a:t>
            </a:r>
            <a:r>
              <a:rPr lang="ru-RU" sz="2400" dirty="0" err="1" smtClean="0">
                <a:latin typeface="Times New Roman" pitchFamily="18" charset="0"/>
              </a:rPr>
              <a:t>Съгласно</a:t>
            </a:r>
            <a:r>
              <a:rPr lang="ru-RU" sz="2400" dirty="0" smtClean="0">
                <a:latin typeface="Times New Roman" pitchFamily="18" charset="0"/>
              </a:rPr>
              <a:t> принципа на </a:t>
            </a:r>
            <a:r>
              <a:rPr lang="ru-RU" sz="2400" dirty="0" err="1" smtClean="0">
                <a:latin typeface="Times New Roman" pitchFamily="18" charset="0"/>
              </a:rPr>
              <a:t>суперпозицията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система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</a:rPr>
              <a:t>намира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вълнови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ф-ии</a:t>
            </a:r>
            <a:r>
              <a:rPr lang="ru-RU" sz="2400" dirty="0" smtClean="0">
                <a:latin typeface="Times New Roman" pitchFamily="18" charset="0"/>
              </a:rPr>
              <a:t>                        </a:t>
            </a:r>
            <a:r>
              <a:rPr lang="ru-RU" sz="2400" dirty="0" err="1" smtClean="0">
                <a:latin typeface="Times New Roman" pitchFamily="18" charset="0"/>
              </a:rPr>
              <a:t>тя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се </a:t>
            </a:r>
            <a:r>
              <a:rPr lang="ru-RU" sz="2400" dirty="0" err="1" smtClean="0">
                <a:latin typeface="Times New Roman" pitchFamily="18" charset="0"/>
              </a:rPr>
              <a:t>намира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вълнова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          .     </a:t>
            </a:r>
            <a:r>
              <a:rPr lang="ru-RU" sz="2400" dirty="0" err="1" smtClean="0">
                <a:latin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тези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ф-ии</a:t>
            </a:r>
            <a:r>
              <a:rPr lang="ru-RU" sz="2400" dirty="0" smtClean="0">
                <a:latin typeface="Times New Roman" pitchFamily="18" charset="0"/>
              </a:rPr>
              <a:t>  и </a:t>
            </a:r>
            <a:r>
              <a:rPr lang="el-GR" sz="2400" i="1" dirty="0" smtClean="0">
                <a:latin typeface="Times New Roman" pitchFamily="18" charset="0"/>
              </a:rPr>
              <a:t>ψ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удовлет</a:t>
            </a:r>
            <a:r>
              <a:rPr lang="el-GR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воряват</a:t>
            </a:r>
            <a:r>
              <a:rPr lang="ru-RU" sz="2400" dirty="0" smtClean="0">
                <a:latin typeface="Times New Roman" pitchFamily="18" charset="0"/>
              </a:rPr>
              <a:t> у</a:t>
            </a:r>
            <a:r>
              <a:rPr lang="el-GR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възможно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то е </a:t>
            </a:r>
            <a:r>
              <a:rPr lang="ru-RU" sz="2400" b="1" dirty="0" smtClean="0">
                <a:latin typeface="Times New Roman" pitchFamily="18" charset="0"/>
              </a:rPr>
              <a:t>линейно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</a:rPr>
              <a:t>      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при </a:t>
            </a:r>
            <a:r>
              <a:rPr lang="en-US" sz="2400" i="1" dirty="0" smtClean="0">
                <a:latin typeface="Times New Roman" pitchFamily="18" charset="0"/>
              </a:rPr>
              <a:t>t = 0</a:t>
            </a:r>
            <a:r>
              <a:rPr lang="ru-RU" sz="2400" dirty="0" smtClean="0">
                <a:latin typeface="Times New Roman" pitchFamily="18" charset="0"/>
              </a:rPr>
              <a:t>, т.е.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</a:t>
            </a:r>
            <a:r>
              <a:rPr lang="el-GR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ия</a:t>
            </a:r>
            <a:r>
              <a:rPr lang="ru-RU" sz="2400" dirty="0" smtClean="0">
                <a:latin typeface="Times New Roman" pitchFamily="18" charset="0"/>
              </a:rPr>
              <a:t>  в </a:t>
            </a:r>
            <a:r>
              <a:rPr lang="ru-RU" sz="2400" dirty="0" err="1" smtClean="0">
                <a:latin typeface="Times New Roman" pitchFamily="18" charset="0"/>
              </a:rPr>
              <a:t>този</a:t>
            </a:r>
            <a:r>
              <a:rPr lang="ru-RU" sz="2400" dirty="0" smtClean="0">
                <a:latin typeface="Times New Roman" pitchFamily="18" charset="0"/>
              </a:rPr>
              <a:t> момент (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кон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станта</a:t>
            </a:r>
            <a:r>
              <a:rPr lang="ru-RU" sz="2400" dirty="0" smtClean="0">
                <a:latin typeface="Times New Roman" pitchFamily="18" charset="0"/>
              </a:rPr>
              <a:t> по отношение </a:t>
            </a:r>
            <a:r>
              <a:rPr lang="en-US" sz="2400" i="1" dirty="0" smtClean="0">
                <a:latin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</a:rPr>
              <a:t>обуславя</a:t>
            </a:r>
            <a:r>
              <a:rPr lang="ru-RU" sz="2400" dirty="0" smtClean="0">
                <a:latin typeface="Times New Roman" pitchFamily="18" charset="0"/>
              </a:rPr>
              <a:t> причинно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в момент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</a:rPr>
              <a:t>, т.е.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ия</a:t>
            </a:r>
            <a:r>
              <a:rPr lang="en-US" sz="2400" dirty="0" smtClean="0">
                <a:latin typeface="Times New Roman" pitchFamily="18" charset="0"/>
              </a:rPr>
              <a:t>          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Това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възможно</a:t>
            </a:r>
            <a:r>
              <a:rPr lang="ru-RU" sz="2400" dirty="0" smtClean="0">
                <a:latin typeface="Times New Roman" pitchFamily="18" charset="0"/>
              </a:rPr>
              <a:t> само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у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Шр</a:t>
            </a:r>
            <a:r>
              <a:rPr lang="ru-RU" sz="2400" dirty="0" smtClean="0">
                <a:latin typeface="Times New Roman" pitchFamily="18" charset="0"/>
              </a:rPr>
              <a:t> е от </a:t>
            </a:r>
            <a:r>
              <a:rPr lang="en-US" sz="2400" dirty="0" smtClean="0">
                <a:latin typeface="Times New Roman" pitchFamily="18" charset="0"/>
              </a:rPr>
              <a:t>I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ред</a:t>
            </a:r>
            <a:r>
              <a:rPr lang="ru-RU" sz="2400" dirty="0" smtClean="0">
                <a:latin typeface="Times New Roman" pitchFamily="18" charset="0"/>
              </a:rPr>
              <a:t>, т.е. </a:t>
            </a:r>
            <a:r>
              <a:rPr lang="ru-RU" sz="2400" dirty="0" err="1" smtClean="0">
                <a:latin typeface="Times New Roman" pitchFamily="18" charset="0"/>
              </a:rPr>
              <a:t>съдържа</a:t>
            </a:r>
            <a:r>
              <a:rPr lang="ru-RU" sz="2400" dirty="0" smtClean="0">
                <a:latin typeface="Times New Roman" pitchFamily="18" charset="0"/>
              </a:rPr>
              <a:t> производна</a:t>
            </a:r>
            <a:r>
              <a:rPr lang="en-US" sz="2400" dirty="0" smtClean="0">
                <a:latin typeface="Times New Roman" pitchFamily="18" charset="0"/>
              </a:rPr>
              <a:t>          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Ако</a:t>
            </a:r>
            <a:r>
              <a:rPr lang="ru-RU" sz="2400" dirty="0" smtClean="0">
                <a:latin typeface="Times New Roman" pitchFamily="18" charset="0"/>
              </a:rPr>
              <a:t> е например от </a:t>
            </a:r>
            <a:r>
              <a:rPr lang="en-US" sz="2400" dirty="0" smtClean="0">
                <a:latin typeface="Times New Roman" pitchFamily="18" charset="0"/>
              </a:rPr>
              <a:t>II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ред</a:t>
            </a:r>
            <a:r>
              <a:rPr lang="ru-RU" sz="2400" dirty="0" smtClean="0">
                <a:latin typeface="Times New Roman" pitchFamily="18" charset="0"/>
              </a:rPr>
              <a:t>, при ин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тегрирането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биха</a:t>
            </a:r>
            <a:r>
              <a:rPr lang="ru-RU" sz="2400" dirty="0" smtClean="0">
                <a:latin typeface="Times New Roman" pitchFamily="18" charset="0"/>
              </a:rPr>
              <a:t> се получили две </a:t>
            </a:r>
            <a:r>
              <a:rPr lang="ru-RU" sz="2400" dirty="0" err="1" smtClean="0">
                <a:latin typeface="Times New Roman" pitchFamily="18" charset="0"/>
              </a:rPr>
              <a:t>константи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Тогава</a:t>
            </a:r>
            <a:r>
              <a:rPr lang="ru-RU" sz="2400" dirty="0" smtClean="0">
                <a:latin typeface="Times New Roman" pitchFamily="18" charset="0"/>
              </a:rPr>
              <a:t>, за да знаем </a:t>
            </a:r>
            <a:r>
              <a:rPr lang="ru-RU" sz="2400" dirty="0" err="1" smtClean="0">
                <a:latin typeface="Times New Roman" pitchFamily="18" charset="0"/>
              </a:rPr>
              <a:t>състоянието</a:t>
            </a:r>
            <a:r>
              <a:rPr lang="ru-RU" sz="2400" dirty="0" smtClean="0">
                <a:latin typeface="Times New Roman" pitchFamily="18" charset="0"/>
              </a:rPr>
              <a:t> в момент </a:t>
            </a:r>
            <a:r>
              <a:rPr lang="en-US" sz="2400" i="1" dirty="0" smtClean="0">
                <a:latin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ия</a:t>
            </a:r>
            <a:r>
              <a:rPr lang="ru-RU" sz="2400" dirty="0" smtClean="0">
                <a:latin typeface="Times New Roman" pitchFamily="18" charset="0"/>
              </a:rPr>
              <a:t> при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t = 0</a:t>
            </a:r>
            <a:r>
              <a:rPr lang="ru-RU" sz="2400" dirty="0" smtClean="0">
                <a:latin typeface="Times New Roman" pitchFamily="18" charset="0"/>
              </a:rPr>
              <a:t>, т.е.</a:t>
            </a:r>
            <a:r>
              <a:rPr lang="en-US" sz="2400" dirty="0" smtClean="0">
                <a:latin typeface="Times New Roman" pitchFamily="18" charset="0"/>
              </a:rPr>
              <a:t>         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би</a:t>
            </a:r>
            <a:r>
              <a:rPr lang="ru-RU" sz="2400" dirty="0" smtClean="0">
                <a:latin typeface="Times New Roman" pitchFamily="18" charset="0"/>
              </a:rPr>
              <a:t> била </a:t>
            </a:r>
            <a:r>
              <a:rPr lang="ru-RU" sz="2400" dirty="0" err="1" smtClean="0">
                <a:latin typeface="Times New Roman" pitchFamily="18" charset="0"/>
              </a:rPr>
              <a:t>недостатъчна</a:t>
            </a:r>
            <a:r>
              <a:rPr lang="ru-RU" sz="2400" dirty="0" smtClean="0">
                <a:latin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</a:rPr>
              <a:t> е необходима </a:t>
            </a:r>
            <a:r>
              <a:rPr lang="ru-RU" sz="2400" dirty="0" err="1" smtClean="0">
                <a:latin typeface="Times New Roman" pitchFamily="18" charset="0"/>
              </a:rPr>
              <a:t>още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величина.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4643438" y="2928934"/>
          <a:ext cx="1790038" cy="357190"/>
        </p:xfrm>
        <a:graphic>
          <a:graphicData uri="http://schemas.openxmlformats.org/presentationml/2006/ole">
            <p:oleObj spid="_x0000_s14344" name="Equation" r:id="rId3" imgW="1015920" imgH="203040" progId="Equation.DSMT4">
              <p:embed/>
            </p:oleObj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3560763" y="3338516"/>
          <a:ext cx="1184275" cy="519112"/>
        </p:xfrm>
        <a:graphic>
          <a:graphicData uri="http://schemas.openxmlformats.org/presentationml/2006/ole">
            <p:oleObj spid="_x0000_s14345" name="Equation" r:id="rId4" imgW="723600" imgH="317160" progId="Equation.DSMT4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2071670" y="4836749"/>
          <a:ext cx="714380" cy="378201"/>
        </p:xfrm>
        <a:graphic>
          <a:graphicData uri="http://schemas.openxmlformats.org/presentationml/2006/ole">
            <p:oleObj spid="_x0000_s14346" name="Equation" r:id="rId5" imgW="431640" imgH="228600" progId="Equation.DSMT4">
              <p:embed/>
            </p:oleObj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3786182" y="5327210"/>
          <a:ext cx="738193" cy="316368"/>
        </p:xfrm>
        <a:graphic>
          <a:graphicData uri="http://schemas.openxmlformats.org/presentationml/2006/ole">
            <p:oleObj spid="_x0000_s14347" name="Equation" r:id="rId6" imgW="444240" imgH="190440" progId="Equation.DSMT4">
              <p:embed/>
            </p:oleObj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6929454" y="6000768"/>
          <a:ext cx="694536" cy="357190"/>
        </p:xfrm>
        <a:graphic>
          <a:graphicData uri="http://schemas.openxmlformats.org/presentationml/2006/ole">
            <p:oleObj spid="_x0000_s14349" name="Equation" r:id="rId7" imgW="4442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9.1  ВЪЛНОВО УРАВНЕНИЕ НА ШРЬОДИНГЕР 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358346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000" spc="45" dirty="0" smtClean="0">
                <a:latin typeface="Times New Roman"/>
                <a:ea typeface="Times New Roman"/>
              </a:rPr>
              <a:t>•  </a:t>
            </a:r>
            <a:r>
              <a:rPr lang="bg-BG" sz="2000" b="1" i="1" spc="45" dirty="0" smtClean="0">
                <a:latin typeface="Times New Roman"/>
                <a:ea typeface="Times New Roman"/>
              </a:rPr>
              <a:t>У</a:t>
            </a:r>
            <a:r>
              <a:rPr lang="ru-RU" sz="2000" b="1" i="1" spc="45" dirty="0" smtClean="0">
                <a:latin typeface="Times New Roman"/>
                <a:ea typeface="Times New Roman"/>
              </a:rPr>
              <a:t>равнение на </a:t>
            </a:r>
            <a:r>
              <a:rPr lang="ru-RU" sz="2000" b="1" i="1" spc="45" dirty="0" err="1" smtClean="0">
                <a:latin typeface="Times New Roman"/>
                <a:ea typeface="Times New Roman"/>
              </a:rPr>
              <a:t>Шрьодингер</a:t>
            </a:r>
            <a:r>
              <a:rPr lang="ru-RU" sz="2000" b="1" i="1" spc="45" dirty="0" smtClean="0">
                <a:latin typeface="Times New Roman"/>
                <a:ea typeface="Times New Roman"/>
              </a:rPr>
              <a:t> за свободна частица</a:t>
            </a:r>
          </a:p>
          <a:p>
            <a:pPr>
              <a:buNone/>
            </a:pPr>
            <a:r>
              <a:rPr lang="ru-RU" sz="2000" spc="45" dirty="0" err="1" smtClean="0">
                <a:latin typeface="Times New Roman"/>
                <a:ea typeface="Times New Roman"/>
              </a:rPr>
              <a:t>Илюстрация</a:t>
            </a:r>
            <a:r>
              <a:rPr lang="ru-RU" sz="2000" spc="45" dirty="0" smtClean="0">
                <a:latin typeface="Times New Roman"/>
                <a:ea typeface="Times New Roman"/>
              </a:rPr>
              <a:t>, а не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извеждане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уравнението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на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Шрьодингер</a:t>
            </a:r>
            <a:r>
              <a:rPr lang="ru-RU" sz="2000" b="1" spc="45" dirty="0" smtClean="0">
                <a:latin typeface="Times New Roman"/>
                <a:ea typeface="Times New Roman"/>
              </a:rPr>
              <a:t>:</a:t>
            </a:r>
          </a:p>
          <a:p>
            <a:pPr>
              <a:buNone/>
            </a:pPr>
            <a:endParaRPr lang="ru-RU" sz="2000" b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b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b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b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dirty="0" smtClean="0">
              <a:latin typeface="Times New Roman"/>
            </a:endParaRPr>
          </a:p>
          <a:p>
            <a:pPr>
              <a:buNone/>
            </a:pPr>
            <a:r>
              <a:rPr lang="ru-RU" sz="2000" dirty="0" err="1" smtClean="0">
                <a:latin typeface="Times New Roman"/>
              </a:rPr>
              <a:t>Приравняваме</a:t>
            </a:r>
            <a:r>
              <a:rPr lang="ru-RU" sz="2000" dirty="0" smtClean="0">
                <a:latin typeface="Times New Roman"/>
              </a:rPr>
              <a:t> левите части – </a:t>
            </a:r>
            <a:r>
              <a:rPr lang="ru-RU" sz="2000" dirty="0" err="1" smtClean="0">
                <a:latin typeface="Times New Roman"/>
              </a:rPr>
              <a:t>вълновата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ф-ия</a:t>
            </a:r>
            <a:r>
              <a:rPr lang="ru-RU" sz="2000" dirty="0" smtClean="0">
                <a:latin typeface="Times New Roman"/>
              </a:rPr>
              <a:t>  </a:t>
            </a:r>
            <a:r>
              <a:rPr lang="ru-RU" sz="2000" dirty="0" err="1" smtClean="0">
                <a:latin typeface="Times New Roman"/>
              </a:rPr>
              <a:t>удовлетворява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у-ието</a:t>
            </a:r>
            <a:endParaRPr lang="ru-RU" sz="2000" dirty="0" smtClean="0">
              <a:latin typeface="Times New Roman"/>
            </a:endParaRPr>
          </a:p>
          <a:p>
            <a:pPr>
              <a:buNone/>
            </a:pPr>
            <a:endParaRPr lang="bg-BG" sz="2000" dirty="0" smtClean="0">
              <a:latin typeface="Times New Roman"/>
            </a:endParaRPr>
          </a:p>
          <a:p>
            <a:pPr>
              <a:buNone/>
            </a:pPr>
            <a:r>
              <a:rPr lang="bg-BG" sz="2000" spc="45" dirty="0" smtClean="0">
                <a:latin typeface="Times New Roman"/>
                <a:ea typeface="Times New Roman"/>
              </a:rPr>
              <a:t>•  </a:t>
            </a:r>
            <a:r>
              <a:rPr lang="bg-BG" sz="2000" b="1" i="1" spc="45" dirty="0" smtClean="0">
                <a:latin typeface="Times New Roman"/>
                <a:ea typeface="Times New Roman"/>
              </a:rPr>
              <a:t>Общо и </a:t>
            </a:r>
            <a:r>
              <a:rPr lang="bg-BG" sz="2000" b="1" i="1" spc="45" dirty="0" err="1" smtClean="0">
                <a:latin typeface="Times New Roman"/>
                <a:ea typeface="Times New Roman"/>
              </a:rPr>
              <a:t>стацинарно</a:t>
            </a:r>
            <a:r>
              <a:rPr lang="bg-BG" sz="2000" b="1" i="1" spc="45" dirty="0" smtClean="0">
                <a:latin typeface="Times New Roman"/>
                <a:ea typeface="Times New Roman"/>
              </a:rPr>
              <a:t> </a:t>
            </a:r>
            <a:r>
              <a:rPr lang="bg-BG" sz="2000" b="1" i="1" spc="45" dirty="0" smtClean="0">
                <a:latin typeface="Times New Roman"/>
                <a:ea typeface="Times New Roman"/>
              </a:rPr>
              <a:t>у</a:t>
            </a:r>
            <a:r>
              <a:rPr lang="ru-RU" sz="2000" b="1" i="1" spc="45" dirty="0" smtClean="0">
                <a:latin typeface="Times New Roman"/>
                <a:ea typeface="Times New Roman"/>
              </a:rPr>
              <a:t>равнение на </a:t>
            </a:r>
            <a:r>
              <a:rPr lang="ru-RU" sz="2000" b="1" i="1" spc="45" dirty="0" err="1" smtClean="0">
                <a:latin typeface="Times New Roman"/>
                <a:ea typeface="Times New Roman"/>
              </a:rPr>
              <a:t>Шрьодингер</a:t>
            </a:r>
            <a:endParaRPr lang="ru-RU" sz="20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000" spc="45" dirty="0" err="1" smtClean="0">
                <a:latin typeface="Times New Roman"/>
                <a:ea typeface="Times New Roman"/>
              </a:rPr>
              <a:t>Ако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системата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има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потенциална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енергия</a:t>
            </a:r>
            <a:r>
              <a:rPr lang="ru-RU" sz="2000" spc="45" dirty="0" smtClean="0">
                <a:latin typeface="Times New Roman"/>
                <a:ea typeface="Times New Roman"/>
              </a:rPr>
              <a:t>         и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следователно</a:t>
            </a:r>
            <a:r>
              <a:rPr lang="ru-RU" sz="2000" spc="45" dirty="0" smtClean="0">
                <a:latin typeface="Times New Roman"/>
                <a:ea typeface="Times New Roman"/>
              </a:rPr>
              <a:t> – </a:t>
            </a:r>
            <a:r>
              <a:rPr lang="ru-RU" sz="2000" spc="45" dirty="0" err="1" smtClean="0">
                <a:latin typeface="Times New Roman"/>
                <a:ea typeface="Times New Roman"/>
              </a:rPr>
              <a:t>хамилтониан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</a:p>
          <a:p>
            <a:pPr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                         , </a:t>
            </a:r>
            <a:r>
              <a:rPr lang="ru-RU" sz="2000" spc="45" dirty="0" err="1" smtClean="0">
                <a:latin typeface="Times New Roman"/>
                <a:ea typeface="Times New Roman"/>
              </a:rPr>
              <a:t>у-ието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Шр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r>
              <a:rPr lang="ru-RU" sz="2000" spc="45" dirty="0" err="1" smtClean="0">
                <a:latin typeface="Times New Roman"/>
                <a:ea typeface="Times New Roman"/>
              </a:rPr>
              <a:t>придобива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следния</a:t>
            </a:r>
            <a:r>
              <a:rPr lang="ru-RU" sz="2000" spc="45" dirty="0" smtClean="0">
                <a:latin typeface="Times New Roman"/>
                <a:ea typeface="Times New Roman"/>
              </a:rPr>
              <a:t> вид:</a:t>
            </a: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b="1" i="1" dirty="0" smtClean="0">
              <a:latin typeface="Times New Roman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928662" y="1000108"/>
          <a:ext cx="7699172" cy="820186"/>
        </p:xfrm>
        <a:graphic>
          <a:graphicData uri="http://schemas.openxmlformats.org/presentationml/2006/ole">
            <p:oleObj spid="_x0000_s16401" name="Equation" r:id="rId3" imgW="4660560" imgH="495000" progId="Equation.DSMT4">
              <p:embed/>
            </p:oleObj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642910" y="1785926"/>
          <a:ext cx="8001024" cy="1576960"/>
        </p:xfrm>
        <a:graphic>
          <a:graphicData uri="http://schemas.openxmlformats.org/presentationml/2006/ole">
            <p:oleObj spid="_x0000_s16402" name="Equation" r:id="rId4" imgW="4508280" imgH="888840" progId="Equation.DSMT4">
              <p:embed/>
            </p:oleObj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2628900" y="3429000"/>
          <a:ext cx="3390900" cy="693738"/>
        </p:xfrm>
        <a:graphic>
          <a:graphicData uri="http://schemas.openxmlformats.org/presentationml/2006/ole">
            <p:oleObj spid="_x0000_s16403" name="Equation" r:id="rId5" imgW="2171520" imgH="444240" progId="Equation.DSMT4">
              <p:embed/>
            </p:oleObj>
          </a:graphicData>
        </a:graphic>
      </p:graphicFrame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6429388" y="3571876"/>
          <a:ext cx="1792252" cy="649692"/>
        </p:xfrm>
        <a:graphic>
          <a:graphicData uri="http://schemas.openxmlformats.org/presentationml/2006/ole">
            <p:oleObj spid="_x0000_s16404" name="Equation" r:id="rId6" imgW="1015920" imgH="368280" progId="Equation.DSMT4">
              <p:embed/>
            </p:oleObj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4643438" y="4357694"/>
          <a:ext cx="642942" cy="394061"/>
        </p:xfrm>
        <a:graphic>
          <a:graphicData uri="http://schemas.openxmlformats.org/presentationml/2006/ole">
            <p:oleObj spid="_x0000_s16405" name="Equation" r:id="rId7" imgW="393480" imgH="241200" progId="Equation.DSMT4">
              <p:embed/>
            </p:oleObj>
          </a:graphicData>
        </a:graphic>
      </p:graphicFrame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-71470" y="4572008"/>
          <a:ext cx="1844675" cy="593725"/>
        </p:xfrm>
        <a:graphic>
          <a:graphicData uri="http://schemas.openxmlformats.org/presentationml/2006/ole">
            <p:oleObj spid="_x0000_s16406" name="Equation" r:id="rId8" imgW="1180800" imgH="380880" progId="Equation.DSMT4">
              <p:embed/>
            </p:oleObj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174654" y="5143500"/>
          <a:ext cx="8612188" cy="714375"/>
        </p:xfrm>
        <a:graphic>
          <a:graphicData uri="http://schemas.openxmlformats.org/presentationml/2006/ole">
            <p:oleObj spid="_x0000_s16407" name="Equation" r:id="rId9" imgW="5359320" imgH="444240" progId="Equation.DSMT4">
              <p:embed/>
            </p:oleObj>
          </a:graphicData>
        </a:graphic>
      </p:graphicFrame>
      <p:graphicFrame>
        <p:nvGraphicFramePr>
          <p:cNvPr id="16408" name="Object 24"/>
          <p:cNvGraphicFramePr>
            <a:graphicFrameLocks noChangeAspect="1"/>
          </p:cNvGraphicFramePr>
          <p:nvPr/>
        </p:nvGraphicFramePr>
        <p:xfrm>
          <a:off x="886245" y="6000768"/>
          <a:ext cx="2471309" cy="642942"/>
        </p:xfrm>
        <a:graphic>
          <a:graphicData uri="http://schemas.openxmlformats.org/presentationml/2006/ole">
            <p:oleObj spid="_x0000_s16408" name="Equation" r:id="rId10" imgW="1562040" imgH="406080" progId="Equation.DSMT4">
              <p:embed/>
            </p:oleObj>
          </a:graphicData>
        </a:graphic>
      </p:graphicFrame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3770313" y="6038874"/>
          <a:ext cx="4730750" cy="819150"/>
        </p:xfrm>
        <a:graphic>
          <a:graphicData uri="http://schemas.openxmlformats.org/presentationml/2006/ole">
            <p:oleObj spid="_x0000_s16409" name="Equation" r:id="rId11" imgW="3301920" imgH="571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9.2  СТАЦИОНАРНИ СЪСТОЯНИЯ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358346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000" spc="45" dirty="0" smtClean="0">
                <a:latin typeface="Times New Roman"/>
                <a:ea typeface="Times New Roman"/>
              </a:rPr>
              <a:t>•  </a:t>
            </a:r>
            <a:r>
              <a:rPr lang="bg-BG" sz="2000" b="1" i="1" spc="45" dirty="0" smtClean="0">
                <a:latin typeface="Times New Roman"/>
                <a:ea typeface="Times New Roman"/>
              </a:rPr>
              <a:t>Определение и решение на </a:t>
            </a:r>
            <a:r>
              <a:rPr lang="bg-BG" sz="2000" b="1" i="1" spc="45" dirty="0" smtClean="0">
                <a:latin typeface="Times New Roman"/>
                <a:ea typeface="Times New Roman"/>
              </a:rPr>
              <a:t>у</a:t>
            </a:r>
            <a:r>
              <a:rPr lang="ru-RU" sz="2000" b="1" i="1" spc="45" dirty="0" err="1" smtClean="0">
                <a:latin typeface="Times New Roman"/>
                <a:ea typeface="Times New Roman"/>
              </a:rPr>
              <a:t>равнението</a:t>
            </a:r>
            <a:r>
              <a:rPr lang="ru-RU" sz="2000" b="1" i="1" spc="45" dirty="0" smtClean="0">
                <a:latin typeface="Times New Roman"/>
                <a:ea typeface="Times New Roman"/>
              </a:rPr>
              <a:t> </a:t>
            </a:r>
            <a:r>
              <a:rPr lang="ru-RU" sz="2000" b="1" i="1" spc="45" dirty="0" smtClean="0">
                <a:latin typeface="Times New Roman"/>
                <a:ea typeface="Times New Roman"/>
              </a:rPr>
              <a:t>на </a:t>
            </a:r>
            <a:r>
              <a:rPr lang="ru-RU" sz="2000" b="1" i="1" spc="45" dirty="0" err="1" smtClean="0">
                <a:latin typeface="Times New Roman"/>
                <a:ea typeface="Times New Roman"/>
              </a:rPr>
              <a:t>Шрьодингер</a:t>
            </a:r>
            <a:r>
              <a:rPr lang="ru-RU" sz="2000" b="1" i="1" spc="45" dirty="0" smtClean="0">
                <a:latin typeface="Times New Roman"/>
                <a:ea typeface="Times New Roman"/>
              </a:rPr>
              <a:t> </a:t>
            </a:r>
          </a:p>
          <a:p>
            <a:pPr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определен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ие 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стационарно състояние е това, в което </a:t>
            </a:r>
            <a:r>
              <a:rPr lang="bg-BG" sz="2000" i="1" dirty="0" err="1" smtClean="0">
                <a:latin typeface="Times New Roman" pitchFamily="18" charset="0"/>
                <a:cs typeface="Times New Roman" pitchFamily="18" charset="0"/>
              </a:rPr>
              <a:t>хамилтонианът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не зависи от времето</a:t>
            </a:r>
            <a:r>
              <a:rPr lang="bg-BG" sz="2000" dirty="0" smtClean="0"/>
              <a:t>.</a:t>
            </a:r>
          </a:p>
          <a:p>
            <a:pPr>
              <a:buNone/>
            </a:pPr>
            <a:r>
              <a:rPr lang="bg-BG" sz="2000" b="1" dirty="0" smtClean="0"/>
              <a:t>Решение: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ru-RU" sz="2000" dirty="0" smtClean="0">
              <a:latin typeface="Times New Roman"/>
            </a:endParaRPr>
          </a:p>
          <a:p>
            <a:pPr>
              <a:buNone/>
            </a:pPr>
            <a:endParaRPr lang="bg-BG" sz="2000" dirty="0" smtClean="0">
              <a:latin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b="1" i="1" dirty="0" smtClean="0">
              <a:latin typeface="Times New Roman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0" y="2005015"/>
          <a:ext cx="9150350" cy="1781175"/>
        </p:xfrm>
        <a:graphic>
          <a:graphicData uri="http://schemas.openxmlformats.org/presentationml/2006/ole">
            <p:oleObj spid="_x0000_s64515" name="Equation" r:id="rId3" imgW="5155920" imgH="1002960" progId="Equation.DSMT4">
              <p:embed/>
            </p:oleObj>
          </a:graphicData>
        </a:graphic>
      </p:graphicFrame>
      <p:graphicFrame>
        <p:nvGraphicFramePr>
          <p:cNvPr id="64523" name="Object 11"/>
          <p:cNvGraphicFramePr>
            <a:graphicFrameLocks noChangeAspect="1"/>
          </p:cNvGraphicFramePr>
          <p:nvPr/>
        </p:nvGraphicFramePr>
        <p:xfrm>
          <a:off x="844550" y="4064000"/>
          <a:ext cx="7407275" cy="860425"/>
        </p:xfrm>
        <a:graphic>
          <a:graphicData uri="http://schemas.openxmlformats.org/presentationml/2006/ole">
            <p:oleObj spid="_x0000_s64523" name="Equation" r:id="rId4" imgW="3822480" imgH="444240" progId="Equation.DSMT4">
              <p:embed/>
            </p:oleObj>
          </a:graphicData>
        </a:graphic>
      </p:graphicFrame>
      <p:graphicFrame>
        <p:nvGraphicFramePr>
          <p:cNvPr id="64524" name="Object 12"/>
          <p:cNvGraphicFramePr>
            <a:graphicFrameLocks noChangeAspect="1"/>
          </p:cNvGraphicFramePr>
          <p:nvPr/>
        </p:nvGraphicFramePr>
        <p:xfrm>
          <a:off x="672212" y="5218133"/>
          <a:ext cx="8043192" cy="1354139"/>
        </p:xfrm>
        <a:graphic>
          <a:graphicData uri="http://schemas.openxmlformats.org/presentationml/2006/ole">
            <p:oleObj spid="_x0000_s64524" name="Equation" r:id="rId5" imgW="4902120" imgH="825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9.2  СТАЦИОНАРНИ СЪСТОЯНИЯ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358346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000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•  </a:t>
            </a:r>
            <a:r>
              <a:rPr lang="bg-BG" sz="20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Свойства на стационарните  състояния</a:t>
            </a:r>
            <a:r>
              <a:rPr lang="ru-RU" sz="20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0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Енергията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на системата в стационарно състояние еднозначно определя зависимостта от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времето:</a:t>
            </a:r>
          </a:p>
          <a:p>
            <a:pPr marL="457200" indent="-457200">
              <a:buAutoNum type="arabicPeriod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Плътността на вероятността не зависи от времето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Средната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стойност на една физична величина, която не зависи явно от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времето,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не се променя с времето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 typeface="Arial" pitchFamily="34" charset="0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1228734" y="1214422"/>
          <a:ext cx="4629150" cy="617538"/>
        </p:xfrm>
        <a:graphic>
          <a:graphicData uri="http://schemas.openxmlformats.org/presentationml/2006/ole">
            <p:oleObj spid="_x0000_s65541" name="Equation" r:id="rId3" imgW="3047760" imgH="406080" progId="Equation.DSMT4">
              <p:embed/>
            </p:oleObj>
          </a:graphicData>
        </a:graphic>
      </p:graphicFrame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1571603" y="2000240"/>
          <a:ext cx="3363081" cy="642942"/>
        </p:xfrm>
        <a:graphic>
          <a:graphicData uri="http://schemas.openxmlformats.org/presentationml/2006/ole">
            <p:oleObj spid="_x0000_s65542" name="Equation" r:id="rId4" imgW="1943100" imgH="368300" progId="Equation.DSMT4">
              <p:embed/>
            </p:oleObj>
          </a:graphicData>
        </a:graphic>
      </p:graphicFrame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500034" y="3643314"/>
          <a:ext cx="6749902" cy="2874664"/>
        </p:xfrm>
        <a:graphic>
          <a:graphicData uri="http://schemas.openxmlformats.org/presentationml/2006/ole">
            <p:oleObj spid="_x0000_s65544" name="Equation" r:id="rId5" imgW="4051300" imgH="172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9.2  СТАЦИОНАРНИ СЪСТОЯНИЯ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358346" cy="67151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200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•  </a:t>
            </a:r>
            <a:r>
              <a:rPr lang="bg-BG" sz="22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Свойства на стационарните  състояния</a:t>
            </a:r>
            <a:r>
              <a:rPr lang="ru-RU" sz="22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2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 стационарно състояние с вълнова               вероятността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да измерим стойността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на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величината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виси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времето :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Спектърът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на енергията в стационарно състояние в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централно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симетрично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поле зависи от знака на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енергията.</a:t>
            </a:r>
          </a:p>
          <a:p>
            <a:pPr marL="457200" indent="-457200">
              <a:buNone/>
            </a:pPr>
            <a:r>
              <a:rPr lang="bg-BG" sz="2200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• </a:t>
            </a:r>
            <a:r>
              <a:rPr lang="bg-BG" sz="22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оложителна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отрицателна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спектър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endParaRPr lang="bg-BG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bg-BG" sz="2200" dirty="0" smtClean="0"/>
              <a:t>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Когато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пълната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енергия на системата е отрицателна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, тя има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дискретен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спектър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това собствените функции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на оператора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се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оказват различни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нула само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 ограничена област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Такова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състояние се нарича свързано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Когато   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има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вида на функцията на плоска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вълна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bg-BG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Плътността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на вероятността не зависи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тогава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и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енергията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има непрекъснат спектър.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Състоянието 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се нарича свободно</a:t>
            </a:r>
            <a:r>
              <a:rPr lang="bg-BG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725488" y="1571612"/>
          <a:ext cx="5054600" cy="642938"/>
        </p:xfrm>
        <a:graphic>
          <a:graphicData uri="http://schemas.openxmlformats.org/presentationml/2006/ole">
            <p:oleObj spid="_x0000_s67587" name="Equation" r:id="rId3" imgW="2920680" imgH="368280" progId="Equation.DSMT4">
              <p:embed/>
            </p:oleObj>
          </a:graphicData>
        </a:graphic>
      </p:graphicFrame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4878391" y="723881"/>
          <a:ext cx="755654" cy="400052"/>
        </p:xfrm>
        <a:graphic>
          <a:graphicData uri="http://schemas.openxmlformats.org/presentationml/2006/ole">
            <p:oleObj spid="_x0000_s67589" name="Equation" r:id="rId4" imgW="431640" imgH="228600" progId="Equation.DSMT4">
              <p:embed/>
            </p:oleObj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4071934" y="1119174"/>
          <a:ext cx="304800" cy="381000"/>
        </p:xfrm>
        <a:graphic>
          <a:graphicData uri="http://schemas.openxmlformats.org/presentationml/2006/ole">
            <p:oleObj spid="_x0000_s67590" name="Equation" r:id="rId5" imgW="152280" imgH="190440" progId="Equation.DSMT4">
              <p:embed/>
            </p:oleObj>
          </a:graphicData>
        </a:graphic>
      </p:graphicFrame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1858946" y="1093774"/>
          <a:ext cx="355600" cy="406400"/>
        </p:xfrm>
        <a:graphic>
          <a:graphicData uri="http://schemas.openxmlformats.org/presentationml/2006/ole">
            <p:oleObj spid="_x0000_s67591" name="Equation" r:id="rId6" imgW="177480" imgH="203040" progId="Equation.DSMT4">
              <p:embed/>
            </p:oleObj>
          </a:graphicData>
        </a:graphic>
      </p:graphicFrame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5214942" y="3786190"/>
          <a:ext cx="736704" cy="428628"/>
        </p:xfrm>
        <a:graphic>
          <a:graphicData uri="http://schemas.openxmlformats.org/presentationml/2006/ole">
            <p:oleObj spid="_x0000_s67595" name="Equation" r:id="rId7" imgW="393480" imgH="228600" progId="Equation.DSMT4">
              <p:embed/>
            </p:oleObj>
          </a:graphicData>
        </a:graphic>
      </p:graphicFrame>
      <p:graphicFrame>
        <p:nvGraphicFramePr>
          <p:cNvPr id="67597" name="Object 13"/>
          <p:cNvGraphicFramePr>
            <a:graphicFrameLocks noChangeAspect="1"/>
          </p:cNvGraphicFramePr>
          <p:nvPr/>
        </p:nvGraphicFramePr>
        <p:xfrm>
          <a:off x="6215074" y="5286388"/>
          <a:ext cx="2643206" cy="547521"/>
        </p:xfrm>
        <a:graphic>
          <a:graphicData uri="http://schemas.openxmlformats.org/presentationml/2006/ole">
            <p:oleObj spid="_x0000_s67597" name="Equation" r:id="rId8" imgW="1333500" imgH="279400" progId="Equation.DSMT4">
              <p:embed/>
            </p:oleObj>
          </a:graphicData>
        </a:graphic>
      </p:graphicFrame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604" name="Rectangle 20"/>
          <p:cNvSpPr>
            <a:spLocks noChangeArrowheads="1"/>
          </p:cNvSpPr>
          <p:nvPr/>
        </p:nvSpPr>
        <p:spPr bwMode="auto">
          <a:xfrm>
            <a:off x="4344053" y="897895"/>
            <a:ext cx="45589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4363289" y="1126495"/>
            <a:ext cx="41742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7608" name="Object 24"/>
          <p:cNvGraphicFramePr>
            <a:graphicFrameLocks noChangeAspect="1"/>
          </p:cNvGraphicFramePr>
          <p:nvPr/>
        </p:nvGraphicFramePr>
        <p:xfrm>
          <a:off x="1047750" y="5072074"/>
          <a:ext cx="619125" cy="357187"/>
        </p:xfrm>
        <a:graphic>
          <a:graphicData uri="http://schemas.openxmlformats.org/presentationml/2006/ole">
            <p:oleObj spid="_x0000_s67608" name="Equation" r:id="rId9" imgW="330120" imgH="190440" progId="Equation.DSMT4">
              <p:embed/>
            </p:oleObj>
          </a:graphicData>
        </a:graphic>
      </p:graphicFrame>
      <p:graphicFrame>
        <p:nvGraphicFramePr>
          <p:cNvPr id="67609" name="Object 25"/>
          <p:cNvGraphicFramePr>
            <a:graphicFrameLocks noChangeAspect="1"/>
          </p:cNvGraphicFramePr>
          <p:nvPr/>
        </p:nvGraphicFramePr>
        <p:xfrm>
          <a:off x="1643042" y="5000636"/>
          <a:ext cx="600075" cy="400050"/>
        </p:xfrm>
        <a:graphic>
          <a:graphicData uri="http://schemas.openxmlformats.org/presentationml/2006/ole">
            <p:oleObj spid="_x0000_s67609" name="Equation" r:id="rId10" imgW="342720" imgH="228600" progId="Equation.DSMT4">
              <p:embed/>
            </p:oleObj>
          </a:graphicData>
        </a:graphic>
      </p:graphicFrame>
      <p:sp>
        <p:nvSpPr>
          <p:cNvPr id="6761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610" name="Object 26"/>
          <p:cNvGraphicFramePr>
            <a:graphicFrameLocks noChangeAspect="1"/>
          </p:cNvGraphicFramePr>
          <p:nvPr/>
        </p:nvGraphicFramePr>
        <p:xfrm>
          <a:off x="7072330" y="4857765"/>
          <a:ext cx="2109788" cy="714375"/>
        </p:xfrm>
        <a:graphic>
          <a:graphicData uri="http://schemas.openxmlformats.org/presentationml/2006/ole">
            <p:oleObj spid="_x0000_s67610" name="Equation" r:id="rId11" imgW="1206360" imgH="406080" progId="Equation.DSMT4">
              <p:embed/>
            </p:oleObj>
          </a:graphicData>
        </a:graphic>
      </p:graphicFrame>
      <p:graphicFrame>
        <p:nvGraphicFramePr>
          <p:cNvPr id="67612" name="Object 28"/>
          <p:cNvGraphicFramePr>
            <a:graphicFrameLocks noChangeAspect="1"/>
          </p:cNvGraphicFramePr>
          <p:nvPr/>
        </p:nvGraphicFramePr>
        <p:xfrm>
          <a:off x="7715272" y="3786190"/>
          <a:ext cx="333375" cy="357187"/>
        </p:xfrm>
        <a:graphic>
          <a:graphicData uri="http://schemas.openxmlformats.org/presentationml/2006/ole">
            <p:oleObj spid="_x0000_s67612" name="Equation" r:id="rId12" imgW="1774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358346" cy="500066"/>
          </a:xfrm>
        </p:spPr>
        <p:txBody>
          <a:bodyPr>
            <a:noAutofit/>
          </a:bodyPr>
          <a:lstStyle/>
          <a:p>
            <a:pPr algn="l"/>
            <a:r>
              <a:rPr lang="en-US" sz="2400" b="1" i="1" dirty="0" smtClean="0">
                <a:latin typeface="Times New Roman"/>
              </a:rPr>
              <a:t/>
            </a:r>
            <a:br>
              <a:rPr lang="en-US" sz="2400" b="1" i="1" dirty="0" smtClean="0">
                <a:latin typeface="Times New Roman"/>
              </a:rPr>
            </a:br>
            <a:r>
              <a:rPr lang="ru-RU" sz="2400" b="1" dirty="0" smtClean="0">
                <a:latin typeface="Times New Roman"/>
              </a:rPr>
              <a:t>9.3.  </a:t>
            </a:r>
            <a:r>
              <a:rPr lang="ru-RU" sz="2400" b="1" dirty="0" smtClean="0">
                <a:latin typeface="Times New Roman" pitchFamily="18" charset="0"/>
              </a:rPr>
              <a:t>ИЗМЕНЕНИЕ НА ФИЗИЧНИТЕ ВЕЛИЧИНИ С ВРЕМЕТО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00098" y="285728"/>
            <a:ext cx="9929882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    </a:t>
            </a:r>
            <a:r>
              <a:rPr lang="ru-RU" sz="2400" b="1" i="1" dirty="0" smtClean="0">
                <a:latin typeface="Times New Roman" pitchFamily="18" charset="0"/>
              </a:rPr>
              <a:t>•</a:t>
            </a:r>
            <a:r>
              <a:rPr lang="en-US" sz="2400" b="1" i="1" dirty="0" smtClean="0">
                <a:latin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</a:rPr>
              <a:t>Производна от </a:t>
            </a:r>
            <a:r>
              <a:rPr lang="ru-RU" sz="2400" b="1" i="1" dirty="0" err="1" smtClean="0">
                <a:latin typeface="Times New Roman" pitchFamily="18" charset="0"/>
              </a:rPr>
              <a:t>средна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стойност</a:t>
            </a: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       </a:t>
            </a:r>
            <a:r>
              <a:rPr lang="ru-RU" sz="2400" dirty="0" err="1" smtClean="0">
                <a:latin typeface="Times New Roman" pitchFamily="18" charset="0"/>
              </a:rPr>
              <a:t>Прякото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прилагане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понятието</a:t>
            </a:r>
            <a:r>
              <a:rPr lang="ru-RU" sz="2400" dirty="0" smtClean="0">
                <a:latin typeface="Times New Roman" pitchFamily="18" charset="0"/>
              </a:rPr>
              <a:t> производна </a:t>
            </a:r>
            <a:r>
              <a:rPr lang="ru-RU" sz="2400" dirty="0" err="1" smtClean="0">
                <a:latin typeface="Times New Roman" pitchFamily="18" charset="0"/>
              </a:rPr>
              <a:t>към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точната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 на величина</a:t>
            </a:r>
            <a:r>
              <a:rPr lang="bg-BG" sz="2400" dirty="0" smtClean="0">
                <a:latin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невъзможно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тъй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</a:rPr>
              <a:t> в даден момент </a:t>
            </a:r>
            <a:r>
              <a:rPr lang="ru-RU" sz="2400" dirty="0" err="1" smtClean="0">
                <a:latin typeface="Times New Roman" pitchFamily="18" charset="0"/>
              </a:rPr>
              <a:t>тя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да е </a:t>
            </a:r>
            <a:r>
              <a:rPr lang="ru-RU" sz="2400" dirty="0" err="1" smtClean="0">
                <a:latin typeface="Times New Roman" pitchFamily="18" charset="0"/>
              </a:rPr>
              <a:t>нео-пределена</a:t>
            </a:r>
            <a:r>
              <a:rPr lang="ru-RU" sz="2400" dirty="0" smtClean="0">
                <a:latin typeface="Times New Roman" pitchFamily="18" charset="0"/>
              </a:rPr>
              <a:t>. Но </a:t>
            </a:r>
            <a:r>
              <a:rPr lang="ru-RU" sz="2400" dirty="0" err="1" smtClean="0">
                <a:latin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</a:rPr>
              <a:t>  ‒ </a:t>
            </a:r>
            <a:r>
              <a:rPr lang="ru-RU" sz="2400" dirty="0" err="1" smtClean="0">
                <a:latin typeface="Times New Roman" pitchFamily="18" charset="0"/>
              </a:rPr>
              <a:t>към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средната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величината</a:t>
            </a:r>
            <a:r>
              <a:rPr lang="en-US" sz="2400" dirty="0" smtClean="0">
                <a:latin typeface="Times New Roman" pitchFamily="18" charset="0"/>
              </a:rPr>
              <a:t>:</a:t>
            </a:r>
          </a:p>
          <a:p>
            <a:endParaRPr lang="en-US" sz="2400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 smtClean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1714480" y="1857364"/>
          <a:ext cx="5429288" cy="1484572"/>
        </p:xfrm>
        <a:graphic>
          <a:graphicData uri="http://schemas.openxmlformats.org/presentationml/2006/ole">
            <p:oleObj spid="_x0000_s66562" name="Equation" r:id="rId3" imgW="3251160" imgH="888840" progId="Equation.DSMT4">
              <p:embed/>
            </p:oleObj>
          </a:graphicData>
        </a:graphic>
      </p:graphicFrame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1527196" y="3286124"/>
          <a:ext cx="5973762" cy="655637"/>
        </p:xfrm>
        <a:graphic>
          <a:graphicData uri="http://schemas.openxmlformats.org/presentationml/2006/ole">
            <p:oleObj spid="_x0000_s66563" name="Equation" r:id="rId4" imgW="3466800" imgH="380880" progId="Equation.DSMT4">
              <p:embed/>
            </p:oleObj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749240" y="4643446"/>
          <a:ext cx="7251784" cy="703263"/>
        </p:xfrm>
        <a:graphic>
          <a:graphicData uri="http://schemas.openxmlformats.org/presentationml/2006/ole">
            <p:oleObj spid="_x0000_s66564" name="Equation" r:id="rId5" imgW="4457520" imgH="431640" progId="Equation.DSMT4">
              <p:embed/>
            </p:oleObj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571604" y="3929066"/>
          <a:ext cx="5399872" cy="714380"/>
        </p:xfrm>
        <a:graphic>
          <a:graphicData uri="http://schemas.openxmlformats.org/presentationml/2006/ole">
            <p:oleObj spid="_x0000_s66565" name="Equation" r:id="rId6" imgW="3263760" imgH="431640" progId="Equation.DSMT4">
              <p:embed/>
            </p:oleObj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1714151" y="5282410"/>
          <a:ext cx="5786807" cy="1504152"/>
        </p:xfrm>
        <a:graphic>
          <a:graphicData uri="http://schemas.openxmlformats.org/presentationml/2006/ole">
            <p:oleObj spid="_x0000_s66566" name="Equation" r:id="rId7" imgW="35175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358346" cy="4286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/>
              </a:rPr>
              <a:t>9.3.  </a:t>
            </a:r>
            <a:r>
              <a:rPr lang="ru-RU" sz="2400" b="1" dirty="0" smtClean="0">
                <a:latin typeface="Times New Roman" pitchFamily="18" charset="0"/>
              </a:rPr>
              <a:t>ИЗМЕНЕНИЕ НА ФИЗИЧНИТЕ ВЕЛИЧИНИ С ВРЕМЕТО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5152" y="285728"/>
            <a:ext cx="9554936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  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Квантовомеханични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скобки 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Поасон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комутатор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изпълнява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същата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скобките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Поасон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КЛМ.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се на-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квантовомеханични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скобки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Поасон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Изразът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разглежда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определение.</a:t>
            </a: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  Производна на оператор по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времето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Операторът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величина е      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 равен на оператора                   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Изхож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дайки 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аналогията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КЛМ,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въвеждаме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производна на оператор по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времето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2905881" y="714356"/>
          <a:ext cx="2880565" cy="714380"/>
        </p:xfrm>
        <a:graphic>
          <a:graphicData uri="http://schemas.openxmlformats.org/presentationml/2006/ole">
            <p:oleObj spid="_x0000_s20492" name="Equation" r:id="rId3" imgW="1587240" imgH="393480" progId="Equation.DSMT4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1785918" y="1366823"/>
          <a:ext cx="782637" cy="530225"/>
        </p:xfrm>
        <a:graphic>
          <a:graphicData uri="http://schemas.openxmlformats.org/presentationml/2006/ole">
            <p:oleObj spid="_x0000_s20493" name="Equation" r:id="rId4" imgW="431640" imgH="291960" progId="Equation.DSMT4">
              <p:embed/>
            </p:oleObj>
          </a:graphicData>
        </a:graphic>
      </p:graphicFrame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2457821" y="2143116"/>
          <a:ext cx="3971567" cy="785818"/>
        </p:xfrm>
        <a:graphic>
          <a:graphicData uri="http://schemas.openxmlformats.org/presentationml/2006/ole">
            <p:oleObj spid="_x0000_s20494" name="Equation" r:id="rId5" imgW="2374560" imgH="469800" progId="Equation.DSMT4">
              <p:embed/>
            </p:oleObj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3206750" y="3143248"/>
          <a:ext cx="3549650" cy="647700"/>
        </p:xfrm>
        <a:graphic>
          <a:graphicData uri="http://schemas.openxmlformats.org/presentationml/2006/ole">
            <p:oleObj spid="_x0000_s20495" name="Equation" r:id="rId6" imgW="2019240" imgH="368280" progId="Equation.DSMT4">
              <p:embed/>
            </p:oleObj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3357554" y="3594106"/>
          <a:ext cx="379413" cy="692150"/>
        </p:xfrm>
        <a:graphic>
          <a:graphicData uri="http://schemas.openxmlformats.org/presentationml/2006/ole">
            <p:oleObj spid="_x0000_s20496" name="Equation" r:id="rId7" imgW="215640" imgH="393480" progId="Equation.DSMT4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6858016" y="3603630"/>
          <a:ext cx="1211262" cy="658813"/>
        </p:xfrm>
        <a:graphic>
          <a:graphicData uri="http://schemas.openxmlformats.org/presentationml/2006/ole">
            <p:oleObj spid="_x0000_s20497" name="Equation" r:id="rId8" imgW="723600" imgH="393480" progId="Equation.DSMT4">
              <p:embed/>
            </p:oleObj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3117891" y="4857760"/>
          <a:ext cx="1912695" cy="714380"/>
        </p:xfrm>
        <a:graphic>
          <a:graphicData uri="http://schemas.openxmlformats.org/presentationml/2006/ole">
            <p:oleObj spid="_x0000_s20498" name="Equation" r:id="rId9" imgW="10540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358346" cy="500066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Times New Roman"/>
              </a:rPr>
              <a:t>9.3.  </a:t>
            </a:r>
            <a:r>
              <a:rPr lang="ru-RU" sz="2400" b="1" dirty="0" smtClean="0">
                <a:latin typeface="Times New Roman" pitchFamily="18" charset="0"/>
              </a:rPr>
              <a:t>ИЗМЕНЕНИЕ НА ФИЗИЧНИТЕ ВЕЛИЧИНИ С ВРЕМЕТО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501254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</a:t>
            </a:r>
            <a:r>
              <a:rPr lang="ru-RU" sz="2400" b="1" i="1" dirty="0" smtClean="0">
                <a:latin typeface="Times New Roman" pitchFamily="18" charset="0"/>
              </a:rPr>
              <a:t>Производна на </a:t>
            </a:r>
            <a:r>
              <a:rPr lang="ru-RU" sz="2400" b="1" i="1" dirty="0" err="1" smtClean="0">
                <a:latin typeface="Times New Roman" pitchFamily="18" charset="0"/>
              </a:rPr>
              <a:t>средна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стойност</a:t>
            </a:r>
            <a:r>
              <a:rPr lang="ru-RU" sz="2400" b="1" i="1" dirty="0" smtClean="0">
                <a:latin typeface="Times New Roman" pitchFamily="18" charset="0"/>
              </a:rPr>
              <a:t> и </a:t>
            </a:r>
            <a:r>
              <a:rPr lang="ru-RU" sz="2400" b="1" i="1" dirty="0" err="1" smtClean="0">
                <a:latin typeface="Times New Roman" pitchFamily="18" charset="0"/>
              </a:rPr>
              <a:t>средна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стойност</a:t>
            </a:r>
            <a:r>
              <a:rPr lang="ru-RU" sz="2400" b="1" i="1" dirty="0" smtClean="0">
                <a:latin typeface="Times New Roman" pitchFamily="18" charset="0"/>
              </a:rPr>
              <a:t> на производна</a:t>
            </a: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Производната по времето от средната стойност на величината е</a:t>
            </a: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равна на средната стойност на производната по на тази величина.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•  Производна на оператор,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независещ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времето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е равна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квантовомеханичните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скобки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Поасон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и на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оператора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Хамилтън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2411413" y="857250"/>
          <a:ext cx="3811587" cy="715963"/>
        </p:xfrm>
        <a:graphic>
          <a:graphicData uri="http://schemas.openxmlformats.org/presentationml/2006/ole">
            <p:oleObj spid="_x0000_s21518" name="Equation" r:id="rId3" imgW="2298600" imgH="431640" progId="Equation.DSMT4">
              <p:embed/>
            </p:oleObj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3786182" y="3071810"/>
          <a:ext cx="1530156" cy="803980"/>
        </p:xfrm>
        <a:graphic>
          <a:graphicData uri="http://schemas.openxmlformats.org/presentationml/2006/ole">
            <p:oleObj spid="_x0000_s21519" name="Equation" r:id="rId4" imgW="749160" imgH="393480" progId="Equation.DSMT4">
              <p:embed/>
            </p:oleObj>
          </a:graphicData>
        </a:graphic>
      </p:graphicFrame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7500958" y="3857628"/>
          <a:ext cx="311150" cy="465137"/>
        </p:xfrm>
        <a:graphic>
          <a:graphicData uri="http://schemas.openxmlformats.org/presentationml/2006/ole">
            <p:oleObj spid="_x0000_s21520" name="Equation" r:id="rId5" imgW="152280" imgH="228600" progId="Equation.DSMT4">
              <p:embed/>
            </p:oleObj>
          </a:graphicData>
        </a:graphic>
      </p:graphicFrame>
      <p:graphicFrame>
        <p:nvGraphicFramePr>
          <p:cNvPr id="21521" name="Object 17"/>
          <p:cNvGraphicFramePr>
            <a:graphicFrameLocks noChangeAspect="1"/>
          </p:cNvGraphicFramePr>
          <p:nvPr/>
        </p:nvGraphicFramePr>
        <p:xfrm>
          <a:off x="3286116" y="4243393"/>
          <a:ext cx="363538" cy="388937"/>
        </p:xfrm>
        <a:graphic>
          <a:graphicData uri="http://schemas.openxmlformats.org/presentationml/2006/ole">
            <p:oleObj spid="_x0000_s21521" name="Equation" r:id="rId6" imgW="1774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2264</TotalTime>
  <Words>997</Words>
  <PresentationFormat>On-screen Show (4:3)</PresentationFormat>
  <Paragraphs>302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times-template</vt:lpstr>
      <vt:lpstr>Equation</vt:lpstr>
      <vt:lpstr>MathType 6.0 Equation</vt:lpstr>
      <vt:lpstr>ВЪЛНОВО УРАВНЕНИЕ НА ШРЬОДИНГЕР И ИЗМЕНЕНИЕ НА ФИЗИЧНИТЕ ВЕЛИЧИНИ С ВРЕМЕТО  (ЛЕКЦИЯ 6; Гл. 9)</vt:lpstr>
      <vt:lpstr>9.1  ВЪЛНОВО УРАВНЕНИЕ НА ШРЬОДИНГЕР </vt:lpstr>
      <vt:lpstr>9.1  ВЪЛНОВО УРАВНЕНИЕ НА ШРЬОДИНГЕР </vt:lpstr>
      <vt:lpstr>9.2  СТАЦИОНАРНИ СЪСТОЯНИЯ</vt:lpstr>
      <vt:lpstr>9.2  СТАЦИОНАРНИ СЪСТОЯНИЯ</vt:lpstr>
      <vt:lpstr>9.2  СТАЦИОНАРНИ СЪСТОЯНИЯ</vt:lpstr>
      <vt:lpstr> 9.3.  ИЗМЕНЕНИЕ НА ФИЗИЧНИТЕ ВЕЛИЧИНИ С ВРЕМЕТО </vt:lpstr>
      <vt:lpstr>9.3.  ИЗМЕНЕНИЕ НА ФИЗИЧНИТЕ ВЕЛИЧИНИ С ВРЕМЕТО</vt:lpstr>
      <vt:lpstr>9.3.  ИЗМЕНЕНИЕ НА ФИЗИЧНИТЕ ВЕЛИЧИНИ С ВРЕМЕТО</vt:lpstr>
      <vt:lpstr>9.4. ИНТЕГРАЛИ НА ДВИЖЕНИЕТО</vt:lpstr>
      <vt:lpstr>9.4. ИНТЕГРАЛИ НА ДВИЖЕНИЕТО</vt:lpstr>
      <vt:lpstr>9.5 ОСНОВНИ ПРИНЦИП НА КМ</vt:lpstr>
      <vt:lpstr>9.5 ОСНОВНИ ПРИНЦИП НА КМ</vt:lpstr>
      <vt:lpstr>9.5 ОСНОВНИ ПРИНЦИПИ НА КМ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2017-02-10T12:41:15Z</dcterms:created>
  <dcterms:modified xsi:type="dcterms:W3CDTF">2017-03-23T13:39:44Z</dcterms:modified>
</cp:coreProperties>
</file>