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91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79" autoAdjust="0"/>
  </p:normalViewPr>
  <p:slideViewPr>
    <p:cSldViewPr>
      <p:cViewPr>
        <p:scale>
          <a:sx n="100" d="100"/>
          <a:sy n="100" d="100"/>
        </p:scale>
        <p:origin x="-29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image" Target="../media/image96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12" Type="http://schemas.openxmlformats.org/officeDocument/2006/relationships/image" Target="../media/image95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11" Type="http://schemas.openxmlformats.org/officeDocument/2006/relationships/image" Target="../media/image94.wmf"/><Relationship Id="rId5" Type="http://schemas.openxmlformats.org/officeDocument/2006/relationships/image" Target="../media/image88.wmf"/><Relationship Id="rId10" Type="http://schemas.openxmlformats.org/officeDocument/2006/relationships/image" Target="../media/image93.wmf"/><Relationship Id="rId4" Type="http://schemas.openxmlformats.org/officeDocument/2006/relationships/image" Target="../media/image87.wmf"/><Relationship Id="rId9" Type="http://schemas.openxmlformats.org/officeDocument/2006/relationships/image" Target="../media/image92.wmf"/><Relationship Id="rId14" Type="http://schemas.openxmlformats.org/officeDocument/2006/relationships/image" Target="../media/image9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4" Type="http://schemas.openxmlformats.org/officeDocument/2006/relationships/image" Target="../media/image10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7" Type="http://schemas.openxmlformats.org/officeDocument/2006/relationships/image" Target="../media/image111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8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2" Type="http://schemas.openxmlformats.org/officeDocument/2006/relationships/image" Target="../media/image55.wmf"/><Relationship Id="rId1" Type="http://schemas.openxmlformats.org/officeDocument/2006/relationships/image" Target="../media/image67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5" Type="http://schemas.openxmlformats.org/officeDocument/2006/relationships/image" Target="../media/image70.wmf"/><Relationship Id="rId10" Type="http://schemas.openxmlformats.org/officeDocument/2006/relationships/image" Target="../media/image75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BC88-9BA4-4FF4-9B4B-38000EED9F9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A937F-4454-45D3-9F10-4EFC4966B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1983-B72D-461C-BA9D-007AF10437FE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75F-82F1-436B-8123-E2A400171D68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82210-12FE-4F8C-A3A5-08540B8A0B3A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91B3-C878-406F-9D9D-2391DCB8D08D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6F77-1F7C-4943-BD72-03E96707D283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78F8-B51A-4DA0-A5C6-EB53B35E88CF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A227-8B0C-4A65-BF23-13FEF825BF35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C98F-F227-48D7-9535-E05CF825E920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E42-6C11-43EB-8E34-7FDE6BE0DCF4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B6A9-081E-465D-8106-0C7AF20BBA0C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119-7B00-4148-8B35-6BE38168649B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F4396-B75D-4B92-AA97-D6346F6F2E32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oleObject" Target="../embeddings/oleObject76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12" Type="http://schemas.openxmlformats.org/officeDocument/2006/relationships/oleObject" Target="../embeddings/oleObject75.bin"/><Relationship Id="rId17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9.bin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8.bin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Relationship Id="rId14" Type="http://schemas.openxmlformats.org/officeDocument/2006/relationships/oleObject" Target="../embeddings/oleObject7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oleObject" Target="../embeddings/oleObject94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8.bin"/><Relationship Id="rId12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7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7.bin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6.bin"/><Relationship Id="rId15" Type="http://schemas.openxmlformats.org/officeDocument/2006/relationships/oleObject" Target="../embeddings/oleObject96.bin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90.bin"/><Relationship Id="rId14" Type="http://schemas.openxmlformats.org/officeDocument/2006/relationships/oleObject" Target="../embeddings/oleObject9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3.bin"/><Relationship Id="rId5" Type="http://schemas.openxmlformats.org/officeDocument/2006/relationships/oleObject" Target="../embeddings/oleObject102.bin"/><Relationship Id="rId4" Type="http://schemas.openxmlformats.org/officeDocument/2006/relationships/oleObject" Target="../embeddings/oleObject10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oleObject" Target="../embeddings/oleObject63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12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5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12144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ОПЕРАТОРИ НА ФИЗИЧНИТЕ ВЕЛИЧИНИ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(ЛЕКЦИЯ </a:t>
            </a:r>
            <a:r>
              <a:rPr lang="en-US" sz="2400" b="1" dirty="0" smtClean="0">
                <a:latin typeface="Times New Roman" pitchFamily="18" charset="0"/>
              </a:rPr>
              <a:t>5</a:t>
            </a:r>
            <a:r>
              <a:rPr lang="ru-RU" sz="2400" b="1" dirty="0" smtClean="0">
                <a:latin typeface="Times New Roman" pitchFamily="18" charset="0"/>
              </a:rPr>
              <a:t>; Гл. </a:t>
            </a:r>
            <a:r>
              <a:rPr lang="en-US" sz="2400" b="1" dirty="0" smtClean="0">
                <a:latin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2286016"/>
            <a:ext cx="9715568" cy="57864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8.1.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координатите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техните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функции </a:t>
            </a: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8.2.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на момента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8.3.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функции и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операторите</a:t>
            </a:r>
            <a:r>
              <a:rPr lang="ru-RU" sz="2400" dirty="0" smtClean="0">
                <a:latin typeface="Times New Roman" pitchFamily="18" charset="0"/>
              </a:rPr>
              <a:t>   и 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8.4.	</a:t>
            </a:r>
            <a:r>
              <a:rPr lang="ru-RU" sz="2400" dirty="0" err="1" smtClean="0">
                <a:latin typeface="Times New Roman" pitchFamily="18" charset="0"/>
              </a:rPr>
              <a:t>Векторна</a:t>
            </a:r>
            <a:r>
              <a:rPr lang="ru-RU" sz="2400" dirty="0" smtClean="0">
                <a:latin typeface="Times New Roman" pitchFamily="18" charset="0"/>
              </a:rPr>
              <a:t> интерпретация на момента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	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§ 8.5 	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енергията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</a:rPr>
              <a:t>погледнем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по-широко</a:t>
            </a:r>
            <a:r>
              <a:rPr lang="ru-RU" sz="2400" dirty="0" smtClean="0">
                <a:latin typeface="Times New Roman" pitchFamily="18" charset="0"/>
              </a:rPr>
              <a:t> на принципа на </a:t>
            </a:r>
            <a:r>
              <a:rPr lang="ru-RU" sz="2400" dirty="0" err="1" smtClean="0">
                <a:latin typeface="Times New Roman" pitchFamily="18" charset="0"/>
              </a:rPr>
              <a:t>суперпозицията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гледнаточка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линейната</a:t>
            </a:r>
            <a:r>
              <a:rPr lang="ru-RU" sz="2400" dirty="0" smtClean="0">
                <a:latin typeface="Times New Roman" pitchFamily="18" charset="0"/>
              </a:rPr>
              <a:t> алгебра. </a:t>
            </a:r>
            <a:endParaRPr lang="en-US" sz="2400" dirty="0" smtClean="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8501090" y="4286256"/>
          <a:ext cx="344487" cy="476250"/>
        </p:xfrm>
        <a:graphic>
          <a:graphicData uri="http://schemas.openxmlformats.org/presentationml/2006/ole">
            <p:oleObj spid="_x0000_s15361" name="Equation" r:id="rId3" imgW="164880" imgH="228600" progId="Equation.DSMT4">
              <p:embed/>
            </p:oleObj>
          </a:graphicData>
        </a:graphic>
      </p:graphicFrame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8890032" y="4286256"/>
          <a:ext cx="344488" cy="396875"/>
        </p:xfrm>
        <a:graphic>
          <a:graphicData uri="http://schemas.openxmlformats.org/presentationml/2006/ole">
            <p:oleObj spid="_x0000_s15362" name="Equation" r:id="rId4" imgW="164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001156" cy="78581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</a:rPr>
              <a:t>   8.3   СОБСТВЕНИ ФУНКЦИИ И СОБСТВЕНИ СТОЙНОСТИ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                                         ОПЕРАТОРИТЕ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500042"/>
            <a:ext cx="9572692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i="1" dirty="0" smtClean="0">
                <a:latin typeface="Times New Roman" pitchFamily="18" charset="0"/>
              </a:rPr>
              <a:t>• </a:t>
            </a:r>
            <a:r>
              <a:rPr lang="bg-BG" sz="2200" b="1" i="1" dirty="0" smtClean="0">
                <a:latin typeface="Times New Roman" pitchFamily="18" charset="0"/>
              </a:rPr>
              <a:t>С</a:t>
            </a:r>
            <a:r>
              <a:rPr lang="ru-RU" sz="2200" b="1" i="1" dirty="0" err="1" smtClean="0">
                <a:latin typeface="Times New Roman" pitchFamily="18" charset="0"/>
              </a:rPr>
              <a:t>обствени</a:t>
            </a:r>
            <a:r>
              <a:rPr lang="ru-RU" sz="2200" b="1" i="1" dirty="0" smtClean="0">
                <a:latin typeface="Times New Roman" pitchFamily="18" charset="0"/>
              </a:rPr>
              <a:t> функции и </a:t>
            </a:r>
            <a:r>
              <a:rPr lang="ru-RU" sz="2200" b="1" i="1" dirty="0" err="1" smtClean="0">
                <a:latin typeface="Times New Roman" pitchFamily="18" charset="0"/>
              </a:rPr>
              <a:t>стойности</a:t>
            </a:r>
            <a:r>
              <a:rPr lang="ru-RU" sz="2200" b="1" i="1" dirty="0" smtClean="0">
                <a:latin typeface="Times New Roman" pitchFamily="18" charset="0"/>
              </a:rPr>
              <a:t> на оператор</a:t>
            </a:r>
            <a:r>
              <a:rPr lang="en-US" sz="2200" b="1" i="1" dirty="0" smtClean="0">
                <a:latin typeface="Times New Roman" pitchFamily="18" charset="0"/>
              </a:rPr>
              <a:t>a</a:t>
            </a:r>
          </a:p>
          <a:p>
            <a:pPr>
              <a:buNone/>
            </a:pPr>
            <a:endParaRPr lang="bg-BG" sz="22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</a:rPr>
              <a:t>Това</a:t>
            </a:r>
            <a:r>
              <a:rPr lang="ru-RU" sz="2200" dirty="0" smtClean="0">
                <a:latin typeface="Times New Roman" pitchFamily="18" charset="0"/>
              </a:rPr>
              <a:t> уравнение </a:t>
            </a:r>
            <a:r>
              <a:rPr lang="ru-RU" sz="2200" dirty="0" err="1" smtClean="0">
                <a:latin typeface="Times New Roman" pitchFamily="18" charset="0"/>
              </a:rPr>
              <a:t>има</a:t>
            </a:r>
            <a:r>
              <a:rPr lang="ru-RU" sz="2200" dirty="0" smtClean="0">
                <a:latin typeface="Times New Roman" pitchFamily="18" charset="0"/>
              </a:rPr>
              <a:t> решение, </a:t>
            </a:r>
            <a:r>
              <a:rPr lang="ru-RU" sz="2200" dirty="0" err="1" smtClean="0">
                <a:latin typeface="Times New Roman" pitchFamily="18" charset="0"/>
              </a:rPr>
              <a:t>удовлетворяващо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свойството</a:t>
            </a:r>
            <a:r>
              <a:rPr lang="ru-RU" sz="2200" dirty="0" smtClean="0">
                <a:latin typeface="Times New Roman" pitchFamily="18" charset="0"/>
              </a:rPr>
              <a:t> за ограни-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</a:rPr>
              <a:t>ченост</a:t>
            </a:r>
            <a:r>
              <a:rPr lang="ru-RU" sz="2200" dirty="0" smtClean="0">
                <a:latin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</a:rPr>
              <a:t>вълновата</a:t>
            </a:r>
            <a:r>
              <a:rPr lang="ru-RU" sz="2200" dirty="0" smtClean="0">
                <a:latin typeface="Times New Roman" pitchFamily="18" charset="0"/>
              </a:rPr>
              <a:t> функция само при </a:t>
            </a:r>
            <a:r>
              <a:rPr lang="ru-RU" sz="2200" dirty="0" err="1" smtClean="0">
                <a:latin typeface="Times New Roman" pitchFamily="18" charset="0"/>
              </a:rPr>
              <a:t>определени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стойности</a:t>
            </a:r>
            <a:r>
              <a:rPr lang="ru-RU" sz="2200" dirty="0" smtClean="0">
                <a:latin typeface="Times New Roman" pitchFamily="18" charset="0"/>
              </a:rPr>
              <a:t> на       :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</a:rPr>
              <a:t>Числото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</a:rPr>
              <a:t>l</a:t>
            </a:r>
            <a:r>
              <a:rPr lang="ru-RU" sz="2200" dirty="0" smtClean="0">
                <a:latin typeface="Times New Roman" pitchFamily="18" charset="0"/>
              </a:rPr>
              <a:t>  се </a:t>
            </a:r>
            <a:r>
              <a:rPr lang="ru-RU" sz="2200" dirty="0" err="1" smtClean="0">
                <a:latin typeface="Times New Roman" pitchFamily="18" charset="0"/>
              </a:rPr>
              <a:t>нарича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орбитално</a:t>
            </a:r>
            <a:r>
              <a:rPr lang="ru-RU" sz="2200" dirty="0" smtClean="0">
                <a:latin typeface="Times New Roman" pitchFamily="18" charset="0"/>
              </a:rPr>
              <a:t> квантово число. </a:t>
            </a:r>
            <a:r>
              <a:rPr lang="ru-RU" sz="2200" dirty="0" err="1" smtClean="0">
                <a:latin typeface="Times New Roman" pitchFamily="18" charset="0"/>
              </a:rPr>
              <a:t>Спектърът</a:t>
            </a:r>
            <a:r>
              <a:rPr lang="ru-RU" sz="2200" dirty="0" smtClean="0">
                <a:latin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</a:rPr>
              <a:t>квад</a:t>
            </a:r>
            <a:r>
              <a:rPr lang="en-US" sz="22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</a:rPr>
              <a:t>рата</a:t>
            </a:r>
            <a:r>
              <a:rPr lang="ru-RU" sz="2200" dirty="0" smtClean="0">
                <a:latin typeface="Times New Roman" pitchFamily="18" charset="0"/>
              </a:rPr>
              <a:t> на момента е дискретен. </a:t>
            </a:r>
            <a:endParaRPr lang="en-US" sz="22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200" b="1" i="1" dirty="0" smtClean="0">
                <a:latin typeface="Times New Roman" pitchFamily="18" charset="0"/>
              </a:rPr>
              <a:t>• </a:t>
            </a:r>
            <a:r>
              <a:rPr lang="bg-BG" sz="2200" b="1" i="1" dirty="0" smtClean="0">
                <a:latin typeface="Times New Roman" pitchFamily="18" charset="0"/>
              </a:rPr>
              <a:t>Израждане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</a:rPr>
              <a:t>Операторите</a:t>
            </a:r>
            <a:r>
              <a:rPr lang="ru-RU" sz="2200" dirty="0" smtClean="0">
                <a:latin typeface="Times New Roman" pitchFamily="18" charset="0"/>
              </a:rPr>
              <a:t>     и     </a:t>
            </a:r>
            <a:r>
              <a:rPr lang="ru-RU" sz="2200" dirty="0" err="1" smtClean="0">
                <a:latin typeface="Times New Roman" pitchFamily="18" charset="0"/>
              </a:rPr>
              <a:t>комутират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и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имат</a:t>
            </a:r>
            <a:r>
              <a:rPr lang="ru-RU" sz="2200" dirty="0" smtClean="0">
                <a:latin typeface="Times New Roman" pitchFamily="18" charset="0"/>
              </a:rPr>
              <a:t> общи </a:t>
            </a:r>
            <a:r>
              <a:rPr lang="ru-RU" sz="2200" dirty="0" err="1" smtClean="0">
                <a:latin typeface="Times New Roman" pitchFamily="18" charset="0"/>
              </a:rPr>
              <a:t>собствени</a:t>
            </a:r>
            <a:r>
              <a:rPr lang="ru-RU" sz="2200" dirty="0" smtClean="0">
                <a:latin typeface="Times New Roman" pitchFamily="18" charset="0"/>
              </a:rPr>
              <a:t> функции, т.е.</a:t>
            </a:r>
          </a:p>
          <a:p>
            <a:pPr>
              <a:spcBef>
                <a:spcPts val="1800"/>
              </a:spcBef>
              <a:buNone/>
            </a:pPr>
            <a:r>
              <a:rPr lang="ru-RU" sz="2200" dirty="0" err="1" smtClean="0">
                <a:latin typeface="Times New Roman" pitchFamily="18" charset="0"/>
              </a:rPr>
              <a:t>Ако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фиксираме</a:t>
            </a:r>
            <a:r>
              <a:rPr lang="en-US" sz="2200" dirty="0" smtClean="0">
                <a:latin typeface="Times New Roman" pitchFamily="18" charset="0"/>
              </a:rPr>
              <a:t>   </a:t>
            </a:r>
            <a:r>
              <a:rPr lang="ru-RU" sz="2200" dirty="0" smtClean="0">
                <a:latin typeface="Times New Roman" pitchFamily="18" charset="0"/>
              </a:rPr>
              <a:t>, т.е. </a:t>
            </a:r>
            <a:r>
              <a:rPr lang="ru-RU" sz="2200" dirty="0" err="1" smtClean="0">
                <a:latin typeface="Times New Roman" pitchFamily="18" charset="0"/>
              </a:rPr>
              <a:t>числот</a:t>
            </a:r>
            <a:r>
              <a:rPr lang="en-US" sz="2200" dirty="0" smtClean="0">
                <a:latin typeface="Times New Roman" pitchFamily="18" charset="0"/>
              </a:rPr>
              <a:t>o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</a:rPr>
              <a:t>l</a:t>
            </a:r>
            <a:r>
              <a:rPr lang="ru-RU" sz="2200" dirty="0" smtClean="0">
                <a:latin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</a:rPr>
              <a:t>компонентата</a:t>
            </a:r>
            <a:r>
              <a:rPr lang="en-US" sz="2200" dirty="0" smtClean="0">
                <a:latin typeface="Times New Roman" pitchFamily="18" charset="0"/>
              </a:rPr>
              <a:t>     </a:t>
            </a:r>
            <a:r>
              <a:rPr lang="ru-RU" sz="2200" dirty="0" smtClean="0">
                <a:latin typeface="Times New Roman" pitchFamily="18" charset="0"/>
              </a:rPr>
              <a:t>прием</a:t>
            </a:r>
            <a:r>
              <a:rPr lang="en-US" sz="2200" dirty="0" smtClean="0">
                <a:latin typeface="Times New Roman" pitchFamily="18" charset="0"/>
              </a:rPr>
              <a:t>a</a:t>
            </a:r>
            <a:r>
              <a:rPr lang="ru-RU" sz="2200" dirty="0" smtClean="0">
                <a:latin typeface="Times New Roman" pitchFamily="18" charset="0"/>
              </a:rPr>
              <a:t>  </a:t>
            </a:r>
            <a:r>
              <a:rPr lang="en-US" sz="2200" dirty="0" smtClean="0">
                <a:latin typeface="Times New Roman" pitchFamily="18" charset="0"/>
              </a:rPr>
              <a:t>2</a:t>
            </a:r>
            <a:r>
              <a:rPr lang="en-US" sz="2200" i="1" dirty="0" smtClean="0">
                <a:latin typeface="Times New Roman" pitchFamily="18" charset="0"/>
              </a:rPr>
              <a:t>l+</a:t>
            </a:r>
            <a:r>
              <a:rPr lang="en-US" sz="2200" dirty="0" smtClean="0">
                <a:latin typeface="Times New Roman" pitchFamily="18" charset="0"/>
              </a:rPr>
              <a:t>1</a:t>
            </a:r>
            <a:r>
              <a:rPr lang="en-US" sz="2200" i="1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стойности</a:t>
            </a:r>
            <a:r>
              <a:rPr lang="ru-RU" sz="2200" dirty="0" smtClean="0">
                <a:latin typeface="Times New Roman" pitchFamily="18" charset="0"/>
              </a:rPr>
              <a:t>:</a:t>
            </a:r>
            <a:endParaRPr lang="en-US" sz="22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2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200" dirty="0" err="1" smtClean="0">
                <a:latin typeface="Times New Roman" pitchFamily="18" charset="0"/>
              </a:rPr>
              <a:t>Числото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</a:rPr>
              <a:t>m </a:t>
            </a:r>
            <a:r>
              <a:rPr lang="ru-RU" sz="2200" dirty="0" smtClean="0">
                <a:latin typeface="Times New Roman" pitchFamily="18" charset="0"/>
              </a:rPr>
              <a:t>се </a:t>
            </a:r>
            <a:r>
              <a:rPr lang="ru-RU" sz="2200" dirty="0" err="1" smtClean="0">
                <a:latin typeface="Times New Roman" pitchFamily="18" charset="0"/>
              </a:rPr>
              <a:t>нарича</a:t>
            </a:r>
            <a:r>
              <a:rPr lang="ru-RU" sz="2200" dirty="0" smtClean="0">
                <a:latin typeface="Times New Roman" pitchFamily="18" charset="0"/>
              </a:rPr>
              <a:t> магнитно или </a:t>
            </a:r>
            <a:r>
              <a:rPr lang="ru-RU" sz="2200" dirty="0" err="1" smtClean="0">
                <a:latin typeface="Times New Roman" pitchFamily="18" charset="0"/>
              </a:rPr>
              <a:t>азимутално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кв</a:t>
            </a:r>
            <a:r>
              <a:rPr lang="en-US" sz="2200" dirty="0" smtClean="0">
                <a:latin typeface="Times New Roman" pitchFamily="18" charset="0"/>
              </a:rPr>
              <a:t>.</a:t>
            </a:r>
            <a:r>
              <a:rPr lang="ru-RU" sz="2200" dirty="0" smtClean="0">
                <a:latin typeface="Times New Roman" pitchFamily="18" charset="0"/>
              </a:rPr>
              <a:t> число. На </a:t>
            </a:r>
            <a:r>
              <a:rPr lang="ru-RU" sz="2200" dirty="0" err="1" smtClean="0">
                <a:latin typeface="Times New Roman" pitchFamily="18" charset="0"/>
              </a:rPr>
              <a:t>състояние</a:t>
            </a:r>
            <a:r>
              <a:rPr lang="ru-RU" sz="2200" dirty="0" smtClean="0">
                <a:latin typeface="Times New Roman" pitchFamily="18" charset="0"/>
              </a:rPr>
              <a:t> с </a:t>
            </a:r>
            <a:r>
              <a:rPr lang="ru-RU" sz="2200" dirty="0" err="1" smtClean="0">
                <a:latin typeface="Times New Roman" pitchFamily="18" charset="0"/>
              </a:rPr>
              <a:t>фик</a:t>
            </a:r>
            <a:r>
              <a:rPr lang="en-US" sz="2200" dirty="0" smtClean="0">
                <a:latin typeface="Times New Roman" pitchFamily="18" charset="0"/>
              </a:rPr>
              <a:t>-</a:t>
            </a:r>
          </a:p>
          <a:p>
            <a:pPr>
              <a:spcBef>
                <a:spcPts val="0"/>
              </a:spcBef>
              <a:buNone/>
            </a:pPr>
            <a:r>
              <a:rPr lang="ru-RU" sz="2200" dirty="0" err="1" smtClean="0">
                <a:latin typeface="Times New Roman" pitchFamily="18" charset="0"/>
              </a:rPr>
              <a:t>сиран</a:t>
            </a:r>
            <a:r>
              <a:rPr lang="ru-RU" sz="2200" dirty="0" smtClean="0">
                <a:latin typeface="Times New Roman" pitchFamily="18" charset="0"/>
              </a:rPr>
              <a:t> момент на </a:t>
            </a:r>
            <a:r>
              <a:rPr lang="ru-RU" sz="2200" dirty="0" err="1" smtClean="0">
                <a:latin typeface="Times New Roman" pitchFamily="18" charset="0"/>
              </a:rPr>
              <a:t>импулса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отговарят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2</a:t>
            </a:r>
            <a:r>
              <a:rPr lang="en-US" sz="2200" i="1" dirty="0" smtClean="0">
                <a:latin typeface="Times New Roman" pitchFamily="18" charset="0"/>
              </a:rPr>
              <a:t>l+</a:t>
            </a:r>
            <a:r>
              <a:rPr lang="en-US" sz="2200" dirty="0" smtClean="0">
                <a:latin typeface="Times New Roman" pitchFamily="18" charset="0"/>
              </a:rPr>
              <a:t>1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стойности</a:t>
            </a:r>
            <a:r>
              <a:rPr lang="ru-RU" sz="2200" dirty="0" smtClean="0">
                <a:latin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</a:rPr>
              <a:t>проекцията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му</a:t>
            </a:r>
            <a:r>
              <a:rPr lang="ru-RU" sz="2200" dirty="0" smtClean="0">
                <a:latin typeface="Times New Roman" pitchFamily="18" charset="0"/>
              </a:rPr>
              <a:t> и </a:t>
            </a:r>
            <a:r>
              <a:rPr lang="ru-RU" sz="2200" dirty="0" err="1" smtClean="0">
                <a:latin typeface="Times New Roman" pitchFamily="18" charset="0"/>
              </a:rPr>
              <a:t>съот</a:t>
            </a:r>
            <a:r>
              <a:rPr lang="en-US" sz="2200" dirty="0" smtClean="0">
                <a:latin typeface="Times New Roman" pitchFamily="18" charset="0"/>
              </a:rPr>
              <a:t>-</a:t>
            </a:r>
          </a:p>
          <a:p>
            <a:pPr>
              <a:spcBef>
                <a:spcPts val="0"/>
              </a:spcBef>
              <a:buNone/>
            </a:pPr>
            <a:r>
              <a:rPr lang="ru-RU" sz="2200" dirty="0" err="1" smtClean="0">
                <a:latin typeface="Times New Roman" pitchFamily="18" charset="0"/>
              </a:rPr>
              <a:t>ветно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2</a:t>
            </a:r>
            <a:r>
              <a:rPr lang="en-US" sz="2200" i="1" dirty="0" smtClean="0">
                <a:latin typeface="Times New Roman" pitchFamily="18" charset="0"/>
              </a:rPr>
              <a:t>l+</a:t>
            </a:r>
            <a:r>
              <a:rPr lang="en-US" sz="2200" dirty="0" smtClean="0">
                <a:latin typeface="Times New Roman" pitchFamily="18" charset="0"/>
              </a:rPr>
              <a:t>1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вълнови</a:t>
            </a:r>
            <a:r>
              <a:rPr lang="ru-RU" sz="2200" dirty="0" smtClean="0">
                <a:latin typeface="Times New Roman" pitchFamily="18" charset="0"/>
              </a:rPr>
              <a:t> функции, </a:t>
            </a:r>
            <a:r>
              <a:rPr lang="ru-RU" sz="2200" dirty="0" err="1" smtClean="0">
                <a:latin typeface="Times New Roman" pitchFamily="18" charset="0"/>
              </a:rPr>
              <a:t>различаващи</a:t>
            </a:r>
            <a:r>
              <a:rPr lang="ru-RU" sz="2200" dirty="0" smtClean="0">
                <a:latin typeface="Times New Roman" pitchFamily="18" charset="0"/>
              </a:rPr>
              <a:t> се по </a:t>
            </a:r>
            <a:r>
              <a:rPr lang="en-US" sz="2200" i="1" dirty="0" smtClean="0">
                <a:latin typeface="Times New Roman" pitchFamily="18" charset="0"/>
              </a:rPr>
              <a:t>m</a:t>
            </a:r>
            <a:r>
              <a:rPr lang="ru-RU" sz="2200" dirty="0" smtClean="0">
                <a:latin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</a:rPr>
              <a:t>Спектърът</a:t>
            </a:r>
            <a:r>
              <a:rPr lang="ru-RU" sz="2200" dirty="0" smtClean="0">
                <a:latin typeface="Times New Roman" pitchFamily="18" charset="0"/>
              </a:rPr>
              <a:t> на опера</a:t>
            </a:r>
            <a:r>
              <a:rPr lang="bg-BG" sz="2200" dirty="0" smtClean="0">
                <a:latin typeface="Times New Roman" pitchFamily="18" charset="0"/>
              </a:rPr>
              <a:t>тора</a:t>
            </a:r>
            <a:endParaRPr lang="en-US" sz="22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  </a:t>
            </a:r>
            <a:r>
              <a:rPr lang="ru-RU" sz="2200" dirty="0" smtClean="0">
                <a:latin typeface="Times New Roman" pitchFamily="18" charset="0"/>
              </a:rPr>
              <a:t> е </a:t>
            </a:r>
            <a:r>
              <a:rPr lang="ru-RU" sz="2200" b="1" dirty="0" smtClean="0">
                <a:latin typeface="Times New Roman" pitchFamily="18" charset="0"/>
              </a:rPr>
              <a:t>(</a:t>
            </a:r>
            <a:r>
              <a:rPr lang="en-US" sz="2200" b="1" dirty="0" smtClean="0">
                <a:latin typeface="Times New Roman" pitchFamily="18" charset="0"/>
              </a:rPr>
              <a:t>2</a:t>
            </a:r>
            <a:r>
              <a:rPr lang="en-US" sz="2200" b="1" i="1" dirty="0" smtClean="0">
                <a:latin typeface="Times New Roman" pitchFamily="18" charset="0"/>
              </a:rPr>
              <a:t>l+</a:t>
            </a:r>
            <a:r>
              <a:rPr lang="en-US" sz="2200" b="1" dirty="0" smtClean="0">
                <a:latin typeface="Times New Roman" pitchFamily="18" charset="0"/>
              </a:rPr>
              <a:t>1</a:t>
            </a:r>
            <a:r>
              <a:rPr lang="ru-RU" sz="2200" b="1" dirty="0" smtClean="0">
                <a:latin typeface="Times New Roman" pitchFamily="18" charset="0"/>
              </a:rPr>
              <a:t>)-кратно </a:t>
            </a:r>
            <a:r>
              <a:rPr lang="ru-RU" sz="2200" b="1" dirty="0" err="1" smtClean="0">
                <a:latin typeface="Times New Roman" pitchFamily="18" charset="0"/>
              </a:rPr>
              <a:t>изроден</a:t>
            </a:r>
            <a:r>
              <a:rPr lang="ru-RU" sz="2200" dirty="0" smtClean="0">
                <a:latin typeface="Times New Roman" pitchFamily="18" charset="0"/>
              </a:rPr>
              <a:t>. Физически </a:t>
            </a:r>
            <a:r>
              <a:rPr lang="ru-RU" sz="2200" dirty="0" err="1" smtClean="0">
                <a:latin typeface="Times New Roman" pitchFamily="18" charset="0"/>
              </a:rPr>
              <a:t>това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означава</a:t>
            </a:r>
            <a:r>
              <a:rPr lang="ru-RU" sz="2200" dirty="0" smtClean="0">
                <a:latin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</a:rPr>
              <a:t>че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векторът</a:t>
            </a:r>
            <a:r>
              <a:rPr lang="ru-RU" sz="2200" dirty="0" smtClean="0">
                <a:latin typeface="Times New Roman" pitchFamily="18" charset="0"/>
              </a:rPr>
              <a:t> на момента</a:t>
            </a:r>
          </a:p>
          <a:p>
            <a:pPr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</a:rPr>
              <a:t> с </a:t>
            </a:r>
            <a:r>
              <a:rPr lang="ru-RU" sz="2200" dirty="0" err="1" smtClean="0">
                <a:latin typeface="Times New Roman" pitchFamily="18" charset="0"/>
              </a:rPr>
              <a:t>фиксирана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стойност</a:t>
            </a:r>
            <a:r>
              <a:rPr lang="ru-RU" sz="2200" dirty="0" smtClean="0">
                <a:latin typeface="Times New Roman" pitchFamily="18" charset="0"/>
              </a:rPr>
              <a:t>, т.е. с </a:t>
            </a:r>
            <a:r>
              <a:rPr lang="ru-RU" sz="2200" dirty="0" err="1" smtClean="0">
                <a:latin typeface="Times New Roman" pitchFamily="18" charset="0"/>
              </a:rPr>
              <a:t>фиксирано</a:t>
            </a:r>
            <a:r>
              <a:rPr lang="ru-RU" sz="2200" dirty="0" smtClean="0">
                <a:latin typeface="Times New Roman" pitchFamily="18" charset="0"/>
              </a:rPr>
              <a:t> число </a:t>
            </a:r>
            <a:r>
              <a:rPr lang="en-US" sz="2200" i="1" dirty="0" smtClean="0">
                <a:latin typeface="Times New Roman" pitchFamily="18" charset="0"/>
              </a:rPr>
              <a:t>l</a:t>
            </a:r>
            <a:r>
              <a:rPr lang="ru-RU" sz="2200" dirty="0" smtClean="0">
                <a:latin typeface="Times New Roman" pitchFamily="18" charset="0"/>
              </a:rPr>
              <a:t>  </a:t>
            </a:r>
            <a:r>
              <a:rPr lang="ru-RU" sz="2200" dirty="0" err="1" smtClean="0">
                <a:latin typeface="Times New Roman" pitchFamily="18" charset="0"/>
              </a:rPr>
              <a:t>има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2</a:t>
            </a:r>
            <a:r>
              <a:rPr lang="en-US" sz="2200" i="1" dirty="0" smtClean="0">
                <a:latin typeface="Times New Roman" pitchFamily="18" charset="0"/>
              </a:rPr>
              <a:t>l+</a:t>
            </a:r>
            <a:r>
              <a:rPr lang="en-US" sz="2200" dirty="0" smtClean="0">
                <a:latin typeface="Times New Roman" pitchFamily="18" charset="0"/>
              </a:rPr>
              <a:t>1</a:t>
            </a:r>
            <a:r>
              <a:rPr lang="ru-RU" sz="2200" dirty="0" smtClean="0">
                <a:latin typeface="Times New Roman" pitchFamily="18" charset="0"/>
              </a:rPr>
              <a:t> ориентации</a:t>
            </a:r>
            <a:r>
              <a:rPr lang="ru-RU" sz="2200" dirty="0" smtClean="0">
                <a:latin typeface="Times New Roman" pitchFamily="18" charset="0"/>
              </a:rPr>
              <a:t>.</a:t>
            </a:r>
            <a:endParaRPr lang="ru-RU" sz="22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2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2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2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200" dirty="0" smtClean="0">
                <a:latin typeface="Times New Roman" pitchFamily="18" charset="0"/>
              </a:rPr>
              <a:t>    </a:t>
            </a:r>
            <a:endParaRPr lang="en-US" sz="2200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7643834" y="1785926"/>
          <a:ext cx="514350" cy="277813"/>
        </p:xfrm>
        <a:graphic>
          <a:graphicData uri="http://schemas.openxmlformats.org/presentationml/2006/ole">
            <p:oleObj spid="_x0000_s47105" name="Equation" r:id="rId3" imgW="304560" imgH="164880" progId="Equation.DSMT4">
              <p:embed/>
            </p:oleObj>
          </a:graphicData>
        </a:graphic>
      </p:graphicFrame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5143504" y="214313"/>
          <a:ext cx="1006475" cy="492125"/>
        </p:xfrm>
        <a:graphic>
          <a:graphicData uri="http://schemas.openxmlformats.org/presentationml/2006/ole">
            <p:oleObj spid="_x0000_s47106" name="Equation" r:id="rId4" imgW="545760" imgH="266400" progId="Equation.DSMT4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6215074" y="447654"/>
          <a:ext cx="328612" cy="398463"/>
        </p:xfrm>
        <a:graphic>
          <a:graphicData uri="http://schemas.openxmlformats.org/presentationml/2006/ole">
            <p:oleObj spid="_x0000_s47107" name="Equation" r:id="rId5" imgW="177480" imgH="215640" progId="Equation.DSMT4">
              <p:embed/>
            </p:oleObj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3214678" y="757071"/>
          <a:ext cx="4071966" cy="671665"/>
        </p:xfrm>
        <a:graphic>
          <a:graphicData uri="http://schemas.openxmlformats.org/presentationml/2006/ole">
            <p:oleObj spid="_x0000_s47108" name="Equation" r:id="rId6" imgW="2463480" imgH="406080" progId="Equation.DSMT4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1500166" y="822186"/>
          <a:ext cx="945364" cy="535112"/>
        </p:xfrm>
        <a:graphic>
          <a:graphicData uri="http://schemas.openxmlformats.org/presentationml/2006/ole">
            <p:oleObj spid="_x0000_s47109" name="Equation" r:id="rId7" imgW="672840" imgH="380880" progId="Equation.DSMT4">
              <p:embed/>
            </p:oleObj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142844" y="2071678"/>
          <a:ext cx="2289175" cy="576263"/>
        </p:xfrm>
        <a:graphic>
          <a:graphicData uri="http://schemas.openxmlformats.org/presentationml/2006/ole">
            <p:oleObj spid="_x0000_s47110" name="Equation" r:id="rId8" imgW="1511280" imgH="380880" progId="Equation.DSMT4">
              <p:embed/>
            </p:oleObj>
          </a:graphicData>
        </a:graphic>
      </p:graphicFrame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2714612" y="2143116"/>
          <a:ext cx="3227387" cy="328612"/>
        </p:xfrm>
        <a:graphic>
          <a:graphicData uri="http://schemas.openxmlformats.org/presentationml/2006/ole">
            <p:oleObj spid="_x0000_s47111" name="Equation" r:id="rId9" imgW="1993680" imgH="203040" progId="Equation.DSMT4">
              <p:embed/>
            </p:oleObj>
          </a:graphicData>
        </a:graphic>
      </p:graphicFrame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6143636" y="2143116"/>
          <a:ext cx="2443163" cy="327025"/>
        </p:xfrm>
        <a:graphic>
          <a:graphicData uri="http://schemas.openxmlformats.org/presentationml/2006/ole">
            <p:oleObj spid="_x0000_s47112" name="Equation" r:id="rId10" imgW="1612800" imgH="215640" progId="Equation.DSMT4">
              <p:embed/>
            </p:oleObj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1500166" y="3751686"/>
          <a:ext cx="270430" cy="374442"/>
        </p:xfrm>
        <a:graphic>
          <a:graphicData uri="http://schemas.openxmlformats.org/presentationml/2006/ole">
            <p:oleObj spid="_x0000_s47113" name="Equation" r:id="rId11" imgW="164880" imgH="228600" progId="Equation.DSMT4">
              <p:embed/>
            </p:oleObj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2062145" y="3752126"/>
          <a:ext cx="285752" cy="329341"/>
        </p:xfrm>
        <a:graphic>
          <a:graphicData uri="http://schemas.openxmlformats.org/presentationml/2006/ole">
            <p:oleObj spid="_x0000_s47114" name="Equation" r:id="rId12" imgW="164880" imgH="190440" progId="Equation.DSMT4">
              <p:embed/>
            </p:oleObj>
          </a:graphicData>
        </a:graphic>
      </p:graphicFrame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2395539" y="4057656"/>
          <a:ext cx="3962411" cy="371476"/>
        </p:xfrm>
        <a:graphic>
          <a:graphicData uri="http://schemas.openxmlformats.org/presentationml/2006/ole">
            <p:oleObj spid="_x0000_s47115" name="Equation" r:id="rId13" imgW="2438280" imgH="228600" progId="Equation.DSMT4">
              <p:embed/>
            </p:oleObj>
          </a:graphicData>
        </a:graphic>
      </p:graphicFrame>
      <p:graphicFrame>
        <p:nvGraphicFramePr>
          <p:cNvPr id="47116" name="Object 12"/>
          <p:cNvGraphicFramePr>
            <a:graphicFrameLocks noChangeAspect="1"/>
          </p:cNvGraphicFramePr>
          <p:nvPr/>
        </p:nvGraphicFramePr>
        <p:xfrm>
          <a:off x="5425561" y="4340442"/>
          <a:ext cx="289447" cy="357190"/>
        </p:xfrm>
        <a:graphic>
          <a:graphicData uri="http://schemas.openxmlformats.org/presentationml/2006/ole">
            <p:oleObj spid="_x0000_s47116" name="Equation" r:id="rId14" imgW="164880" imgH="203040" progId="Equation.DSMT4">
              <p:embed/>
            </p:oleObj>
          </a:graphicData>
        </a:graphic>
      </p:graphicFrame>
      <p:graphicFrame>
        <p:nvGraphicFramePr>
          <p:cNvPr id="47117" name="Object 13"/>
          <p:cNvGraphicFramePr>
            <a:graphicFrameLocks noChangeAspect="1"/>
          </p:cNvGraphicFramePr>
          <p:nvPr/>
        </p:nvGraphicFramePr>
        <p:xfrm>
          <a:off x="2464578" y="4665427"/>
          <a:ext cx="3964810" cy="406647"/>
        </p:xfrm>
        <a:graphic>
          <a:graphicData uri="http://schemas.openxmlformats.org/presentationml/2006/ole">
            <p:oleObj spid="_x0000_s47117" name="Equation" r:id="rId15" imgW="1981080" imgH="203040" progId="Equation.DSMT4">
              <p:embed/>
            </p:oleObj>
          </a:graphicData>
        </a:graphic>
      </p:graphicFrame>
      <p:graphicFrame>
        <p:nvGraphicFramePr>
          <p:cNvPr id="47118" name="Object 14"/>
          <p:cNvGraphicFramePr>
            <a:graphicFrameLocks noChangeAspect="1"/>
          </p:cNvGraphicFramePr>
          <p:nvPr/>
        </p:nvGraphicFramePr>
        <p:xfrm>
          <a:off x="1750782" y="4306207"/>
          <a:ext cx="285750" cy="328613"/>
        </p:xfrm>
        <a:graphic>
          <a:graphicData uri="http://schemas.openxmlformats.org/presentationml/2006/ole">
            <p:oleObj spid="_x0000_s47118" name="Equation" r:id="rId16" imgW="164880" imgH="190440" progId="Equation.DSMT4">
              <p:embed/>
            </p:oleObj>
          </a:graphicData>
        </a:graphic>
      </p:graphicFrame>
      <p:graphicFrame>
        <p:nvGraphicFramePr>
          <p:cNvPr id="47119" name="Object 15"/>
          <p:cNvGraphicFramePr>
            <a:graphicFrameLocks noChangeAspect="1"/>
          </p:cNvGraphicFramePr>
          <p:nvPr/>
        </p:nvGraphicFramePr>
        <p:xfrm>
          <a:off x="-71470" y="5966533"/>
          <a:ext cx="285750" cy="328613"/>
        </p:xfrm>
        <a:graphic>
          <a:graphicData uri="http://schemas.openxmlformats.org/presentationml/2006/ole">
            <p:oleObj spid="_x0000_s47119" name="Equation" r:id="rId17" imgW="164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8.4.  ВЕКТОРНА ИНТЕРПРЕТАЦИЯ НА МОМЕНТА НА ИМПУЛСА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-142908" y="357166"/>
            <a:ext cx="9787006" cy="66437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</a:rPr>
              <a:t>Векторна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представянея</a:t>
            </a:r>
            <a:r>
              <a:rPr lang="ru-RU" sz="2400" b="1" i="1" dirty="0" smtClean="0">
                <a:latin typeface="Times New Roman" pitchFamily="18" charset="0"/>
              </a:rPr>
              <a:t> на момента </a:t>
            </a:r>
            <a:r>
              <a:rPr lang="ru-RU" sz="2400" b="1" i="1" dirty="0" err="1" smtClean="0">
                <a:latin typeface="Times New Roman" pitchFamily="18" charset="0"/>
              </a:rPr>
              <a:t>н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импулса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Векторно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</a:rPr>
              <a:t> на момента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</a:rPr>
              <a:t>: </a:t>
            </a:r>
            <a:r>
              <a:rPr lang="en-US" sz="2400" b="1" dirty="0" smtClean="0">
                <a:latin typeface="Times New Roman" pitchFamily="18" charset="0"/>
              </a:rPr>
              <a:t>L </a:t>
            </a:r>
            <a:r>
              <a:rPr lang="ru-RU" sz="2400" dirty="0" smtClean="0">
                <a:latin typeface="Times New Roman" pitchFamily="18" charset="0"/>
              </a:rPr>
              <a:t>на колело, </a:t>
            </a:r>
            <a:r>
              <a:rPr lang="ru-RU" sz="2400" dirty="0" err="1" smtClean="0">
                <a:latin typeface="Times New Roman" pitchFamily="18" charset="0"/>
              </a:rPr>
              <a:t>въртящо</a:t>
            </a:r>
            <a:r>
              <a:rPr lang="ru-RU" sz="2400" dirty="0" smtClean="0">
                <a:latin typeface="Times New Roman" pitchFamily="18" charset="0"/>
              </a:rPr>
              <a:t> се в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равнина около неподвижен </a:t>
            </a:r>
            <a:r>
              <a:rPr lang="ru-RU" sz="2400" dirty="0" err="1" smtClean="0">
                <a:latin typeface="Times New Roman" pitchFamily="18" charset="0"/>
              </a:rPr>
              <a:t>център</a:t>
            </a:r>
            <a:r>
              <a:rPr lang="ru-RU" sz="2400" dirty="0" smtClean="0">
                <a:latin typeface="Times New Roman" pitchFamily="18" charset="0"/>
              </a:rPr>
              <a:t>; б) </a:t>
            </a:r>
            <a:r>
              <a:rPr lang="ru-RU" sz="2400" dirty="0" err="1" smtClean="0">
                <a:latin typeface="Times New Roman" pitchFamily="18" charset="0"/>
              </a:rPr>
              <a:t>класическо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векторно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квантовомеханичен</a:t>
            </a:r>
            <a:r>
              <a:rPr lang="ru-RU" sz="2400" dirty="0" smtClean="0">
                <a:latin typeface="Times New Roman" pitchFamily="18" charset="0"/>
              </a:rPr>
              <a:t> момент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</a:rPr>
              <a:t>векторът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прецесира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около оста </a:t>
            </a:r>
            <a:r>
              <a:rPr lang="en-US" sz="2400" i="1" dirty="0" smtClean="0">
                <a:latin typeface="Times New Roman" pitchFamily="18" charset="0"/>
              </a:rPr>
              <a:t>Z</a:t>
            </a:r>
            <a:r>
              <a:rPr lang="ru-RU" sz="2400" i="1" dirty="0" smtClean="0">
                <a:latin typeface="Times New Roman" pitchFamily="18" charset="0"/>
              </a:rPr>
              <a:t> .</a:t>
            </a: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Моделът</a:t>
            </a:r>
            <a:r>
              <a:rPr lang="ru-RU" sz="2400" i="1" dirty="0" smtClean="0">
                <a:latin typeface="Times New Roman" pitchFamily="18" charset="0"/>
              </a:rPr>
              <a:t> на момента на </a:t>
            </a:r>
            <a:r>
              <a:rPr lang="ru-RU" sz="2400" i="1" dirty="0" err="1" smtClean="0">
                <a:latin typeface="Times New Roman" pitchFamily="18" charset="0"/>
              </a:rPr>
              <a:t>импулса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като</a:t>
            </a:r>
            <a:r>
              <a:rPr lang="ru-RU" sz="2400" i="1" dirty="0" smtClean="0">
                <a:latin typeface="Times New Roman" pitchFamily="18" charset="0"/>
              </a:rPr>
              <a:t> вектор с постоянна величина, </a:t>
            </a:r>
            <a:r>
              <a:rPr lang="ru-RU" sz="2400" i="1" dirty="0" err="1" smtClean="0">
                <a:latin typeface="Times New Roman" pitchFamily="18" charset="0"/>
              </a:rPr>
              <a:t>преце</a:t>
            </a:r>
            <a:r>
              <a:rPr lang="ru-RU" sz="2400" i="1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сиращ</a:t>
            </a:r>
            <a:r>
              <a:rPr lang="ru-RU" sz="2400" i="1" dirty="0" smtClean="0">
                <a:latin typeface="Times New Roman" pitchFamily="18" charset="0"/>
              </a:rPr>
              <a:t> около </a:t>
            </a:r>
            <a:r>
              <a:rPr lang="en-US" sz="2400" i="1" dirty="0" smtClean="0">
                <a:latin typeface="Times New Roman" pitchFamily="18" charset="0"/>
              </a:rPr>
              <a:t>Z</a:t>
            </a:r>
            <a:r>
              <a:rPr lang="ru-RU" sz="2400" i="1" dirty="0" smtClean="0">
                <a:latin typeface="Times New Roman" pitchFamily="18" charset="0"/>
              </a:rPr>
              <a:t> и </a:t>
            </a:r>
            <a:r>
              <a:rPr lang="ru-RU" sz="2400" i="1" dirty="0" err="1" smtClean="0">
                <a:latin typeface="Times New Roman" pitchFamily="18" charset="0"/>
              </a:rPr>
              <a:t>имащ</a:t>
            </a:r>
            <a:r>
              <a:rPr lang="ru-RU" sz="2400" i="1" dirty="0" smtClean="0">
                <a:latin typeface="Times New Roman" pitchFamily="18" charset="0"/>
              </a:rPr>
              <a:t> постоянна   </a:t>
            </a:r>
            <a:r>
              <a:rPr lang="en-US" sz="2400" i="1" dirty="0" smtClean="0">
                <a:latin typeface="Times New Roman" pitchFamily="18" charset="0"/>
              </a:rPr>
              <a:t>                 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        </a:t>
            </a:r>
            <a:r>
              <a:rPr lang="bg-BG" sz="2400" i="1" dirty="0" smtClean="0">
                <a:latin typeface="Times New Roman" pitchFamily="18" charset="0"/>
              </a:rPr>
              <a:t>и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неопределени</a:t>
            </a:r>
            <a:r>
              <a:rPr lang="ru-RU" sz="2400" i="1" dirty="0" smtClean="0">
                <a:latin typeface="Times New Roman" pitchFamily="18" charset="0"/>
              </a:rPr>
              <a:t>     и       е </a:t>
            </a:r>
          </a:p>
          <a:p>
            <a:pPr>
              <a:buNone/>
            </a:pPr>
            <a:r>
              <a:rPr lang="ru-RU" sz="2400" i="1" spc="-10" dirty="0" smtClean="0">
                <a:latin typeface="Times New Roman" pitchFamily="18" charset="0"/>
              </a:rPr>
              <a:t>добра </a:t>
            </a:r>
            <a:r>
              <a:rPr lang="ru-RU" sz="2400" i="1" spc="-10" dirty="0" err="1" smtClean="0">
                <a:latin typeface="Times New Roman" pitchFamily="18" charset="0"/>
              </a:rPr>
              <a:t>нагледна</a:t>
            </a:r>
            <a:r>
              <a:rPr lang="ru-RU" sz="2400" i="1" spc="-10" dirty="0" smtClean="0">
                <a:latin typeface="Times New Roman" pitchFamily="18" charset="0"/>
              </a:rPr>
              <a:t> </a:t>
            </a:r>
            <a:r>
              <a:rPr lang="ru-RU" sz="2400" i="1" spc="-10" dirty="0" err="1" smtClean="0">
                <a:latin typeface="Times New Roman" pitchFamily="18" charset="0"/>
              </a:rPr>
              <a:t>представа</a:t>
            </a:r>
            <a:r>
              <a:rPr lang="ru-RU" sz="2400" i="1" spc="-10" dirty="0" smtClean="0">
                <a:latin typeface="Times New Roman" pitchFamily="18" charset="0"/>
              </a:rPr>
              <a:t> за </a:t>
            </a:r>
            <a:r>
              <a:rPr lang="ru-RU" sz="2400" i="1" spc="-10" dirty="0" err="1" smtClean="0">
                <a:latin typeface="Times New Roman" pitchFamily="18" charset="0"/>
              </a:rPr>
              <a:t>квантовомеханичния</a:t>
            </a:r>
            <a:r>
              <a:rPr lang="ru-RU" sz="2400" i="1" spc="-10" dirty="0" smtClean="0">
                <a:latin typeface="Times New Roman" pitchFamily="18" charset="0"/>
              </a:rPr>
              <a:t> момент на </a:t>
            </a:r>
            <a:r>
              <a:rPr lang="ru-RU" sz="2400" i="1" spc="-10" dirty="0" err="1" smtClean="0">
                <a:latin typeface="Times New Roman" pitchFamily="18" charset="0"/>
              </a:rPr>
              <a:t>импулса</a:t>
            </a:r>
            <a:r>
              <a:rPr lang="ru-RU" sz="2400" spc="-10" dirty="0" smtClean="0">
                <a:latin typeface="Times New Roman" pitchFamily="18" charset="0"/>
              </a:rPr>
              <a:t>. </a:t>
            </a:r>
            <a:r>
              <a:rPr lang="ru-RU" sz="2400" spc="-10" dirty="0" err="1" smtClean="0">
                <a:latin typeface="Times New Roman" pitchFamily="18" charset="0"/>
              </a:rPr>
              <a:t>Обаче</a:t>
            </a:r>
            <a:r>
              <a:rPr lang="ru-RU" sz="2400" spc="-1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става дума за </a:t>
            </a:r>
            <a:r>
              <a:rPr lang="ru-RU" sz="2400" b="1" dirty="0" err="1" smtClean="0">
                <a:latin typeface="Times New Roman" pitchFamily="18" charset="0"/>
              </a:rPr>
              <a:t>представа</a:t>
            </a:r>
            <a:r>
              <a:rPr lang="ru-RU" sz="2400" b="1" dirty="0" smtClean="0">
                <a:latin typeface="Times New Roman" pitchFamily="18" charset="0"/>
              </a:rPr>
              <a:t>, а не за </a:t>
            </a:r>
            <a:r>
              <a:rPr lang="ru-RU" sz="2400" b="1" dirty="0" err="1" smtClean="0">
                <a:latin typeface="Times New Roman" pitchFamily="18" charset="0"/>
              </a:rPr>
              <a:t>действителна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прецесия</a:t>
            </a:r>
            <a:r>
              <a:rPr lang="ru-RU" sz="2400" dirty="0" smtClean="0">
                <a:latin typeface="Times New Roman" pitchFamily="18" charset="0"/>
              </a:rPr>
              <a:t>. Той лежи </a:t>
            </a:r>
            <a:r>
              <a:rPr lang="ru-RU" sz="2400" dirty="0" err="1" smtClean="0">
                <a:latin typeface="Times New Roman" pitchFamily="18" charset="0"/>
              </a:rPr>
              <a:t>върху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ко-нуса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</a:rPr>
              <a:t>прецесия</a:t>
            </a:r>
            <a:r>
              <a:rPr lang="ru-RU" sz="2400" dirty="0" smtClean="0">
                <a:latin typeface="Times New Roman" pitchFamily="18" charset="0"/>
              </a:rPr>
              <a:t> и друга полезна </a:t>
            </a:r>
            <a:r>
              <a:rPr lang="ru-RU" sz="2400" dirty="0" err="1" smtClean="0">
                <a:latin typeface="Times New Roman" pitchFamily="18" charset="0"/>
              </a:rPr>
              <a:t>представа</a:t>
            </a:r>
            <a:r>
              <a:rPr lang="ru-RU" sz="2400" dirty="0" smtClean="0">
                <a:latin typeface="Times New Roman" pitchFamily="18" charset="0"/>
              </a:rPr>
              <a:t> е, </a:t>
            </a:r>
            <a:r>
              <a:rPr lang="ru-RU" sz="2400" dirty="0" err="1" smtClean="0">
                <a:latin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</a:rPr>
              <a:t> е размазан </a:t>
            </a:r>
            <a:r>
              <a:rPr lang="ru-RU" sz="2400" dirty="0" err="1" smtClean="0">
                <a:latin typeface="Times New Roman" pitchFamily="18" charset="0"/>
              </a:rPr>
              <a:t>върху</a:t>
            </a:r>
            <a:r>
              <a:rPr lang="ru-RU" sz="2400" dirty="0" smtClean="0">
                <a:latin typeface="Times New Roman" pitchFamily="18" charset="0"/>
              </a:rPr>
              <a:t> него.</a:t>
            </a: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i="1" dirty="0"/>
          </a:p>
        </p:txBody>
      </p:sp>
      <p:pic>
        <p:nvPicPr>
          <p:cNvPr id="32779" name="Picture 11" descr="fig1001a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8838" y="793750"/>
            <a:ext cx="4985848" cy="292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3957633" y="5206378"/>
          <a:ext cx="1960081" cy="418150"/>
        </p:xfrm>
        <a:graphic>
          <a:graphicData uri="http://schemas.openxmlformats.org/presentationml/2006/ole">
            <p:oleObj spid="_x0000_s32780" name="Equation" r:id="rId4" imgW="952200" imgH="203040" progId="Equation.DSMT4">
              <p:embed/>
            </p:oleObj>
          </a:graphicData>
        </a:graphic>
      </p:graphicFrame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7786710" y="5154627"/>
          <a:ext cx="339725" cy="417513"/>
        </p:xfrm>
        <a:graphic>
          <a:graphicData uri="http://schemas.openxmlformats.org/presentationml/2006/ole">
            <p:oleObj spid="_x0000_s32781" name="Equation" r:id="rId5" imgW="164880" imgH="203040" progId="Equation.DSMT4">
              <p:embed/>
            </p:oleObj>
          </a:graphicData>
        </a:graphic>
      </p:graphicFrame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8286776" y="5175265"/>
          <a:ext cx="442912" cy="468313"/>
        </p:xfrm>
        <a:graphic>
          <a:graphicData uri="http://schemas.openxmlformats.org/presentationml/2006/ole">
            <p:oleObj spid="_x0000_s32782" name="Equation" r:id="rId6" imgW="215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5715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8.4.  ВЕКТОРНА ИНТЕРПРЕТАЦИЯ НА МОМЕНТА НА ИМПУЛСА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285728"/>
            <a:ext cx="9644130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</a:rPr>
              <a:t>•  Представяне на състояние с </a:t>
            </a:r>
            <a:r>
              <a:rPr lang="en-US" sz="2400" b="1" i="1" dirty="0" smtClean="0">
                <a:latin typeface="Times New Roman" pitchFamily="18" charset="0"/>
              </a:rPr>
              <a:t>l = </a:t>
            </a:r>
            <a:r>
              <a:rPr lang="en-US" sz="2400" b="1" dirty="0" smtClean="0">
                <a:latin typeface="Times New Roman" pitchFamily="18" charset="0"/>
              </a:rPr>
              <a:t>2</a:t>
            </a: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Векторно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представяне</a:t>
            </a:r>
            <a:r>
              <a:rPr lang="ru-RU" sz="2400" dirty="0" smtClean="0">
                <a:latin typeface="Times New Roman" pitchFamily="18" charset="0"/>
              </a:rPr>
              <a:t> на момента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с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l = </a:t>
            </a:r>
            <a:r>
              <a:rPr lang="en-US" sz="2400" dirty="0" smtClean="0">
                <a:latin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</a:rPr>
              <a:t>. При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възможни</a:t>
            </a:r>
            <a:r>
              <a:rPr lang="ru-RU" sz="2400" dirty="0" smtClean="0">
                <a:latin typeface="Times New Roman" pitchFamily="18" charset="0"/>
              </a:rPr>
              <a:t> ориентации, </a:t>
            </a:r>
            <a:r>
              <a:rPr lang="ru-RU" sz="2400" dirty="0" err="1" smtClean="0">
                <a:latin typeface="Times New Roman" pitchFamily="18" charset="0"/>
              </a:rPr>
              <a:t>включително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тази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нулева</a:t>
            </a:r>
            <a:r>
              <a:rPr lang="ru-RU" sz="2400" dirty="0" smtClean="0">
                <a:latin typeface="Times New Roman" pitchFamily="18" charset="0"/>
              </a:rPr>
              <a:t> –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Z-</a:t>
            </a:r>
            <a:r>
              <a:rPr lang="ru-RU" sz="2400" dirty="0" smtClean="0">
                <a:latin typeface="Times New Roman" pitchFamily="18" charset="0"/>
              </a:rPr>
              <a:t>ком</a:t>
            </a:r>
            <a:r>
              <a:rPr lang="en-US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понента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векторът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прецесира</a:t>
            </a:r>
            <a:r>
              <a:rPr lang="ru-RU" sz="2400" dirty="0" smtClean="0">
                <a:latin typeface="Times New Roman" pitchFamily="18" charset="0"/>
              </a:rPr>
              <a:t> около оста </a:t>
            </a:r>
            <a:r>
              <a:rPr lang="en-US" sz="2400" i="1" dirty="0" smtClean="0">
                <a:latin typeface="Times New Roman" pitchFamily="18" charset="0"/>
              </a:rPr>
              <a:t>Z.</a:t>
            </a:r>
            <a:r>
              <a:rPr lang="en-US" sz="2400" dirty="0" smtClean="0">
                <a:latin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1749" name="Picture 5" descr="fig1002a_01-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857232"/>
            <a:ext cx="4429156" cy="4719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14290"/>
            <a:ext cx="9572692" cy="6572296"/>
          </a:xfrm>
        </p:spPr>
        <p:txBody>
          <a:bodyPr>
            <a:normAutofit/>
          </a:bodyPr>
          <a:lstStyle/>
          <a:p>
            <a:pPr marL="347472" indent="-347472">
              <a:spcBef>
                <a:spcPts val="576"/>
              </a:spcBef>
              <a:buSzPts val="2400"/>
              <a:buFont typeface="Arial"/>
              <a:buChar char="•"/>
            </a:pPr>
            <a:r>
              <a:rPr lang="ru-RU" sz="2400" b="1" i="1" dirty="0" err="1" smtClean="0">
                <a:latin typeface="Times New Roman"/>
              </a:rPr>
              <a:t>Буквено</a:t>
            </a:r>
            <a:r>
              <a:rPr lang="ru-RU" sz="2400" b="1" i="1" dirty="0" smtClean="0">
                <a:latin typeface="Times New Roman"/>
              </a:rPr>
              <a:t> </a:t>
            </a:r>
            <a:r>
              <a:rPr lang="ru-RU" sz="2400" b="1" i="1" dirty="0" err="1" smtClean="0">
                <a:latin typeface="Times New Roman"/>
              </a:rPr>
              <a:t>означаване</a:t>
            </a:r>
            <a:r>
              <a:rPr lang="ru-RU" sz="2400" b="1" i="1" dirty="0" smtClean="0">
                <a:latin typeface="Times New Roman"/>
              </a:rPr>
              <a:t> на </a:t>
            </a:r>
            <a:r>
              <a:rPr lang="ru-RU" sz="2400" b="1" i="1" dirty="0" err="1" smtClean="0">
                <a:latin typeface="Times New Roman"/>
              </a:rPr>
              <a:t>състояния</a:t>
            </a:r>
            <a:r>
              <a:rPr lang="ru-RU" sz="2400" b="1" i="1" dirty="0" smtClean="0">
                <a:latin typeface="Times New Roman"/>
              </a:rPr>
              <a:t> с различно </a:t>
            </a:r>
            <a:r>
              <a:rPr lang="en-US" sz="2400" b="1" i="1" dirty="0" smtClean="0">
                <a:latin typeface="Times New Roman"/>
              </a:rPr>
              <a:t>l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000" dirty="0" smtClean="0">
                <a:latin typeface="Times New Roman"/>
              </a:rPr>
              <a:t>С</a:t>
            </a:r>
            <a:r>
              <a:rPr lang="ru-RU" sz="2000" dirty="0" err="1" smtClean="0">
                <a:latin typeface="Times New Roman"/>
              </a:rPr>
              <a:t>тойността</a:t>
            </a:r>
            <a:r>
              <a:rPr lang="ru-RU" sz="2000" dirty="0" smtClean="0">
                <a:latin typeface="Times New Roman"/>
              </a:rPr>
              <a:t> на </a:t>
            </a:r>
            <a:r>
              <a:rPr lang="en-US" sz="2000" b="1" dirty="0" smtClean="0">
                <a:latin typeface="Times New Roman"/>
              </a:rPr>
              <a:t>L</a:t>
            </a:r>
            <a:r>
              <a:rPr lang="ru-RU" sz="2000" dirty="0" smtClean="0">
                <a:latin typeface="Times New Roman"/>
              </a:rPr>
              <a:t> се </a:t>
            </a:r>
            <a:r>
              <a:rPr lang="ru-RU" sz="2000" dirty="0" err="1" smtClean="0">
                <a:latin typeface="Times New Roman"/>
              </a:rPr>
              <a:t>определя</a:t>
            </a:r>
            <a:r>
              <a:rPr lang="ru-RU" sz="2000" dirty="0" smtClean="0">
                <a:latin typeface="Times New Roman"/>
              </a:rPr>
              <a:t> от </a:t>
            </a:r>
            <a:r>
              <a:rPr lang="ru-RU" sz="2000" dirty="0" err="1" smtClean="0">
                <a:latin typeface="Times New Roman"/>
              </a:rPr>
              <a:t>кв-то</a:t>
            </a:r>
            <a:r>
              <a:rPr lang="ru-RU" sz="2000" dirty="0" smtClean="0">
                <a:latin typeface="Times New Roman"/>
              </a:rPr>
              <a:t> число </a:t>
            </a:r>
            <a:r>
              <a:rPr lang="en-US" sz="2000" i="1" dirty="0" smtClean="0">
                <a:latin typeface="Times New Roman"/>
              </a:rPr>
              <a:t>l</a:t>
            </a:r>
            <a:r>
              <a:rPr lang="ru-RU" sz="2000" dirty="0" smtClean="0">
                <a:latin typeface="Times New Roman"/>
              </a:rPr>
              <a:t> . В </a:t>
            </a:r>
            <a:r>
              <a:rPr lang="en-US" sz="2000" dirty="0" smtClean="0">
                <a:latin typeface="Times New Roman"/>
              </a:rPr>
              <a:t>KM </a:t>
            </a:r>
            <a:r>
              <a:rPr lang="ru-RU" sz="2000" dirty="0" err="1" smtClean="0">
                <a:latin typeface="Times New Roman"/>
              </a:rPr>
              <a:t>състоя</a:t>
            </a:r>
            <a:r>
              <a:rPr lang="bg-BG" sz="2000" dirty="0" smtClean="0">
                <a:latin typeface="Times New Roman"/>
              </a:rPr>
              <a:t>ни</a:t>
            </a:r>
            <a:r>
              <a:rPr lang="ru-RU" sz="2000" dirty="0" err="1" smtClean="0">
                <a:latin typeface="Times New Roman"/>
              </a:rPr>
              <a:t>ята</a:t>
            </a:r>
            <a:r>
              <a:rPr lang="ru-RU" sz="2000" dirty="0" smtClean="0">
                <a:latin typeface="Times New Roman"/>
              </a:rPr>
              <a:t> на </a:t>
            </a:r>
            <a:r>
              <a:rPr lang="ru-RU" sz="2000" dirty="0" err="1" smtClean="0">
                <a:latin typeface="Times New Roman"/>
              </a:rPr>
              <a:t>една</a:t>
            </a:r>
            <a:r>
              <a:rPr lang="ru-RU" sz="2000" dirty="0" smtClean="0">
                <a:latin typeface="Times New Roman"/>
              </a:rPr>
              <a:t> частица с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000" dirty="0" smtClean="0">
                <a:latin typeface="Times New Roman"/>
              </a:rPr>
              <a:t>определен момент на </a:t>
            </a:r>
            <a:r>
              <a:rPr lang="ru-RU" sz="2000" dirty="0" err="1" smtClean="0">
                <a:latin typeface="Times New Roman"/>
              </a:rPr>
              <a:t>импулса</a:t>
            </a:r>
            <a:r>
              <a:rPr lang="ru-RU" sz="2000" dirty="0" smtClean="0">
                <a:latin typeface="Times New Roman"/>
              </a:rPr>
              <a:t>, т.е. с </a:t>
            </a:r>
            <a:r>
              <a:rPr lang="ru-RU" sz="2000" dirty="0" err="1" smtClean="0">
                <a:latin typeface="Times New Roman"/>
              </a:rPr>
              <a:t>фиксирано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en-US" sz="2000" i="1" dirty="0" smtClean="0">
                <a:latin typeface="Times New Roman"/>
              </a:rPr>
              <a:t>l</a:t>
            </a:r>
            <a:r>
              <a:rPr lang="ru-RU" sz="2000" dirty="0" smtClean="0">
                <a:latin typeface="Times New Roman"/>
              </a:rPr>
              <a:t>, се </a:t>
            </a:r>
            <a:r>
              <a:rPr lang="ru-RU" sz="2000" dirty="0" err="1" smtClean="0">
                <a:latin typeface="Times New Roman"/>
              </a:rPr>
              <a:t>означават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освен</a:t>
            </a:r>
            <a:r>
              <a:rPr lang="ru-RU" sz="2000" dirty="0" smtClean="0">
                <a:latin typeface="Times New Roman"/>
              </a:rPr>
              <a:t> числено и бук-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000" dirty="0" smtClean="0">
                <a:latin typeface="Times New Roman"/>
              </a:rPr>
              <a:t>вено. </a:t>
            </a:r>
            <a:r>
              <a:rPr lang="ru-RU" sz="2000" dirty="0" err="1" smtClean="0">
                <a:latin typeface="Times New Roman"/>
              </a:rPr>
              <a:t>Състоянията</a:t>
            </a:r>
            <a:r>
              <a:rPr lang="ru-RU" sz="2000" dirty="0" smtClean="0">
                <a:latin typeface="Times New Roman"/>
              </a:rPr>
              <a:t> с </a:t>
            </a:r>
            <a:r>
              <a:rPr lang="ru-RU" sz="2000" dirty="0" err="1" smtClean="0">
                <a:latin typeface="Times New Roman"/>
              </a:rPr>
              <a:t>моментите</a:t>
            </a:r>
            <a:r>
              <a:rPr lang="ru-RU" sz="2000" dirty="0" smtClean="0">
                <a:latin typeface="Times New Roman"/>
              </a:rPr>
              <a:t>, </a:t>
            </a:r>
            <a:r>
              <a:rPr lang="ru-RU" sz="2000" dirty="0" err="1" smtClean="0">
                <a:latin typeface="Times New Roman"/>
              </a:rPr>
              <a:t>буквените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означения</a:t>
            </a:r>
            <a:r>
              <a:rPr lang="ru-RU" sz="2000" dirty="0" smtClean="0">
                <a:latin typeface="Times New Roman"/>
              </a:rPr>
              <a:t> и </a:t>
            </a:r>
            <a:r>
              <a:rPr lang="ru-RU" sz="2000" dirty="0" err="1" smtClean="0">
                <a:latin typeface="Times New Roman"/>
              </a:rPr>
              <a:t>проекциите</a:t>
            </a:r>
            <a:r>
              <a:rPr lang="ru-RU" sz="2000" dirty="0" smtClean="0">
                <a:latin typeface="Times New Roman"/>
              </a:rPr>
              <a:t> им </a:t>
            </a:r>
            <a:r>
              <a:rPr lang="ru-RU" sz="2000" dirty="0" err="1" smtClean="0">
                <a:latin typeface="Times New Roman"/>
              </a:rPr>
              <a:t>са</a:t>
            </a:r>
            <a:r>
              <a:rPr lang="ru-RU" sz="2000" dirty="0" smtClean="0">
                <a:latin typeface="Times New Roman"/>
              </a:rPr>
              <a:t> в таблица:</a:t>
            </a:r>
            <a:endParaRPr lang="en-US" sz="2000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Font typeface="Arial"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57161" y="1785927"/>
          <a:ext cx="8072491" cy="5072812"/>
        </p:xfrm>
        <a:graphic>
          <a:graphicData uri="http://schemas.openxmlformats.org/drawingml/2006/table">
            <a:tbl>
              <a:tblPr/>
              <a:tblGrid>
                <a:gridCol w="1941422"/>
                <a:gridCol w="302096"/>
                <a:gridCol w="781277"/>
                <a:gridCol w="1164852"/>
                <a:gridCol w="1682567"/>
                <a:gridCol w="2200277"/>
              </a:tblGrid>
              <a:tr h="105051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bg-BG" sz="2000" i="0" dirty="0">
                          <a:latin typeface="Times New Roman"/>
                          <a:ea typeface="Times New Roman"/>
                          <a:cs typeface="Times New Roman"/>
                        </a:rPr>
                        <a:t>Стойности на орбиталното </a:t>
                      </a:r>
                      <a:r>
                        <a:rPr lang="bg-BG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квантово </a:t>
                      </a:r>
                      <a:r>
                        <a:rPr lang="bg-BG" sz="2000" i="0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en-US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bg-BG" sz="2000" i="0" dirty="0">
                          <a:latin typeface="Times New Roman"/>
                          <a:ea typeface="Times New Roman"/>
                          <a:cs typeface="Times New Roman"/>
                        </a:rPr>
                        <a:t>Буквено означение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en-GB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bg-BG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en-GB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en-GB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en-GB" sz="2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86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Стойности на</a:t>
                      </a: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51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bg-BG" sz="2000" i="0" dirty="0">
                          <a:latin typeface="Times New Roman"/>
                          <a:ea typeface="Times New Roman"/>
                          <a:cs typeface="Times New Roman"/>
                        </a:rPr>
                        <a:t>Стойности на магнитното </a:t>
                      </a:r>
                      <a:r>
                        <a:rPr lang="bg-BG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кв. </a:t>
                      </a:r>
                      <a:r>
                        <a:rPr lang="bg-BG" sz="2000" i="0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en-US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50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Стойости</a:t>
                      </a:r>
                      <a:r>
                        <a:rPr lang="bg-BG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на</a:t>
                      </a:r>
                      <a:endParaRPr lang="en-US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GB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3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 i="0" dirty="0">
                          <a:latin typeface="Times New Roman"/>
                          <a:ea typeface="Times New Roman"/>
                          <a:cs typeface="Times New Roman"/>
                        </a:rPr>
                        <a:t>Кратност на израждането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78581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8.4  ВЕКТОРНА ИНТЕРПРЕТАЦИЯ НА МОМЕНТА НА ИМПУЛСА</a:t>
            </a:r>
            <a:endParaRPr lang="en-US" sz="2400" b="1" dirty="0"/>
          </a:p>
        </p:txBody>
      </p:sp>
      <p:graphicFrame>
        <p:nvGraphicFramePr>
          <p:cNvPr id="30748" name="Object 28"/>
          <p:cNvGraphicFramePr>
            <a:graphicFrameLocks noChangeAspect="1"/>
          </p:cNvGraphicFramePr>
          <p:nvPr/>
        </p:nvGraphicFramePr>
        <p:xfrm>
          <a:off x="2714612" y="3735388"/>
          <a:ext cx="582845" cy="407992"/>
        </p:xfrm>
        <a:graphic>
          <a:graphicData uri="http://schemas.openxmlformats.org/presentationml/2006/ole">
            <p:oleObj spid="_x0000_s30748" name="Equation" r:id="rId3" imgW="253800" imgH="177480" progId="Equation.DSMT4">
              <p:embed/>
            </p:oleObj>
          </a:graphicData>
        </a:graphic>
      </p:graphicFrame>
      <p:graphicFrame>
        <p:nvGraphicFramePr>
          <p:cNvPr id="30749" name="Object 29"/>
          <p:cNvGraphicFramePr>
            <a:graphicFrameLocks noChangeAspect="1"/>
          </p:cNvGraphicFramePr>
          <p:nvPr/>
        </p:nvGraphicFramePr>
        <p:xfrm>
          <a:off x="577850" y="3754438"/>
          <a:ext cx="1571625" cy="466725"/>
        </p:xfrm>
        <a:graphic>
          <a:graphicData uri="http://schemas.openxmlformats.org/presentationml/2006/ole">
            <p:oleObj spid="_x0000_s30749" name="Equation" r:id="rId4" imgW="685800" imgH="203040" progId="Equation.DSMT4">
              <p:embed/>
            </p:oleObj>
          </a:graphicData>
        </a:graphic>
      </p:graphicFrame>
      <p:graphicFrame>
        <p:nvGraphicFramePr>
          <p:cNvPr id="30750" name="Object 30"/>
          <p:cNvGraphicFramePr>
            <a:graphicFrameLocks noChangeAspect="1"/>
          </p:cNvGraphicFramePr>
          <p:nvPr/>
        </p:nvGraphicFramePr>
        <p:xfrm>
          <a:off x="5072066" y="3714750"/>
          <a:ext cx="698500" cy="407988"/>
        </p:xfrm>
        <a:graphic>
          <a:graphicData uri="http://schemas.openxmlformats.org/presentationml/2006/ole">
            <p:oleObj spid="_x0000_s30750" name="Equation" r:id="rId5" imgW="304560" imgH="177480" progId="Equation.DSMT4">
              <p:embed/>
            </p:oleObj>
          </a:graphicData>
        </a:graphic>
      </p:graphicFrame>
      <p:graphicFrame>
        <p:nvGraphicFramePr>
          <p:cNvPr id="30751" name="Object 31"/>
          <p:cNvGraphicFramePr>
            <a:graphicFrameLocks noChangeAspect="1"/>
          </p:cNvGraphicFramePr>
          <p:nvPr/>
        </p:nvGraphicFramePr>
        <p:xfrm>
          <a:off x="6929454" y="3714750"/>
          <a:ext cx="727075" cy="407988"/>
        </p:xfrm>
        <a:graphic>
          <a:graphicData uri="http://schemas.openxmlformats.org/presentationml/2006/ole">
            <p:oleObj spid="_x0000_s30751" name="Equation" r:id="rId6" imgW="317160" imgH="177480" progId="Equation.DSMT4">
              <p:embed/>
            </p:oleObj>
          </a:graphicData>
        </a:graphic>
      </p:graphicFrame>
      <p:graphicFrame>
        <p:nvGraphicFramePr>
          <p:cNvPr id="30752" name="Object 32"/>
          <p:cNvGraphicFramePr>
            <a:graphicFrameLocks noChangeAspect="1"/>
          </p:cNvGraphicFramePr>
          <p:nvPr/>
        </p:nvGraphicFramePr>
        <p:xfrm>
          <a:off x="3643306" y="3714752"/>
          <a:ext cx="582613" cy="407987"/>
        </p:xfrm>
        <a:graphic>
          <a:graphicData uri="http://schemas.openxmlformats.org/presentationml/2006/ole">
            <p:oleObj spid="_x0000_s30752" name="Equation" r:id="rId7" imgW="253800" imgH="177480" progId="Equation.DSMT4">
              <p:embed/>
            </p:oleObj>
          </a:graphicData>
        </a:graphic>
      </p:graphicFrame>
      <p:graphicFrame>
        <p:nvGraphicFramePr>
          <p:cNvPr id="30753" name="Object 33"/>
          <p:cNvGraphicFramePr>
            <a:graphicFrameLocks noChangeAspect="1"/>
          </p:cNvGraphicFramePr>
          <p:nvPr/>
        </p:nvGraphicFramePr>
        <p:xfrm>
          <a:off x="6500826" y="4500570"/>
          <a:ext cx="1734923" cy="357190"/>
        </p:xfrm>
        <a:graphic>
          <a:graphicData uri="http://schemas.openxmlformats.org/presentationml/2006/ole">
            <p:oleObj spid="_x0000_s30753" name="Equation" r:id="rId8" imgW="863280" imgH="177480" progId="Equation.DSMT4">
              <p:embed/>
            </p:oleObj>
          </a:graphicData>
        </a:graphic>
      </p:graphicFrame>
      <p:graphicFrame>
        <p:nvGraphicFramePr>
          <p:cNvPr id="30754" name="Object 34"/>
          <p:cNvGraphicFramePr>
            <a:graphicFrameLocks noChangeAspect="1"/>
          </p:cNvGraphicFramePr>
          <p:nvPr/>
        </p:nvGraphicFramePr>
        <p:xfrm>
          <a:off x="4786314" y="4500570"/>
          <a:ext cx="1352550" cy="357188"/>
        </p:xfrm>
        <a:graphic>
          <a:graphicData uri="http://schemas.openxmlformats.org/presentationml/2006/ole">
            <p:oleObj spid="_x0000_s30754" name="Equation" r:id="rId9" imgW="672840" imgH="177480" progId="Equation.DSMT4">
              <p:embed/>
            </p:oleObj>
          </a:graphicData>
        </a:graphic>
      </p:graphicFrame>
      <p:graphicFrame>
        <p:nvGraphicFramePr>
          <p:cNvPr id="30755" name="Object 35"/>
          <p:cNvGraphicFramePr>
            <a:graphicFrameLocks noChangeAspect="1"/>
          </p:cNvGraphicFramePr>
          <p:nvPr/>
        </p:nvGraphicFramePr>
        <p:xfrm>
          <a:off x="3500430" y="4500570"/>
          <a:ext cx="969962" cy="357188"/>
        </p:xfrm>
        <a:graphic>
          <a:graphicData uri="http://schemas.openxmlformats.org/presentationml/2006/ole">
            <p:oleObj spid="_x0000_s30755" name="Equation" r:id="rId10" imgW="482400" imgH="177480" progId="Equation.DSMT4">
              <p:embed/>
            </p:oleObj>
          </a:graphicData>
        </a:graphic>
      </p:graphicFrame>
      <p:graphicFrame>
        <p:nvGraphicFramePr>
          <p:cNvPr id="30756" name="Object 36"/>
          <p:cNvGraphicFramePr>
            <a:graphicFrameLocks noChangeAspect="1"/>
          </p:cNvGraphicFramePr>
          <p:nvPr/>
        </p:nvGraphicFramePr>
        <p:xfrm>
          <a:off x="2714612" y="4500570"/>
          <a:ext cx="561975" cy="357188"/>
        </p:xfrm>
        <a:graphic>
          <a:graphicData uri="http://schemas.openxmlformats.org/presentationml/2006/ole">
            <p:oleObj spid="_x0000_s30756" name="Equation" r:id="rId11" imgW="279360" imgH="177480" progId="Equation.DSMT4">
              <p:embed/>
            </p:oleObj>
          </a:graphicData>
        </a:graphic>
      </p:graphicFrame>
      <p:graphicFrame>
        <p:nvGraphicFramePr>
          <p:cNvPr id="30757" name="Object 37"/>
          <p:cNvGraphicFramePr>
            <a:graphicFrameLocks noChangeAspect="1"/>
          </p:cNvGraphicFramePr>
          <p:nvPr/>
        </p:nvGraphicFramePr>
        <p:xfrm>
          <a:off x="6200786" y="5572140"/>
          <a:ext cx="2286017" cy="376520"/>
        </p:xfrm>
        <a:graphic>
          <a:graphicData uri="http://schemas.openxmlformats.org/presentationml/2006/ole">
            <p:oleObj spid="_x0000_s30757" name="Equation" r:id="rId12" imgW="1079280" imgH="177480" progId="Equation.DSMT4">
              <p:embed/>
            </p:oleObj>
          </a:graphicData>
        </a:graphic>
      </p:graphicFrame>
      <p:graphicFrame>
        <p:nvGraphicFramePr>
          <p:cNvPr id="30758" name="Object 38"/>
          <p:cNvGraphicFramePr>
            <a:graphicFrameLocks noChangeAspect="1"/>
          </p:cNvGraphicFramePr>
          <p:nvPr/>
        </p:nvGraphicFramePr>
        <p:xfrm>
          <a:off x="4510087" y="5572140"/>
          <a:ext cx="1722438" cy="376237"/>
        </p:xfrm>
        <a:graphic>
          <a:graphicData uri="http://schemas.openxmlformats.org/presentationml/2006/ole">
            <p:oleObj spid="_x0000_s30758" name="Equation" r:id="rId13" imgW="812520" imgH="177480" progId="Equation.DSMT4">
              <p:embed/>
            </p:oleObj>
          </a:graphicData>
        </a:graphic>
      </p:graphicFrame>
      <p:graphicFrame>
        <p:nvGraphicFramePr>
          <p:cNvPr id="30759" name="Object 39"/>
          <p:cNvGraphicFramePr>
            <a:graphicFrameLocks noChangeAspect="1"/>
          </p:cNvGraphicFramePr>
          <p:nvPr/>
        </p:nvGraphicFramePr>
        <p:xfrm>
          <a:off x="3357554" y="5572140"/>
          <a:ext cx="1184275" cy="376237"/>
        </p:xfrm>
        <a:graphic>
          <a:graphicData uri="http://schemas.openxmlformats.org/presentationml/2006/ole">
            <p:oleObj spid="_x0000_s30759" name="Equation" r:id="rId14" imgW="558720" imgH="177480" progId="Equation.DSMT4">
              <p:embed/>
            </p:oleObj>
          </a:graphicData>
        </a:graphic>
      </p:graphicFrame>
      <p:graphicFrame>
        <p:nvGraphicFramePr>
          <p:cNvPr id="30760" name="Object 40"/>
          <p:cNvGraphicFramePr>
            <a:graphicFrameLocks noChangeAspect="1"/>
          </p:cNvGraphicFramePr>
          <p:nvPr/>
        </p:nvGraphicFramePr>
        <p:xfrm>
          <a:off x="2643174" y="5572140"/>
          <a:ext cx="646112" cy="376237"/>
        </p:xfrm>
        <a:graphic>
          <a:graphicData uri="http://schemas.openxmlformats.org/presentationml/2006/ole">
            <p:oleObj spid="_x0000_s30760" name="Equation" r:id="rId15" imgW="304560" imgH="177480" progId="Equation.DSMT4">
              <p:embed/>
            </p:oleObj>
          </a:graphicData>
        </a:graphic>
      </p:graphicFrame>
      <p:graphicFrame>
        <p:nvGraphicFramePr>
          <p:cNvPr id="30761" name="Object 41"/>
          <p:cNvGraphicFramePr>
            <a:graphicFrameLocks noChangeAspect="1"/>
          </p:cNvGraphicFramePr>
          <p:nvPr/>
        </p:nvGraphicFramePr>
        <p:xfrm>
          <a:off x="857224" y="5715016"/>
          <a:ext cx="928694" cy="381003"/>
        </p:xfrm>
        <a:graphic>
          <a:graphicData uri="http://schemas.openxmlformats.org/presentationml/2006/ole">
            <p:oleObj spid="_x0000_s30761" name="Equation" r:id="rId16" imgW="4950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8.4  ВЕКТОРНА ИНТЕРПРЕТАЦИЯ НА МОМЕНТА НА ИМПУЛСА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357166"/>
            <a:ext cx="9644130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</a:rPr>
              <a:t>⁪•</a:t>
            </a:r>
            <a:r>
              <a:rPr lang="el-GR" sz="2000" b="1" i="1" dirty="0" smtClean="0">
                <a:latin typeface="Times New Roman" pitchFamily="18" charset="0"/>
              </a:rPr>
              <a:t> </a:t>
            </a:r>
            <a:r>
              <a:rPr lang="bg-BG" sz="2000" b="1" i="1" dirty="0" smtClean="0">
                <a:latin typeface="Times New Roman" pitchFamily="18" charset="0"/>
              </a:rPr>
              <a:t>П</a:t>
            </a:r>
            <a:r>
              <a:rPr lang="ru-RU" sz="2000" b="1" i="1" dirty="0" err="1" smtClean="0">
                <a:latin typeface="Times New Roman" pitchFamily="18" charset="0"/>
              </a:rPr>
              <a:t>ространствено</a:t>
            </a:r>
            <a:r>
              <a:rPr lang="ru-RU" sz="2000" b="1" i="1" dirty="0" smtClean="0">
                <a:latin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</a:rPr>
              <a:t>квантуване</a:t>
            </a:r>
            <a:r>
              <a:rPr lang="ru-RU" sz="2000" b="1" i="1" dirty="0" smtClean="0">
                <a:latin typeface="Times New Roman" pitchFamily="18" charset="0"/>
              </a:rPr>
              <a:t> и </a:t>
            </a:r>
            <a:r>
              <a:rPr lang="ru-RU" sz="2000" b="1" i="1" dirty="0" err="1" smtClean="0">
                <a:latin typeface="Times New Roman" pitchFamily="18" charset="0"/>
              </a:rPr>
              <a:t>векторни</a:t>
            </a:r>
            <a:r>
              <a:rPr lang="ru-RU" sz="2000" b="1" i="1" dirty="0" smtClean="0">
                <a:latin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</a:rPr>
              <a:t>диаграми</a:t>
            </a:r>
            <a:r>
              <a:rPr lang="ru-RU" sz="2000" b="1" i="1" dirty="0" smtClean="0">
                <a:latin typeface="Times New Roman" pitchFamily="18" charset="0"/>
              </a:rPr>
              <a:t> на момента</a:t>
            </a: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000" i="1" dirty="0" smtClean="0">
                <a:latin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</a:rPr>
              <a:t>В</a:t>
            </a:r>
            <a:r>
              <a:rPr lang="en-US" sz="2000" i="1" dirty="0" smtClean="0">
                <a:latin typeface="Times New Roman" pitchFamily="18" charset="0"/>
              </a:rPr>
              <a:t>e</a:t>
            </a:r>
            <a:r>
              <a:rPr lang="ru-RU" sz="2000" i="1" dirty="0" err="1" smtClean="0">
                <a:latin typeface="Times New Roman" pitchFamily="18" charset="0"/>
              </a:rPr>
              <a:t>кторни</a:t>
            </a:r>
            <a:r>
              <a:rPr lang="ru-RU" sz="2000" i="1" dirty="0" smtClean="0">
                <a:latin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</a:rPr>
              <a:t>диаграми</a:t>
            </a:r>
            <a:r>
              <a:rPr lang="ru-RU" sz="2000" i="1" dirty="0" smtClean="0">
                <a:latin typeface="Times New Roman" pitchFamily="18" charset="0"/>
              </a:rPr>
              <a:t> на момента на </a:t>
            </a:r>
            <a:r>
              <a:rPr lang="ru-RU" sz="2000" i="1" dirty="0" err="1" smtClean="0">
                <a:latin typeface="Times New Roman" pitchFamily="18" charset="0"/>
              </a:rPr>
              <a:t>импулса</a:t>
            </a:r>
            <a:r>
              <a:rPr lang="ru-RU" sz="2000" i="1" dirty="0" smtClean="0">
                <a:latin typeface="Times New Roman" pitchFamily="18" charset="0"/>
              </a:rPr>
              <a:t> в  </a:t>
            </a:r>
            <a:r>
              <a:rPr lang="en-US" sz="2000" i="1" dirty="0" smtClean="0">
                <a:latin typeface="Times New Roman" pitchFamily="18" charset="0"/>
              </a:rPr>
              <a:t>s</a:t>
            </a:r>
            <a:r>
              <a:rPr lang="ru-RU" sz="2000" i="1" dirty="0" smtClean="0">
                <a:latin typeface="Times New Roman" pitchFamily="18" charset="0"/>
              </a:rPr>
              <a:t>-,  </a:t>
            </a:r>
            <a:r>
              <a:rPr lang="en-US" sz="2000" i="1" dirty="0" smtClean="0">
                <a:latin typeface="Times New Roman" pitchFamily="18" charset="0"/>
              </a:rPr>
              <a:t>p</a:t>
            </a:r>
            <a:r>
              <a:rPr lang="ru-RU" sz="2000" i="1" dirty="0" smtClean="0">
                <a:latin typeface="Times New Roman" pitchFamily="18" charset="0"/>
              </a:rPr>
              <a:t>-, </a:t>
            </a:r>
            <a:r>
              <a:rPr lang="en-US" sz="2000" i="1" dirty="0" smtClean="0">
                <a:latin typeface="Times New Roman" pitchFamily="18" charset="0"/>
              </a:rPr>
              <a:t>d</a:t>
            </a:r>
            <a:r>
              <a:rPr lang="ru-RU" sz="2000" i="1" dirty="0" smtClean="0">
                <a:latin typeface="Times New Roman" pitchFamily="18" charset="0"/>
              </a:rPr>
              <a:t> - и  </a:t>
            </a:r>
            <a:r>
              <a:rPr lang="en-US" sz="2000" i="1" dirty="0" smtClean="0">
                <a:latin typeface="Times New Roman" pitchFamily="18" charset="0"/>
              </a:rPr>
              <a:t>f</a:t>
            </a:r>
            <a:r>
              <a:rPr lang="ru-RU" sz="2000" i="1" dirty="0" smtClean="0">
                <a:latin typeface="Times New Roman" pitchFamily="18" charset="0"/>
              </a:rPr>
              <a:t>-</a:t>
            </a:r>
            <a:r>
              <a:rPr lang="ru-RU" sz="2000" i="1" dirty="0" err="1" smtClean="0">
                <a:latin typeface="Times New Roman" pitchFamily="18" charset="0"/>
              </a:rPr>
              <a:t>състояния</a:t>
            </a:r>
            <a:r>
              <a:rPr lang="ru-RU" sz="2000" i="1" dirty="0" smtClean="0">
                <a:latin typeface="Times New Roman" pitchFamily="18" charset="0"/>
              </a:rPr>
              <a:t>.</a:t>
            </a:r>
            <a:r>
              <a:rPr lang="en-US" sz="2000" i="1" dirty="0" smtClean="0">
                <a:latin typeface="Times New Roman" pitchFamily="18" charset="0"/>
              </a:rPr>
              <a:t>  </a:t>
            </a:r>
            <a:r>
              <a:rPr lang="bg-BG" sz="2000" dirty="0" smtClean="0">
                <a:latin typeface="Times New Roman" pitchFamily="18" charset="0"/>
              </a:rPr>
              <a:t>За </a:t>
            </a:r>
            <a:r>
              <a:rPr lang="ru-RU" sz="2000" dirty="0" err="1" smtClean="0">
                <a:latin typeface="Times New Roman" pitchFamily="18" charset="0"/>
              </a:rPr>
              <a:t>построя</a:t>
            </a:r>
            <a:r>
              <a:rPr lang="en-US" sz="20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</a:rPr>
              <a:t>ването</a:t>
            </a:r>
            <a:r>
              <a:rPr lang="ru-RU" sz="2000" dirty="0" smtClean="0">
                <a:latin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</a:rPr>
              <a:t>векторната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диаграма</a:t>
            </a:r>
            <a:r>
              <a:rPr lang="ru-RU" sz="2000" dirty="0" smtClean="0">
                <a:latin typeface="Times New Roman" pitchFamily="18" charset="0"/>
              </a:rPr>
              <a:t> например на </a:t>
            </a:r>
            <a:r>
              <a:rPr lang="en-US" sz="2000" i="1" dirty="0" smtClean="0">
                <a:latin typeface="Times New Roman" pitchFamily="18" charset="0"/>
              </a:rPr>
              <a:t>p</a:t>
            </a:r>
            <a:r>
              <a:rPr lang="ru-RU" sz="2000" dirty="0" smtClean="0">
                <a:latin typeface="Times New Roman" pitchFamily="18" charset="0"/>
              </a:rPr>
              <a:t> –</a:t>
            </a:r>
            <a:r>
              <a:rPr lang="ru-RU" sz="2000" dirty="0" err="1" smtClean="0">
                <a:latin typeface="Times New Roman" pitchFamily="18" charset="0"/>
              </a:rPr>
              <a:t>състоянието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 от на</a:t>
            </a:r>
            <a:r>
              <a:rPr lang="bg-BG" sz="2000" dirty="0" smtClean="0">
                <a:latin typeface="Times New Roman" pitchFamily="18" charset="0"/>
              </a:rPr>
              <a:t>ч</a:t>
            </a:r>
            <a:r>
              <a:rPr lang="ru-RU" sz="2000" dirty="0" smtClean="0">
                <a:latin typeface="Times New Roman" pitchFamily="18" charset="0"/>
              </a:rPr>
              <a:t>алото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</a:rPr>
              <a:t>O</a:t>
            </a:r>
            <a:r>
              <a:rPr lang="en-US" sz="2000" i="1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на оста </a:t>
            </a:r>
            <a:r>
              <a:rPr lang="en-US" sz="2000" i="1" dirty="0" smtClean="0">
                <a:latin typeface="Times New Roman" pitchFamily="18" charset="0"/>
              </a:rPr>
              <a:t>Z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</a:rPr>
              <a:t>описваме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полуокръжност</a:t>
            </a:r>
            <a:r>
              <a:rPr lang="ru-RU" sz="2000" dirty="0" smtClean="0">
                <a:latin typeface="Times New Roman" pitchFamily="18" charset="0"/>
              </a:rPr>
              <a:t> с радиус</a:t>
            </a:r>
            <a:r>
              <a:rPr lang="en-US" sz="2000" dirty="0" smtClean="0">
                <a:latin typeface="Times New Roman" pitchFamily="18" charset="0"/>
              </a:rPr>
              <a:t>                                 </a:t>
            </a:r>
            <a:r>
              <a:rPr lang="bg-BG" sz="2000" dirty="0" smtClean="0">
                <a:latin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построяваме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3-</a:t>
            </a:r>
            <a:r>
              <a:rPr lang="ru-RU" sz="2000" dirty="0" smtClean="0">
                <a:latin typeface="Times New Roman" pitchFamily="18" charset="0"/>
              </a:rPr>
              <a:t>те ориентации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 на вектора </a:t>
            </a:r>
            <a:r>
              <a:rPr lang="en-US" sz="2000" b="1" dirty="0" smtClean="0">
                <a:latin typeface="Times New Roman" pitchFamily="18" charset="0"/>
              </a:rPr>
              <a:t>L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така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че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проекциите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му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върху</a:t>
            </a:r>
            <a:r>
              <a:rPr lang="ru-RU" sz="2000" dirty="0" smtClean="0">
                <a:latin typeface="Times New Roman" pitchFamily="18" charset="0"/>
              </a:rPr>
              <a:t> оста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 да </a:t>
            </a:r>
            <a:r>
              <a:rPr lang="ru-RU" sz="2000" dirty="0" err="1" smtClean="0">
                <a:latin typeface="Times New Roman" pitchFamily="18" charset="0"/>
              </a:rPr>
              <a:t>са</a:t>
            </a:r>
            <a:r>
              <a:rPr lang="en-US" sz="2000" dirty="0" smtClean="0">
                <a:latin typeface="Times New Roman" pitchFamily="18" charset="0"/>
              </a:rPr>
              <a:t>               </a:t>
            </a:r>
            <a:r>
              <a:rPr lang="ru-RU" sz="2000" dirty="0" smtClean="0">
                <a:latin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</a:rPr>
              <a:t>Напълно</a:t>
            </a:r>
            <a:r>
              <a:rPr lang="ru-RU" sz="2000" dirty="0" smtClean="0">
                <a:latin typeface="Times New Roman" pitchFamily="18" charset="0"/>
              </a:rPr>
              <a:t> аналогично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построени</a:t>
            </a:r>
            <a:r>
              <a:rPr lang="ru-RU" sz="2000" dirty="0" smtClean="0">
                <a:latin typeface="Times New Roman" pitchFamily="18" charset="0"/>
              </a:rPr>
              <a:t> и </a:t>
            </a:r>
            <a:r>
              <a:rPr lang="ru-RU" sz="2000" dirty="0" err="1" smtClean="0">
                <a:latin typeface="Times New Roman" pitchFamily="18" charset="0"/>
              </a:rPr>
              <a:t>останалите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диаграми</a:t>
            </a:r>
            <a:r>
              <a:rPr lang="en-US" sz="2000" dirty="0" smtClean="0">
                <a:latin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06" name="Picture 10" descr="fig1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6796" y="663030"/>
            <a:ext cx="6535600" cy="455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3733808" y="5834079"/>
          <a:ext cx="2019300" cy="428625"/>
        </p:xfrm>
        <a:graphic>
          <a:graphicData uri="http://schemas.openxmlformats.org/presentationml/2006/ole">
            <p:oleObj spid="_x0000_s29707" name="Equation" r:id="rId4" imgW="1257120" imgH="266400" progId="Equation.DSMT4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5867409" y="6257945"/>
          <a:ext cx="1021599" cy="357190"/>
        </p:xfrm>
        <a:graphic>
          <a:graphicData uri="http://schemas.openxmlformats.org/presentationml/2006/ole">
            <p:oleObj spid="_x0000_s29708" name="Equation" r:id="rId5" imgW="54576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50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8.5</a:t>
            </a:r>
            <a:r>
              <a:rPr lang="en-US" sz="2400" b="1" dirty="0" smtClean="0">
                <a:latin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</a:rPr>
              <a:t>ОПЕРАТОРИ НА ЕНЕРГИЯТА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571480"/>
            <a:ext cx="9572692" cy="6286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•  O</a:t>
            </a:r>
            <a:r>
              <a:rPr lang="ru-RU" sz="2400" b="1" i="1" dirty="0" err="1" smtClean="0">
                <a:latin typeface="Times New Roman" pitchFamily="18" charset="0"/>
              </a:rPr>
              <a:t>ператор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кинетичната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енергия</a:t>
            </a:r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O</a:t>
            </a:r>
            <a:r>
              <a:rPr lang="ru-RU" sz="2400" dirty="0" err="1" smtClean="0">
                <a:latin typeface="Times New Roman" pitchFamily="18" charset="0"/>
              </a:rPr>
              <a:t>ператорът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кинетичната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чрез оператора на Лаплас: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• O</a:t>
            </a:r>
            <a:r>
              <a:rPr lang="ru-RU" sz="2400" b="1" i="1" dirty="0" err="1" smtClean="0">
                <a:latin typeface="Times New Roman" pitchFamily="18" charset="0"/>
              </a:rPr>
              <a:t>ператор</a:t>
            </a:r>
            <a:r>
              <a:rPr lang="bg-BG" sz="2400" b="1" i="1" dirty="0" smtClean="0">
                <a:latin typeface="Times New Roman" pitchFamily="18" charset="0"/>
              </a:rPr>
              <a:t>и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радиалната</a:t>
            </a:r>
            <a:r>
              <a:rPr lang="ru-RU" sz="2400" b="1" i="1" dirty="0" smtClean="0">
                <a:latin typeface="Times New Roman" pitchFamily="18" charset="0"/>
              </a:rPr>
              <a:t> и на </a:t>
            </a:r>
            <a:r>
              <a:rPr lang="ru-RU" sz="2400" b="1" i="1" dirty="0" err="1" smtClean="0">
                <a:latin typeface="Times New Roman" pitchFamily="18" charset="0"/>
              </a:rPr>
              <a:t>центробежната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енергия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dirty="0" err="1" smtClean="0">
                <a:latin typeface="Times New Roman" pitchFamily="18" charset="0"/>
              </a:rPr>
              <a:t>Разделянето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кинетичната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в КМ на </a:t>
            </a:r>
            <a:r>
              <a:rPr lang="ru-RU" sz="2400" dirty="0" err="1" smtClean="0">
                <a:latin typeface="Times New Roman" pitchFamily="18" charset="0"/>
              </a:rPr>
              <a:t>радиална</a:t>
            </a:r>
            <a:r>
              <a:rPr lang="ru-RU" sz="2400" dirty="0" smtClean="0">
                <a:latin typeface="Times New Roman" pitchFamily="18" charset="0"/>
              </a:rPr>
              <a:t>  и </a:t>
            </a:r>
            <a:r>
              <a:rPr lang="ru-RU" sz="2400" dirty="0" err="1" smtClean="0">
                <a:latin typeface="Times New Roman" pitchFamily="18" charset="0"/>
              </a:rPr>
              <a:t>центробежна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напълно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съответства</a:t>
            </a:r>
            <a:r>
              <a:rPr lang="ru-RU" sz="2400" dirty="0" smtClean="0">
                <a:latin typeface="Times New Roman" pitchFamily="18" charset="0"/>
              </a:rPr>
              <a:t> на 2-те части на </a:t>
            </a:r>
            <a:r>
              <a:rPr lang="ru-RU" sz="2400" dirty="0" err="1" smtClean="0">
                <a:latin typeface="Times New Roman" pitchFamily="18" charset="0"/>
              </a:rPr>
              <a:t>кинетичната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в КЛМ. В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КМ е </a:t>
            </a:r>
            <a:r>
              <a:rPr lang="ru-RU" sz="2400" dirty="0" err="1" smtClean="0">
                <a:latin typeface="Times New Roman" pitchFamily="18" charset="0"/>
              </a:rPr>
              <a:t>прието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центробежната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 да се </a:t>
            </a:r>
            <a:r>
              <a:rPr lang="ru-RU" sz="2400" dirty="0" err="1" smtClean="0">
                <a:latin typeface="Times New Roman" pitchFamily="18" charset="0"/>
              </a:rPr>
              <a:t>нарича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ротационна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• O</a:t>
            </a:r>
            <a:r>
              <a:rPr lang="ru-RU" sz="2400" b="1" i="1" dirty="0" err="1" smtClean="0">
                <a:latin typeface="Times New Roman" pitchFamily="18" charset="0"/>
              </a:rPr>
              <a:t>ператор</a:t>
            </a:r>
            <a:r>
              <a:rPr lang="bg-BG" sz="2400" b="1" i="1" dirty="0" smtClean="0">
                <a:latin typeface="Times New Roman" pitchFamily="18" charset="0"/>
              </a:rPr>
              <a:t>и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Хамилтън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86" name="Object 14"/>
          <p:cNvGraphicFramePr>
            <a:graphicFrameLocks noChangeAspect="1"/>
          </p:cNvGraphicFramePr>
          <p:nvPr/>
        </p:nvGraphicFramePr>
        <p:xfrm>
          <a:off x="1285852" y="1071546"/>
          <a:ext cx="6647816" cy="813544"/>
        </p:xfrm>
        <a:graphic>
          <a:graphicData uri="http://schemas.openxmlformats.org/presentationml/2006/ole">
            <p:oleObj spid="_x0000_s28686" name="Equation" r:id="rId3" imgW="3632040" imgH="444240" progId="Equation.DSMT4">
              <p:embed/>
            </p:oleObj>
          </a:graphicData>
        </a:graphic>
      </p:graphicFrame>
      <p:graphicFrame>
        <p:nvGraphicFramePr>
          <p:cNvPr id="28687" name="Object 15"/>
          <p:cNvGraphicFramePr>
            <a:graphicFrameLocks noChangeAspect="1"/>
          </p:cNvGraphicFramePr>
          <p:nvPr/>
        </p:nvGraphicFramePr>
        <p:xfrm>
          <a:off x="2788215" y="2214554"/>
          <a:ext cx="2738456" cy="785818"/>
        </p:xfrm>
        <a:graphic>
          <a:graphicData uri="http://schemas.openxmlformats.org/presentationml/2006/ole">
            <p:oleObj spid="_x0000_s28687" name="Equation" r:id="rId4" imgW="1460160" imgH="419040" progId="Equation.DSMT4">
              <p:embed/>
            </p:oleObj>
          </a:graphicData>
        </a:graphic>
      </p:graphicFrame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2000232" y="3119835"/>
          <a:ext cx="5275185" cy="747318"/>
        </p:xfrm>
        <a:graphic>
          <a:graphicData uri="http://schemas.openxmlformats.org/presentationml/2006/ole">
            <p:oleObj spid="_x0000_s28688" name="Equation" r:id="rId5" imgW="3047760" imgH="431640" progId="Equation.DSMT4">
              <p:embed/>
            </p:oleObj>
          </a:graphicData>
        </a:graphic>
      </p:graphicFrame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1654598" y="5429264"/>
          <a:ext cx="5489170" cy="1357322"/>
        </p:xfrm>
        <a:graphic>
          <a:graphicData uri="http://schemas.openxmlformats.org/presentationml/2006/ole">
            <p:oleObj spid="_x0000_s28689" name="Equation" r:id="rId6" imgW="349236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0364"/>
            <a:ext cx="9144000" cy="41753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8.5   ОПЕРАТОРИ НА ЕНЕРГИЯТА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429784" cy="64293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Хамилтoниан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заредена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частица в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електромагнитно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поле</a:t>
            </a:r>
          </a:p>
          <a:p>
            <a:pPr>
              <a:spcBef>
                <a:spcPts val="1200"/>
              </a:spcBef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Класически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хамилтониан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собствени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функции на оператора      за свободна частица</a:t>
            </a: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обекта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неопределена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големина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течение на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интервал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време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7672" name="Object 24"/>
          <p:cNvGraphicFramePr>
            <a:graphicFrameLocks noChangeAspect="1"/>
          </p:cNvGraphicFramePr>
          <p:nvPr/>
        </p:nvGraphicFramePr>
        <p:xfrm>
          <a:off x="3864763" y="928670"/>
          <a:ext cx="2850377" cy="500066"/>
        </p:xfrm>
        <a:graphic>
          <a:graphicData uri="http://schemas.openxmlformats.org/presentationml/2006/ole">
            <p:oleObj spid="_x0000_s27672" name="Equation" r:id="rId3" imgW="1447560" imgH="253800" progId="Equation.DSMT4">
              <p:embed/>
            </p:oleObj>
          </a:graphicData>
        </a:graphic>
      </p:graphicFrame>
      <p:graphicFrame>
        <p:nvGraphicFramePr>
          <p:cNvPr id="27673" name="Object 25"/>
          <p:cNvGraphicFramePr>
            <a:graphicFrameLocks noChangeAspect="1"/>
          </p:cNvGraphicFramePr>
          <p:nvPr/>
        </p:nvGraphicFramePr>
        <p:xfrm>
          <a:off x="1544815" y="1500174"/>
          <a:ext cx="5471347" cy="774704"/>
        </p:xfrm>
        <a:graphic>
          <a:graphicData uri="http://schemas.openxmlformats.org/presentationml/2006/ole">
            <p:oleObj spid="_x0000_s27673" name="Equation" r:id="rId4" imgW="2869920" imgH="406080" progId="Equation.DSMT4">
              <p:embed/>
            </p:oleObj>
          </a:graphicData>
        </a:graphic>
      </p:graphicFrame>
      <p:graphicFrame>
        <p:nvGraphicFramePr>
          <p:cNvPr id="27674" name="Object 26"/>
          <p:cNvGraphicFramePr>
            <a:graphicFrameLocks noChangeAspect="1"/>
          </p:cNvGraphicFramePr>
          <p:nvPr/>
        </p:nvGraphicFramePr>
        <p:xfrm>
          <a:off x="8358214" y="2541128"/>
          <a:ext cx="357190" cy="459244"/>
        </p:xfrm>
        <a:graphic>
          <a:graphicData uri="http://schemas.openxmlformats.org/presentationml/2006/ole">
            <p:oleObj spid="_x0000_s27674" name="Equation" r:id="rId5" imgW="177480" imgH="228600" progId="Equation.DSMT4">
              <p:embed/>
            </p:oleObj>
          </a:graphicData>
        </a:graphic>
      </p:graphicFrame>
      <p:graphicFrame>
        <p:nvGraphicFramePr>
          <p:cNvPr id="27675" name="Object 27"/>
          <p:cNvGraphicFramePr>
            <a:graphicFrameLocks noChangeAspect="1"/>
          </p:cNvGraphicFramePr>
          <p:nvPr/>
        </p:nvGraphicFramePr>
        <p:xfrm>
          <a:off x="2454837" y="3286124"/>
          <a:ext cx="4563655" cy="923930"/>
        </p:xfrm>
        <a:graphic>
          <a:graphicData uri="http://schemas.openxmlformats.org/presentationml/2006/ole">
            <p:oleObj spid="_x0000_s27675" name="Equation" r:id="rId6" imgW="2070000" imgH="419040" progId="Equation.DSMT4">
              <p:embed/>
            </p:oleObj>
          </a:graphicData>
        </a:graphic>
      </p:graphicFrame>
      <p:graphicFrame>
        <p:nvGraphicFramePr>
          <p:cNvPr id="27676" name="Object 28"/>
          <p:cNvGraphicFramePr>
            <a:graphicFrameLocks noChangeAspect="1"/>
          </p:cNvGraphicFramePr>
          <p:nvPr/>
        </p:nvGraphicFramePr>
        <p:xfrm>
          <a:off x="396877" y="4143380"/>
          <a:ext cx="4532313" cy="1000125"/>
        </p:xfrm>
        <a:graphic>
          <a:graphicData uri="http://schemas.openxmlformats.org/presentationml/2006/ole">
            <p:oleObj spid="_x0000_s27676" name="Equation" r:id="rId7" imgW="1841400" imgH="406080" progId="Equation.DSMT4">
              <p:embed/>
            </p:oleObj>
          </a:graphicData>
        </a:graphic>
      </p:graphicFrame>
      <p:graphicFrame>
        <p:nvGraphicFramePr>
          <p:cNvPr id="27677" name="Object 29"/>
          <p:cNvGraphicFramePr>
            <a:graphicFrameLocks noChangeAspect="1"/>
          </p:cNvGraphicFramePr>
          <p:nvPr/>
        </p:nvGraphicFramePr>
        <p:xfrm>
          <a:off x="5364191" y="4214818"/>
          <a:ext cx="3279775" cy="1031875"/>
        </p:xfrm>
        <a:graphic>
          <a:graphicData uri="http://schemas.openxmlformats.org/presentationml/2006/ole">
            <p:oleObj spid="_x0000_s27677" name="Equation" r:id="rId8" imgW="1333440" imgH="419040" progId="Equation.DSMT4">
              <p:embed/>
            </p:oleObj>
          </a:graphicData>
        </a:graphic>
      </p:graphicFrame>
      <p:graphicFrame>
        <p:nvGraphicFramePr>
          <p:cNvPr id="27678" name="Object 30"/>
          <p:cNvGraphicFramePr>
            <a:graphicFrameLocks noChangeAspect="1"/>
          </p:cNvGraphicFramePr>
          <p:nvPr/>
        </p:nvGraphicFramePr>
        <p:xfrm>
          <a:off x="3736486" y="5407040"/>
          <a:ext cx="1692770" cy="379414"/>
        </p:xfrm>
        <a:graphic>
          <a:graphicData uri="http://schemas.openxmlformats.org/presentationml/2006/ole">
            <p:oleObj spid="_x0000_s27678" name="Equation" r:id="rId9" imgW="73656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796908"/>
          </a:xfrm>
        </p:spPr>
        <p:txBody>
          <a:bodyPr>
            <a:normAutofit fontScale="90000"/>
          </a:bodyPr>
          <a:lstStyle/>
          <a:p>
            <a:pPr marL="347472" indent="-347472">
              <a:spcBef>
                <a:spcPts val="576"/>
              </a:spcBef>
            </a:pPr>
            <a:r>
              <a:rPr lang="ru-RU" sz="2400" b="1" dirty="0" smtClean="0">
                <a:latin typeface="Times New Roman"/>
                <a:ea typeface="+mn-ea"/>
                <a:cs typeface="+mn-cs"/>
              </a:rPr>
              <a:t>8.</a:t>
            </a:r>
            <a:r>
              <a:rPr lang="en-US" sz="2400" b="1" dirty="0" smtClean="0">
                <a:latin typeface="Times New Roman"/>
                <a:ea typeface="+mn-ea"/>
                <a:cs typeface="+mn-cs"/>
              </a:rPr>
              <a:t>1</a:t>
            </a:r>
            <a:r>
              <a:rPr lang="ru-RU" sz="2400" b="1" dirty="0" smtClean="0">
                <a:latin typeface="Times New Roman"/>
                <a:ea typeface="+mn-ea"/>
                <a:cs typeface="+mn-cs"/>
              </a:rPr>
              <a:t>  ОПЕРАТОРИ НА КООРДИНАТИТЕ И ИМПУЛСА И ТЕХНИТЕ СОБСТВЕНИ СТОЙНОСТИ И СОБСТВЕНИ ФУНКЦИИ </a:t>
            </a:r>
            <a:endParaRPr lang="en-US" sz="2400" b="1" dirty="0">
              <a:latin typeface="Times New Roman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714356"/>
            <a:ext cx="9572692" cy="62150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bg-BG" sz="2400" b="1" i="1" dirty="0" smtClean="0"/>
              <a:t>•  Оператори </a:t>
            </a:r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r>
              <a:rPr lang="bg-BG" sz="2400" b="1" i="1" dirty="0" smtClean="0"/>
              <a:t>•  Собствена функция на оператора</a:t>
            </a:r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r>
              <a:rPr lang="ru-RU" sz="2400" dirty="0" smtClean="0"/>
              <a:t>От </a:t>
            </a:r>
            <a:r>
              <a:rPr lang="ru-RU" sz="2400" dirty="0" err="1" smtClean="0"/>
              <a:t>сравняването</a:t>
            </a:r>
            <a:r>
              <a:rPr lang="ru-RU" sz="2400" dirty="0" smtClean="0"/>
              <a:t> е очевидно, </a:t>
            </a:r>
            <a:r>
              <a:rPr lang="ru-RU" sz="2400" dirty="0" err="1" smtClean="0"/>
              <a:t>че</a:t>
            </a:r>
            <a:r>
              <a:rPr lang="ru-RU" sz="2400" dirty="0" smtClean="0"/>
              <a:t> </a:t>
            </a:r>
            <a:r>
              <a:rPr lang="ru-RU" sz="2400" dirty="0" err="1" smtClean="0"/>
              <a:t>собствената</a:t>
            </a:r>
            <a:r>
              <a:rPr lang="ru-RU" sz="2400" dirty="0" smtClean="0"/>
              <a:t> функция на оператора </a:t>
            </a:r>
          </a:p>
          <a:p>
            <a:pPr>
              <a:buNone/>
            </a:pPr>
            <a:r>
              <a:rPr lang="ru-RU" sz="2400" dirty="0" smtClean="0"/>
              <a:t> е </a:t>
            </a:r>
            <a:r>
              <a:rPr lang="ru-RU" sz="2400" dirty="0" err="1" smtClean="0"/>
              <a:t>делта-функция</a:t>
            </a:r>
            <a:r>
              <a:rPr lang="ru-RU" sz="2400" b="1" i="1" dirty="0" smtClean="0"/>
              <a:t>:</a:t>
            </a:r>
            <a:r>
              <a:rPr lang="bg-BG" sz="2400" b="1" i="1" dirty="0" smtClean="0"/>
              <a:t> </a:t>
            </a:r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143107" y="714356"/>
          <a:ext cx="1476385" cy="428628"/>
        </p:xfrm>
        <a:graphic>
          <a:graphicData uri="http://schemas.openxmlformats.org/presentationml/2006/ole">
            <p:oleObj spid="_x0000_s14344" name="Equation" r:id="rId3" imgW="787320" imgH="228600" progId="Equation.DSMT4">
              <p:embed/>
            </p:oleObj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2214546" y="1071546"/>
          <a:ext cx="3804074" cy="428628"/>
        </p:xfrm>
        <a:graphic>
          <a:graphicData uri="http://schemas.openxmlformats.org/presentationml/2006/ole">
            <p:oleObj spid="_x0000_s14345" name="Equation" r:id="rId4" imgW="1803240" imgH="203040" progId="Equation.DSMT4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3857620" y="1571612"/>
          <a:ext cx="714380" cy="371478"/>
        </p:xfrm>
        <a:graphic>
          <a:graphicData uri="http://schemas.openxmlformats.org/presentationml/2006/ole">
            <p:oleObj spid="_x0000_s14346" name="Equation" r:id="rId5" imgW="317160" imgH="164880" progId="Equation.DSMT4">
              <p:embed/>
            </p:oleObj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3571868" y="2071678"/>
          <a:ext cx="1468442" cy="429237"/>
        </p:xfrm>
        <a:graphic>
          <a:graphicData uri="http://schemas.openxmlformats.org/presentationml/2006/ole">
            <p:oleObj spid="_x0000_s14347" name="Equation" r:id="rId6" imgW="825480" imgH="241200" progId="Equation.DSMT4">
              <p:embed/>
            </p:oleObj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5000629" y="2526184"/>
          <a:ext cx="214313" cy="333375"/>
        </p:xfrm>
        <a:graphic>
          <a:graphicData uri="http://schemas.openxmlformats.org/presentationml/2006/ole">
            <p:oleObj spid="_x0000_s14348" name="Equation" r:id="rId7" imgW="114120" imgH="177480" progId="Equation.DSMT4">
              <p:embed/>
            </p:oleObj>
          </a:graphicData>
        </a:graphic>
      </p:graphicFrame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3214678" y="2928934"/>
          <a:ext cx="2389204" cy="500066"/>
        </p:xfrm>
        <a:graphic>
          <a:graphicData uri="http://schemas.openxmlformats.org/presentationml/2006/ole">
            <p:oleObj spid="_x0000_s14349" name="Equation" r:id="rId8" imgW="1091880" imgH="228600" progId="Equation.DSMT4">
              <p:embed/>
            </p:oleObj>
          </a:graphicData>
        </a:graphic>
      </p:graphicFrame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527815" y="3429000"/>
          <a:ext cx="7973275" cy="500066"/>
        </p:xfrm>
        <a:graphic>
          <a:graphicData uri="http://schemas.openxmlformats.org/presentationml/2006/ole">
            <p:oleObj spid="_x0000_s14350" name="Equation" r:id="rId9" imgW="3644640" imgH="228600" progId="Equation.DSMT4">
              <p:embed/>
            </p:oleObj>
          </a:graphicData>
        </a:graphic>
      </p:graphicFrame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2857488" y="3929066"/>
          <a:ext cx="3250429" cy="500066"/>
        </p:xfrm>
        <a:graphic>
          <a:graphicData uri="http://schemas.openxmlformats.org/presentationml/2006/ole">
            <p:oleObj spid="_x0000_s14351" name="Equation" r:id="rId10" imgW="1320480" imgH="203040" progId="Equation.DSMT4">
              <p:embed/>
            </p:oleObj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2928926" y="4429132"/>
          <a:ext cx="3250429" cy="500066"/>
        </p:xfrm>
        <a:graphic>
          <a:graphicData uri="http://schemas.openxmlformats.org/presentationml/2006/ole">
            <p:oleObj spid="_x0000_s14352" name="Equation" r:id="rId11" imgW="1320480" imgH="203040" progId="Equation.DSMT4">
              <p:embed/>
            </p:oleObj>
          </a:graphicData>
        </a:graphic>
      </p:graphicFrame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4336038" y="97795"/>
            <a:ext cx="4719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8786842" y="5143512"/>
          <a:ext cx="214313" cy="333375"/>
        </p:xfrm>
        <a:graphic>
          <a:graphicData uri="http://schemas.openxmlformats.org/presentationml/2006/ole">
            <p:oleObj spid="_x0000_s14354" name="Equation" r:id="rId12" imgW="114120" imgH="177480" progId="Equation.DSMT4">
              <p:embed/>
            </p:oleObj>
          </a:graphicData>
        </a:graphic>
      </p:graphicFrame>
      <p:graphicFrame>
        <p:nvGraphicFramePr>
          <p:cNvPr id="14355" name="Object 19"/>
          <p:cNvGraphicFramePr>
            <a:graphicFrameLocks noChangeAspect="1"/>
          </p:cNvGraphicFramePr>
          <p:nvPr/>
        </p:nvGraphicFramePr>
        <p:xfrm>
          <a:off x="3398838" y="6000750"/>
          <a:ext cx="2274887" cy="479425"/>
        </p:xfrm>
        <a:graphic>
          <a:graphicData uri="http://schemas.openxmlformats.org/presentationml/2006/ole">
            <p:oleObj spid="_x0000_s14355" name="Equation" r:id="rId13" imgW="9651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8.1  ОПЕРАТОРИ НА КООРДИНАТИТЕ И ИМПУЛСА И ТЕХНИТЕ СОБСТВЕНИ СТОЙНОСТИ И СОБСТВЕНИ ФУНКЦИИ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94"/>
            <a:ext cx="9358346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•</a:t>
            </a:r>
            <a:r>
              <a:rPr lang="bg-BG" sz="2400" b="1" i="1" spc="45" dirty="0" smtClean="0">
                <a:latin typeface="Times New Roman"/>
                <a:ea typeface="Times New Roman"/>
              </a:rPr>
              <a:t> Оператори </a:t>
            </a:r>
            <a:endParaRPr lang="bg-BG" sz="2400" b="1" i="1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b="1" i="1" dirty="0" smtClean="0">
              <a:latin typeface="Times New Roman"/>
            </a:endParaRPr>
          </a:p>
          <a:p>
            <a:pPr>
              <a:buNone/>
            </a:pPr>
            <a:endParaRPr lang="bg-BG" sz="2400" b="1" i="1" dirty="0" smtClean="0">
              <a:latin typeface="Times New Roman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• </a:t>
            </a:r>
            <a:r>
              <a:rPr lang="bg-BG" sz="2400" b="1" i="1" dirty="0" smtClean="0"/>
              <a:t>Собствена функция на оператора</a:t>
            </a:r>
            <a:endParaRPr lang="el-GR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2022791" y="1000108"/>
          <a:ext cx="1691953" cy="428628"/>
        </p:xfrm>
        <a:graphic>
          <a:graphicData uri="http://schemas.openxmlformats.org/presentationml/2006/ole">
            <p:oleObj spid="_x0000_s16401" name="Equation" r:id="rId3" imgW="952200" imgH="241200" progId="Equation.DSMT4">
              <p:embed/>
            </p:oleObj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1625182" y="1428736"/>
          <a:ext cx="5518586" cy="857256"/>
        </p:xfrm>
        <a:graphic>
          <a:graphicData uri="http://schemas.openxmlformats.org/presentationml/2006/ole">
            <p:oleObj spid="_x0000_s16402" name="Equation" r:id="rId4" imgW="2616120" imgH="406080" progId="Equation.DSMT4">
              <p:embed/>
            </p:oleObj>
          </a:graphicData>
        </a:graphic>
      </p:graphicFrame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2571736" y="2285992"/>
          <a:ext cx="3998427" cy="785818"/>
        </p:xfrm>
        <a:graphic>
          <a:graphicData uri="http://schemas.openxmlformats.org/presentationml/2006/ole">
            <p:oleObj spid="_x0000_s16404" name="Equation" r:id="rId5" imgW="2197080" imgH="431640" progId="Equation.DSMT4">
              <p:embed/>
            </p:oleObj>
          </a:graphicData>
        </a:graphic>
      </p:graphicFrame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1214414" y="3214686"/>
          <a:ext cx="6539638" cy="857256"/>
        </p:xfrm>
        <a:graphic>
          <a:graphicData uri="http://schemas.openxmlformats.org/presentationml/2006/ole">
            <p:oleObj spid="_x0000_s16405" name="Equation" r:id="rId6" imgW="3390840" imgH="444240" progId="Equation.DSMT4">
              <p:embed/>
            </p:oleObj>
          </a:graphicData>
        </a:graphic>
      </p:graphicFrame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4975230" y="4071942"/>
          <a:ext cx="382588" cy="361950"/>
        </p:xfrm>
        <a:graphic>
          <a:graphicData uri="http://schemas.openxmlformats.org/presentationml/2006/ole">
            <p:oleObj spid="_x0000_s16406" name="Equation" r:id="rId7" imgW="215640" imgH="203040" progId="Equation.DSMT4">
              <p:embed/>
            </p:oleObj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214282" y="4500570"/>
          <a:ext cx="2786082" cy="1143008"/>
        </p:xfrm>
        <a:graphic>
          <a:graphicData uri="http://schemas.openxmlformats.org/presentationml/2006/ole">
            <p:oleObj spid="_x0000_s16407" name="Equation" r:id="rId8" imgW="1485720" imgH="609480" progId="Equation.DSMT4">
              <p:embed/>
            </p:oleObj>
          </a:graphicData>
        </a:graphic>
      </p:graphicFrame>
      <p:graphicFrame>
        <p:nvGraphicFramePr>
          <p:cNvPr id="16408" name="Object 24"/>
          <p:cNvGraphicFramePr>
            <a:graphicFrameLocks noChangeAspect="1"/>
          </p:cNvGraphicFramePr>
          <p:nvPr/>
        </p:nvGraphicFramePr>
        <p:xfrm>
          <a:off x="3257580" y="4643438"/>
          <a:ext cx="5672138" cy="785812"/>
        </p:xfrm>
        <a:graphic>
          <a:graphicData uri="http://schemas.openxmlformats.org/presentationml/2006/ole">
            <p:oleObj spid="_x0000_s16408" name="Equation" r:id="rId9" imgW="2933640" imgH="406080" progId="Equation.DSMT4">
              <p:embed/>
            </p:oleObj>
          </a:graphicData>
        </a:graphic>
      </p:graphicFrame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1932967" y="5643578"/>
          <a:ext cx="4710735" cy="788990"/>
        </p:xfrm>
        <a:graphic>
          <a:graphicData uri="http://schemas.openxmlformats.org/presentationml/2006/ole">
            <p:oleObj spid="_x0000_s16409" name="Equation" r:id="rId10" imgW="25779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8929718" cy="79690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8.1  ОПЕРАТОРИ НА КООРДИНАТИТЕ И ИМПУЛСА И ТЕХНИТЕ СОБСТВЕНИ СТОЙНОСТИ И СОБСТВЕНИ ФУНКЦИИ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714356"/>
            <a:ext cx="9572692" cy="6143644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latin typeface="Times New Roman" pitchFamily="18" charset="0"/>
              </a:rPr>
              <a:t>Комутиране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компонентата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импулса</a:t>
            </a:r>
            <a:r>
              <a:rPr lang="ru-RU" sz="2400" b="1" i="1" dirty="0" smtClean="0">
                <a:latin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</a:rPr>
              <a:t>разноименна</a:t>
            </a:r>
            <a:r>
              <a:rPr lang="ru-RU" sz="2400" b="1" i="1" dirty="0" smtClean="0">
                <a:latin typeface="Times New Roman" pitchFamily="18" charset="0"/>
              </a:rPr>
              <a:t> координата</a:t>
            </a: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Компонентите</a:t>
            </a:r>
            <a:r>
              <a:rPr lang="ru-RU" sz="2400" i="1" dirty="0" smtClean="0">
                <a:latin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</a:rPr>
              <a:t>импулса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комутират</a:t>
            </a:r>
            <a:r>
              <a:rPr lang="ru-RU" sz="2400" i="1" dirty="0" smtClean="0">
                <a:latin typeface="Times New Roman" pitchFamily="18" charset="0"/>
              </a:rPr>
              <a:t> с </a:t>
            </a:r>
            <a:r>
              <a:rPr lang="ru-RU" sz="2400" i="1" dirty="0" err="1" smtClean="0">
                <a:latin typeface="Times New Roman" pitchFamily="18" charset="0"/>
              </a:rPr>
              <a:t>разноименни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координати</a:t>
            </a:r>
            <a:r>
              <a:rPr lang="ru-RU" sz="2400" i="1" dirty="0" smtClean="0">
                <a:latin typeface="Times New Roman" pitchFamily="18" charset="0"/>
              </a:rPr>
              <a:t>.</a:t>
            </a:r>
          </a:p>
          <a:p>
            <a:r>
              <a:rPr lang="ru-RU" sz="2400" b="1" i="1" dirty="0" err="1" smtClean="0">
                <a:latin typeface="Times New Roman" pitchFamily="18" charset="0"/>
              </a:rPr>
              <a:t>Комутиране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компонентата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импулса</a:t>
            </a:r>
            <a:r>
              <a:rPr lang="ru-RU" sz="2400" b="1" i="1" dirty="0" smtClean="0">
                <a:latin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</a:rPr>
              <a:t>едноименна</a:t>
            </a:r>
            <a:r>
              <a:rPr lang="ru-RU" sz="2400" b="1" i="1" dirty="0" smtClean="0">
                <a:latin typeface="Times New Roman" pitchFamily="18" charset="0"/>
              </a:rPr>
              <a:t> координата</a:t>
            </a:r>
          </a:p>
          <a:p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   </a:t>
            </a: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Компонентите</a:t>
            </a:r>
            <a:r>
              <a:rPr lang="ru-RU" sz="2400" i="1" dirty="0" smtClean="0">
                <a:latin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</a:rPr>
              <a:t>импулса</a:t>
            </a:r>
            <a:r>
              <a:rPr lang="ru-RU" sz="2400" i="1" dirty="0" smtClean="0">
                <a:latin typeface="Times New Roman" pitchFamily="18" charset="0"/>
              </a:rPr>
              <a:t> не </a:t>
            </a:r>
            <a:r>
              <a:rPr lang="ru-RU" sz="2400" i="1" dirty="0" err="1" smtClean="0">
                <a:latin typeface="Times New Roman" pitchFamily="18" charset="0"/>
              </a:rPr>
              <a:t>комутират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със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съответните</a:t>
            </a:r>
            <a:r>
              <a:rPr lang="ru-RU" sz="2400" i="1" dirty="0" smtClean="0">
                <a:latin typeface="Times New Roman" pitchFamily="18" charset="0"/>
              </a:rPr>
              <a:t> си 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</a:rPr>
              <a:t>  </a:t>
            </a:r>
            <a:r>
              <a:rPr lang="ru-RU" sz="2400" i="1" dirty="0" err="1" smtClean="0">
                <a:latin typeface="Times New Roman" pitchFamily="18" charset="0"/>
              </a:rPr>
              <a:t>координати</a:t>
            </a:r>
            <a:r>
              <a:rPr lang="ru-RU" sz="2400" i="1" dirty="0" smtClean="0">
                <a:latin typeface="Times New Roman" pitchFamily="18" charset="0"/>
              </a:rPr>
              <a:t>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143240" y="1357298"/>
          <a:ext cx="2833707" cy="428628"/>
        </p:xfrm>
        <a:graphic>
          <a:graphicData uri="http://schemas.openxmlformats.org/presentationml/2006/ole">
            <p:oleObj spid="_x0000_s17418" name="Equation" r:id="rId3" imgW="1511280" imgH="228600" progId="Equation.DSMT4">
              <p:embed/>
            </p:oleObj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1571604" y="1785926"/>
          <a:ext cx="5983983" cy="1143008"/>
        </p:xfrm>
        <a:graphic>
          <a:graphicData uri="http://schemas.openxmlformats.org/presentationml/2006/ole">
            <p:oleObj spid="_x0000_s17419" name="Equation" r:id="rId4" imgW="3390840" imgH="647640" progId="Equation.DSMT4">
              <p:embed/>
            </p:oleObj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1744246" y="4000504"/>
          <a:ext cx="5542398" cy="1000132"/>
        </p:xfrm>
        <a:graphic>
          <a:graphicData uri="http://schemas.openxmlformats.org/presentationml/2006/ole">
            <p:oleObj spid="_x0000_s17420" name="Equation" r:id="rId5" imgW="3377880" imgH="609480" progId="Equation.DSMT4">
              <p:embed/>
            </p:oleObj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3500430" y="4857760"/>
          <a:ext cx="1285884" cy="809631"/>
        </p:xfrm>
        <a:graphic>
          <a:graphicData uri="http://schemas.openxmlformats.org/presentationml/2006/ole">
            <p:oleObj spid="_x0000_s17421" name="Equation" r:id="rId6" imgW="6858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86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  <a:ea typeface="Times New Roman"/>
              </a:rPr>
              <a:t>8.2</a:t>
            </a:r>
            <a:r>
              <a:rPr lang="bg-BG" sz="2400" b="1" dirty="0" smtClean="0">
                <a:latin typeface="Times New Roman"/>
                <a:ea typeface="Times New Roman"/>
              </a:rPr>
              <a:t>.	ОПЕРАТОРИ НА МОМЕНТА НА ИМПУЛСА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714356"/>
            <a:ext cx="9644130" cy="614364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   </a:t>
            </a:r>
            <a:r>
              <a:rPr lang="ru-RU" sz="2400" b="1" i="1" dirty="0" err="1" smtClean="0">
                <a:latin typeface="Times New Roman" pitchFamily="18" charset="0"/>
              </a:rPr>
              <a:t>Комутиране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компонентите</a:t>
            </a:r>
            <a:r>
              <a:rPr lang="ru-RU" sz="2400" b="1" i="1" dirty="0" smtClean="0">
                <a:latin typeface="Times New Roman" pitchFamily="18" charset="0"/>
              </a:rPr>
              <a:t> на момента на </a:t>
            </a:r>
            <a:r>
              <a:rPr lang="ru-RU" sz="2400" b="1" i="1" dirty="0" err="1" smtClean="0">
                <a:latin typeface="Times New Roman" pitchFamily="18" charset="0"/>
              </a:rPr>
              <a:t>импулса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Операторите</a:t>
            </a:r>
            <a:r>
              <a:rPr lang="ru-RU" sz="2400" i="1" dirty="0" smtClean="0">
                <a:latin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</a:rPr>
              <a:t>компонентите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на</a:t>
            </a:r>
            <a:r>
              <a:rPr lang="ru-RU" sz="2400" i="1" dirty="0" smtClean="0">
                <a:latin typeface="Times New Roman" pitchFamily="18" charset="0"/>
              </a:rPr>
              <a:t> момента на </a:t>
            </a:r>
            <a:r>
              <a:rPr lang="ru-RU" sz="2400" i="1" dirty="0" err="1" smtClean="0">
                <a:latin typeface="Times New Roman" pitchFamily="18" charset="0"/>
              </a:rPr>
              <a:t>импулса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некомутират</a:t>
            </a:r>
            <a:r>
              <a:rPr lang="ru-RU" sz="2400" b="1" i="1" dirty="0" smtClean="0">
                <a:latin typeface="Times New Roman" pitchFamily="18" charset="0"/>
              </a:rPr>
              <a:t>.</a:t>
            </a:r>
            <a:r>
              <a:rPr lang="bg-BG" sz="2400" b="1" i="1" dirty="0" smtClean="0">
                <a:latin typeface="Times New Roman" pitchFamily="18" charset="0"/>
              </a:rPr>
              <a:t> </a:t>
            </a:r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187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71470" y="500042"/>
            <a:ext cx="9429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>
                <a:latin typeface="Times New Roman"/>
                <a:ea typeface="Times New Roman"/>
              </a:rPr>
              <a:t>•   </a:t>
            </a:r>
            <a:r>
              <a:rPr lang="bg-BG" sz="2400" b="1" i="1" dirty="0" smtClean="0">
                <a:latin typeface="Times New Roman"/>
                <a:ea typeface="Times New Roman"/>
              </a:rPr>
              <a:t>Определяне</a:t>
            </a:r>
          </a:p>
          <a:p>
            <a:r>
              <a:rPr lang="bg-BG" sz="2400" b="1" i="1" dirty="0" smtClean="0">
                <a:latin typeface="Times New Roman"/>
                <a:ea typeface="Times New Roman"/>
              </a:rPr>
              <a:t> на операторите</a:t>
            </a:r>
          </a:p>
          <a:p>
            <a:endParaRPr lang="bg-BG" sz="2400" b="1" i="1" dirty="0" smtClean="0">
              <a:latin typeface="Times New Roman"/>
              <a:ea typeface="Times New Roman"/>
            </a:endParaRPr>
          </a:p>
          <a:p>
            <a:endParaRPr lang="bg-BG" sz="2400" b="1" i="1" dirty="0" smtClean="0">
              <a:latin typeface="Times New Roman"/>
              <a:ea typeface="Times New Roman"/>
            </a:endParaRPr>
          </a:p>
          <a:p>
            <a:r>
              <a:rPr lang="bg-BG" sz="2400" b="1" i="1" dirty="0" smtClean="0">
                <a:latin typeface="Times New Roman"/>
                <a:ea typeface="Times New Roman"/>
              </a:rPr>
              <a:t>  </a:t>
            </a: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 smtClean="0">
              <a:latin typeface="Times New Roman"/>
              <a:ea typeface="Times New Roman"/>
            </a:endParaRPr>
          </a:p>
          <a:p>
            <a:endParaRPr lang="en-US" sz="2400" dirty="0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71406" y="1285860"/>
          <a:ext cx="1333504" cy="444501"/>
        </p:xfrm>
        <a:graphic>
          <a:graphicData uri="http://schemas.openxmlformats.org/presentationml/2006/ole">
            <p:oleObj spid="_x0000_s18440" name="Equation" r:id="rId3" imgW="761760" imgH="253800" progId="Equation.DSMT4">
              <p:embed/>
            </p:oleObj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260904" y="428604"/>
          <a:ext cx="5525938" cy="2143140"/>
        </p:xfrm>
        <a:graphic>
          <a:graphicData uri="http://schemas.openxmlformats.org/presentationml/2006/ole">
            <p:oleObj spid="_x0000_s18441" name="Equation" r:id="rId4" imgW="3340080" imgH="1295280" progId="Equation.DSMT4">
              <p:embed/>
            </p:oleObj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642910" y="2071678"/>
          <a:ext cx="6045649" cy="1290644"/>
        </p:xfrm>
        <a:graphic>
          <a:graphicData uri="http://schemas.openxmlformats.org/presentationml/2006/ole">
            <p:oleObj spid="_x0000_s18442" name="Equation" r:id="rId5" imgW="3390840" imgH="723600" progId="Equation.DSMT4">
              <p:embed/>
            </p:oleObj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1473069" y="3857628"/>
          <a:ext cx="5742137" cy="1285884"/>
        </p:xfrm>
        <a:graphic>
          <a:graphicData uri="http://schemas.openxmlformats.org/presentationml/2006/ole">
            <p:oleObj spid="_x0000_s18443" name="Equation" r:id="rId6" imgW="3288960" imgH="736560" progId="Equation.DSMT4">
              <p:embed/>
            </p:oleObj>
          </a:graphicData>
        </a:graphic>
      </p:graphicFrame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173038" y="5346700"/>
          <a:ext cx="2195512" cy="1809750"/>
        </p:xfrm>
        <a:graphic>
          <a:graphicData uri="http://schemas.openxmlformats.org/presentationml/2006/ole">
            <p:oleObj spid="_x0000_s18444" name="Equation" r:id="rId7" imgW="1231560" imgH="1015920" progId="Equation.DSMT4">
              <p:embed/>
            </p:oleObj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5072066" y="5643578"/>
          <a:ext cx="3429024" cy="1143008"/>
        </p:xfrm>
        <a:graphic>
          <a:graphicData uri="http://schemas.openxmlformats.org/presentationml/2006/ole">
            <p:oleObj spid="_x0000_s18445" name="Equation" r:id="rId8" imgW="2209680" imgH="736560" progId="Equation.DSMT4">
              <p:embed/>
            </p:oleObj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2786050" y="6072206"/>
          <a:ext cx="1104900" cy="315913"/>
        </p:xfrm>
        <a:graphic>
          <a:graphicData uri="http://schemas.openxmlformats.org/presentationml/2006/ole">
            <p:oleObj spid="_x0000_s18446" name="Equation" r:id="rId9" imgW="7110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  <a:ea typeface="Times New Roman"/>
              </a:rPr>
              <a:t>8.2</a:t>
            </a:r>
            <a:r>
              <a:rPr lang="bg-BG" sz="2400" b="1" dirty="0" smtClean="0">
                <a:latin typeface="Times New Roman"/>
                <a:ea typeface="Times New Roman"/>
              </a:rPr>
              <a:t>.   ОПЕРАТОРИ НА МОМЕНТА НА ИМПУЛСА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642918"/>
            <a:ext cx="9358346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    •   </a:t>
            </a:r>
            <a:r>
              <a:rPr lang="ru-RU" sz="2400" b="1" i="1" dirty="0" err="1" smtClean="0">
                <a:latin typeface="Times New Roman" pitchFamily="18" charset="0"/>
              </a:rPr>
              <a:t>Комутиране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компонентите</a:t>
            </a:r>
            <a:r>
              <a:rPr lang="ru-RU" sz="2400" b="1" i="1" dirty="0" smtClean="0">
                <a:latin typeface="Times New Roman" pitchFamily="18" charset="0"/>
              </a:rPr>
              <a:t> с квадрата на момента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За </a:t>
            </a:r>
            <a:r>
              <a:rPr lang="ru-RU" sz="2400" dirty="0" err="1" smtClean="0">
                <a:latin typeface="Times New Roman" pitchFamily="18" charset="0"/>
              </a:rPr>
              <a:t>определяне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комутаторите</a:t>
            </a:r>
            <a:r>
              <a:rPr lang="ru-RU" sz="2400" dirty="0" smtClean="0">
                <a:latin typeface="Times New Roman" pitchFamily="18" charset="0"/>
              </a:rPr>
              <a:t>                      </a:t>
            </a:r>
            <a:r>
              <a:rPr lang="ru-RU" sz="2400" dirty="0" err="1" smtClean="0">
                <a:latin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използваме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</a:rPr>
              <a:t>β . </a:t>
            </a:r>
            <a:r>
              <a:rPr lang="ru-RU" sz="2400" dirty="0" err="1" smtClean="0">
                <a:latin typeface="Times New Roman" pitchFamily="18" charset="0"/>
              </a:rPr>
              <a:t>Умножаваме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последното</a:t>
            </a:r>
            <a:r>
              <a:rPr lang="ru-RU" sz="2400" dirty="0" smtClean="0">
                <a:latin typeface="Times New Roman" pitchFamily="18" charset="0"/>
              </a:rPr>
              <a:t> равенство </a:t>
            </a:r>
            <a:r>
              <a:rPr lang="ru-RU" sz="2400" dirty="0" err="1" smtClean="0">
                <a:latin typeface="Times New Roman" pitchFamily="18" charset="0"/>
              </a:rPr>
              <a:t>отдясно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отляво</a:t>
            </a:r>
            <a:r>
              <a:rPr lang="ru-RU" sz="2400" dirty="0" smtClean="0">
                <a:latin typeface="Times New Roman" pitchFamily="18" charset="0"/>
              </a:rPr>
              <a:t> с оператора</a:t>
            </a: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</a:rPr>
              <a:t>Аналогично от </a:t>
            </a:r>
            <a:r>
              <a:rPr lang="ru-RU" sz="2400" dirty="0" err="1" smtClean="0">
                <a:latin typeface="Times New Roman" pitchFamily="18" charset="0"/>
              </a:rPr>
              <a:t>втория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комутатор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el-GR" sz="2400" dirty="0" smtClean="0">
                <a:latin typeface="Times New Roman" pitchFamily="18" charset="0"/>
              </a:rPr>
              <a:t>β  </a:t>
            </a:r>
            <a:r>
              <a:rPr lang="ru-RU" sz="2400" dirty="0" smtClean="0">
                <a:latin typeface="Times New Roman" pitchFamily="18" charset="0"/>
              </a:rPr>
              <a:t>след </a:t>
            </a:r>
            <a:r>
              <a:rPr lang="ru-RU" sz="2400" dirty="0" err="1" smtClean="0">
                <a:latin typeface="Times New Roman" pitchFamily="18" charset="0"/>
              </a:rPr>
              <a:t>умножаване</a:t>
            </a:r>
            <a:r>
              <a:rPr lang="ru-RU" sz="2400" dirty="0" smtClean="0">
                <a:latin typeface="Times New Roman" pitchFamily="18" charset="0"/>
              </a:rPr>
              <a:t> по</a:t>
            </a: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</a:rPr>
              <a:t>Събираме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</a:rPr>
              <a:t>последните две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отчитаме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</a:rPr>
              <a:t>Избирайки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другите</a:t>
            </a:r>
            <a:r>
              <a:rPr lang="ru-RU" sz="2400" dirty="0" smtClean="0">
                <a:latin typeface="Times New Roman" pitchFamily="18" charset="0"/>
              </a:rPr>
              <a:t> два </a:t>
            </a:r>
            <a:r>
              <a:rPr lang="ru-RU" sz="2400" dirty="0" err="1" smtClean="0">
                <a:latin typeface="Times New Roman" pitchFamily="18" charset="0"/>
              </a:rPr>
              <a:t>комутатора</a:t>
            </a:r>
            <a:r>
              <a:rPr lang="ru-RU" sz="2400" dirty="0" smtClean="0">
                <a:latin typeface="Times New Roman" pitchFamily="18" charset="0"/>
              </a:rPr>
              <a:t> от (</a:t>
            </a:r>
            <a:r>
              <a:rPr lang="el-GR" sz="2400" dirty="0" smtClean="0">
                <a:latin typeface="Times New Roman" pitchFamily="18" charset="0"/>
              </a:rPr>
              <a:t>β</a:t>
            </a:r>
            <a:r>
              <a:rPr lang="ru-RU" sz="2400" dirty="0" smtClean="0">
                <a:latin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</a:rPr>
              <a:t>получаваме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аналогични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изрази</a:t>
            </a:r>
            <a:r>
              <a:rPr lang="ru-RU" sz="2400" dirty="0" smtClean="0">
                <a:latin typeface="Times New Roman" pitchFamily="18" charset="0"/>
              </a:rPr>
              <a:t> за</a:t>
            </a:r>
            <a:r>
              <a:rPr lang="el-GR" sz="2400" dirty="0" smtClean="0">
                <a:latin typeface="Times New Roman" pitchFamily="18" charset="0"/>
              </a:rPr>
              <a:t>      </a:t>
            </a:r>
            <a:r>
              <a:rPr lang="bg-BG" sz="2400" dirty="0" smtClean="0">
                <a:latin typeface="Times New Roman" pitchFamily="18" charset="0"/>
              </a:rPr>
              <a:t>и        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sz="2400" i="1" dirty="0" smtClean="0">
                <a:latin typeface="Times New Roman" pitchFamily="18" charset="0"/>
              </a:rPr>
              <a:t>   </a:t>
            </a:r>
            <a:r>
              <a:rPr lang="ru-RU" sz="2400" i="1" dirty="0" err="1" smtClean="0">
                <a:latin typeface="Times New Roman" pitchFamily="18" charset="0"/>
              </a:rPr>
              <a:t>Операторите</a:t>
            </a:r>
            <a:r>
              <a:rPr lang="ru-RU" sz="2400" i="1" dirty="0" smtClean="0">
                <a:latin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</a:rPr>
              <a:t>компонентите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на</a:t>
            </a:r>
            <a:r>
              <a:rPr lang="ru-RU" sz="2400" i="1" dirty="0" smtClean="0">
                <a:latin typeface="Times New Roman" pitchFamily="18" charset="0"/>
              </a:rPr>
              <a:t> момента на </a:t>
            </a:r>
            <a:r>
              <a:rPr lang="ru-RU" sz="2400" i="1" dirty="0" err="1" smtClean="0">
                <a:latin typeface="Times New Roman" pitchFamily="18" charset="0"/>
              </a:rPr>
              <a:t>импулса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</a:p>
          <a:p>
            <a:pPr>
              <a:spcBef>
                <a:spcPts val="1200"/>
              </a:spcBef>
              <a:buNone/>
            </a:pPr>
            <a:r>
              <a:rPr lang="ru-RU" sz="2400" i="1" dirty="0" smtClean="0">
                <a:latin typeface="Times New Roman" pitchFamily="18" charset="0"/>
              </a:rPr>
              <a:t>     </a:t>
            </a:r>
            <a:r>
              <a:rPr lang="ru-RU" sz="2400" i="1" dirty="0" err="1" smtClean="0">
                <a:latin typeface="Times New Roman" pitchFamily="18" charset="0"/>
              </a:rPr>
              <a:t>комутират</a:t>
            </a:r>
            <a:r>
              <a:rPr lang="ru-RU" sz="2400" i="1" dirty="0" smtClean="0">
                <a:latin typeface="Times New Roman" pitchFamily="18" charset="0"/>
              </a:rPr>
              <a:t> с оператора на квадрата на момента.</a:t>
            </a:r>
            <a:r>
              <a:rPr lang="bg-BG" sz="2400" i="1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9477" name="Object 21"/>
          <p:cNvGraphicFramePr>
            <a:graphicFrameLocks noChangeAspect="1"/>
          </p:cNvGraphicFramePr>
          <p:nvPr/>
        </p:nvGraphicFramePr>
        <p:xfrm>
          <a:off x="4071934" y="1142984"/>
          <a:ext cx="1689777" cy="406402"/>
        </p:xfrm>
        <a:graphic>
          <a:graphicData uri="http://schemas.openxmlformats.org/presentationml/2006/ole">
            <p:oleObj spid="_x0000_s19477" name="Equation" r:id="rId3" imgW="1002960" imgH="241200" progId="Equation.DSMT4">
              <p:embed/>
            </p:oleObj>
          </a:graphicData>
        </a:graphic>
      </p:graphicFrame>
      <p:graphicFrame>
        <p:nvGraphicFramePr>
          <p:cNvPr id="19479" name="Object 23"/>
          <p:cNvGraphicFramePr>
            <a:graphicFrameLocks noChangeAspect="1"/>
          </p:cNvGraphicFramePr>
          <p:nvPr/>
        </p:nvGraphicFramePr>
        <p:xfrm>
          <a:off x="8438278" y="1474249"/>
          <a:ext cx="393702" cy="463179"/>
        </p:xfrm>
        <a:graphic>
          <a:graphicData uri="http://schemas.openxmlformats.org/presentationml/2006/ole">
            <p:oleObj spid="_x0000_s19479" name="Equation" r:id="rId4" imgW="215640" imgH="253800" progId="Equation.DSMT4">
              <p:embed/>
            </p:oleObj>
          </a:graphicData>
        </a:graphic>
      </p:graphicFrame>
      <p:graphicFrame>
        <p:nvGraphicFramePr>
          <p:cNvPr id="19480" name="Object 24"/>
          <p:cNvGraphicFramePr>
            <a:graphicFrameLocks noChangeAspect="1"/>
          </p:cNvGraphicFramePr>
          <p:nvPr/>
        </p:nvGraphicFramePr>
        <p:xfrm>
          <a:off x="785786" y="1882771"/>
          <a:ext cx="2947987" cy="974725"/>
        </p:xfrm>
        <a:graphic>
          <a:graphicData uri="http://schemas.openxmlformats.org/presentationml/2006/ole">
            <p:oleObj spid="_x0000_s19480" name="Equation" r:id="rId5" imgW="1612800" imgH="533160" progId="Equation.DSMT4">
              <p:embed/>
            </p:oleObj>
          </a:graphicData>
        </a:graphic>
      </p:graphicFrame>
      <p:graphicFrame>
        <p:nvGraphicFramePr>
          <p:cNvPr id="19481" name="Object 25"/>
          <p:cNvGraphicFramePr>
            <a:graphicFrameLocks noChangeAspect="1"/>
          </p:cNvGraphicFramePr>
          <p:nvPr/>
        </p:nvGraphicFramePr>
        <p:xfrm>
          <a:off x="4000496" y="2143120"/>
          <a:ext cx="3951288" cy="500062"/>
        </p:xfrm>
        <a:graphic>
          <a:graphicData uri="http://schemas.openxmlformats.org/presentationml/2006/ole">
            <p:oleObj spid="_x0000_s19481" name="Equation" r:id="rId6" imgW="2006280" imgH="253800" progId="Equation.DSMT4">
              <p:embed/>
            </p:oleObj>
          </a:graphicData>
        </a:graphic>
      </p:graphicFrame>
      <p:graphicFrame>
        <p:nvGraphicFramePr>
          <p:cNvPr id="19482" name="Object 26"/>
          <p:cNvGraphicFramePr>
            <a:graphicFrameLocks noChangeAspect="1"/>
          </p:cNvGraphicFramePr>
          <p:nvPr/>
        </p:nvGraphicFramePr>
        <p:xfrm>
          <a:off x="7640638" y="2765423"/>
          <a:ext cx="398462" cy="449263"/>
        </p:xfrm>
        <a:graphic>
          <a:graphicData uri="http://schemas.openxmlformats.org/presentationml/2006/ole">
            <p:oleObj spid="_x0000_s19482" name="Equation" r:id="rId7" imgW="203040" imgH="228600" progId="Equation.DSMT4">
              <p:embed/>
            </p:oleObj>
          </a:graphicData>
        </a:graphic>
      </p:graphicFrame>
      <p:graphicFrame>
        <p:nvGraphicFramePr>
          <p:cNvPr id="19483" name="Object 27"/>
          <p:cNvGraphicFramePr>
            <a:graphicFrameLocks noChangeAspect="1"/>
          </p:cNvGraphicFramePr>
          <p:nvPr/>
        </p:nvGraphicFramePr>
        <p:xfrm>
          <a:off x="2035951" y="3230562"/>
          <a:ext cx="3437749" cy="484190"/>
        </p:xfrm>
        <a:graphic>
          <a:graphicData uri="http://schemas.openxmlformats.org/presentationml/2006/ole">
            <p:oleObj spid="_x0000_s19483" name="Equation" r:id="rId8" imgW="1803240" imgH="253800" progId="Equation.DSMT4">
              <p:embed/>
            </p:oleObj>
          </a:graphicData>
        </a:graphic>
      </p:graphicFrame>
      <p:graphicFrame>
        <p:nvGraphicFramePr>
          <p:cNvPr id="19484" name="Object 28"/>
          <p:cNvGraphicFramePr>
            <a:graphicFrameLocks noChangeAspect="1"/>
          </p:cNvGraphicFramePr>
          <p:nvPr/>
        </p:nvGraphicFramePr>
        <p:xfrm>
          <a:off x="5500694" y="3714752"/>
          <a:ext cx="1785952" cy="428628"/>
        </p:xfrm>
        <a:graphic>
          <a:graphicData uri="http://schemas.openxmlformats.org/presentationml/2006/ole">
            <p:oleObj spid="_x0000_s19484" name="Equation" r:id="rId9" imgW="952200" imgH="228600" progId="Equation.DSMT4">
              <p:embed/>
            </p:oleObj>
          </a:graphicData>
        </a:graphic>
      </p:graphicFrame>
      <p:graphicFrame>
        <p:nvGraphicFramePr>
          <p:cNvPr id="19485" name="Object 29"/>
          <p:cNvGraphicFramePr>
            <a:graphicFrameLocks noChangeAspect="1"/>
          </p:cNvGraphicFramePr>
          <p:nvPr/>
        </p:nvGraphicFramePr>
        <p:xfrm>
          <a:off x="3071802" y="4057656"/>
          <a:ext cx="1722443" cy="442914"/>
        </p:xfrm>
        <a:graphic>
          <a:graphicData uri="http://schemas.openxmlformats.org/presentationml/2006/ole">
            <p:oleObj spid="_x0000_s19485" name="Equation" r:id="rId10" imgW="888840" imgH="228600" progId="Equation.DSMT4">
              <p:embed/>
            </p:oleObj>
          </a:graphicData>
        </a:graphic>
      </p:graphicFrame>
      <p:graphicFrame>
        <p:nvGraphicFramePr>
          <p:cNvPr id="19486" name="Object 30"/>
          <p:cNvGraphicFramePr>
            <a:graphicFrameLocks noChangeAspect="1"/>
          </p:cNvGraphicFramePr>
          <p:nvPr/>
        </p:nvGraphicFramePr>
        <p:xfrm>
          <a:off x="1285852" y="4910367"/>
          <a:ext cx="357190" cy="510271"/>
        </p:xfrm>
        <a:graphic>
          <a:graphicData uri="http://schemas.openxmlformats.org/presentationml/2006/ole">
            <p:oleObj spid="_x0000_s19486" name="Equation" r:id="rId11" imgW="177480" imgH="253800" progId="Equation.DSMT4">
              <p:embed/>
            </p:oleObj>
          </a:graphicData>
        </a:graphic>
      </p:graphicFrame>
      <p:graphicFrame>
        <p:nvGraphicFramePr>
          <p:cNvPr id="19487" name="Object 31"/>
          <p:cNvGraphicFramePr>
            <a:graphicFrameLocks noChangeAspect="1"/>
          </p:cNvGraphicFramePr>
          <p:nvPr/>
        </p:nvGraphicFramePr>
        <p:xfrm>
          <a:off x="1806575" y="4899038"/>
          <a:ext cx="460375" cy="458788"/>
        </p:xfrm>
        <a:graphic>
          <a:graphicData uri="http://schemas.openxmlformats.org/presentationml/2006/ole">
            <p:oleObj spid="_x0000_s19487" name="Equation" r:id="rId12" imgW="228600" imgH="228600" progId="Equation.DSMT4">
              <p:embed/>
            </p:oleObj>
          </a:graphicData>
        </a:graphic>
      </p:graphicFrame>
      <p:graphicFrame>
        <p:nvGraphicFramePr>
          <p:cNvPr id="19488" name="Object 32"/>
          <p:cNvGraphicFramePr>
            <a:graphicFrameLocks noChangeAspect="1"/>
          </p:cNvGraphicFramePr>
          <p:nvPr/>
        </p:nvGraphicFramePr>
        <p:xfrm>
          <a:off x="2354265" y="5286388"/>
          <a:ext cx="5289569" cy="539752"/>
        </p:xfrm>
        <a:graphic>
          <a:graphicData uri="http://schemas.openxmlformats.org/presentationml/2006/ole">
            <p:oleObj spid="_x0000_s19488" name="Equation" r:id="rId13" imgW="248904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-131802"/>
            <a:ext cx="8972584" cy="48896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8.2.   ОПЕРАТОРИ НА МОМЕНТА НА ИМПУЛСА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357166"/>
            <a:ext cx="9554936" cy="650083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b="1" i="1" dirty="0" smtClean="0">
                <a:latin typeface="Times New Roman"/>
              </a:rPr>
              <a:t>С</a:t>
            </a:r>
            <a:r>
              <a:rPr lang="ru-RU" sz="2400" b="1" i="1" dirty="0" err="1" smtClean="0">
                <a:latin typeface="Times New Roman"/>
              </a:rPr>
              <a:t>ферични</a:t>
            </a:r>
            <a:r>
              <a:rPr lang="ru-RU" sz="2400" b="1" i="1" dirty="0" smtClean="0">
                <a:latin typeface="Times New Roman"/>
              </a:rPr>
              <a:t> </a:t>
            </a:r>
            <a:r>
              <a:rPr lang="ru-RU" sz="2400" b="1" i="1" dirty="0" err="1" smtClean="0">
                <a:latin typeface="Times New Roman"/>
              </a:rPr>
              <a:t>координати</a:t>
            </a: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Връзка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декартовите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сферична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координатна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система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моментът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им-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пулса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само 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l-GR" sz="2000" i="1" baseline="-25000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l-GR" sz="2000" i="1" baseline="-25000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l-GR" sz="2000" i="1" baseline="-25000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l-GR" sz="20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l-GR" sz="2000" i="1" baseline="-25000" dirty="0" smtClean="0">
                <a:latin typeface="Times New Roman" pitchFamily="18" charset="0"/>
                <a:cs typeface="Times New Roman" pitchFamily="18" charset="0"/>
              </a:rPr>
              <a:t>φ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l-GR" sz="2000" baseline="30000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сферичните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координати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Проекцията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върху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оста 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определя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l-GR" sz="2000" i="1" baseline="-25000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</a:t>
            </a: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φ, 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l-GR" sz="2000" baseline="30000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⊥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l-GR" sz="2000" baseline="30000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следователно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l-GR" sz="2000" i="1" baseline="-25000" dirty="0" smtClean="0">
                <a:latin typeface="Times New Roman" pitchFamily="18" charset="0"/>
                <a:cs typeface="Times New Roman" pitchFamily="18" charset="0"/>
              </a:rPr>
              <a:t>φ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OZ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точката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Р.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00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1470" y="749183"/>
            <a:ext cx="4259400" cy="3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1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571480"/>
            <a:ext cx="4519645" cy="402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-131802"/>
            <a:ext cx="8972584" cy="48896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8.2.   ОПЕРАТОРИ НА МОМЕНТА НА ИМПУЛСА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357166"/>
            <a:ext cx="9554936" cy="650083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err="1" smtClean="0">
                <a:latin typeface="Times New Roman"/>
              </a:rPr>
              <a:t>Опеаторът</a:t>
            </a:r>
            <a:r>
              <a:rPr lang="ru-RU" sz="2400" b="1" i="1" dirty="0" smtClean="0">
                <a:latin typeface="Times New Roman"/>
              </a:rPr>
              <a:t> на момента на </a:t>
            </a:r>
            <a:r>
              <a:rPr lang="ru-RU" sz="2400" b="1" i="1" dirty="0" err="1" smtClean="0">
                <a:latin typeface="Times New Roman"/>
              </a:rPr>
              <a:t>импулса</a:t>
            </a:r>
            <a:r>
              <a:rPr lang="ru-RU" sz="2400" b="1" i="1" dirty="0" smtClean="0">
                <a:latin typeface="Times New Roman"/>
              </a:rPr>
              <a:t> в </a:t>
            </a:r>
            <a:r>
              <a:rPr lang="ru-RU" sz="2400" b="1" i="1" dirty="0" err="1" smtClean="0">
                <a:latin typeface="Times New Roman"/>
              </a:rPr>
              <a:t>сферични</a:t>
            </a:r>
            <a:r>
              <a:rPr lang="ru-RU" sz="2400" b="1" i="1" dirty="0" smtClean="0">
                <a:latin typeface="Times New Roman"/>
              </a:rPr>
              <a:t> </a:t>
            </a:r>
            <a:r>
              <a:rPr lang="ru-RU" sz="2400" b="1" i="1" dirty="0" err="1" smtClean="0">
                <a:latin typeface="Times New Roman"/>
              </a:rPr>
              <a:t>координати</a:t>
            </a: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400" b="1" i="1" dirty="0" smtClean="0">
              <a:latin typeface="Times New Roman"/>
            </a:endParaRPr>
          </a:p>
          <a:p>
            <a:pPr algn="just">
              <a:buNone/>
            </a:pPr>
            <a:endParaRPr lang="ru-RU" sz="2000" b="1" i="1" dirty="0" smtClean="0">
              <a:latin typeface="Times New Roman"/>
            </a:endParaRP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нарича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оператор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Льожандър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Често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вместо    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използва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опера-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торът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наречен лапласиан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върху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сфера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ъглов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лапласиан: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Операторът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ъгловата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 на оператора на Лаплас     в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сферична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координатна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система: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191770" algn="just">
              <a:lnSpc>
                <a:spcPts val="1200"/>
              </a:lnSpc>
              <a:spcAft>
                <a:spcPts val="0"/>
              </a:spcAft>
            </a:pPr>
            <a:endParaRPr lang="bg-BG" sz="2400" dirty="0" smtClean="0">
              <a:latin typeface="Times New Roman"/>
              <a:ea typeface="Times New Roman"/>
            </a:endParaRPr>
          </a:p>
          <a:p>
            <a:pPr indent="191770" algn="just">
              <a:lnSpc>
                <a:spcPts val="1200"/>
              </a:lnSpc>
              <a:spcAft>
                <a:spcPts val="0"/>
              </a:spcAft>
            </a:pPr>
            <a:endParaRPr lang="bg-BG" sz="2400" dirty="0" smtClean="0">
              <a:latin typeface="Times New Roman"/>
              <a:ea typeface="Times New Roman"/>
            </a:endParaRPr>
          </a:p>
          <a:p>
            <a:pPr indent="191770" algn="just">
              <a:lnSpc>
                <a:spcPts val="1200"/>
              </a:lnSpc>
              <a:spcAft>
                <a:spcPts val="0"/>
              </a:spcAft>
            </a:pPr>
            <a:r>
              <a:rPr lang="bg-BG" sz="2400" dirty="0" smtClean="0">
                <a:latin typeface="Times New Roman"/>
                <a:ea typeface="Times New Roman"/>
              </a:rPr>
              <a:t>Операторът      се нарича радиален </a:t>
            </a:r>
            <a:r>
              <a:rPr lang="bg-BG" sz="2400" dirty="0" err="1" smtClean="0">
                <a:latin typeface="Times New Roman"/>
                <a:ea typeface="Times New Roman"/>
              </a:rPr>
              <a:t>лапласиан</a:t>
            </a:r>
            <a:r>
              <a:rPr lang="bg-BG" sz="2400" dirty="0" smtClean="0">
                <a:latin typeface="Times New Roman"/>
                <a:ea typeface="Times New Roman"/>
              </a:rPr>
              <a:t>.</a:t>
            </a:r>
            <a:endParaRPr lang="en-US" sz="24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642910" y="857232"/>
          <a:ext cx="7939843" cy="765167"/>
        </p:xfrm>
        <a:graphic>
          <a:graphicData uri="http://schemas.openxmlformats.org/presentationml/2006/ole">
            <p:oleObj spid="_x0000_s54274" name="Equation" r:id="rId3" imgW="4609800" imgH="444240" progId="Equation.DSMT4">
              <p:embed/>
            </p:oleObj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500034" y="1714488"/>
          <a:ext cx="5775325" cy="765175"/>
        </p:xfrm>
        <a:graphic>
          <a:graphicData uri="http://schemas.openxmlformats.org/presentationml/2006/ole">
            <p:oleObj spid="_x0000_s54275" name="Equation" r:id="rId4" imgW="3352680" imgH="444240" progId="Equation.DSMT4">
              <p:embed/>
            </p:oleObj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6357950" y="2517558"/>
          <a:ext cx="261937" cy="327025"/>
        </p:xfrm>
        <a:graphic>
          <a:graphicData uri="http://schemas.openxmlformats.org/presentationml/2006/ole">
            <p:oleObj spid="_x0000_s54276" name="Equation" r:id="rId5" imgW="152280" imgH="190440" progId="Equation.DSMT4">
              <p:embed/>
            </p:oleObj>
          </a:graphicData>
        </a:graphic>
      </p:graphicFrame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697096" y="3007146"/>
          <a:ext cx="1354137" cy="387350"/>
        </p:xfrm>
        <a:graphic>
          <a:graphicData uri="http://schemas.openxmlformats.org/presentationml/2006/ole">
            <p:oleObj spid="_x0000_s54277" name="Equation" r:id="rId6" imgW="888840" imgH="253800" progId="Equation.DSMT4">
              <p:embed/>
            </p:oleObj>
          </a:graphicData>
        </a:graphic>
      </p:graphicFrame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3357554" y="3357562"/>
          <a:ext cx="2225294" cy="500066"/>
        </p:xfrm>
        <a:graphic>
          <a:graphicData uri="http://schemas.openxmlformats.org/presentationml/2006/ole">
            <p:oleObj spid="_x0000_s54278" name="Equation" r:id="rId7" imgW="1130040" imgH="253800" progId="Equation.DSMT4">
              <p:embed/>
            </p:oleObj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1846263" y="3852863"/>
          <a:ext cx="523875" cy="449262"/>
        </p:xfrm>
        <a:graphic>
          <a:graphicData uri="http://schemas.openxmlformats.org/presentationml/2006/ole">
            <p:oleObj spid="_x0000_s54279" name="Equation" r:id="rId8" imgW="266400" imgH="228600" progId="Equation.DSMT4">
              <p:embed/>
            </p:oleObj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7724799" y="3880277"/>
          <a:ext cx="276225" cy="300037"/>
        </p:xfrm>
        <a:graphic>
          <a:graphicData uri="http://schemas.openxmlformats.org/presentationml/2006/ole">
            <p:oleObj spid="_x0000_s54280" name="Equation" r:id="rId9" imgW="139680" imgH="152280" progId="Equation.DSMT4">
              <p:embed/>
            </p:oleObj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1521177" y="4714884"/>
          <a:ext cx="6170983" cy="1571636"/>
        </p:xfrm>
        <a:graphic>
          <a:graphicData uri="http://schemas.openxmlformats.org/presentationml/2006/ole">
            <p:oleObj spid="_x0000_s54281" name="Equation" r:id="rId10" imgW="3390840" imgH="863280" progId="Equation.DSMT4">
              <p:embed/>
            </p:oleObj>
          </a:graphicData>
        </a:graphic>
      </p:graphicFrame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2054418" y="6303772"/>
          <a:ext cx="352425" cy="400050"/>
        </p:xfrm>
        <a:graphic>
          <a:graphicData uri="http://schemas.openxmlformats.org/presentationml/2006/ole">
            <p:oleObj spid="_x0000_s54282" name="Equation" r:id="rId11" imgW="1774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78581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</a:rPr>
              <a:t>   8.3  СОБСТВЕНИ ФУНКЦИИ И СОБСТВЕНИ СТОЙНОСТИ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                                         ОПЕРАТОРИТЕ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571480"/>
            <a:ext cx="9501254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• </a:t>
            </a:r>
            <a:r>
              <a:rPr lang="bg-BG" sz="2400" b="1" i="1" dirty="0" smtClean="0">
                <a:latin typeface="Times New Roman" pitchFamily="18" charset="0"/>
              </a:rPr>
              <a:t>С</a:t>
            </a:r>
            <a:r>
              <a:rPr lang="ru-RU" sz="2400" b="1" i="1" dirty="0" err="1" smtClean="0">
                <a:latin typeface="Times New Roman" pitchFamily="18" charset="0"/>
              </a:rPr>
              <a:t>обствени</a:t>
            </a:r>
            <a:r>
              <a:rPr lang="ru-RU" sz="2400" b="1" i="1" dirty="0" smtClean="0">
                <a:latin typeface="Times New Roman" pitchFamily="18" charset="0"/>
              </a:rPr>
              <a:t> функции и </a:t>
            </a:r>
            <a:r>
              <a:rPr lang="ru-RU" sz="2400" b="1" i="1" dirty="0" err="1" smtClean="0">
                <a:latin typeface="Times New Roman" pitchFamily="18" charset="0"/>
              </a:rPr>
              <a:t>стойности</a:t>
            </a:r>
            <a:r>
              <a:rPr lang="ru-RU" sz="2400" b="1" i="1" dirty="0" smtClean="0">
                <a:latin typeface="Times New Roman" pitchFamily="18" charset="0"/>
              </a:rPr>
              <a:t> на оператор</a:t>
            </a:r>
            <a:r>
              <a:rPr lang="en-US" sz="2400" b="1" i="1" dirty="0" smtClean="0">
                <a:latin typeface="Times New Roman" pitchFamily="18" charset="0"/>
              </a:rPr>
              <a:t>a</a:t>
            </a: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От </a:t>
            </a:r>
            <a:r>
              <a:rPr lang="ru-RU" sz="2400" dirty="0" err="1" smtClean="0">
                <a:latin typeface="Times New Roman" pitchFamily="18" charset="0"/>
              </a:rPr>
              <a:t>условието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еднозначност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получаваме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Стойностите</a:t>
            </a:r>
            <a:r>
              <a:rPr lang="ru-RU" sz="2400" dirty="0" smtClean="0">
                <a:latin typeface="Times New Roman" pitchFamily="18" charset="0"/>
              </a:rPr>
              <a:t>, при </a:t>
            </a:r>
            <a:r>
              <a:rPr lang="ru-RU" sz="2400" dirty="0" err="1" smtClean="0">
                <a:latin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удовлетворява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</a:rPr>
              <a:t> условие,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компонентата</a:t>
            </a:r>
            <a:r>
              <a:rPr lang="ru-RU" sz="2400" dirty="0" smtClean="0">
                <a:latin typeface="Times New Roman" pitchFamily="18" charset="0"/>
              </a:rPr>
              <a:t>      </a:t>
            </a:r>
            <a:r>
              <a:rPr lang="ru-RU" sz="2400" dirty="0" err="1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момента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: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Компонентата</a:t>
            </a:r>
            <a:r>
              <a:rPr lang="ru-RU" sz="2400" dirty="0" smtClean="0">
                <a:latin typeface="Times New Roman" pitchFamily="18" charset="0"/>
              </a:rPr>
              <a:t> на момента на </a:t>
            </a:r>
            <a:r>
              <a:rPr lang="ru-RU" sz="2400" dirty="0" err="1" smtClean="0">
                <a:latin typeface="Times New Roman" pitchFamily="18" charset="0"/>
              </a:rPr>
              <a:t>импулса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върху</a:t>
            </a:r>
            <a:r>
              <a:rPr lang="ru-RU" sz="2400" dirty="0" smtClean="0">
                <a:latin typeface="Times New Roman" pitchFamily="18" charset="0"/>
              </a:rPr>
              <a:t> оста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Z</a:t>
            </a:r>
            <a:r>
              <a:rPr lang="ru-RU" sz="2400" dirty="0" smtClean="0">
                <a:latin typeface="Times New Roman" pitchFamily="18" charset="0"/>
              </a:rPr>
              <a:t>   се </a:t>
            </a:r>
            <a:r>
              <a:rPr lang="ru-RU" sz="2400" dirty="0" err="1" smtClean="0">
                <a:latin typeface="Times New Roman" pitchFamily="18" charset="0"/>
              </a:rPr>
              <a:t>квантува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приема само </a:t>
            </a:r>
            <a:r>
              <a:rPr lang="ru-RU" sz="2400" dirty="0" err="1" smtClean="0">
                <a:latin typeface="Times New Roman" pitchFamily="18" charset="0"/>
              </a:rPr>
              <a:t>дискретни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равни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цяло</a:t>
            </a:r>
            <a:r>
              <a:rPr lang="ru-RU" sz="2400" dirty="0" smtClean="0">
                <a:latin typeface="Times New Roman" pitchFamily="18" charset="0"/>
              </a:rPr>
              <a:t> число  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Нормиран</a:t>
            </a:r>
            <a:r>
              <a:rPr lang="en-US" sz="2400" dirty="0" smtClean="0">
                <a:latin typeface="Times New Roman" pitchFamily="18" charset="0"/>
              </a:rPr>
              <a:t>e </a:t>
            </a:r>
            <a:r>
              <a:rPr lang="bg-BG" sz="2400" dirty="0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функции на оператора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</a:t>
            </a:r>
            <a:endParaRPr lang="ru-RU" sz="2400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5208599" y="214290"/>
          <a:ext cx="1006475" cy="492125"/>
        </p:xfrm>
        <a:graphic>
          <a:graphicData uri="http://schemas.openxmlformats.org/presentationml/2006/ole">
            <p:oleObj spid="_x0000_s21518" name="Equation" r:id="rId3" imgW="545760" imgH="266400" progId="Equation.DSMT4">
              <p:embed/>
            </p:oleObj>
          </a:graphicData>
        </a:graphic>
      </p:graphicFrame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3071802" y="928670"/>
          <a:ext cx="1462088" cy="731837"/>
        </p:xfrm>
        <a:graphic>
          <a:graphicData uri="http://schemas.openxmlformats.org/presentationml/2006/ole">
            <p:oleObj spid="_x0000_s21519" name="Equation" r:id="rId4" imgW="787320" imgH="393480" progId="Equation.DSMT4">
              <p:embed/>
            </p:oleObj>
          </a:graphicData>
        </a:graphic>
      </p:graphicFrame>
      <p:graphicFrame>
        <p:nvGraphicFramePr>
          <p:cNvPr id="21522" name="Object 18"/>
          <p:cNvGraphicFramePr>
            <a:graphicFrameLocks noChangeAspect="1"/>
          </p:cNvGraphicFramePr>
          <p:nvPr/>
        </p:nvGraphicFramePr>
        <p:xfrm>
          <a:off x="6215074" y="4937139"/>
          <a:ext cx="350837" cy="492125"/>
        </p:xfrm>
        <a:graphic>
          <a:graphicData uri="http://schemas.openxmlformats.org/presentationml/2006/ole">
            <p:oleObj spid="_x0000_s21522" name="Equation" r:id="rId5" imgW="190440" imgH="266400" progId="Equation.DSMT4">
              <p:embed/>
            </p:oleObj>
          </a:graphicData>
        </a:graphic>
      </p:graphicFrame>
      <p:graphicFrame>
        <p:nvGraphicFramePr>
          <p:cNvPr id="21523" name="Object 19"/>
          <p:cNvGraphicFramePr>
            <a:graphicFrameLocks noChangeAspect="1"/>
          </p:cNvGraphicFramePr>
          <p:nvPr/>
        </p:nvGraphicFramePr>
        <p:xfrm>
          <a:off x="928662" y="928670"/>
          <a:ext cx="1214446" cy="672282"/>
        </p:xfrm>
        <a:graphic>
          <a:graphicData uri="http://schemas.openxmlformats.org/presentationml/2006/ole">
            <p:oleObj spid="_x0000_s21523" name="Equation" r:id="rId6" imgW="711000" imgH="393480" progId="Equation.DSMT4">
              <p:embed/>
            </p:oleObj>
          </a:graphicData>
        </a:graphic>
      </p:graphicFrame>
      <p:graphicFrame>
        <p:nvGraphicFramePr>
          <p:cNvPr id="21524" name="Object 20"/>
          <p:cNvGraphicFramePr>
            <a:graphicFrameLocks noChangeAspect="1"/>
          </p:cNvGraphicFramePr>
          <p:nvPr/>
        </p:nvGraphicFramePr>
        <p:xfrm>
          <a:off x="142844" y="1928802"/>
          <a:ext cx="2047889" cy="428628"/>
        </p:xfrm>
        <a:graphic>
          <a:graphicData uri="http://schemas.openxmlformats.org/presentationml/2006/ole">
            <p:oleObj spid="_x0000_s21524" name="Equation" r:id="rId7" imgW="1091880" imgH="228600" progId="Equation.DSMT4">
              <p:embed/>
            </p:oleObj>
          </a:graphicData>
        </a:graphic>
      </p:graphicFrame>
      <p:graphicFrame>
        <p:nvGraphicFramePr>
          <p:cNvPr id="21525" name="Object 21"/>
          <p:cNvGraphicFramePr>
            <a:graphicFrameLocks noChangeAspect="1"/>
          </p:cNvGraphicFramePr>
          <p:nvPr/>
        </p:nvGraphicFramePr>
        <p:xfrm>
          <a:off x="2375282" y="1785926"/>
          <a:ext cx="5982932" cy="714380"/>
        </p:xfrm>
        <a:graphic>
          <a:graphicData uri="http://schemas.openxmlformats.org/presentationml/2006/ole">
            <p:oleObj spid="_x0000_s21525" name="Equation" r:id="rId8" imgW="3403440" imgH="406080" progId="Equation.DSMT4">
              <p:embed/>
            </p:oleObj>
          </a:graphicData>
        </a:graphic>
      </p:graphicFrame>
      <p:graphicFrame>
        <p:nvGraphicFramePr>
          <p:cNvPr id="21526" name="Object 22"/>
          <p:cNvGraphicFramePr>
            <a:graphicFrameLocks noChangeAspect="1"/>
          </p:cNvGraphicFramePr>
          <p:nvPr/>
        </p:nvGraphicFramePr>
        <p:xfrm>
          <a:off x="3643306" y="2848184"/>
          <a:ext cx="350838" cy="420688"/>
        </p:xfrm>
        <a:graphic>
          <a:graphicData uri="http://schemas.openxmlformats.org/presentationml/2006/ole">
            <p:oleObj spid="_x0000_s21526" name="Equation" r:id="rId9" imgW="190440" imgH="228600" progId="Equation.DSMT4">
              <p:embed/>
            </p:oleObj>
          </a:graphicData>
        </a:graphic>
      </p:graphicFrame>
      <p:graphicFrame>
        <p:nvGraphicFramePr>
          <p:cNvPr id="21527" name="Object 23"/>
          <p:cNvGraphicFramePr>
            <a:graphicFrameLocks noChangeAspect="1"/>
          </p:cNvGraphicFramePr>
          <p:nvPr/>
        </p:nvGraphicFramePr>
        <p:xfrm>
          <a:off x="2500299" y="3286124"/>
          <a:ext cx="3500462" cy="408813"/>
        </p:xfrm>
        <a:graphic>
          <a:graphicData uri="http://schemas.openxmlformats.org/presentationml/2006/ole">
            <p:oleObj spid="_x0000_s21527" name="Equation" r:id="rId10" imgW="1739880" imgH="203040" progId="Equation.DSMT4">
              <p:embed/>
            </p:oleObj>
          </a:graphicData>
        </a:graphic>
      </p:graphicFrame>
      <p:graphicFrame>
        <p:nvGraphicFramePr>
          <p:cNvPr id="21528" name="Object 24"/>
          <p:cNvGraphicFramePr>
            <a:graphicFrameLocks noChangeAspect="1"/>
          </p:cNvGraphicFramePr>
          <p:nvPr/>
        </p:nvGraphicFramePr>
        <p:xfrm>
          <a:off x="8413779" y="4169258"/>
          <a:ext cx="230187" cy="306388"/>
        </p:xfrm>
        <a:graphic>
          <a:graphicData uri="http://schemas.openxmlformats.org/presentationml/2006/ole">
            <p:oleObj spid="_x0000_s21528" name="Equation" r:id="rId11" imgW="114120" imgH="152280" progId="Equation.DSMT4">
              <p:embed/>
            </p:oleObj>
          </a:graphicData>
        </a:graphic>
      </p:graphicFrame>
      <p:graphicFrame>
        <p:nvGraphicFramePr>
          <p:cNvPr id="21529" name="Object 25"/>
          <p:cNvGraphicFramePr>
            <a:graphicFrameLocks noChangeAspect="1"/>
          </p:cNvGraphicFramePr>
          <p:nvPr/>
        </p:nvGraphicFramePr>
        <p:xfrm>
          <a:off x="5057775" y="928688"/>
          <a:ext cx="2233613" cy="714375"/>
        </p:xfrm>
        <a:graphic>
          <a:graphicData uri="http://schemas.openxmlformats.org/presentationml/2006/ole">
            <p:oleObj spid="_x0000_s21529" name="Equation" r:id="rId12" imgW="1269720" imgH="406080" progId="Equation.DSMT4">
              <p:embed/>
            </p:oleObj>
          </a:graphicData>
        </a:graphic>
      </p:graphicFrame>
      <p:graphicFrame>
        <p:nvGraphicFramePr>
          <p:cNvPr id="21530" name="Object 26"/>
          <p:cNvGraphicFramePr>
            <a:graphicFrameLocks noChangeAspect="1"/>
          </p:cNvGraphicFramePr>
          <p:nvPr/>
        </p:nvGraphicFramePr>
        <p:xfrm>
          <a:off x="3160717" y="4572008"/>
          <a:ext cx="2054225" cy="401638"/>
        </p:xfrm>
        <a:graphic>
          <a:graphicData uri="http://schemas.openxmlformats.org/presentationml/2006/ole">
            <p:oleObj spid="_x0000_s21530" name="Equation" r:id="rId13" imgW="1168200" imgH="228600" progId="Equation.DSMT4">
              <p:embed/>
            </p:oleObj>
          </a:graphicData>
        </a:graphic>
      </p:graphicFrame>
      <p:graphicFrame>
        <p:nvGraphicFramePr>
          <p:cNvPr id="21531" name="Object 27"/>
          <p:cNvGraphicFramePr>
            <a:graphicFrameLocks noChangeAspect="1"/>
          </p:cNvGraphicFramePr>
          <p:nvPr/>
        </p:nvGraphicFramePr>
        <p:xfrm>
          <a:off x="1428728" y="5500702"/>
          <a:ext cx="6540779" cy="785818"/>
        </p:xfrm>
        <a:graphic>
          <a:graphicData uri="http://schemas.openxmlformats.org/presentationml/2006/ole">
            <p:oleObj spid="_x0000_s21531" name="Equation" r:id="rId14" imgW="3593880" imgH="431640" progId="Equation.DSMT4">
              <p:embed/>
            </p:oleObj>
          </a:graphicData>
        </a:graphic>
      </p:graphicFrame>
      <p:graphicFrame>
        <p:nvGraphicFramePr>
          <p:cNvPr id="21532" name="Object 28"/>
          <p:cNvGraphicFramePr>
            <a:graphicFrameLocks noChangeAspect="1"/>
          </p:cNvGraphicFramePr>
          <p:nvPr/>
        </p:nvGraphicFramePr>
        <p:xfrm>
          <a:off x="6786578" y="544917"/>
          <a:ext cx="350837" cy="492125"/>
        </p:xfrm>
        <a:graphic>
          <a:graphicData uri="http://schemas.openxmlformats.org/presentationml/2006/ole">
            <p:oleObj spid="_x0000_s21532" name="Equation" r:id="rId15" imgW="19044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me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times-template</Template>
  <TotalTime>1910</TotalTime>
  <Words>1124</Words>
  <PresentationFormat>On-screen Show (4:3)</PresentationFormat>
  <Paragraphs>334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times-template</vt:lpstr>
      <vt:lpstr>Equation</vt:lpstr>
      <vt:lpstr>MathType 6.0 Equation</vt:lpstr>
      <vt:lpstr>ОПЕРАТОРИ НА ФИЗИЧНИТЕ ВЕЛИЧИНИ  (ЛЕКЦИЯ 5; Гл. 8)</vt:lpstr>
      <vt:lpstr>8.1  ОПЕРАТОРИ НА КООРДИНАТИТЕ И ИМПУЛСА И ТЕХНИТЕ СОБСТВЕНИ СТОЙНОСТИ И СОБСТВЕНИ ФУНКЦИИ </vt:lpstr>
      <vt:lpstr>8.1  ОПЕРАТОРИ НА КООРДИНАТИТЕ И ИМПУЛСА И ТЕХНИТЕ СОБСТВЕНИ СТОЙНОСТИ И СОБСТВЕНИ ФУНКЦИИ</vt:lpstr>
      <vt:lpstr>8.1  ОПЕРАТОРИ НА КООРДИНАТИТЕ И ИМПУЛСА И ТЕХНИТЕ СОБСТВЕНИ СТОЙНОСТИ И СОБСТВЕНИ ФУНКЦИИ</vt:lpstr>
      <vt:lpstr>8.2. ОПЕРАТОРИ НА МОМЕНТА НА ИМПУЛСА</vt:lpstr>
      <vt:lpstr>8.2.   ОПЕРАТОРИ НА МОМЕНТА НА ИМПУЛСА</vt:lpstr>
      <vt:lpstr>8.2.   ОПЕРАТОРИ НА МОМЕНТА НА ИМПУЛСА</vt:lpstr>
      <vt:lpstr>8.2.   ОПЕРАТОРИ НА МОМЕНТА НА ИМПУЛСА</vt:lpstr>
      <vt:lpstr>   8.3  СОБСТВЕНИ ФУНКЦИИ И СОБСТВЕНИ СТОЙНОСТИ НА                                           ОПЕРАТОРИТЕ </vt:lpstr>
      <vt:lpstr>   8.3   СОБСТВЕНИ ФУНКЦИИ И СОБСТВЕНИ СТОЙНОСТИ НА                                           ОПЕРАТОРИТЕ </vt:lpstr>
      <vt:lpstr>8.4.  ВЕКТОРНА ИНТЕРПРЕТАЦИЯ НА МОМЕНТА НА ИМПУЛСА</vt:lpstr>
      <vt:lpstr>8.4.  ВЕКТОРНА ИНТЕРПРЕТАЦИЯ НА МОМЕНТА НА ИМПУЛСА</vt:lpstr>
      <vt:lpstr>8.4  ВЕКТОРНА ИНТЕРПРЕТАЦИЯ НА МОМЕНТА НА ИМПУЛСА</vt:lpstr>
      <vt:lpstr>8.4  ВЕКТОРНА ИНТЕРПРЕТАЦИЯ НА МОМЕНТА НА ИМПУЛСА</vt:lpstr>
      <vt:lpstr>8.5   ОПЕРАТОРИ НА ЕНЕРГИЯТА</vt:lpstr>
      <vt:lpstr>8.5   ОПЕРАТОРИ НА ЕНЕРГИЯТА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2017-02-10T12:41:15Z</dcterms:created>
  <dcterms:modified xsi:type="dcterms:W3CDTF">2017-03-21T06:32:36Z</dcterms:modified>
</cp:coreProperties>
</file>