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76" r:id="rId2"/>
    <p:sldId id="277" r:id="rId3"/>
    <p:sldId id="278" r:id="rId4"/>
    <p:sldId id="279" r:id="rId5"/>
    <p:sldId id="280" r:id="rId6"/>
    <p:sldId id="281" r:id="rId7"/>
    <p:sldId id="282" r:id="rId8"/>
    <p:sldId id="291" r:id="rId9"/>
    <p:sldId id="283" r:id="rId10"/>
    <p:sldId id="284" r:id="rId11"/>
    <p:sldId id="285" r:id="rId12"/>
    <p:sldId id="286" r:id="rId13"/>
    <p:sldId id="287" r:id="rId14"/>
    <p:sldId id="288" r:id="rId15"/>
    <p:sldId id="289" r:id="rId16"/>
    <p:sldId id="290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9779" autoAdjust="0"/>
  </p:normalViewPr>
  <p:slideViewPr>
    <p:cSldViewPr>
      <p:cViewPr>
        <p:scale>
          <a:sx n="100" d="100"/>
          <a:sy n="100" d="100"/>
        </p:scale>
        <p:origin x="-294" y="-5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81.wmf"/><Relationship Id="rId2" Type="http://schemas.openxmlformats.org/officeDocument/2006/relationships/image" Target="../media/image80.wmf"/><Relationship Id="rId1" Type="http://schemas.openxmlformats.org/officeDocument/2006/relationships/image" Target="../media/image79.wmf"/></Relationships>
</file>

<file path=ppt/drawings/_rels/vmlDrawing11.vml.rels><?xml version="1.0" encoding="UTF-8" standalone="yes"?>
<Relationships xmlns="http://schemas.openxmlformats.org/package/2006/relationships"><Relationship Id="rId8" Type="http://schemas.openxmlformats.org/officeDocument/2006/relationships/image" Target="../media/image91.wmf"/><Relationship Id="rId13" Type="http://schemas.openxmlformats.org/officeDocument/2006/relationships/image" Target="../media/image96.wmf"/><Relationship Id="rId3" Type="http://schemas.openxmlformats.org/officeDocument/2006/relationships/image" Target="../media/image86.wmf"/><Relationship Id="rId7" Type="http://schemas.openxmlformats.org/officeDocument/2006/relationships/image" Target="../media/image90.wmf"/><Relationship Id="rId12" Type="http://schemas.openxmlformats.org/officeDocument/2006/relationships/image" Target="../media/image95.wmf"/><Relationship Id="rId2" Type="http://schemas.openxmlformats.org/officeDocument/2006/relationships/image" Target="../media/image85.wmf"/><Relationship Id="rId1" Type="http://schemas.openxmlformats.org/officeDocument/2006/relationships/image" Target="../media/image84.wmf"/><Relationship Id="rId6" Type="http://schemas.openxmlformats.org/officeDocument/2006/relationships/image" Target="../media/image89.wmf"/><Relationship Id="rId11" Type="http://schemas.openxmlformats.org/officeDocument/2006/relationships/image" Target="../media/image94.wmf"/><Relationship Id="rId5" Type="http://schemas.openxmlformats.org/officeDocument/2006/relationships/image" Target="../media/image88.wmf"/><Relationship Id="rId10" Type="http://schemas.openxmlformats.org/officeDocument/2006/relationships/image" Target="../media/image93.wmf"/><Relationship Id="rId4" Type="http://schemas.openxmlformats.org/officeDocument/2006/relationships/image" Target="../media/image87.wmf"/><Relationship Id="rId9" Type="http://schemas.openxmlformats.org/officeDocument/2006/relationships/image" Target="../media/image92.wmf"/><Relationship Id="rId14" Type="http://schemas.openxmlformats.org/officeDocument/2006/relationships/image" Target="../media/image97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99.wmf"/><Relationship Id="rId1" Type="http://schemas.openxmlformats.org/officeDocument/2006/relationships/image" Target="../media/image98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3.wmf"/><Relationship Id="rId2" Type="http://schemas.openxmlformats.org/officeDocument/2006/relationships/image" Target="../media/image102.wmf"/><Relationship Id="rId1" Type="http://schemas.openxmlformats.org/officeDocument/2006/relationships/image" Target="../media/image101.wmf"/><Relationship Id="rId4" Type="http://schemas.openxmlformats.org/officeDocument/2006/relationships/image" Target="../media/image104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7.wmf"/><Relationship Id="rId7" Type="http://schemas.openxmlformats.org/officeDocument/2006/relationships/image" Target="../media/image111.wmf"/><Relationship Id="rId2" Type="http://schemas.openxmlformats.org/officeDocument/2006/relationships/image" Target="../media/image106.wmf"/><Relationship Id="rId1" Type="http://schemas.openxmlformats.org/officeDocument/2006/relationships/image" Target="../media/image105.wmf"/><Relationship Id="rId6" Type="http://schemas.openxmlformats.org/officeDocument/2006/relationships/image" Target="../media/image110.wmf"/><Relationship Id="rId5" Type="http://schemas.openxmlformats.org/officeDocument/2006/relationships/image" Target="../media/image109.wmf"/><Relationship Id="rId4" Type="http://schemas.openxmlformats.org/officeDocument/2006/relationships/image" Target="../media/image108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image" Target="../media/image5.wmf"/><Relationship Id="rId7" Type="http://schemas.openxmlformats.org/officeDocument/2006/relationships/image" Target="../media/image9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6" Type="http://schemas.openxmlformats.org/officeDocument/2006/relationships/image" Target="../media/image8.wmf"/><Relationship Id="rId11" Type="http://schemas.openxmlformats.org/officeDocument/2006/relationships/image" Target="../media/image13.wmf"/><Relationship Id="rId5" Type="http://schemas.openxmlformats.org/officeDocument/2006/relationships/image" Target="../media/image7.wmf"/><Relationship Id="rId10" Type="http://schemas.openxmlformats.org/officeDocument/2006/relationships/image" Target="../media/image12.wmf"/><Relationship Id="rId4" Type="http://schemas.openxmlformats.org/officeDocument/2006/relationships/image" Target="../media/image6.wmf"/><Relationship Id="rId9" Type="http://schemas.openxmlformats.org/officeDocument/2006/relationships/image" Target="../media/image11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3" Type="http://schemas.openxmlformats.org/officeDocument/2006/relationships/image" Target="../media/image16.wmf"/><Relationship Id="rId7" Type="http://schemas.openxmlformats.org/officeDocument/2006/relationships/image" Target="../media/image20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6" Type="http://schemas.openxmlformats.org/officeDocument/2006/relationships/image" Target="../media/image19.wmf"/><Relationship Id="rId5" Type="http://schemas.openxmlformats.org/officeDocument/2006/relationships/image" Target="../media/image18.wmf"/><Relationship Id="rId4" Type="http://schemas.openxmlformats.org/officeDocument/2006/relationships/image" Target="../media/image17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Relationship Id="rId4" Type="http://schemas.openxmlformats.org/officeDocument/2006/relationships/image" Target="../media/image25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7" Type="http://schemas.openxmlformats.org/officeDocument/2006/relationships/image" Target="../media/image32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Relationship Id="rId6" Type="http://schemas.openxmlformats.org/officeDocument/2006/relationships/image" Target="../media/image31.wmf"/><Relationship Id="rId5" Type="http://schemas.openxmlformats.org/officeDocument/2006/relationships/image" Target="../media/image30.wmf"/><Relationship Id="rId4" Type="http://schemas.openxmlformats.org/officeDocument/2006/relationships/image" Target="../media/image29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40.wmf"/><Relationship Id="rId3" Type="http://schemas.openxmlformats.org/officeDocument/2006/relationships/image" Target="../media/image35.wmf"/><Relationship Id="rId7" Type="http://schemas.openxmlformats.org/officeDocument/2006/relationships/image" Target="../media/image39.wmf"/><Relationship Id="rId2" Type="http://schemas.openxmlformats.org/officeDocument/2006/relationships/image" Target="../media/image34.wmf"/><Relationship Id="rId1" Type="http://schemas.openxmlformats.org/officeDocument/2006/relationships/image" Target="../media/image33.wmf"/><Relationship Id="rId6" Type="http://schemas.openxmlformats.org/officeDocument/2006/relationships/image" Target="../media/image38.wmf"/><Relationship Id="rId11" Type="http://schemas.openxmlformats.org/officeDocument/2006/relationships/image" Target="../media/image43.wmf"/><Relationship Id="rId5" Type="http://schemas.openxmlformats.org/officeDocument/2006/relationships/image" Target="../media/image37.wmf"/><Relationship Id="rId10" Type="http://schemas.openxmlformats.org/officeDocument/2006/relationships/image" Target="../media/image42.wmf"/><Relationship Id="rId4" Type="http://schemas.openxmlformats.org/officeDocument/2006/relationships/image" Target="../media/image36.wmf"/><Relationship Id="rId9" Type="http://schemas.openxmlformats.org/officeDocument/2006/relationships/image" Target="../media/image41.wmf"/></Relationships>
</file>

<file path=ppt/drawings/_rels/vmlDrawing7.vml.rels><?xml version="1.0" encoding="UTF-8" standalone="yes"?>
<Relationships xmlns="http://schemas.openxmlformats.org/package/2006/relationships"><Relationship Id="rId8" Type="http://schemas.openxmlformats.org/officeDocument/2006/relationships/image" Target="../media/image53.wmf"/><Relationship Id="rId3" Type="http://schemas.openxmlformats.org/officeDocument/2006/relationships/image" Target="../media/image48.wmf"/><Relationship Id="rId7" Type="http://schemas.openxmlformats.org/officeDocument/2006/relationships/image" Target="../media/image52.wmf"/><Relationship Id="rId2" Type="http://schemas.openxmlformats.org/officeDocument/2006/relationships/image" Target="../media/image47.wmf"/><Relationship Id="rId1" Type="http://schemas.openxmlformats.org/officeDocument/2006/relationships/image" Target="../media/image46.wmf"/><Relationship Id="rId6" Type="http://schemas.openxmlformats.org/officeDocument/2006/relationships/image" Target="../media/image51.wmf"/><Relationship Id="rId5" Type="http://schemas.openxmlformats.org/officeDocument/2006/relationships/image" Target="../media/image50.wmf"/><Relationship Id="rId4" Type="http://schemas.openxmlformats.org/officeDocument/2006/relationships/image" Target="../media/image49.wmf"/><Relationship Id="rId9" Type="http://schemas.openxmlformats.org/officeDocument/2006/relationships/image" Target="../media/image54.wmf"/></Relationships>
</file>

<file path=ppt/drawings/_rels/vmlDrawing8.vml.rels><?xml version="1.0" encoding="UTF-8" standalone="yes"?>
<Relationships xmlns="http://schemas.openxmlformats.org/package/2006/relationships"><Relationship Id="rId8" Type="http://schemas.openxmlformats.org/officeDocument/2006/relationships/image" Target="../media/image62.wmf"/><Relationship Id="rId3" Type="http://schemas.openxmlformats.org/officeDocument/2006/relationships/image" Target="../media/image57.wmf"/><Relationship Id="rId7" Type="http://schemas.openxmlformats.org/officeDocument/2006/relationships/image" Target="../media/image61.wmf"/><Relationship Id="rId12" Type="http://schemas.openxmlformats.org/officeDocument/2006/relationships/image" Target="../media/image66.wmf"/><Relationship Id="rId2" Type="http://schemas.openxmlformats.org/officeDocument/2006/relationships/image" Target="../media/image56.wmf"/><Relationship Id="rId1" Type="http://schemas.openxmlformats.org/officeDocument/2006/relationships/image" Target="../media/image55.wmf"/><Relationship Id="rId6" Type="http://schemas.openxmlformats.org/officeDocument/2006/relationships/image" Target="../media/image60.wmf"/><Relationship Id="rId11" Type="http://schemas.openxmlformats.org/officeDocument/2006/relationships/image" Target="../media/image65.wmf"/><Relationship Id="rId5" Type="http://schemas.openxmlformats.org/officeDocument/2006/relationships/image" Target="../media/image59.wmf"/><Relationship Id="rId10" Type="http://schemas.openxmlformats.org/officeDocument/2006/relationships/image" Target="../media/image64.wmf"/><Relationship Id="rId4" Type="http://schemas.openxmlformats.org/officeDocument/2006/relationships/image" Target="../media/image58.wmf"/><Relationship Id="rId9" Type="http://schemas.openxmlformats.org/officeDocument/2006/relationships/image" Target="../media/image63.wmf"/></Relationships>
</file>

<file path=ppt/drawings/_rels/vmlDrawing9.vml.rels><?xml version="1.0" encoding="UTF-8" standalone="yes"?>
<Relationships xmlns="http://schemas.openxmlformats.org/package/2006/relationships"><Relationship Id="rId8" Type="http://schemas.openxmlformats.org/officeDocument/2006/relationships/image" Target="../media/image73.wmf"/><Relationship Id="rId13" Type="http://schemas.openxmlformats.org/officeDocument/2006/relationships/image" Target="../media/image78.wmf"/><Relationship Id="rId3" Type="http://schemas.openxmlformats.org/officeDocument/2006/relationships/image" Target="../media/image68.wmf"/><Relationship Id="rId7" Type="http://schemas.openxmlformats.org/officeDocument/2006/relationships/image" Target="../media/image72.wmf"/><Relationship Id="rId12" Type="http://schemas.openxmlformats.org/officeDocument/2006/relationships/image" Target="../media/image77.wmf"/><Relationship Id="rId2" Type="http://schemas.openxmlformats.org/officeDocument/2006/relationships/image" Target="../media/image55.wmf"/><Relationship Id="rId1" Type="http://schemas.openxmlformats.org/officeDocument/2006/relationships/image" Target="../media/image67.wmf"/><Relationship Id="rId6" Type="http://schemas.openxmlformats.org/officeDocument/2006/relationships/image" Target="../media/image71.wmf"/><Relationship Id="rId11" Type="http://schemas.openxmlformats.org/officeDocument/2006/relationships/image" Target="../media/image76.wmf"/><Relationship Id="rId5" Type="http://schemas.openxmlformats.org/officeDocument/2006/relationships/image" Target="../media/image70.wmf"/><Relationship Id="rId10" Type="http://schemas.openxmlformats.org/officeDocument/2006/relationships/image" Target="../media/image75.wmf"/><Relationship Id="rId4" Type="http://schemas.openxmlformats.org/officeDocument/2006/relationships/image" Target="../media/image69.wmf"/><Relationship Id="rId9" Type="http://schemas.openxmlformats.org/officeDocument/2006/relationships/image" Target="../media/image7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EEBC88-9BA4-4FF4-9B4B-38000EED9F95}" type="datetimeFigureOut">
              <a:rPr lang="en-US" smtClean="0"/>
              <a:pPr/>
              <a:t>3/21/2017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4A937F-4454-45D3-9F10-4EFC4966B37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71983-B72D-461C-BA9D-007AF10437FE}" type="datetime1">
              <a:rPr lang="en-US" smtClean="0"/>
              <a:pPr/>
              <a:t>3/21/2017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FFEBF-AC71-420D-9A36-DFCB78D0D2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9F75F-82F1-436B-8123-E2A400171D68}" type="datetime1">
              <a:rPr lang="en-US" smtClean="0"/>
              <a:pPr/>
              <a:t>3/21/2017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FFEBF-AC71-420D-9A36-DFCB78D0D2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82210-12FE-4F8C-A3A5-08540B8A0B3A}" type="datetime1">
              <a:rPr lang="en-US" smtClean="0"/>
              <a:pPr/>
              <a:t>3/21/2017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FFEBF-AC71-420D-9A36-DFCB78D0D2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B91B3-C878-406F-9D9D-2391DCB8D08D}" type="datetime1">
              <a:rPr lang="en-US" smtClean="0"/>
              <a:pPr/>
              <a:t>3/21/2017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FFEBF-AC71-420D-9A36-DFCB78D0D2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56F77-1F7C-4943-BD72-03E96707D283}" type="datetime1">
              <a:rPr lang="en-US" smtClean="0"/>
              <a:pPr/>
              <a:t>3/21/2017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FFEBF-AC71-420D-9A36-DFCB78D0D2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D78F8-B51A-4DA0-A5C6-EB53B35E88CF}" type="datetime1">
              <a:rPr lang="en-US" smtClean="0"/>
              <a:pPr/>
              <a:t>3/21/2017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FFEBF-AC71-420D-9A36-DFCB78D0D2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FA227-8B0C-4A65-BF23-13FEF825BF35}" type="datetime1">
              <a:rPr lang="en-US" smtClean="0"/>
              <a:pPr/>
              <a:t>3/21/2017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FFEBF-AC71-420D-9A36-DFCB78D0D2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5C98F-F227-48D7-9535-E05CF825E920}" type="datetime1">
              <a:rPr lang="en-US" smtClean="0"/>
              <a:pPr/>
              <a:t>3/21/2017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FFEBF-AC71-420D-9A36-DFCB78D0D2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61E42-6C11-43EB-8E34-7FDE6BE0DCF4}" type="datetime1">
              <a:rPr lang="en-US" smtClean="0"/>
              <a:pPr/>
              <a:t>3/21/2017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FFEBF-AC71-420D-9A36-DFCB78D0D2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BB6A9-081E-465D-8106-0C7AF20BBA0C}" type="datetime1">
              <a:rPr lang="en-US" smtClean="0"/>
              <a:pPr/>
              <a:t>3/21/2017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FFEBF-AC71-420D-9A36-DFCB78D0D2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21119-7B00-4148-8B35-6BE38168649B}" type="datetime1">
              <a:rPr lang="en-US" smtClean="0"/>
              <a:pPr/>
              <a:t>3/21/2017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FFEBF-AC71-420D-9A36-DFCB78D0D2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AF4396-B75D-4B92-AA97-D6346F6F2E32}" type="datetime1">
              <a:rPr lang="en-US" smtClean="0"/>
              <a:pPr/>
              <a:t>3/21/2017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DFFEBF-AC71-420D-9A36-DFCB78D0D21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1.bin"/><Relationship Id="rId13" Type="http://schemas.openxmlformats.org/officeDocument/2006/relationships/oleObject" Target="../embeddings/oleObject76.bin"/><Relationship Id="rId3" Type="http://schemas.openxmlformats.org/officeDocument/2006/relationships/oleObject" Target="../embeddings/oleObject66.bin"/><Relationship Id="rId7" Type="http://schemas.openxmlformats.org/officeDocument/2006/relationships/oleObject" Target="../embeddings/oleObject70.bin"/><Relationship Id="rId12" Type="http://schemas.openxmlformats.org/officeDocument/2006/relationships/oleObject" Target="../embeddings/oleObject75.bin"/><Relationship Id="rId17" Type="http://schemas.openxmlformats.org/officeDocument/2006/relationships/oleObject" Target="../embeddings/oleObject80.bin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79.bin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69.bin"/><Relationship Id="rId11" Type="http://schemas.openxmlformats.org/officeDocument/2006/relationships/oleObject" Target="../embeddings/oleObject74.bin"/><Relationship Id="rId5" Type="http://schemas.openxmlformats.org/officeDocument/2006/relationships/oleObject" Target="../embeddings/oleObject68.bin"/><Relationship Id="rId15" Type="http://schemas.openxmlformats.org/officeDocument/2006/relationships/oleObject" Target="../embeddings/oleObject78.bin"/><Relationship Id="rId10" Type="http://schemas.openxmlformats.org/officeDocument/2006/relationships/oleObject" Target="../embeddings/oleObject73.bin"/><Relationship Id="rId4" Type="http://schemas.openxmlformats.org/officeDocument/2006/relationships/oleObject" Target="../embeddings/oleObject67.bin"/><Relationship Id="rId9" Type="http://schemas.openxmlformats.org/officeDocument/2006/relationships/oleObject" Target="../embeddings/oleObject72.bin"/><Relationship Id="rId14" Type="http://schemas.openxmlformats.org/officeDocument/2006/relationships/oleObject" Target="../embeddings/oleObject77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2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83.bin"/><Relationship Id="rId5" Type="http://schemas.openxmlformats.org/officeDocument/2006/relationships/oleObject" Target="../embeddings/oleObject82.bin"/><Relationship Id="rId4" Type="http://schemas.openxmlformats.org/officeDocument/2006/relationships/oleObject" Target="../embeddings/oleObject81.bin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9.bin"/><Relationship Id="rId13" Type="http://schemas.openxmlformats.org/officeDocument/2006/relationships/oleObject" Target="../embeddings/oleObject94.bin"/><Relationship Id="rId3" Type="http://schemas.openxmlformats.org/officeDocument/2006/relationships/oleObject" Target="../embeddings/oleObject84.bin"/><Relationship Id="rId7" Type="http://schemas.openxmlformats.org/officeDocument/2006/relationships/oleObject" Target="../embeddings/oleObject88.bin"/><Relationship Id="rId12" Type="http://schemas.openxmlformats.org/officeDocument/2006/relationships/oleObject" Target="../embeddings/oleObject93.bin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97.bin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87.bin"/><Relationship Id="rId11" Type="http://schemas.openxmlformats.org/officeDocument/2006/relationships/oleObject" Target="../embeddings/oleObject92.bin"/><Relationship Id="rId5" Type="http://schemas.openxmlformats.org/officeDocument/2006/relationships/oleObject" Target="../embeddings/oleObject86.bin"/><Relationship Id="rId15" Type="http://schemas.openxmlformats.org/officeDocument/2006/relationships/oleObject" Target="../embeddings/oleObject96.bin"/><Relationship Id="rId10" Type="http://schemas.openxmlformats.org/officeDocument/2006/relationships/oleObject" Target="../embeddings/oleObject91.bin"/><Relationship Id="rId4" Type="http://schemas.openxmlformats.org/officeDocument/2006/relationships/oleObject" Target="../embeddings/oleObject85.bin"/><Relationship Id="rId9" Type="http://schemas.openxmlformats.org/officeDocument/2006/relationships/oleObject" Target="../embeddings/oleObject90.bin"/><Relationship Id="rId14" Type="http://schemas.openxmlformats.org/officeDocument/2006/relationships/oleObject" Target="../embeddings/oleObject95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0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5" Type="http://schemas.openxmlformats.org/officeDocument/2006/relationships/oleObject" Target="../embeddings/oleObject99.bin"/><Relationship Id="rId4" Type="http://schemas.openxmlformats.org/officeDocument/2006/relationships/oleObject" Target="../embeddings/oleObject98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103.bin"/><Relationship Id="rId5" Type="http://schemas.openxmlformats.org/officeDocument/2006/relationships/oleObject" Target="../embeddings/oleObject102.bin"/><Relationship Id="rId4" Type="http://schemas.openxmlformats.org/officeDocument/2006/relationships/oleObject" Target="../embeddings/oleObject101.bin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9.bin"/><Relationship Id="rId3" Type="http://schemas.openxmlformats.org/officeDocument/2006/relationships/oleObject" Target="../embeddings/oleObject104.bin"/><Relationship Id="rId7" Type="http://schemas.openxmlformats.org/officeDocument/2006/relationships/oleObject" Target="../embeddings/oleObject10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107.bin"/><Relationship Id="rId5" Type="http://schemas.openxmlformats.org/officeDocument/2006/relationships/oleObject" Target="../embeddings/oleObject106.bin"/><Relationship Id="rId4" Type="http://schemas.openxmlformats.org/officeDocument/2006/relationships/oleObject" Target="../embeddings/oleObject105.bin"/><Relationship Id="rId9" Type="http://schemas.openxmlformats.org/officeDocument/2006/relationships/oleObject" Target="../embeddings/oleObject110.bin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.bin"/><Relationship Id="rId13" Type="http://schemas.openxmlformats.org/officeDocument/2006/relationships/oleObject" Target="../embeddings/oleObject13.bin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7.bin"/><Relationship Id="rId12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6.bin"/><Relationship Id="rId11" Type="http://schemas.openxmlformats.org/officeDocument/2006/relationships/oleObject" Target="../embeddings/oleObject11.bin"/><Relationship Id="rId5" Type="http://schemas.openxmlformats.org/officeDocument/2006/relationships/oleObject" Target="../embeddings/oleObject5.bin"/><Relationship Id="rId10" Type="http://schemas.openxmlformats.org/officeDocument/2006/relationships/oleObject" Target="../embeddings/oleObject10.bin"/><Relationship Id="rId4" Type="http://schemas.openxmlformats.org/officeDocument/2006/relationships/oleObject" Target="../embeddings/oleObject4.bin"/><Relationship Id="rId9" Type="http://schemas.openxmlformats.org/officeDocument/2006/relationships/oleObject" Target="../embeddings/oleObject9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9.bin"/><Relationship Id="rId3" Type="http://schemas.openxmlformats.org/officeDocument/2006/relationships/oleObject" Target="../embeddings/oleObject14.bin"/><Relationship Id="rId7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7.bin"/><Relationship Id="rId5" Type="http://schemas.openxmlformats.org/officeDocument/2006/relationships/oleObject" Target="../embeddings/oleObject16.bin"/><Relationship Id="rId10" Type="http://schemas.openxmlformats.org/officeDocument/2006/relationships/oleObject" Target="../embeddings/oleObject21.bin"/><Relationship Id="rId4" Type="http://schemas.openxmlformats.org/officeDocument/2006/relationships/oleObject" Target="../embeddings/oleObject15.bin"/><Relationship Id="rId9" Type="http://schemas.openxmlformats.org/officeDocument/2006/relationships/oleObject" Target="../embeddings/oleObject20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25.bin"/><Relationship Id="rId5" Type="http://schemas.openxmlformats.org/officeDocument/2006/relationships/oleObject" Target="../embeddings/oleObject24.bin"/><Relationship Id="rId4" Type="http://schemas.openxmlformats.org/officeDocument/2006/relationships/oleObject" Target="../embeddings/oleObject23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1.bin"/><Relationship Id="rId3" Type="http://schemas.openxmlformats.org/officeDocument/2006/relationships/oleObject" Target="../embeddings/oleObject26.bin"/><Relationship Id="rId7" Type="http://schemas.openxmlformats.org/officeDocument/2006/relationships/oleObject" Target="../embeddings/oleObject3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29.bin"/><Relationship Id="rId5" Type="http://schemas.openxmlformats.org/officeDocument/2006/relationships/oleObject" Target="../embeddings/oleObject28.bin"/><Relationship Id="rId4" Type="http://schemas.openxmlformats.org/officeDocument/2006/relationships/oleObject" Target="../embeddings/oleObject27.bin"/><Relationship Id="rId9" Type="http://schemas.openxmlformats.org/officeDocument/2006/relationships/oleObject" Target="../embeddings/oleObject32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8.bin"/><Relationship Id="rId13" Type="http://schemas.openxmlformats.org/officeDocument/2006/relationships/oleObject" Target="../embeddings/oleObject43.bin"/><Relationship Id="rId3" Type="http://schemas.openxmlformats.org/officeDocument/2006/relationships/oleObject" Target="../embeddings/oleObject33.bin"/><Relationship Id="rId7" Type="http://schemas.openxmlformats.org/officeDocument/2006/relationships/oleObject" Target="../embeddings/oleObject37.bin"/><Relationship Id="rId12" Type="http://schemas.openxmlformats.org/officeDocument/2006/relationships/oleObject" Target="../embeddings/oleObject4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36.bin"/><Relationship Id="rId11" Type="http://schemas.openxmlformats.org/officeDocument/2006/relationships/oleObject" Target="../embeddings/oleObject41.bin"/><Relationship Id="rId5" Type="http://schemas.openxmlformats.org/officeDocument/2006/relationships/oleObject" Target="../embeddings/oleObject35.bin"/><Relationship Id="rId10" Type="http://schemas.openxmlformats.org/officeDocument/2006/relationships/oleObject" Target="../embeddings/oleObject40.bin"/><Relationship Id="rId4" Type="http://schemas.openxmlformats.org/officeDocument/2006/relationships/oleObject" Target="../embeddings/oleObject34.bin"/><Relationship Id="rId9" Type="http://schemas.openxmlformats.org/officeDocument/2006/relationships/oleObject" Target="../embeddings/oleObject39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png"/><Relationship Id="rId2" Type="http://schemas.openxmlformats.org/officeDocument/2006/relationships/image" Target="../media/image4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9.bin"/><Relationship Id="rId3" Type="http://schemas.openxmlformats.org/officeDocument/2006/relationships/oleObject" Target="../embeddings/oleObject44.bin"/><Relationship Id="rId7" Type="http://schemas.openxmlformats.org/officeDocument/2006/relationships/oleObject" Target="../embeddings/oleObject4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47.bin"/><Relationship Id="rId11" Type="http://schemas.openxmlformats.org/officeDocument/2006/relationships/oleObject" Target="../embeddings/oleObject52.bin"/><Relationship Id="rId5" Type="http://schemas.openxmlformats.org/officeDocument/2006/relationships/oleObject" Target="../embeddings/oleObject46.bin"/><Relationship Id="rId10" Type="http://schemas.openxmlformats.org/officeDocument/2006/relationships/oleObject" Target="../embeddings/oleObject51.bin"/><Relationship Id="rId4" Type="http://schemas.openxmlformats.org/officeDocument/2006/relationships/oleObject" Target="../embeddings/oleObject45.bin"/><Relationship Id="rId9" Type="http://schemas.openxmlformats.org/officeDocument/2006/relationships/oleObject" Target="../embeddings/oleObject50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8.bin"/><Relationship Id="rId13" Type="http://schemas.openxmlformats.org/officeDocument/2006/relationships/oleObject" Target="../embeddings/oleObject63.bin"/><Relationship Id="rId3" Type="http://schemas.openxmlformats.org/officeDocument/2006/relationships/oleObject" Target="../embeddings/oleObject53.bin"/><Relationship Id="rId7" Type="http://schemas.openxmlformats.org/officeDocument/2006/relationships/oleObject" Target="../embeddings/oleObject57.bin"/><Relationship Id="rId12" Type="http://schemas.openxmlformats.org/officeDocument/2006/relationships/oleObject" Target="../embeddings/oleObject6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56.bin"/><Relationship Id="rId11" Type="http://schemas.openxmlformats.org/officeDocument/2006/relationships/oleObject" Target="../embeddings/oleObject61.bin"/><Relationship Id="rId5" Type="http://schemas.openxmlformats.org/officeDocument/2006/relationships/oleObject" Target="../embeddings/oleObject55.bin"/><Relationship Id="rId15" Type="http://schemas.openxmlformats.org/officeDocument/2006/relationships/oleObject" Target="../embeddings/oleObject65.bin"/><Relationship Id="rId10" Type="http://schemas.openxmlformats.org/officeDocument/2006/relationships/oleObject" Target="../embeddings/oleObject60.bin"/><Relationship Id="rId4" Type="http://schemas.openxmlformats.org/officeDocument/2006/relationships/oleObject" Target="../embeddings/oleObject54.bin"/><Relationship Id="rId9" Type="http://schemas.openxmlformats.org/officeDocument/2006/relationships/oleObject" Target="../embeddings/oleObject59.bin"/><Relationship Id="rId14" Type="http://schemas.openxmlformats.org/officeDocument/2006/relationships/oleObject" Target="../embeddings/oleObject64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71462"/>
            <a:ext cx="9286908" cy="1214422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latin typeface="Times New Roman" pitchFamily="18" charset="0"/>
              </a:rPr>
              <a:t>ОПЕРАТОРИ НА ФИЗИЧНИТЕ ВЕЛИЧИНИ</a:t>
            </a:r>
            <a:br>
              <a:rPr lang="ru-RU" sz="2400" b="1" dirty="0" smtClean="0">
                <a:latin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</a:rPr>
              <a:t> (ЛЕКЦИЯ </a:t>
            </a:r>
            <a:r>
              <a:rPr lang="en-US" sz="2400" b="1" dirty="0" smtClean="0">
                <a:latin typeface="Times New Roman" pitchFamily="18" charset="0"/>
              </a:rPr>
              <a:t>5</a:t>
            </a:r>
            <a:r>
              <a:rPr lang="ru-RU" sz="2400" b="1" dirty="0" smtClean="0">
                <a:latin typeface="Times New Roman" pitchFamily="18" charset="0"/>
              </a:rPr>
              <a:t>; Гл. </a:t>
            </a:r>
            <a:r>
              <a:rPr lang="en-US" sz="2400" b="1" dirty="0" smtClean="0">
                <a:latin typeface="Times New Roman" pitchFamily="18" charset="0"/>
              </a:rPr>
              <a:t>8</a:t>
            </a:r>
            <a:r>
              <a:rPr lang="ru-RU" sz="2400" b="1" dirty="0" smtClean="0">
                <a:latin typeface="Times New Roman" pitchFamily="18" charset="0"/>
              </a:rPr>
              <a:t>)</a:t>
            </a:r>
            <a:endParaRPr lang="en-US" sz="2400" b="1" dirty="0">
              <a:latin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32" y="2286016"/>
            <a:ext cx="9715568" cy="5786454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buNone/>
            </a:pPr>
            <a:r>
              <a:rPr lang="ru-RU" sz="2400" dirty="0" smtClean="0">
                <a:latin typeface="Times New Roman" pitchFamily="18" charset="0"/>
              </a:rPr>
              <a:t>§ 8.1. </a:t>
            </a:r>
            <a:r>
              <a:rPr lang="ru-RU" sz="2400" dirty="0" err="1" smtClean="0">
                <a:latin typeface="Times New Roman" pitchFamily="18" charset="0"/>
              </a:rPr>
              <a:t>Оператори</a:t>
            </a:r>
            <a:r>
              <a:rPr lang="ru-RU" sz="2400" dirty="0" smtClean="0">
                <a:latin typeface="Times New Roman" pitchFamily="18" charset="0"/>
              </a:rPr>
              <a:t> на </a:t>
            </a:r>
            <a:r>
              <a:rPr lang="ru-RU" sz="2400" dirty="0" err="1" smtClean="0">
                <a:latin typeface="Times New Roman" pitchFamily="18" charset="0"/>
              </a:rPr>
              <a:t>координатите</a:t>
            </a:r>
            <a:r>
              <a:rPr lang="ru-RU" sz="2400" dirty="0" smtClean="0">
                <a:latin typeface="Times New Roman" pitchFamily="18" charset="0"/>
              </a:rPr>
              <a:t> и </a:t>
            </a:r>
            <a:r>
              <a:rPr lang="ru-RU" sz="2400" dirty="0" err="1" smtClean="0">
                <a:latin typeface="Times New Roman" pitchFamily="18" charset="0"/>
              </a:rPr>
              <a:t>импулса</a:t>
            </a:r>
            <a:r>
              <a:rPr lang="ru-RU" sz="2400" dirty="0" smtClean="0">
                <a:latin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</a:rPr>
              <a:t>и</a:t>
            </a:r>
            <a:r>
              <a:rPr lang="ru-RU" sz="2400" dirty="0" smtClean="0">
                <a:latin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</a:rPr>
              <a:t>техните</a:t>
            </a:r>
            <a:r>
              <a:rPr lang="ru-RU" sz="2400" dirty="0" smtClean="0">
                <a:latin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</a:rPr>
              <a:t>собствени</a:t>
            </a:r>
            <a:r>
              <a:rPr lang="ru-RU" sz="2400" dirty="0" smtClean="0">
                <a:latin typeface="Times New Roman" pitchFamily="18" charset="0"/>
              </a:rPr>
              <a:t> </a:t>
            </a:r>
            <a:endParaRPr lang="en-US" sz="2400" dirty="0" smtClean="0">
              <a:latin typeface="Times New Roman" pitchFamily="18" charset="0"/>
            </a:endParaRPr>
          </a:p>
          <a:p>
            <a:pPr>
              <a:lnSpc>
                <a:spcPct val="150000"/>
              </a:lnSpc>
              <a:buNone/>
            </a:pPr>
            <a:r>
              <a:rPr lang="en-US" sz="2400" dirty="0" smtClean="0">
                <a:latin typeface="Times New Roman" pitchFamily="18" charset="0"/>
              </a:rPr>
              <a:t>     </a:t>
            </a:r>
            <a:r>
              <a:rPr lang="ru-RU" sz="2400" dirty="0" smtClean="0">
                <a:latin typeface="Times New Roman" pitchFamily="18" charset="0"/>
              </a:rPr>
              <a:t>     </a:t>
            </a:r>
            <a:r>
              <a:rPr lang="ru-RU" sz="2400" dirty="0" err="1" smtClean="0">
                <a:latin typeface="Times New Roman" pitchFamily="18" charset="0"/>
              </a:rPr>
              <a:t>стойности</a:t>
            </a:r>
            <a:r>
              <a:rPr lang="ru-RU" sz="2400" dirty="0" smtClean="0">
                <a:latin typeface="Times New Roman" pitchFamily="18" charset="0"/>
              </a:rPr>
              <a:t> и </a:t>
            </a:r>
            <a:r>
              <a:rPr lang="ru-RU" sz="2400" dirty="0" err="1" smtClean="0">
                <a:latin typeface="Times New Roman" pitchFamily="18" charset="0"/>
              </a:rPr>
              <a:t>собствени</a:t>
            </a:r>
            <a:r>
              <a:rPr lang="ru-RU" sz="2400" dirty="0" smtClean="0">
                <a:latin typeface="Times New Roman" pitchFamily="18" charset="0"/>
              </a:rPr>
              <a:t> функции </a:t>
            </a:r>
            <a:endParaRPr lang="en-US" sz="2400" dirty="0" smtClean="0">
              <a:latin typeface="Times New Roman" pitchFamily="18" charset="0"/>
            </a:endParaRPr>
          </a:p>
          <a:p>
            <a:pPr>
              <a:lnSpc>
                <a:spcPct val="150000"/>
              </a:lnSpc>
              <a:buNone/>
            </a:pPr>
            <a:r>
              <a:rPr lang="ru-RU" sz="2400" dirty="0" smtClean="0">
                <a:latin typeface="Times New Roman" pitchFamily="18" charset="0"/>
              </a:rPr>
              <a:t>§ 8.2. </a:t>
            </a:r>
            <a:r>
              <a:rPr lang="ru-RU" sz="2400" dirty="0" err="1" smtClean="0">
                <a:latin typeface="Times New Roman" pitchFamily="18" charset="0"/>
              </a:rPr>
              <a:t>Оператори</a:t>
            </a:r>
            <a:r>
              <a:rPr lang="ru-RU" sz="2400" dirty="0" smtClean="0">
                <a:latin typeface="Times New Roman" pitchFamily="18" charset="0"/>
              </a:rPr>
              <a:t> на момента на </a:t>
            </a:r>
            <a:r>
              <a:rPr lang="ru-RU" sz="2400" dirty="0" err="1" smtClean="0">
                <a:latin typeface="Times New Roman" pitchFamily="18" charset="0"/>
              </a:rPr>
              <a:t>импулса</a:t>
            </a:r>
            <a:r>
              <a:rPr lang="ru-RU" sz="2400" dirty="0" smtClean="0">
                <a:latin typeface="Times New Roman" pitchFamily="18" charset="0"/>
              </a:rPr>
              <a:t> 	</a:t>
            </a:r>
          </a:p>
          <a:p>
            <a:pPr>
              <a:lnSpc>
                <a:spcPct val="150000"/>
              </a:lnSpc>
              <a:buNone/>
            </a:pPr>
            <a:r>
              <a:rPr lang="ru-RU" sz="2400" dirty="0" smtClean="0">
                <a:latin typeface="Times New Roman" pitchFamily="18" charset="0"/>
              </a:rPr>
              <a:t>§ 8.3. </a:t>
            </a:r>
            <a:r>
              <a:rPr lang="ru-RU" sz="2400" dirty="0" err="1" smtClean="0">
                <a:latin typeface="Times New Roman" pitchFamily="18" charset="0"/>
              </a:rPr>
              <a:t>Собствени</a:t>
            </a:r>
            <a:r>
              <a:rPr lang="ru-RU" sz="2400" dirty="0" smtClean="0">
                <a:latin typeface="Times New Roman" pitchFamily="18" charset="0"/>
              </a:rPr>
              <a:t> функции и </a:t>
            </a:r>
            <a:r>
              <a:rPr lang="ru-RU" sz="2400" dirty="0" err="1" smtClean="0">
                <a:latin typeface="Times New Roman" pitchFamily="18" charset="0"/>
              </a:rPr>
              <a:t>собствени</a:t>
            </a:r>
            <a:r>
              <a:rPr lang="ru-RU" sz="2400" dirty="0" smtClean="0">
                <a:latin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</a:rPr>
              <a:t>стойности</a:t>
            </a:r>
            <a:r>
              <a:rPr lang="ru-RU" sz="2400" dirty="0" smtClean="0">
                <a:latin typeface="Times New Roman" pitchFamily="18" charset="0"/>
              </a:rPr>
              <a:t> на </a:t>
            </a:r>
            <a:r>
              <a:rPr lang="ru-RU" sz="2400" dirty="0" err="1" smtClean="0">
                <a:latin typeface="Times New Roman" pitchFamily="18" charset="0"/>
              </a:rPr>
              <a:t>операторите</a:t>
            </a:r>
            <a:r>
              <a:rPr lang="ru-RU" sz="2400" dirty="0" smtClean="0">
                <a:latin typeface="Times New Roman" pitchFamily="18" charset="0"/>
              </a:rPr>
              <a:t>   и  </a:t>
            </a:r>
          </a:p>
          <a:p>
            <a:pPr>
              <a:lnSpc>
                <a:spcPct val="150000"/>
              </a:lnSpc>
              <a:buNone/>
            </a:pPr>
            <a:r>
              <a:rPr lang="ru-RU" sz="2400" dirty="0" smtClean="0">
                <a:latin typeface="Times New Roman" pitchFamily="18" charset="0"/>
              </a:rPr>
              <a:t>§ 8.4.	</a:t>
            </a:r>
            <a:r>
              <a:rPr lang="ru-RU" sz="2400" dirty="0" err="1" smtClean="0">
                <a:latin typeface="Times New Roman" pitchFamily="18" charset="0"/>
              </a:rPr>
              <a:t>Векторна</a:t>
            </a:r>
            <a:r>
              <a:rPr lang="ru-RU" sz="2400" dirty="0" smtClean="0">
                <a:latin typeface="Times New Roman" pitchFamily="18" charset="0"/>
              </a:rPr>
              <a:t> интерпретация на момента на </a:t>
            </a:r>
            <a:r>
              <a:rPr lang="ru-RU" sz="2400" dirty="0" err="1" smtClean="0">
                <a:latin typeface="Times New Roman" pitchFamily="18" charset="0"/>
              </a:rPr>
              <a:t>импулса</a:t>
            </a:r>
            <a:r>
              <a:rPr lang="ru-RU" sz="2400" dirty="0" smtClean="0">
                <a:latin typeface="Times New Roman" pitchFamily="18" charset="0"/>
              </a:rPr>
              <a:t> 	</a:t>
            </a:r>
          </a:p>
          <a:p>
            <a:pPr>
              <a:lnSpc>
                <a:spcPct val="150000"/>
              </a:lnSpc>
              <a:buNone/>
            </a:pPr>
            <a:r>
              <a:rPr lang="ru-RU" sz="2400" dirty="0" smtClean="0">
                <a:latin typeface="Times New Roman" pitchFamily="18" charset="0"/>
              </a:rPr>
              <a:t>§ 8.5 	</a:t>
            </a:r>
            <a:r>
              <a:rPr lang="ru-RU" sz="2400" dirty="0" err="1" smtClean="0">
                <a:latin typeface="Times New Roman" pitchFamily="18" charset="0"/>
              </a:rPr>
              <a:t>Оператори</a:t>
            </a:r>
            <a:r>
              <a:rPr lang="ru-RU" sz="2400" dirty="0" smtClean="0">
                <a:latin typeface="Times New Roman" pitchFamily="18" charset="0"/>
              </a:rPr>
              <a:t> на </a:t>
            </a:r>
            <a:r>
              <a:rPr lang="ru-RU" sz="2400" dirty="0" err="1" smtClean="0">
                <a:latin typeface="Times New Roman" pitchFamily="18" charset="0"/>
              </a:rPr>
              <a:t>енергията</a:t>
            </a:r>
            <a:endParaRPr lang="ru-RU" sz="2400" dirty="0" smtClean="0">
              <a:latin typeface="Times New Roman" pitchFamily="18" charset="0"/>
            </a:endParaRPr>
          </a:p>
          <a:p>
            <a:pPr>
              <a:lnSpc>
                <a:spcPct val="150000"/>
              </a:lnSpc>
              <a:buNone/>
            </a:pPr>
            <a:endParaRPr lang="en-US" sz="2400" dirty="0" smtClean="0">
              <a:latin typeface="Times New Roman" pitchFamily="18" charset="0"/>
            </a:endParaRPr>
          </a:p>
          <a:p>
            <a:pPr>
              <a:lnSpc>
                <a:spcPct val="150000"/>
              </a:lnSpc>
              <a:buNone/>
            </a:pPr>
            <a:endParaRPr lang="ru-RU" sz="2400" dirty="0" smtClean="0">
              <a:latin typeface="Times New Roman" pitchFamily="18" charset="0"/>
            </a:endParaRPr>
          </a:p>
          <a:p>
            <a:pPr>
              <a:lnSpc>
                <a:spcPct val="150000"/>
              </a:lnSpc>
              <a:buNone/>
            </a:pPr>
            <a:endParaRPr lang="ru-RU" sz="2400" dirty="0" smtClean="0">
              <a:latin typeface="Times New Roman" pitchFamily="18" charset="0"/>
            </a:endParaRPr>
          </a:p>
          <a:p>
            <a:pPr>
              <a:lnSpc>
                <a:spcPct val="150000"/>
              </a:lnSpc>
              <a:buNone/>
            </a:pPr>
            <a:endParaRPr lang="ru-RU" sz="2400" dirty="0" smtClean="0">
              <a:latin typeface="Times New Roman" pitchFamily="18" charset="0"/>
            </a:endParaRPr>
          </a:p>
          <a:p>
            <a:pPr>
              <a:lnSpc>
                <a:spcPct val="150000"/>
              </a:lnSpc>
              <a:buNone/>
            </a:pPr>
            <a:endParaRPr lang="ru-RU" sz="2400" dirty="0" smtClean="0">
              <a:latin typeface="Times New Roman" pitchFamily="18" charset="0"/>
            </a:endParaRPr>
          </a:p>
          <a:p>
            <a:pPr>
              <a:lnSpc>
                <a:spcPct val="150000"/>
              </a:lnSpc>
              <a:buNone/>
            </a:pPr>
            <a:endParaRPr lang="ru-RU" sz="2400" dirty="0" smtClean="0">
              <a:latin typeface="Times New Roman" pitchFamily="18" charset="0"/>
            </a:endParaRPr>
          </a:p>
          <a:p>
            <a:pPr>
              <a:lnSpc>
                <a:spcPct val="150000"/>
              </a:lnSpc>
              <a:buNone/>
            </a:pPr>
            <a:endParaRPr lang="ru-RU" sz="2400" dirty="0" smtClean="0">
              <a:latin typeface="Times New Roman" pitchFamily="18" charset="0"/>
            </a:endParaRPr>
          </a:p>
          <a:p>
            <a:pPr>
              <a:lnSpc>
                <a:spcPct val="150000"/>
              </a:lnSpc>
              <a:buNone/>
            </a:pPr>
            <a:endParaRPr lang="ru-RU" sz="2400" dirty="0" smtClean="0">
              <a:latin typeface="Times New Roman" pitchFamily="18" charset="0"/>
            </a:endParaRPr>
          </a:p>
          <a:p>
            <a:pPr>
              <a:lnSpc>
                <a:spcPct val="150000"/>
              </a:lnSpc>
              <a:buNone/>
            </a:pPr>
            <a:endParaRPr lang="bg-BG" sz="2400" dirty="0" smtClean="0">
              <a:latin typeface="Times New Roman" pitchFamily="18" charset="0"/>
            </a:endParaRPr>
          </a:p>
          <a:p>
            <a:pPr>
              <a:lnSpc>
                <a:spcPct val="150000"/>
              </a:lnSpc>
              <a:buNone/>
            </a:pPr>
            <a:endParaRPr lang="bg-BG" sz="2400" dirty="0" smtClean="0">
              <a:latin typeface="Times New Roman" pitchFamily="18" charset="0"/>
            </a:endParaRPr>
          </a:p>
          <a:p>
            <a:pPr>
              <a:lnSpc>
                <a:spcPct val="150000"/>
              </a:lnSpc>
              <a:buNone/>
            </a:pPr>
            <a:endParaRPr lang="bg-BG" sz="2400" dirty="0" smtClean="0">
              <a:latin typeface="Times New Roman" pitchFamily="18" charset="0"/>
            </a:endParaRPr>
          </a:p>
          <a:p>
            <a:pPr>
              <a:lnSpc>
                <a:spcPct val="150000"/>
              </a:lnSpc>
              <a:buNone/>
            </a:pPr>
            <a:endParaRPr lang="bg-BG" sz="2400" dirty="0" smtClean="0">
              <a:latin typeface="Times New Roman" pitchFamily="18" charset="0"/>
            </a:endParaRPr>
          </a:p>
          <a:p>
            <a:pPr>
              <a:lnSpc>
                <a:spcPct val="150000"/>
              </a:lnSpc>
              <a:buNone/>
            </a:pPr>
            <a:endParaRPr lang="bg-BG" sz="2400" dirty="0" smtClean="0">
              <a:latin typeface="Times New Roman" pitchFamily="18" charset="0"/>
            </a:endParaRPr>
          </a:p>
          <a:p>
            <a:pPr>
              <a:lnSpc>
                <a:spcPct val="150000"/>
              </a:lnSpc>
              <a:buNone/>
            </a:pPr>
            <a:endParaRPr lang="ru-RU" sz="2400" dirty="0" smtClean="0">
              <a:latin typeface="Times New Roman" pitchFamily="18" charset="0"/>
            </a:endParaRPr>
          </a:p>
          <a:p>
            <a:pPr>
              <a:lnSpc>
                <a:spcPct val="150000"/>
              </a:lnSpc>
              <a:buNone/>
            </a:pPr>
            <a:endParaRPr lang="en-US" sz="2400" dirty="0" smtClean="0">
              <a:latin typeface="Times New Roman" pitchFamily="18" charset="0"/>
            </a:endParaRPr>
          </a:p>
          <a:p>
            <a:pPr>
              <a:lnSpc>
                <a:spcPct val="150000"/>
              </a:lnSpc>
            </a:pPr>
            <a:endParaRPr lang="en-US" sz="2400" dirty="0" smtClean="0">
              <a:latin typeface="Times New Roman" pitchFamily="18" charset="0"/>
            </a:endParaRPr>
          </a:p>
          <a:p>
            <a:pPr>
              <a:lnSpc>
                <a:spcPct val="150000"/>
              </a:lnSpc>
              <a:buNone/>
            </a:pPr>
            <a:r>
              <a:rPr lang="en-US" sz="2400" dirty="0" smtClean="0">
                <a:latin typeface="Times New Roman" pitchFamily="18" charset="0"/>
              </a:rPr>
              <a:t>    </a:t>
            </a:r>
            <a:r>
              <a:rPr lang="ru-RU" sz="2400" dirty="0" smtClean="0">
                <a:latin typeface="Times New Roman" pitchFamily="18" charset="0"/>
              </a:rPr>
              <a:t>Да </a:t>
            </a:r>
            <a:r>
              <a:rPr lang="ru-RU" sz="2400" dirty="0" err="1" smtClean="0">
                <a:latin typeface="Times New Roman" pitchFamily="18" charset="0"/>
              </a:rPr>
              <a:t>погледнем</a:t>
            </a:r>
            <a:r>
              <a:rPr lang="ru-RU" sz="2400" dirty="0" smtClean="0">
                <a:latin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</a:rPr>
              <a:t>по-широко</a:t>
            </a:r>
            <a:r>
              <a:rPr lang="ru-RU" sz="2400" dirty="0" smtClean="0">
                <a:latin typeface="Times New Roman" pitchFamily="18" charset="0"/>
              </a:rPr>
              <a:t> на принципа на </a:t>
            </a:r>
            <a:r>
              <a:rPr lang="ru-RU" sz="2400" dirty="0" err="1" smtClean="0">
                <a:latin typeface="Times New Roman" pitchFamily="18" charset="0"/>
              </a:rPr>
              <a:t>суперпозицията</a:t>
            </a:r>
            <a:r>
              <a:rPr lang="ru-RU" sz="2400" dirty="0" smtClean="0">
                <a:latin typeface="Times New Roman" pitchFamily="18" charset="0"/>
              </a:rPr>
              <a:t> от </a:t>
            </a:r>
            <a:r>
              <a:rPr lang="ru-RU" sz="2400" dirty="0" err="1" smtClean="0">
                <a:latin typeface="Times New Roman" pitchFamily="18" charset="0"/>
              </a:rPr>
              <a:t>гледнаточка</a:t>
            </a:r>
            <a:r>
              <a:rPr lang="ru-RU" sz="2400" dirty="0" smtClean="0">
                <a:latin typeface="Times New Roman" pitchFamily="18" charset="0"/>
              </a:rPr>
              <a:t> на </a:t>
            </a:r>
            <a:r>
              <a:rPr lang="ru-RU" sz="2400" dirty="0" err="1" smtClean="0">
                <a:latin typeface="Times New Roman" pitchFamily="18" charset="0"/>
              </a:rPr>
              <a:t>линейната</a:t>
            </a:r>
            <a:r>
              <a:rPr lang="ru-RU" sz="2400" dirty="0" smtClean="0">
                <a:latin typeface="Times New Roman" pitchFamily="18" charset="0"/>
              </a:rPr>
              <a:t> алгебра. </a:t>
            </a:r>
            <a:endParaRPr lang="en-US" sz="2400" dirty="0" smtClean="0">
              <a:latin typeface="Times New Roman" pitchFamily="18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724680" y="6564337"/>
            <a:ext cx="2133600" cy="365125"/>
          </a:xfrm>
        </p:spPr>
        <p:txBody>
          <a:bodyPr/>
          <a:lstStyle/>
          <a:p>
            <a:fld id="{2ADFFEBF-AC71-420D-9A36-DFCB78D0D215}" type="slidenum">
              <a:rPr lang="en-US" smtClean="0"/>
              <a:pPr/>
              <a:t>1</a:t>
            </a:fld>
            <a:endParaRPr lang="en-US" dirty="0"/>
          </a:p>
        </p:txBody>
      </p:sp>
      <p:graphicFrame>
        <p:nvGraphicFramePr>
          <p:cNvPr id="15361" name="Object 1"/>
          <p:cNvGraphicFramePr>
            <a:graphicFrameLocks noChangeAspect="1"/>
          </p:cNvGraphicFramePr>
          <p:nvPr/>
        </p:nvGraphicFramePr>
        <p:xfrm>
          <a:off x="8501090" y="4286256"/>
          <a:ext cx="344487" cy="476250"/>
        </p:xfrm>
        <a:graphic>
          <a:graphicData uri="http://schemas.openxmlformats.org/presentationml/2006/ole">
            <p:oleObj spid="_x0000_s15361" name="Equation" r:id="rId3" imgW="164880" imgH="228600" progId="Equation.DSMT4">
              <p:embed/>
            </p:oleObj>
          </a:graphicData>
        </a:graphic>
      </p:graphicFrame>
      <p:graphicFrame>
        <p:nvGraphicFramePr>
          <p:cNvPr id="15362" name="Object 2"/>
          <p:cNvGraphicFramePr>
            <a:graphicFrameLocks noChangeAspect="1"/>
          </p:cNvGraphicFramePr>
          <p:nvPr/>
        </p:nvGraphicFramePr>
        <p:xfrm>
          <a:off x="8890032" y="4286256"/>
          <a:ext cx="344488" cy="396875"/>
        </p:xfrm>
        <a:graphic>
          <a:graphicData uri="http://schemas.openxmlformats.org/presentationml/2006/ole">
            <p:oleObj spid="_x0000_s15362" name="Equation" r:id="rId4" imgW="164880" imgH="19044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71462"/>
            <a:ext cx="9001156" cy="785818"/>
          </a:xfrm>
        </p:spPr>
        <p:txBody>
          <a:bodyPr>
            <a:normAutofit fontScale="90000"/>
          </a:bodyPr>
          <a:lstStyle/>
          <a:p>
            <a:pPr algn="l"/>
            <a:r>
              <a:rPr lang="ru-RU" sz="2400" b="1" dirty="0" smtClean="0">
                <a:latin typeface="Times New Roman" pitchFamily="18" charset="0"/>
              </a:rPr>
              <a:t>   8.3   СОБСТВЕНИ ФУНКЦИИ И СОБСТВЕНИ СТОЙНОСТИ НА</a:t>
            </a:r>
            <a:br>
              <a:rPr lang="ru-RU" sz="2400" b="1" dirty="0" smtClean="0">
                <a:latin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</a:rPr>
              <a:t>                                          ОПЕРАТОРИТЕ </a:t>
            </a:r>
            <a:endParaRPr lang="en-US" sz="2400" dirty="0">
              <a:latin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42908" y="500042"/>
            <a:ext cx="9572692" cy="635795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200" b="1" i="1" dirty="0" smtClean="0">
                <a:latin typeface="Times New Roman" pitchFamily="18" charset="0"/>
              </a:rPr>
              <a:t>• </a:t>
            </a:r>
            <a:r>
              <a:rPr lang="bg-BG" sz="2200" b="1" i="1" dirty="0" smtClean="0">
                <a:latin typeface="Times New Roman" pitchFamily="18" charset="0"/>
              </a:rPr>
              <a:t>С</a:t>
            </a:r>
            <a:r>
              <a:rPr lang="ru-RU" sz="2200" b="1" i="1" dirty="0" err="1" smtClean="0">
                <a:latin typeface="Times New Roman" pitchFamily="18" charset="0"/>
              </a:rPr>
              <a:t>обствени</a:t>
            </a:r>
            <a:r>
              <a:rPr lang="ru-RU" sz="2200" b="1" i="1" dirty="0" smtClean="0">
                <a:latin typeface="Times New Roman" pitchFamily="18" charset="0"/>
              </a:rPr>
              <a:t> функции и </a:t>
            </a:r>
            <a:r>
              <a:rPr lang="ru-RU" sz="2200" b="1" i="1" dirty="0" err="1" smtClean="0">
                <a:latin typeface="Times New Roman" pitchFamily="18" charset="0"/>
              </a:rPr>
              <a:t>стойности</a:t>
            </a:r>
            <a:r>
              <a:rPr lang="ru-RU" sz="2200" b="1" i="1" dirty="0" smtClean="0">
                <a:latin typeface="Times New Roman" pitchFamily="18" charset="0"/>
              </a:rPr>
              <a:t> на оператор</a:t>
            </a:r>
            <a:r>
              <a:rPr lang="en-US" sz="2200" b="1" i="1" dirty="0" smtClean="0">
                <a:latin typeface="Times New Roman" pitchFamily="18" charset="0"/>
              </a:rPr>
              <a:t>a</a:t>
            </a:r>
          </a:p>
          <a:p>
            <a:pPr>
              <a:buNone/>
            </a:pPr>
            <a:endParaRPr lang="bg-BG" sz="2200" b="1" i="1" dirty="0" smtClean="0">
              <a:latin typeface="Times New Roman" pitchFamily="18" charset="0"/>
            </a:endParaRPr>
          </a:p>
          <a:p>
            <a:pPr>
              <a:buNone/>
            </a:pPr>
            <a:r>
              <a:rPr lang="ru-RU" sz="2200" dirty="0" err="1" smtClean="0">
                <a:latin typeface="Times New Roman" pitchFamily="18" charset="0"/>
              </a:rPr>
              <a:t>Това</a:t>
            </a:r>
            <a:r>
              <a:rPr lang="ru-RU" sz="2200" dirty="0" smtClean="0">
                <a:latin typeface="Times New Roman" pitchFamily="18" charset="0"/>
              </a:rPr>
              <a:t> уравнение </a:t>
            </a:r>
            <a:r>
              <a:rPr lang="ru-RU" sz="2200" dirty="0" err="1" smtClean="0">
                <a:latin typeface="Times New Roman" pitchFamily="18" charset="0"/>
              </a:rPr>
              <a:t>има</a:t>
            </a:r>
            <a:r>
              <a:rPr lang="ru-RU" sz="2200" dirty="0" smtClean="0">
                <a:latin typeface="Times New Roman" pitchFamily="18" charset="0"/>
              </a:rPr>
              <a:t> решение, </a:t>
            </a:r>
            <a:r>
              <a:rPr lang="ru-RU" sz="2200" dirty="0" err="1" smtClean="0">
                <a:latin typeface="Times New Roman" pitchFamily="18" charset="0"/>
              </a:rPr>
              <a:t>удовлетворяващо</a:t>
            </a:r>
            <a:r>
              <a:rPr lang="ru-RU" sz="2200" dirty="0" smtClean="0">
                <a:latin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</a:rPr>
              <a:t>свойството</a:t>
            </a:r>
            <a:r>
              <a:rPr lang="ru-RU" sz="2200" dirty="0" smtClean="0">
                <a:latin typeface="Times New Roman" pitchFamily="18" charset="0"/>
              </a:rPr>
              <a:t> за ограни-</a:t>
            </a:r>
          </a:p>
          <a:p>
            <a:pPr>
              <a:buNone/>
            </a:pPr>
            <a:r>
              <a:rPr lang="ru-RU" sz="2200" dirty="0" err="1" smtClean="0">
                <a:latin typeface="Times New Roman" pitchFamily="18" charset="0"/>
              </a:rPr>
              <a:t>ченост</a:t>
            </a:r>
            <a:r>
              <a:rPr lang="ru-RU" sz="2200" dirty="0" smtClean="0">
                <a:latin typeface="Times New Roman" pitchFamily="18" charset="0"/>
              </a:rPr>
              <a:t> на </a:t>
            </a:r>
            <a:r>
              <a:rPr lang="ru-RU" sz="2200" dirty="0" err="1" smtClean="0">
                <a:latin typeface="Times New Roman" pitchFamily="18" charset="0"/>
              </a:rPr>
              <a:t>вълновата</a:t>
            </a:r>
            <a:r>
              <a:rPr lang="ru-RU" sz="2200" dirty="0" smtClean="0">
                <a:latin typeface="Times New Roman" pitchFamily="18" charset="0"/>
              </a:rPr>
              <a:t> функция само при </a:t>
            </a:r>
            <a:r>
              <a:rPr lang="ru-RU" sz="2200" dirty="0" err="1" smtClean="0">
                <a:latin typeface="Times New Roman" pitchFamily="18" charset="0"/>
              </a:rPr>
              <a:t>определени</a:t>
            </a:r>
            <a:r>
              <a:rPr lang="ru-RU" sz="2200" dirty="0" smtClean="0">
                <a:latin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</a:rPr>
              <a:t>стойности</a:t>
            </a:r>
            <a:r>
              <a:rPr lang="ru-RU" sz="2200" dirty="0" smtClean="0">
                <a:latin typeface="Times New Roman" pitchFamily="18" charset="0"/>
              </a:rPr>
              <a:t> на       :</a:t>
            </a:r>
          </a:p>
          <a:p>
            <a:pPr>
              <a:buNone/>
            </a:pPr>
            <a:endParaRPr lang="en-US" sz="2200" dirty="0" smtClean="0">
              <a:latin typeface="Times New Roman" pitchFamily="18" charset="0"/>
            </a:endParaRPr>
          </a:p>
          <a:p>
            <a:pPr>
              <a:buNone/>
            </a:pPr>
            <a:r>
              <a:rPr lang="ru-RU" sz="2200" dirty="0" err="1" smtClean="0">
                <a:latin typeface="Times New Roman" pitchFamily="18" charset="0"/>
              </a:rPr>
              <a:t>Числото</a:t>
            </a:r>
            <a:r>
              <a:rPr lang="ru-RU" sz="2200" dirty="0" smtClean="0">
                <a:latin typeface="Times New Roman" pitchFamily="18" charset="0"/>
              </a:rPr>
              <a:t> </a:t>
            </a:r>
            <a:r>
              <a:rPr lang="en-US" sz="2200" i="1" dirty="0" smtClean="0">
                <a:latin typeface="Times New Roman" pitchFamily="18" charset="0"/>
              </a:rPr>
              <a:t>l</a:t>
            </a:r>
            <a:r>
              <a:rPr lang="ru-RU" sz="2200" dirty="0" smtClean="0">
                <a:latin typeface="Times New Roman" pitchFamily="18" charset="0"/>
              </a:rPr>
              <a:t>  се </a:t>
            </a:r>
            <a:r>
              <a:rPr lang="ru-RU" sz="2200" dirty="0" err="1" smtClean="0">
                <a:latin typeface="Times New Roman" pitchFamily="18" charset="0"/>
              </a:rPr>
              <a:t>нарича</a:t>
            </a:r>
            <a:r>
              <a:rPr lang="ru-RU" sz="2200" dirty="0" smtClean="0">
                <a:latin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</a:rPr>
              <a:t>орбитално</a:t>
            </a:r>
            <a:r>
              <a:rPr lang="ru-RU" sz="2200" dirty="0" smtClean="0">
                <a:latin typeface="Times New Roman" pitchFamily="18" charset="0"/>
              </a:rPr>
              <a:t> квантово число. </a:t>
            </a:r>
            <a:r>
              <a:rPr lang="ru-RU" sz="2200" dirty="0" err="1" smtClean="0">
                <a:latin typeface="Times New Roman" pitchFamily="18" charset="0"/>
              </a:rPr>
              <a:t>Спектърът</a:t>
            </a:r>
            <a:r>
              <a:rPr lang="ru-RU" sz="2200" dirty="0" smtClean="0">
                <a:latin typeface="Times New Roman" pitchFamily="18" charset="0"/>
              </a:rPr>
              <a:t> на </a:t>
            </a:r>
            <a:r>
              <a:rPr lang="ru-RU" sz="2200" dirty="0" err="1" smtClean="0">
                <a:latin typeface="Times New Roman" pitchFamily="18" charset="0"/>
              </a:rPr>
              <a:t>квад</a:t>
            </a:r>
            <a:r>
              <a:rPr lang="en-US" sz="2200" dirty="0" smtClean="0">
                <a:latin typeface="Times New Roman" pitchFamily="18" charset="0"/>
              </a:rPr>
              <a:t>-</a:t>
            </a:r>
          </a:p>
          <a:p>
            <a:pPr>
              <a:buNone/>
            </a:pPr>
            <a:r>
              <a:rPr lang="ru-RU" sz="2200" dirty="0" err="1" smtClean="0">
                <a:latin typeface="Times New Roman" pitchFamily="18" charset="0"/>
              </a:rPr>
              <a:t>рата</a:t>
            </a:r>
            <a:r>
              <a:rPr lang="ru-RU" sz="2200" dirty="0" smtClean="0">
                <a:latin typeface="Times New Roman" pitchFamily="18" charset="0"/>
              </a:rPr>
              <a:t> на момента е дискретен. </a:t>
            </a:r>
            <a:endParaRPr lang="en-US" sz="2200" dirty="0" smtClean="0">
              <a:latin typeface="Times New Roman" pitchFamily="18" charset="0"/>
            </a:endParaRPr>
          </a:p>
          <a:p>
            <a:pPr>
              <a:buNone/>
            </a:pPr>
            <a:r>
              <a:rPr lang="en-US" sz="2200" b="1" i="1" dirty="0" smtClean="0">
                <a:latin typeface="Times New Roman" pitchFamily="18" charset="0"/>
              </a:rPr>
              <a:t>• </a:t>
            </a:r>
            <a:r>
              <a:rPr lang="bg-BG" sz="2200" b="1" i="1" dirty="0" smtClean="0">
                <a:latin typeface="Times New Roman" pitchFamily="18" charset="0"/>
              </a:rPr>
              <a:t>Израждане</a:t>
            </a:r>
          </a:p>
          <a:p>
            <a:pPr>
              <a:buNone/>
            </a:pPr>
            <a:r>
              <a:rPr lang="ru-RU" sz="2200" dirty="0" err="1" smtClean="0">
                <a:latin typeface="Times New Roman" pitchFamily="18" charset="0"/>
              </a:rPr>
              <a:t>Операторите</a:t>
            </a:r>
            <a:r>
              <a:rPr lang="ru-RU" sz="2200" dirty="0" smtClean="0">
                <a:latin typeface="Times New Roman" pitchFamily="18" charset="0"/>
              </a:rPr>
              <a:t>     и     </a:t>
            </a:r>
            <a:r>
              <a:rPr lang="ru-RU" sz="2200" dirty="0" err="1" smtClean="0">
                <a:latin typeface="Times New Roman" pitchFamily="18" charset="0"/>
              </a:rPr>
              <a:t>комутират</a:t>
            </a:r>
            <a:r>
              <a:rPr lang="ru-RU" sz="2200" dirty="0" smtClean="0">
                <a:latin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</a:rPr>
              <a:t>и</a:t>
            </a:r>
            <a:r>
              <a:rPr lang="ru-RU" sz="2200" dirty="0" smtClean="0">
                <a:latin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</a:rPr>
              <a:t>имат</a:t>
            </a:r>
            <a:r>
              <a:rPr lang="ru-RU" sz="2200" dirty="0" smtClean="0">
                <a:latin typeface="Times New Roman" pitchFamily="18" charset="0"/>
              </a:rPr>
              <a:t> общи </a:t>
            </a:r>
            <a:r>
              <a:rPr lang="ru-RU" sz="2200" dirty="0" err="1" smtClean="0">
                <a:latin typeface="Times New Roman" pitchFamily="18" charset="0"/>
              </a:rPr>
              <a:t>собствени</a:t>
            </a:r>
            <a:r>
              <a:rPr lang="ru-RU" sz="2200" dirty="0" smtClean="0">
                <a:latin typeface="Times New Roman" pitchFamily="18" charset="0"/>
              </a:rPr>
              <a:t> функции, т.е.</a:t>
            </a:r>
          </a:p>
          <a:p>
            <a:pPr>
              <a:spcBef>
                <a:spcPts val="1800"/>
              </a:spcBef>
              <a:buNone/>
            </a:pPr>
            <a:r>
              <a:rPr lang="ru-RU" sz="2200" dirty="0" err="1" smtClean="0">
                <a:latin typeface="Times New Roman" pitchFamily="18" charset="0"/>
              </a:rPr>
              <a:t>Ако</a:t>
            </a:r>
            <a:r>
              <a:rPr lang="ru-RU" sz="2200" dirty="0" smtClean="0">
                <a:latin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</a:rPr>
              <a:t>фиксираме</a:t>
            </a:r>
            <a:r>
              <a:rPr lang="en-US" sz="2200" dirty="0" smtClean="0">
                <a:latin typeface="Times New Roman" pitchFamily="18" charset="0"/>
              </a:rPr>
              <a:t>   </a:t>
            </a:r>
            <a:r>
              <a:rPr lang="ru-RU" sz="2200" dirty="0" smtClean="0">
                <a:latin typeface="Times New Roman" pitchFamily="18" charset="0"/>
              </a:rPr>
              <a:t>, т.е. </a:t>
            </a:r>
            <a:r>
              <a:rPr lang="ru-RU" sz="2200" dirty="0" err="1" smtClean="0">
                <a:latin typeface="Times New Roman" pitchFamily="18" charset="0"/>
              </a:rPr>
              <a:t>числот</a:t>
            </a:r>
            <a:r>
              <a:rPr lang="en-US" sz="2200" dirty="0" smtClean="0">
                <a:latin typeface="Times New Roman" pitchFamily="18" charset="0"/>
              </a:rPr>
              <a:t>o</a:t>
            </a:r>
            <a:r>
              <a:rPr lang="ru-RU" sz="2200" dirty="0" smtClean="0">
                <a:latin typeface="Times New Roman" pitchFamily="18" charset="0"/>
              </a:rPr>
              <a:t> </a:t>
            </a:r>
            <a:r>
              <a:rPr lang="en-US" sz="2200" i="1" dirty="0" smtClean="0">
                <a:latin typeface="Times New Roman" pitchFamily="18" charset="0"/>
              </a:rPr>
              <a:t>l</a:t>
            </a:r>
            <a:r>
              <a:rPr lang="ru-RU" sz="2200" dirty="0" smtClean="0">
                <a:latin typeface="Times New Roman" pitchFamily="18" charset="0"/>
              </a:rPr>
              <a:t>, </a:t>
            </a:r>
            <a:r>
              <a:rPr lang="ru-RU" sz="2200" dirty="0" err="1" smtClean="0">
                <a:latin typeface="Times New Roman" pitchFamily="18" charset="0"/>
              </a:rPr>
              <a:t>компонентата</a:t>
            </a:r>
            <a:r>
              <a:rPr lang="en-US" sz="2200" dirty="0" smtClean="0">
                <a:latin typeface="Times New Roman" pitchFamily="18" charset="0"/>
              </a:rPr>
              <a:t>     </a:t>
            </a:r>
            <a:r>
              <a:rPr lang="ru-RU" sz="2200" dirty="0" smtClean="0">
                <a:latin typeface="Times New Roman" pitchFamily="18" charset="0"/>
              </a:rPr>
              <a:t>прием</a:t>
            </a:r>
            <a:r>
              <a:rPr lang="en-US" sz="2200" dirty="0" smtClean="0">
                <a:latin typeface="Times New Roman" pitchFamily="18" charset="0"/>
              </a:rPr>
              <a:t>a</a:t>
            </a:r>
            <a:r>
              <a:rPr lang="ru-RU" sz="2200" dirty="0" smtClean="0">
                <a:latin typeface="Times New Roman" pitchFamily="18" charset="0"/>
              </a:rPr>
              <a:t>  </a:t>
            </a:r>
            <a:r>
              <a:rPr lang="en-US" sz="2200" dirty="0" smtClean="0">
                <a:latin typeface="Times New Roman" pitchFamily="18" charset="0"/>
              </a:rPr>
              <a:t>2</a:t>
            </a:r>
            <a:r>
              <a:rPr lang="en-US" sz="2200" i="1" dirty="0" smtClean="0">
                <a:latin typeface="Times New Roman" pitchFamily="18" charset="0"/>
              </a:rPr>
              <a:t>l+</a:t>
            </a:r>
            <a:r>
              <a:rPr lang="en-US" sz="2200" dirty="0" smtClean="0">
                <a:latin typeface="Times New Roman" pitchFamily="18" charset="0"/>
              </a:rPr>
              <a:t>1</a:t>
            </a:r>
            <a:r>
              <a:rPr lang="en-US" sz="2200" i="1" dirty="0" smtClean="0">
                <a:latin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</a:rPr>
              <a:t>стойности</a:t>
            </a:r>
            <a:r>
              <a:rPr lang="ru-RU" sz="2200" dirty="0" smtClean="0">
                <a:latin typeface="Times New Roman" pitchFamily="18" charset="0"/>
              </a:rPr>
              <a:t>:</a:t>
            </a:r>
            <a:endParaRPr lang="en-US" sz="2200" dirty="0" smtClean="0">
              <a:latin typeface="Times New Roman" pitchFamily="18" charset="0"/>
            </a:endParaRPr>
          </a:p>
          <a:p>
            <a:pPr>
              <a:spcBef>
                <a:spcPts val="0"/>
              </a:spcBef>
              <a:buNone/>
            </a:pPr>
            <a:endParaRPr lang="en-US" sz="2200" dirty="0" smtClean="0">
              <a:latin typeface="Times New Roman" pitchFamily="18" charset="0"/>
            </a:endParaRPr>
          </a:p>
          <a:p>
            <a:pPr>
              <a:spcBef>
                <a:spcPts val="0"/>
              </a:spcBef>
              <a:buNone/>
            </a:pPr>
            <a:r>
              <a:rPr lang="ru-RU" sz="2200" dirty="0" err="1" smtClean="0">
                <a:latin typeface="Times New Roman" pitchFamily="18" charset="0"/>
              </a:rPr>
              <a:t>Числото</a:t>
            </a:r>
            <a:r>
              <a:rPr lang="en-US" sz="2200" dirty="0" smtClean="0">
                <a:latin typeface="Times New Roman" pitchFamily="18" charset="0"/>
              </a:rPr>
              <a:t> </a:t>
            </a:r>
            <a:r>
              <a:rPr lang="en-US" sz="2200" i="1" dirty="0" smtClean="0">
                <a:latin typeface="Times New Roman" pitchFamily="18" charset="0"/>
              </a:rPr>
              <a:t>m </a:t>
            </a:r>
            <a:r>
              <a:rPr lang="ru-RU" sz="2200" dirty="0" smtClean="0">
                <a:latin typeface="Times New Roman" pitchFamily="18" charset="0"/>
              </a:rPr>
              <a:t>се </a:t>
            </a:r>
            <a:r>
              <a:rPr lang="ru-RU" sz="2200" dirty="0" err="1" smtClean="0">
                <a:latin typeface="Times New Roman" pitchFamily="18" charset="0"/>
              </a:rPr>
              <a:t>нарича</a:t>
            </a:r>
            <a:r>
              <a:rPr lang="ru-RU" sz="2200" dirty="0" smtClean="0">
                <a:latin typeface="Times New Roman" pitchFamily="18" charset="0"/>
              </a:rPr>
              <a:t> магнитно или </a:t>
            </a:r>
            <a:r>
              <a:rPr lang="ru-RU" sz="2200" dirty="0" err="1" smtClean="0">
                <a:latin typeface="Times New Roman" pitchFamily="18" charset="0"/>
              </a:rPr>
              <a:t>азимутално</a:t>
            </a:r>
            <a:r>
              <a:rPr lang="ru-RU" sz="2200" dirty="0" smtClean="0">
                <a:latin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</a:rPr>
              <a:t>кв</a:t>
            </a:r>
            <a:r>
              <a:rPr lang="en-US" sz="2200" dirty="0" smtClean="0">
                <a:latin typeface="Times New Roman" pitchFamily="18" charset="0"/>
              </a:rPr>
              <a:t>.</a:t>
            </a:r>
            <a:r>
              <a:rPr lang="ru-RU" sz="2200" dirty="0" smtClean="0">
                <a:latin typeface="Times New Roman" pitchFamily="18" charset="0"/>
              </a:rPr>
              <a:t> число. На </a:t>
            </a:r>
            <a:r>
              <a:rPr lang="ru-RU" sz="2200" dirty="0" err="1" smtClean="0">
                <a:latin typeface="Times New Roman" pitchFamily="18" charset="0"/>
              </a:rPr>
              <a:t>състояние</a:t>
            </a:r>
            <a:r>
              <a:rPr lang="ru-RU" sz="2200" dirty="0" smtClean="0">
                <a:latin typeface="Times New Roman" pitchFamily="18" charset="0"/>
              </a:rPr>
              <a:t> с </a:t>
            </a:r>
            <a:r>
              <a:rPr lang="ru-RU" sz="2200" dirty="0" err="1" smtClean="0">
                <a:latin typeface="Times New Roman" pitchFamily="18" charset="0"/>
              </a:rPr>
              <a:t>фик</a:t>
            </a:r>
            <a:r>
              <a:rPr lang="en-US" sz="2200" dirty="0" smtClean="0">
                <a:latin typeface="Times New Roman" pitchFamily="18" charset="0"/>
              </a:rPr>
              <a:t>-</a:t>
            </a:r>
          </a:p>
          <a:p>
            <a:pPr>
              <a:spcBef>
                <a:spcPts val="0"/>
              </a:spcBef>
              <a:buNone/>
            </a:pPr>
            <a:r>
              <a:rPr lang="ru-RU" sz="2200" dirty="0" err="1" smtClean="0">
                <a:latin typeface="Times New Roman" pitchFamily="18" charset="0"/>
              </a:rPr>
              <a:t>сиран</a:t>
            </a:r>
            <a:r>
              <a:rPr lang="ru-RU" sz="2200" dirty="0" smtClean="0">
                <a:latin typeface="Times New Roman" pitchFamily="18" charset="0"/>
              </a:rPr>
              <a:t> момент на </a:t>
            </a:r>
            <a:r>
              <a:rPr lang="ru-RU" sz="2200" dirty="0" err="1" smtClean="0">
                <a:latin typeface="Times New Roman" pitchFamily="18" charset="0"/>
              </a:rPr>
              <a:t>импулса</a:t>
            </a:r>
            <a:r>
              <a:rPr lang="ru-RU" sz="2200" dirty="0" smtClean="0">
                <a:latin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</a:rPr>
              <a:t>отговарят</a:t>
            </a:r>
            <a:r>
              <a:rPr lang="ru-RU" sz="2200" dirty="0" smtClean="0">
                <a:latin typeface="Times New Roman" pitchFamily="18" charset="0"/>
              </a:rPr>
              <a:t> </a:t>
            </a:r>
            <a:r>
              <a:rPr lang="en-US" sz="2200" dirty="0" smtClean="0">
                <a:latin typeface="Times New Roman" pitchFamily="18" charset="0"/>
              </a:rPr>
              <a:t>2</a:t>
            </a:r>
            <a:r>
              <a:rPr lang="en-US" sz="2200" i="1" dirty="0" smtClean="0">
                <a:latin typeface="Times New Roman" pitchFamily="18" charset="0"/>
              </a:rPr>
              <a:t>l+</a:t>
            </a:r>
            <a:r>
              <a:rPr lang="en-US" sz="2200" dirty="0" smtClean="0">
                <a:latin typeface="Times New Roman" pitchFamily="18" charset="0"/>
              </a:rPr>
              <a:t>1</a:t>
            </a:r>
            <a:r>
              <a:rPr lang="ru-RU" sz="2200" dirty="0" smtClean="0">
                <a:latin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</a:rPr>
              <a:t>стойности</a:t>
            </a:r>
            <a:r>
              <a:rPr lang="ru-RU" sz="2200" dirty="0" smtClean="0">
                <a:latin typeface="Times New Roman" pitchFamily="18" charset="0"/>
              </a:rPr>
              <a:t> на </a:t>
            </a:r>
            <a:r>
              <a:rPr lang="ru-RU" sz="2200" dirty="0" err="1" smtClean="0">
                <a:latin typeface="Times New Roman" pitchFamily="18" charset="0"/>
              </a:rPr>
              <a:t>проекцията</a:t>
            </a:r>
            <a:r>
              <a:rPr lang="ru-RU" sz="2200" dirty="0" smtClean="0">
                <a:latin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</a:rPr>
              <a:t>му</a:t>
            </a:r>
            <a:r>
              <a:rPr lang="ru-RU" sz="2200" dirty="0" smtClean="0">
                <a:latin typeface="Times New Roman" pitchFamily="18" charset="0"/>
              </a:rPr>
              <a:t> и </a:t>
            </a:r>
            <a:r>
              <a:rPr lang="ru-RU" sz="2200" dirty="0" err="1" smtClean="0">
                <a:latin typeface="Times New Roman" pitchFamily="18" charset="0"/>
              </a:rPr>
              <a:t>съот</a:t>
            </a:r>
            <a:r>
              <a:rPr lang="en-US" sz="2200" dirty="0" smtClean="0">
                <a:latin typeface="Times New Roman" pitchFamily="18" charset="0"/>
              </a:rPr>
              <a:t>-</a:t>
            </a:r>
          </a:p>
          <a:p>
            <a:pPr>
              <a:spcBef>
                <a:spcPts val="0"/>
              </a:spcBef>
              <a:buNone/>
            </a:pPr>
            <a:r>
              <a:rPr lang="ru-RU" sz="2200" dirty="0" err="1" smtClean="0">
                <a:latin typeface="Times New Roman" pitchFamily="18" charset="0"/>
              </a:rPr>
              <a:t>ветно</a:t>
            </a:r>
            <a:r>
              <a:rPr lang="ru-RU" sz="2200" dirty="0" smtClean="0">
                <a:latin typeface="Times New Roman" pitchFamily="18" charset="0"/>
              </a:rPr>
              <a:t> </a:t>
            </a:r>
            <a:r>
              <a:rPr lang="en-US" sz="2200" dirty="0" smtClean="0">
                <a:latin typeface="Times New Roman" pitchFamily="18" charset="0"/>
              </a:rPr>
              <a:t>2</a:t>
            </a:r>
            <a:r>
              <a:rPr lang="en-US" sz="2200" i="1" dirty="0" smtClean="0">
                <a:latin typeface="Times New Roman" pitchFamily="18" charset="0"/>
              </a:rPr>
              <a:t>l+</a:t>
            </a:r>
            <a:r>
              <a:rPr lang="en-US" sz="2200" dirty="0" smtClean="0">
                <a:latin typeface="Times New Roman" pitchFamily="18" charset="0"/>
              </a:rPr>
              <a:t>1</a:t>
            </a:r>
            <a:r>
              <a:rPr lang="ru-RU" sz="2200" dirty="0" smtClean="0">
                <a:latin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</a:rPr>
              <a:t>вълнови</a:t>
            </a:r>
            <a:r>
              <a:rPr lang="ru-RU" sz="2200" dirty="0" smtClean="0">
                <a:latin typeface="Times New Roman" pitchFamily="18" charset="0"/>
              </a:rPr>
              <a:t> функции, </a:t>
            </a:r>
            <a:r>
              <a:rPr lang="ru-RU" sz="2200" dirty="0" err="1" smtClean="0">
                <a:latin typeface="Times New Roman" pitchFamily="18" charset="0"/>
              </a:rPr>
              <a:t>различаващи</a:t>
            </a:r>
            <a:r>
              <a:rPr lang="ru-RU" sz="2200" dirty="0" smtClean="0">
                <a:latin typeface="Times New Roman" pitchFamily="18" charset="0"/>
              </a:rPr>
              <a:t> се по </a:t>
            </a:r>
            <a:r>
              <a:rPr lang="en-US" sz="2200" i="1" dirty="0" smtClean="0">
                <a:latin typeface="Times New Roman" pitchFamily="18" charset="0"/>
              </a:rPr>
              <a:t>m</a:t>
            </a:r>
            <a:r>
              <a:rPr lang="ru-RU" sz="2200" dirty="0" smtClean="0">
                <a:latin typeface="Times New Roman" pitchFamily="18" charset="0"/>
              </a:rPr>
              <a:t>. </a:t>
            </a:r>
            <a:r>
              <a:rPr lang="ru-RU" sz="2200" dirty="0" err="1" smtClean="0">
                <a:latin typeface="Times New Roman" pitchFamily="18" charset="0"/>
              </a:rPr>
              <a:t>Спектърът</a:t>
            </a:r>
            <a:r>
              <a:rPr lang="ru-RU" sz="2200" dirty="0" smtClean="0">
                <a:latin typeface="Times New Roman" pitchFamily="18" charset="0"/>
              </a:rPr>
              <a:t> на опера</a:t>
            </a:r>
            <a:r>
              <a:rPr lang="bg-BG" sz="2200" dirty="0" smtClean="0">
                <a:latin typeface="Times New Roman" pitchFamily="18" charset="0"/>
              </a:rPr>
              <a:t>тора</a:t>
            </a:r>
            <a:endParaRPr lang="en-US" sz="2200" dirty="0" smtClean="0">
              <a:latin typeface="Times New Roman" pitchFamily="18" charset="0"/>
            </a:endParaRPr>
          </a:p>
          <a:p>
            <a:pPr>
              <a:spcBef>
                <a:spcPts val="0"/>
              </a:spcBef>
              <a:buNone/>
            </a:pPr>
            <a:r>
              <a:rPr lang="ru-RU" sz="2200" dirty="0" smtClean="0">
                <a:latin typeface="Times New Roman" pitchFamily="18" charset="0"/>
              </a:rPr>
              <a:t> </a:t>
            </a:r>
            <a:r>
              <a:rPr lang="en-US" sz="2200" dirty="0" smtClean="0">
                <a:latin typeface="Times New Roman" pitchFamily="18" charset="0"/>
              </a:rPr>
              <a:t>  </a:t>
            </a:r>
            <a:r>
              <a:rPr lang="ru-RU" sz="2200" dirty="0" smtClean="0">
                <a:latin typeface="Times New Roman" pitchFamily="18" charset="0"/>
              </a:rPr>
              <a:t> е </a:t>
            </a:r>
            <a:r>
              <a:rPr lang="ru-RU" sz="2200" b="1" dirty="0" smtClean="0">
                <a:latin typeface="Times New Roman" pitchFamily="18" charset="0"/>
              </a:rPr>
              <a:t>(</a:t>
            </a:r>
            <a:r>
              <a:rPr lang="en-US" sz="2200" b="1" dirty="0" smtClean="0">
                <a:latin typeface="Times New Roman" pitchFamily="18" charset="0"/>
              </a:rPr>
              <a:t>2</a:t>
            </a:r>
            <a:r>
              <a:rPr lang="en-US" sz="2200" b="1" i="1" dirty="0" smtClean="0">
                <a:latin typeface="Times New Roman" pitchFamily="18" charset="0"/>
              </a:rPr>
              <a:t>l+</a:t>
            </a:r>
            <a:r>
              <a:rPr lang="en-US" sz="2200" b="1" dirty="0" smtClean="0">
                <a:latin typeface="Times New Roman" pitchFamily="18" charset="0"/>
              </a:rPr>
              <a:t>1</a:t>
            </a:r>
            <a:r>
              <a:rPr lang="ru-RU" sz="2200" b="1" dirty="0" smtClean="0">
                <a:latin typeface="Times New Roman" pitchFamily="18" charset="0"/>
              </a:rPr>
              <a:t>)-кратно </a:t>
            </a:r>
            <a:r>
              <a:rPr lang="ru-RU" sz="2200" b="1" dirty="0" err="1" smtClean="0">
                <a:latin typeface="Times New Roman" pitchFamily="18" charset="0"/>
              </a:rPr>
              <a:t>изроден</a:t>
            </a:r>
            <a:r>
              <a:rPr lang="ru-RU" sz="2200" dirty="0" smtClean="0">
                <a:latin typeface="Times New Roman" pitchFamily="18" charset="0"/>
              </a:rPr>
              <a:t>. Физически </a:t>
            </a:r>
            <a:r>
              <a:rPr lang="ru-RU" sz="2200" dirty="0" err="1" smtClean="0">
                <a:latin typeface="Times New Roman" pitchFamily="18" charset="0"/>
              </a:rPr>
              <a:t>това</a:t>
            </a:r>
            <a:r>
              <a:rPr lang="ru-RU" sz="2200" dirty="0" smtClean="0">
                <a:latin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</a:rPr>
              <a:t>означава</a:t>
            </a:r>
            <a:r>
              <a:rPr lang="ru-RU" sz="2200" dirty="0" smtClean="0">
                <a:latin typeface="Times New Roman" pitchFamily="18" charset="0"/>
              </a:rPr>
              <a:t>, </a:t>
            </a:r>
            <a:r>
              <a:rPr lang="ru-RU" sz="2200" dirty="0" err="1" smtClean="0">
                <a:latin typeface="Times New Roman" pitchFamily="18" charset="0"/>
              </a:rPr>
              <a:t>че</a:t>
            </a:r>
            <a:r>
              <a:rPr lang="ru-RU" sz="2200" dirty="0" smtClean="0">
                <a:latin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</a:rPr>
              <a:t>векторът</a:t>
            </a:r>
            <a:r>
              <a:rPr lang="ru-RU" sz="2200" dirty="0" smtClean="0">
                <a:latin typeface="Times New Roman" pitchFamily="18" charset="0"/>
              </a:rPr>
              <a:t> на момента</a:t>
            </a:r>
          </a:p>
          <a:p>
            <a:pPr>
              <a:spcBef>
                <a:spcPts val="0"/>
              </a:spcBef>
              <a:buNone/>
            </a:pPr>
            <a:r>
              <a:rPr lang="ru-RU" sz="2200" dirty="0" smtClean="0">
                <a:latin typeface="Times New Roman" pitchFamily="18" charset="0"/>
              </a:rPr>
              <a:t> с </a:t>
            </a:r>
            <a:r>
              <a:rPr lang="ru-RU" sz="2200" dirty="0" err="1" smtClean="0">
                <a:latin typeface="Times New Roman" pitchFamily="18" charset="0"/>
              </a:rPr>
              <a:t>фиксирана</a:t>
            </a:r>
            <a:r>
              <a:rPr lang="ru-RU" sz="2200" dirty="0" smtClean="0">
                <a:latin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</a:rPr>
              <a:t>стойност</a:t>
            </a:r>
            <a:r>
              <a:rPr lang="ru-RU" sz="2200" dirty="0" smtClean="0">
                <a:latin typeface="Times New Roman" pitchFamily="18" charset="0"/>
              </a:rPr>
              <a:t>, т.е. с </a:t>
            </a:r>
            <a:r>
              <a:rPr lang="ru-RU" sz="2200" dirty="0" err="1" smtClean="0">
                <a:latin typeface="Times New Roman" pitchFamily="18" charset="0"/>
              </a:rPr>
              <a:t>фиксирано</a:t>
            </a:r>
            <a:r>
              <a:rPr lang="ru-RU" sz="2200" dirty="0" smtClean="0">
                <a:latin typeface="Times New Roman" pitchFamily="18" charset="0"/>
              </a:rPr>
              <a:t> число </a:t>
            </a:r>
            <a:r>
              <a:rPr lang="en-US" sz="2200" i="1" dirty="0" smtClean="0">
                <a:latin typeface="Times New Roman" pitchFamily="18" charset="0"/>
              </a:rPr>
              <a:t>l</a:t>
            </a:r>
            <a:r>
              <a:rPr lang="ru-RU" sz="2200" dirty="0" smtClean="0">
                <a:latin typeface="Times New Roman" pitchFamily="18" charset="0"/>
              </a:rPr>
              <a:t>  </a:t>
            </a:r>
            <a:r>
              <a:rPr lang="ru-RU" sz="2200" dirty="0" err="1" smtClean="0">
                <a:latin typeface="Times New Roman" pitchFamily="18" charset="0"/>
              </a:rPr>
              <a:t>има</a:t>
            </a:r>
            <a:r>
              <a:rPr lang="ru-RU" sz="2200" dirty="0" smtClean="0">
                <a:latin typeface="Times New Roman" pitchFamily="18" charset="0"/>
              </a:rPr>
              <a:t> </a:t>
            </a:r>
            <a:r>
              <a:rPr lang="en-US" sz="2200" dirty="0" smtClean="0">
                <a:latin typeface="Times New Roman" pitchFamily="18" charset="0"/>
              </a:rPr>
              <a:t>2</a:t>
            </a:r>
            <a:r>
              <a:rPr lang="en-US" sz="2200" i="1" dirty="0" smtClean="0">
                <a:latin typeface="Times New Roman" pitchFamily="18" charset="0"/>
              </a:rPr>
              <a:t>l+</a:t>
            </a:r>
            <a:r>
              <a:rPr lang="en-US" sz="2200" dirty="0" smtClean="0">
                <a:latin typeface="Times New Roman" pitchFamily="18" charset="0"/>
              </a:rPr>
              <a:t>1</a:t>
            </a:r>
            <a:r>
              <a:rPr lang="ru-RU" sz="2200" dirty="0" smtClean="0">
                <a:latin typeface="Times New Roman" pitchFamily="18" charset="0"/>
              </a:rPr>
              <a:t> ориентации</a:t>
            </a:r>
            <a:r>
              <a:rPr lang="ru-RU" sz="2200" dirty="0" smtClean="0">
                <a:latin typeface="Times New Roman" pitchFamily="18" charset="0"/>
              </a:rPr>
              <a:t>.</a:t>
            </a:r>
            <a:endParaRPr lang="ru-RU" sz="2200" dirty="0" smtClean="0">
              <a:latin typeface="Times New Roman" pitchFamily="18" charset="0"/>
            </a:endParaRPr>
          </a:p>
          <a:p>
            <a:pPr>
              <a:spcBef>
                <a:spcPts val="0"/>
              </a:spcBef>
              <a:buNone/>
            </a:pPr>
            <a:endParaRPr lang="en-US" sz="2200" dirty="0" smtClean="0">
              <a:latin typeface="Times New Roman" pitchFamily="18" charset="0"/>
            </a:endParaRPr>
          </a:p>
          <a:p>
            <a:pPr>
              <a:spcBef>
                <a:spcPts val="0"/>
              </a:spcBef>
              <a:buNone/>
            </a:pPr>
            <a:endParaRPr lang="en-US" sz="2200" dirty="0" smtClean="0">
              <a:latin typeface="Times New Roman" pitchFamily="18" charset="0"/>
            </a:endParaRPr>
          </a:p>
          <a:p>
            <a:pPr>
              <a:buNone/>
            </a:pPr>
            <a:endParaRPr lang="en-US" sz="2200" dirty="0" smtClean="0">
              <a:latin typeface="Times New Roman" pitchFamily="18" charset="0"/>
            </a:endParaRPr>
          </a:p>
          <a:p>
            <a:pPr>
              <a:buNone/>
            </a:pPr>
            <a:endParaRPr lang="bg-BG" sz="2200" dirty="0" smtClean="0">
              <a:latin typeface="Times New Roman" pitchFamily="18" charset="0"/>
            </a:endParaRPr>
          </a:p>
          <a:p>
            <a:pPr>
              <a:lnSpc>
                <a:spcPct val="150000"/>
              </a:lnSpc>
              <a:buNone/>
            </a:pPr>
            <a:r>
              <a:rPr lang="ru-RU" sz="2200" dirty="0" smtClean="0">
                <a:latin typeface="Times New Roman" pitchFamily="18" charset="0"/>
              </a:rPr>
              <a:t>    </a:t>
            </a:r>
            <a:endParaRPr lang="en-US" sz="2200" i="1" dirty="0">
              <a:latin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72330" y="6572272"/>
            <a:ext cx="2133600" cy="365125"/>
          </a:xfrm>
        </p:spPr>
        <p:txBody>
          <a:bodyPr/>
          <a:lstStyle/>
          <a:p>
            <a:fld id="{2ADFFEBF-AC71-420D-9A36-DFCB78D0D215}" type="slidenum">
              <a:rPr lang="en-US" smtClean="0"/>
              <a:pPr/>
              <a:t>10</a:t>
            </a:fld>
            <a:endParaRPr lang="en-US" dirty="0"/>
          </a:p>
        </p:txBody>
      </p:sp>
      <p:graphicFrame>
        <p:nvGraphicFramePr>
          <p:cNvPr id="47105" name="Object 1"/>
          <p:cNvGraphicFramePr>
            <a:graphicFrameLocks noChangeAspect="1"/>
          </p:cNvGraphicFramePr>
          <p:nvPr/>
        </p:nvGraphicFramePr>
        <p:xfrm>
          <a:off x="7643834" y="1785926"/>
          <a:ext cx="514350" cy="277813"/>
        </p:xfrm>
        <a:graphic>
          <a:graphicData uri="http://schemas.openxmlformats.org/presentationml/2006/ole">
            <p:oleObj spid="_x0000_s47105" name="Equation" r:id="rId3" imgW="304560" imgH="164880" progId="Equation.DSMT4">
              <p:embed/>
            </p:oleObj>
          </a:graphicData>
        </a:graphic>
      </p:graphicFrame>
      <p:graphicFrame>
        <p:nvGraphicFramePr>
          <p:cNvPr id="47106" name="Object 2"/>
          <p:cNvGraphicFramePr>
            <a:graphicFrameLocks noChangeAspect="1"/>
          </p:cNvGraphicFramePr>
          <p:nvPr/>
        </p:nvGraphicFramePr>
        <p:xfrm>
          <a:off x="5143504" y="214313"/>
          <a:ext cx="1006475" cy="492125"/>
        </p:xfrm>
        <a:graphic>
          <a:graphicData uri="http://schemas.openxmlformats.org/presentationml/2006/ole">
            <p:oleObj spid="_x0000_s47106" name="Equation" r:id="rId4" imgW="545760" imgH="266400" progId="Equation.DSMT4">
              <p:embed/>
            </p:oleObj>
          </a:graphicData>
        </a:graphic>
      </p:graphicFrame>
      <p:graphicFrame>
        <p:nvGraphicFramePr>
          <p:cNvPr id="47107" name="Object 3"/>
          <p:cNvGraphicFramePr>
            <a:graphicFrameLocks noChangeAspect="1"/>
          </p:cNvGraphicFramePr>
          <p:nvPr/>
        </p:nvGraphicFramePr>
        <p:xfrm>
          <a:off x="6215074" y="447654"/>
          <a:ext cx="328612" cy="398463"/>
        </p:xfrm>
        <a:graphic>
          <a:graphicData uri="http://schemas.openxmlformats.org/presentationml/2006/ole">
            <p:oleObj spid="_x0000_s47107" name="Equation" r:id="rId5" imgW="177480" imgH="215640" progId="Equation.DSMT4">
              <p:embed/>
            </p:oleObj>
          </a:graphicData>
        </a:graphic>
      </p:graphicFrame>
      <p:graphicFrame>
        <p:nvGraphicFramePr>
          <p:cNvPr id="47108" name="Object 4"/>
          <p:cNvGraphicFramePr>
            <a:graphicFrameLocks noChangeAspect="1"/>
          </p:cNvGraphicFramePr>
          <p:nvPr/>
        </p:nvGraphicFramePr>
        <p:xfrm>
          <a:off x="3214678" y="757071"/>
          <a:ext cx="4071966" cy="671665"/>
        </p:xfrm>
        <a:graphic>
          <a:graphicData uri="http://schemas.openxmlformats.org/presentationml/2006/ole">
            <p:oleObj spid="_x0000_s47108" name="Equation" r:id="rId6" imgW="2463480" imgH="406080" progId="Equation.DSMT4">
              <p:embed/>
            </p:oleObj>
          </a:graphicData>
        </a:graphic>
      </p:graphicFrame>
      <p:graphicFrame>
        <p:nvGraphicFramePr>
          <p:cNvPr id="47109" name="Object 5"/>
          <p:cNvGraphicFramePr>
            <a:graphicFrameLocks noChangeAspect="1"/>
          </p:cNvGraphicFramePr>
          <p:nvPr/>
        </p:nvGraphicFramePr>
        <p:xfrm>
          <a:off x="1500166" y="822186"/>
          <a:ext cx="945364" cy="535112"/>
        </p:xfrm>
        <a:graphic>
          <a:graphicData uri="http://schemas.openxmlformats.org/presentationml/2006/ole">
            <p:oleObj spid="_x0000_s47109" name="Equation" r:id="rId7" imgW="672840" imgH="380880" progId="Equation.DSMT4">
              <p:embed/>
            </p:oleObj>
          </a:graphicData>
        </a:graphic>
      </p:graphicFrame>
      <p:graphicFrame>
        <p:nvGraphicFramePr>
          <p:cNvPr id="47110" name="Object 6"/>
          <p:cNvGraphicFramePr>
            <a:graphicFrameLocks noChangeAspect="1"/>
          </p:cNvGraphicFramePr>
          <p:nvPr/>
        </p:nvGraphicFramePr>
        <p:xfrm>
          <a:off x="142844" y="2071678"/>
          <a:ext cx="2289175" cy="576263"/>
        </p:xfrm>
        <a:graphic>
          <a:graphicData uri="http://schemas.openxmlformats.org/presentationml/2006/ole">
            <p:oleObj spid="_x0000_s47110" name="Equation" r:id="rId8" imgW="1511280" imgH="380880" progId="Equation.DSMT4">
              <p:embed/>
            </p:oleObj>
          </a:graphicData>
        </a:graphic>
      </p:graphicFrame>
      <p:graphicFrame>
        <p:nvGraphicFramePr>
          <p:cNvPr id="47111" name="Object 7"/>
          <p:cNvGraphicFramePr>
            <a:graphicFrameLocks noChangeAspect="1"/>
          </p:cNvGraphicFramePr>
          <p:nvPr/>
        </p:nvGraphicFramePr>
        <p:xfrm>
          <a:off x="2714612" y="2143116"/>
          <a:ext cx="3227387" cy="328612"/>
        </p:xfrm>
        <a:graphic>
          <a:graphicData uri="http://schemas.openxmlformats.org/presentationml/2006/ole">
            <p:oleObj spid="_x0000_s47111" name="Equation" r:id="rId9" imgW="1993680" imgH="203040" progId="Equation.DSMT4">
              <p:embed/>
            </p:oleObj>
          </a:graphicData>
        </a:graphic>
      </p:graphicFrame>
      <p:graphicFrame>
        <p:nvGraphicFramePr>
          <p:cNvPr id="47112" name="Object 8"/>
          <p:cNvGraphicFramePr>
            <a:graphicFrameLocks noChangeAspect="1"/>
          </p:cNvGraphicFramePr>
          <p:nvPr/>
        </p:nvGraphicFramePr>
        <p:xfrm>
          <a:off x="6143636" y="2143116"/>
          <a:ext cx="2443163" cy="327025"/>
        </p:xfrm>
        <a:graphic>
          <a:graphicData uri="http://schemas.openxmlformats.org/presentationml/2006/ole">
            <p:oleObj spid="_x0000_s47112" name="Equation" r:id="rId10" imgW="1612800" imgH="215640" progId="Equation.DSMT4">
              <p:embed/>
            </p:oleObj>
          </a:graphicData>
        </a:graphic>
      </p:graphicFrame>
      <p:graphicFrame>
        <p:nvGraphicFramePr>
          <p:cNvPr id="47113" name="Object 9"/>
          <p:cNvGraphicFramePr>
            <a:graphicFrameLocks noChangeAspect="1"/>
          </p:cNvGraphicFramePr>
          <p:nvPr/>
        </p:nvGraphicFramePr>
        <p:xfrm>
          <a:off x="1500166" y="3751686"/>
          <a:ext cx="270430" cy="374442"/>
        </p:xfrm>
        <a:graphic>
          <a:graphicData uri="http://schemas.openxmlformats.org/presentationml/2006/ole">
            <p:oleObj spid="_x0000_s47113" name="Equation" r:id="rId11" imgW="164880" imgH="228600" progId="Equation.DSMT4">
              <p:embed/>
            </p:oleObj>
          </a:graphicData>
        </a:graphic>
      </p:graphicFrame>
      <p:graphicFrame>
        <p:nvGraphicFramePr>
          <p:cNvPr id="47114" name="Object 10"/>
          <p:cNvGraphicFramePr>
            <a:graphicFrameLocks noChangeAspect="1"/>
          </p:cNvGraphicFramePr>
          <p:nvPr/>
        </p:nvGraphicFramePr>
        <p:xfrm>
          <a:off x="2062145" y="3752126"/>
          <a:ext cx="285752" cy="329341"/>
        </p:xfrm>
        <a:graphic>
          <a:graphicData uri="http://schemas.openxmlformats.org/presentationml/2006/ole">
            <p:oleObj spid="_x0000_s47114" name="Equation" r:id="rId12" imgW="164880" imgH="190440" progId="Equation.DSMT4">
              <p:embed/>
            </p:oleObj>
          </a:graphicData>
        </a:graphic>
      </p:graphicFrame>
      <p:graphicFrame>
        <p:nvGraphicFramePr>
          <p:cNvPr id="47115" name="Object 11"/>
          <p:cNvGraphicFramePr>
            <a:graphicFrameLocks noChangeAspect="1"/>
          </p:cNvGraphicFramePr>
          <p:nvPr/>
        </p:nvGraphicFramePr>
        <p:xfrm>
          <a:off x="2395539" y="4057656"/>
          <a:ext cx="3962411" cy="371476"/>
        </p:xfrm>
        <a:graphic>
          <a:graphicData uri="http://schemas.openxmlformats.org/presentationml/2006/ole">
            <p:oleObj spid="_x0000_s47115" name="Equation" r:id="rId13" imgW="2438280" imgH="228600" progId="Equation.DSMT4">
              <p:embed/>
            </p:oleObj>
          </a:graphicData>
        </a:graphic>
      </p:graphicFrame>
      <p:graphicFrame>
        <p:nvGraphicFramePr>
          <p:cNvPr id="47116" name="Object 12"/>
          <p:cNvGraphicFramePr>
            <a:graphicFrameLocks noChangeAspect="1"/>
          </p:cNvGraphicFramePr>
          <p:nvPr/>
        </p:nvGraphicFramePr>
        <p:xfrm>
          <a:off x="5425561" y="4340442"/>
          <a:ext cx="289447" cy="357190"/>
        </p:xfrm>
        <a:graphic>
          <a:graphicData uri="http://schemas.openxmlformats.org/presentationml/2006/ole">
            <p:oleObj spid="_x0000_s47116" name="Equation" r:id="rId14" imgW="164880" imgH="203040" progId="Equation.DSMT4">
              <p:embed/>
            </p:oleObj>
          </a:graphicData>
        </a:graphic>
      </p:graphicFrame>
      <p:graphicFrame>
        <p:nvGraphicFramePr>
          <p:cNvPr id="47117" name="Object 13"/>
          <p:cNvGraphicFramePr>
            <a:graphicFrameLocks noChangeAspect="1"/>
          </p:cNvGraphicFramePr>
          <p:nvPr/>
        </p:nvGraphicFramePr>
        <p:xfrm>
          <a:off x="2464578" y="4665427"/>
          <a:ext cx="3964810" cy="406647"/>
        </p:xfrm>
        <a:graphic>
          <a:graphicData uri="http://schemas.openxmlformats.org/presentationml/2006/ole">
            <p:oleObj spid="_x0000_s47117" name="Equation" r:id="rId15" imgW="1981080" imgH="203040" progId="Equation.DSMT4">
              <p:embed/>
            </p:oleObj>
          </a:graphicData>
        </a:graphic>
      </p:graphicFrame>
      <p:graphicFrame>
        <p:nvGraphicFramePr>
          <p:cNvPr id="47118" name="Object 14"/>
          <p:cNvGraphicFramePr>
            <a:graphicFrameLocks noChangeAspect="1"/>
          </p:cNvGraphicFramePr>
          <p:nvPr/>
        </p:nvGraphicFramePr>
        <p:xfrm>
          <a:off x="1750782" y="4306207"/>
          <a:ext cx="285750" cy="328613"/>
        </p:xfrm>
        <a:graphic>
          <a:graphicData uri="http://schemas.openxmlformats.org/presentationml/2006/ole">
            <p:oleObj spid="_x0000_s47118" name="Equation" r:id="rId16" imgW="164880" imgH="190440" progId="Equation.DSMT4">
              <p:embed/>
            </p:oleObj>
          </a:graphicData>
        </a:graphic>
      </p:graphicFrame>
      <p:graphicFrame>
        <p:nvGraphicFramePr>
          <p:cNvPr id="47119" name="Object 15"/>
          <p:cNvGraphicFramePr>
            <a:graphicFrameLocks noChangeAspect="1"/>
          </p:cNvGraphicFramePr>
          <p:nvPr/>
        </p:nvGraphicFramePr>
        <p:xfrm>
          <a:off x="-71470" y="5966533"/>
          <a:ext cx="285750" cy="328613"/>
        </p:xfrm>
        <a:graphic>
          <a:graphicData uri="http://schemas.openxmlformats.org/presentationml/2006/ole">
            <p:oleObj spid="_x0000_s47119" name="Equation" r:id="rId17" imgW="164880" imgH="19044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4"/>
            <a:ext cx="9144000" cy="428628"/>
          </a:xfrm>
        </p:spPr>
        <p:txBody>
          <a:bodyPr>
            <a:normAutofit fontScale="90000"/>
          </a:bodyPr>
          <a:lstStyle/>
          <a:p>
            <a:r>
              <a:rPr lang="ru-RU" sz="2400" b="1" dirty="0" smtClean="0">
                <a:latin typeface="Times New Roman" pitchFamily="18" charset="0"/>
              </a:rPr>
              <a:t>8.4.  ВЕКТОРНА ИНТЕРПРЕТАЦИЯ НА МОМЕНТА НА ИМПУЛСА</a:t>
            </a:r>
            <a:endParaRPr lang="en-US" sz="2400" b="1" dirty="0">
              <a:latin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10432" y="6564337"/>
            <a:ext cx="2133600" cy="365125"/>
          </a:xfrm>
        </p:spPr>
        <p:txBody>
          <a:bodyPr/>
          <a:lstStyle/>
          <a:p>
            <a:fld id="{2ADFFEBF-AC71-420D-9A36-DFCB78D0D215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-142908" y="357166"/>
            <a:ext cx="9787006" cy="6643734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sz="2400" b="1" i="1" dirty="0" smtClean="0">
                <a:latin typeface="Times New Roman" pitchFamily="18" charset="0"/>
              </a:rPr>
              <a:t>•  </a:t>
            </a:r>
            <a:r>
              <a:rPr lang="ru-RU" sz="2400" b="1" i="1" dirty="0" err="1" smtClean="0">
                <a:latin typeface="Times New Roman" pitchFamily="18" charset="0"/>
              </a:rPr>
              <a:t>Векторна</a:t>
            </a:r>
            <a:r>
              <a:rPr lang="ru-RU" sz="2400" b="1" i="1" dirty="0" smtClean="0">
                <a:latin typeface="Times New Roman" pitchFamily="18" charset="0"/>
              </a:rPr>
              <a:t> </a:t>
            </a:r>
            <a:r>
              <a:rPr lang="ru-RU" sz="2400" b="1" i="1" dirty="0" err="1" smtClean="0">
                <a:latin typeface="Times New Roman" pitchFamily="18" charset="0"/>
              </a:rPr>
              <a:t>представянея</a:t>
            </a:r>
            <a:r>
              <a:rPr lang="ru-RU" sz="2400" b="1" i="1" dirty="0" smtClean="0">
                <a:latin typeface="Times New Roman" pitchFamily="18" charset="0"/>
              </a:rPr>
              <a:t> на момента </a:t>
            </a:r>
            <a:r>
              <a:rPr lang="ru-RU" sz="2400" b="1" i="1" dirty="0" err="1" smtClean="0">
                <a:latin typeface="Times New Roman" pitchFamily="18" charset="0"/>
              </a:rPr>
              <a:t>н</a:t>
            </a:r>
            <a:r>
              <a:rPr lang="ru-RU" sz="2400" b="1" i="1" dirty="0" smtClean="0">
                <a:latin typeface="Times New Roman" pitchFamily="18" charset="0"/>
              </a:rPr>
              <a:t> </a:t>
            </a:r>
            <a:r>
              <a:rPr lang="ru-RU" sz="2400" b="1" i="1" dirty="0" err="1" smtClean="0">
                <a:latin typeface="Times New Roman" pitchFamily="18" charset="0"/>
              </a:rPr>
              <a:t>импулса</a:t>
            </a:r>
            <a:endParaRPr lang="ru-RU" sz="2400" b="1" i="1" dirty="0" smtClean="0">
              <a:latin typeface="Times New Roman" pitchFamily="18" charset="0"/>
            </a:endParaRPr>
          </a:p>
          <a:p>
            <a:pPr>
              <a:buNone/>
            </a:pPr>
            <a:endParaRPr lang="ru-RU" sz="2400" b="1" i="1" dirty="0" smtClean="0">
              <a:latin typeface="Times New Roman" pitchFamily="18" charset="0"/>
            </a:endParaRPr>
          </a:p>
          <a:p>
            <a:pPr>
              <a:buNone/>
            </a:pPr>
            <a:endParaRPr lang="ru-RU" sz="2400" b="1" i="1" dirty="0" smtClean="0">
              <a:latin typeface="Times New Roman" pitchFamily="18" charset="0"/>
            </a:endParaRPr>
          </a:p>
          <a:p>
            <a:pPr>
              <a:buNone/>
            </a:pPr>
            <a:endParaRPr lang="ru-RU" sz="2400" b="1" i="1" dirty="0" smtClean="0">
              <a:latin typeface="Times New Roman" pitchFamily="18" charset="0"/>
            </a:endParaRPr>
          </a:p>
          <a:p>
            <a:pPr>
              <a:buNone/>
            </a:pPr>
            <a:endParaRPr lang="ru-RU" sz="2400" b="1" i="1" dirty="0" smtClean="0">
              <a:latin typeface="Times New Roman" pitchFamily="18" charset="0"/>
            </a:endParaRPr>
          </a:p>
          <a:p>
            <a:pPr>
              <a:buNone/>
            </a:pPr>
            <a:endParaRPr lang="ru-RU" sz="2400" b="1" i="1" dirty="0" smtClean="0">
              <a:latin typeface="Times New Roman" pitchFamily="18" charset="0"/>
            </a:endParaRPr>
          </a:p>
          <a:p>
            <a:pPr>
              <a:buNone/>
            </a:pPr>
            <a:endParaRPr lang="ru-RU" sz="2400" b="1" i="1" dirty="0" smtClean="0">
              <a:latin typeface="Times New Roman" pitchFamily="18" charset="0"/>
            </a:endParaRPr>
          </a:p>
          <a:p>
            <a:pPr>
              <a:buNone/>
            </a:pPr>
            <a:endParaRPr lang="ru-RU" sz="2400" b="1" i="1" dirty="0" smtClean="0">
              <a:latin typeface="Times New Roman" pitchFamily="18" charset="0"/>
            </a:endParaRPr>
          </a:p>
          <a:p>
            <a:pPr>
              <a:buNone/>
            </a:pPr>
            <a:r>
              <a:rPr lang="ru-RU" sz="2400" dirty="0" err="1" smtClean="0">
                <a:latin typeface="Times New Roman" pitchFamily="18" charset="0"/>
              </a:rPr>
              <a:t>Векторно</a:t>
            </a:r>
            <a:r>
              <a:rPr lang="ru-RU" sz="2400" dirty="0" smtClean="0">
                <a:latin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</a:rPr>
              <a:t>представяне</a:t>
            </a:r>
            <a:r>
              <a:rPr lang="ru-RU" sz="2400" dirty="0" smtClean="0">
                <a:latin typeface="Times New Roman" pitchFamily="18" charset="0"/>
              </a:rPr>
              <a:t> на момента на </a:t>
            </a:r>
            <a:r>
              <a:rPr lang="ru-RU" sz="2400" dirty="0" err="1" smtClean="0">
                <a:latin typeface="Times New Roman" pitchFamily="18" charset="0"/>
              </a:rPr>
              <a:t>импулса</a:t>
            </a:r>
            <a:r>
              <a:rPr lang="ru-RU" sz="2400" dirty="0" smtClean="0">
                <a:latin typeface="Times New Roman" pitchFamily="18" charset="0"/>
              </a:rPr>
              <a:t> </a:t>
            </a:r>
            <a:r>
              <a:rPr lang="en-US" sz="2400" b="1" dirty="0" smtClean="0">
                <a:latin typeface="Times New Roman" pitchFamily="18" charset="0"/>
              </a:rPr>
              <a:t>L</a:t>
            </a:r>
            <a:r>
              <a:rPr lang="ru-RU" sz="2400" dirty="0" smtClean="0">
                <a:latin typeface="Times New Roman" pitchFamily="18" charset="0"/>
              </a:rPr>
              <a:t>: </a:t>
            </a:r>
            <a:r>
              <a:rPr lang="en-US" sz="2400" b="1" dirty="0" smtClean="0">
                <a:latin typeface="Times New Roman" pitchFamily="18" charset="0"/>
              </a:rPr>
              <a:t>L </a:t>
            </a:r>
            <a:r>
              <a:rPr lang="ru-RU" sz="2400" dirty="0" smtClean="0">
                <a:latin typeface="Times New Roman" pitchFamily="18" charset="0"/>
              </a:rPr>
              <a:t>на колело, </a:t>
            </a:r>
            <a:r>
              <a:rPr lang="ru-RU" sz="2400" dirty="0" err="1" smtClean="0">
                <a:latin typeface="Times New Roman" pitchFamily="18" charset="0"/>
              </a:rPr>
              <a:t>въртящо</a:t>
            </a:r>
            <a:r>
              <a:rPr lang="ru-RU" sz="2400" dirty="0" smtClean="0">
                <a:latin typeface="Times New Roman" pitchFamily="18" charset="0"/>
              </a:rPr>
              <a:t> се в </a:t>
            </a:r>
            <a:endParaRPr lang="en-US" sz="2400" dirty="0" smtClean="0">
              <a:latin typeface="Times New Roman" pitchFamily="18" charset="0"/>
            </a:endParaRP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</a:rPr>
              <a:t>равнина около неподвижен </a:t>
            </a:r>
            <a:r>
              <a:rPr lang="ru-RU" sz="2400" dirty="0" err="1" smtClean="0">
                <a:latin typeface="Times New Roman" pitchFamily="18" charset="0"/>
              </a:rPr>
              <a:t>център</a:t>
            </a:r>
            <a:r>
              <a:rPr lang="ru-RU" sz="2400" dirty="0" smtClean="0">
                <a:latin typeface="Times New Roman" pitchFamily="18" charset="0"/>
              </a:rPr>
              <a:t>; б) </a:t>
            </a:r>
            <a:r>
              <a:rPr lang="ru-RU" sz="2400" dirty="0" err="1" smtClean="0">
                <a:latin typeface="Times New Roman" pitchFamily="18" charset="0"/>
              </a:rPr>
              <a:t>класическо</a:t>
            </a:r>
            <a:r>
              <a:rPr lang="ru-RU" sz="2400" dirty="0" smtClean="0">
                <a:latin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</a:rPr>
              <a:t>векторно</a:t>
            </a:r>
            <a:r>
              <a:rPr lang="en-US" sz="2400" dirty="0" smtClean="0">
                <a:latin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</a:rPr>
              <a:t>представяне</a:t>
            </a:r>
            <a:r>
              <a:rPr lang="ru-RU" sz="2400" dirty="0" smtClean="0">
                <a:latin typeface="Times New Roman" pitchFamily="18" charset="0"/>
              </a:rPr>
              <a:t> на </a:t>
            </a:r>
            <a:endParaRPr lang="en-US" sz="2400" dirty="0" smtClean="0">
              <a:latin typeface="Times New Roman" pitchFamily="18" charset="0"/>
            </a:endParaRPr>
          </a:p>
          <a:p>
            <a:pPr>
              <a:buNone/>
            </a:pPr>
            <a:r>
              <a:rPr lang="ru-RU" sz="2400" dirty="0" err="1" smtClean="0">
                <a:latin typeface="Times New Roman" pitchFamily="18" charset="0"/>
              </a:rPr>
              <a:t>квантовомеханичен</a:t>
            </a:r>
            <a:r>
              <a:rPr lang="ru-RU" sz="2400" dirty="0" smtClean="0">
                <a:latin typeface="Times New Roman" pitchFamily="18" charset="0"/>
              </a:rPr>
              <a:t> момент на </a:t>
            </a:r>
            <a:r>
              <a:rPr lang="ru-RU" sz="2400" dirty="0" err="1" smtClean="0">
                <a:latin typeface="Times New Roman" pitchFamily="18" charset="0"/>
              </a:rPr>
              <a:t>импулса</a:t>
            </a:r>
            <a:r>
              <a:rPr lang="ru-RU" sz="2400" dirty="0" smtClean="0">
                <a:latin typeface="Times New Roman" pitchFamily="18" charset="0"/>
              </a:rPr>
              <a:t> – </a:t>
            </a:r>
            <a:r>
              <a:rPr lang="ru-RU" sz="2400" dirty="0" err="1" smtClean="0">
                <a:latin typeface="Times New Roman" pitchFamily="18" charset="0"/>
              </a:rPr>
              <a:t>векторът</a:t>
            </a:r>
            <a:r>
              <a:rPr lang="ru-RU" sz="2400" dirty="0" smtClean="0">
                <a:latin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</a:rPr>
              <a:t> </a:t>
            </a:r>
            <a:r>
              <a:rPr lang="en-US" sz="2400" b="1" dirty="0" smtClean="0">
                <a:latin typeface="Times New Roman" pitchFamily="18" charset="0"/>
              </a:rPr>
              <a:t>L</a:t>
            </a:r>
            <a:r>
              <a:rPr lang="ru-RU" sz="2400" dirty="0" smtClean="0">
                <a:latin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</a:rPr>
              <a:t>прецесира</a:t>
            </a:r>
            <a:r>
              <a:rPr lang="ru-RU" sz="2400" dirty="0" smtClean="0">
                <a:latin typeface="Times New Roman" pitchFamily="18" charset="0"/>
              </a:rPr>
              <a:t> </a:t>
            </a:r>
            <a:r>
              <a:rPr lang="ru-RU" sz="2400" i="1" dirty="0" smtClean="0">
                <a:latin typeface="Times New Roman" pitchFamily="18" charset="0"/>
              </a:rPr>
              <a:t>около оста </a:t>
            </a:r>
            <a:r>
              <a:rPr lang="en-US" sz="2400" i="1" dirty="0" smtClean="0">
                <a:latin typeface="Times New Roman" pitchFamily="18" charset="0"/>
              </a:rPr>
              <a:t>Z</a:t>
            </a:r>
            <a:r>
              <a:rPr lang="ru-RU" sz="2400" i="1" dirty="0" smtClean="0">
                <a:latin typeface="Times New Roman" pitchFamily="18" charset="0"/>
              </a:rPr>
              <a:t> .</a:t>
            </a:r>
          </a:p>
          <a:p>
            <a:pPr>
              <a:buNone/>
            </a:pPr>
            <a:r>
              <a:rPr lang="ru-RU" sz="2400" i="1" dirty="0" err="1" smtClean="0">
                <a:latin typeface="Times New Roman" pitchFamily="18" charset="0"/>
              </a:rPr>
              <a:t>Моделът</a:t>
            </a:r>
            <a:r>
              <a:rPr lang="ru-RU" sz="2400" i="1" dirty="0" smtClean="0">
                <a:latin typeface="Times New Roman" pitchFamily="18" charset="0"/>
              </a:rPr>
              <a:t> на момента на </a:t>
            </a:r>
            <a:r>
              <a:rPr lang="ru-RU" sz="2400" i="1" dirty="0" err="1" smtClean="0">
                <a:latin typeface="Times New Roman" pitchFamily="18" charset="0"/>
              </a:rPr>
              <a:t>импулса</a:t>
            </a:r>
            <a:r>
              <a:rPr lang="ru-RU" sz="2400" i="1" dirty="0" smtClean="0">
                <a:latin typeface="Times New Roman" pitchFamily="18" charset="0"/>
              </a:rPr>
              <a:t> </a:t>
            </a:r>
            <a:r>
              <a:rPr lang="ru-RU" sz="2400" i="1" dirty="0" err="1" smtClean="0">
                <a:latin typeface="Times New Roman" pitchFamily="18" charset="0"/>
              </a:rPr>
              <a:t>като</a:t>
            </a:r>
            <a:r>
              <a:rPr lang="ru-RU" sz="2400" i="1" dirty="0" smtClean="0">
                <a:latin typeface="Times New Roman" pitchFamily="18" charset="0"/>
              </a:rPr>
              <a:t> вектор с постоянна величина, </a:t>
            </a:r>
            <a:r>
              <a:rPr lang="ru-RU" sz="2400" i="1" dirty="0" err="1" smtClean="0">
                <a:latin typeface="Times New Roman" pitchFamily="18" charset="0"/>
              </a:rPr>
              <a:t>преце</a:t>
            </a:r>
            <a:r>
              <a:rPr lang="ru-RU" sz="2400" i="1" dirty="0" smtClean="0">
                <a:latin typeface="Times New Roman" pitchFamily="18" charset="0"/>
              </a:rPr>
              <a:t>-</a:t>
            </a:r>
          </a:p>
          <a:p>
            <a:pPr>
              <a:buNone/>
            </a:pPr>
            <a:r>
              <a:rPr lang="ru-RU" sz="2400" i="1" dirty="0" err="1" smtClean="0">
                <a:latin typeface="Times New Roman" pitchFamily="18" charset="0"/>
              </a:rPr>
              <a:t>сиращ</a:t>
            </a:r>
            <a:r>
              <a:rPr lang="ru-RU" sz="2400" i="1" dirty="0" smtClean="0">
                <a:latin typeface="Times New Roman" pitchFamily="18" charset="0"/>
              </a:rPr>
              <a:t> около </a:t>
            </a:r>
            <a:r>
              <a:rPr lang="en-US" sz="2400" i="1" dirty="0" smtClean="0">
                <a:latin typeface="Times New Roman" pitchFamily="18" charset="0"/>
              </a:rPr>
              <a:t>Z</a:t>
            </a:r>
            <a:r>
              <a:rPr lang="ru-RU" sz="2400" i="1" dirty="0" smtClean="0">
                <a:latin typeface="Times New Roman" pitchFamily="18" charset="0"/>
              </a:rPr>
              <a:t> и </a:t>
            </a:r>
            <a:r>
              <a:rPr lang="ru-RU" sz="2400" i="1" dirty="0" err="1" smtClean="0">
                <a:latin typeface="Times New Roman" pitchFamily="18" charset="0"/>
              </a:rPr>
              <a:t>имащ</a:t>
            </a:r>
            <a:r>
              <a:rPr lang="ru-RU" sz="2400" i="1" dirty="0" smtClean="0">
                <a:latin typeface="Times New Roman" pitchFamily="18" charset="0"/>
              </a:rPr>
              <a:t> постоянна   </a:t>
            </a:r>
            <a:r>
              <a:rPr lang="en-US" sz="2400" i="1" dirty="0" smtClean="0">
                <a:latin typeface="Times New Roman" pitchFamily="18" charset="0"/>
              </a:rPr>
              <a:t>                 </a:t>
            </a:r>
            <a:r>
              <a:rPr lang="ru-RU" sz="2400" i="1" dirty="0" smtClean="0">
                <a:latin typeface="Times New Roman" pitchFamily="18" charset="0"/>
              </a:rPr>
              <a:t> </a:t>
            </a:r>
            <a:r>
              <a:rPr lang="en-US" sz="2400" i="1" dirty="0" smtClean="0">
                <a:latin typeface="Times New Roman" pitchFamily="18" charset="0"/>
              </a:rPr>
              <a:t>        </a:t>
            </a:r>
            <a:r>
              <a:rPr lang="bg-BG" sz="2400" i="1" dirty="0" smtClean="0">
                <a:latin typeface="Times New Roman" pitchFamily="18" charset="0"/>
              </a:rPr>
              <a:t>и</a:t>
            </a:r>
            <a:r>
              <a:rPr lang="en-US" sz="2400" i="1" dirty="0" smtClean="0">
                <a:latin typeface="Times New Roman" pitchFamily="18" charset="0"/>
              </a:rPr>
              <a:t> </a:t>
            </a:r>
            <a:r>
              <a:rPr lang="ru-RU" sz="2400" i="1" dirty="0" err="1" smtClean="0">
                <a:latin typeface="Times New Roman" pitchFamily="18" charset="0"/>
              </a:rPr>
              <a:t>неопределени</a:t>
            </a:r>
            <a:r>
              <a:rPr lang="ru-RU" sz="2400" i="1" dirty="0" smtClean="0">
                <a:latin typeface="Times New Roman" pitchFamily="18" charset="0"/>
              </a:rPr>
              <a:t>     и       е </a:t>
            </a:r>
          </a:p>
          <a:p>
            <a:pPr>
              <a:buNone/>
            </a:pPr>
            <a:r>
              <a:rPr lang="ru-RU" sz="2400" i="1" spc="-10" dirty="0" smtClean="0">
                <a:latin typeface="Times New Roman" pitchFamily="18" charset="0"/>
              </a:rPr>
              <a:t>добра </a:t>
            </a:r>
            <a:r>
              <a:rPr lang="ru-RU" sz="2400" i="1" spc="-10" dirty="0" err="1" smtClean="0">
                <a:latin typeface="Times New Roman" pitchFamily="18" charset="0"/>
              </a:rPr>
              <a:t>нагледна</a:t>
            </a:r>
            <a:r>
              <a:rPr lang="ru-RU" sz="2400" i="1" spc="-10" dirty="0" smtClean="0">
                <a:latin typeface="Times New Roman" pitchFamily="18" charset="0"/>
              </a:rPr>
              <a:t> </a:t>
            </a:r>
            <a:r>
              <a:rPr lang="ru-RU" sz="2400" i="1" spc="-10" dirty="0" err="1" smtClean="0">
                <a:latin typeface="Times New Roman" pitchFamily="18" charset="0"/>
              </a:rPr>
              <a:t>представа</a:t>
            </a:r>
            <a:r>
              <a:rPr lang="ru-RU" sz="2400" i="1" spc="-10" dirty="0" smtClean="0">
                <a:latin typeface="Times New Roman" pitchFamily="18" charset="0"/>
              </a:rPr>
              <a:t> за </a:t>
            </a:r>
            <a:r>
              <a:rPr lang="ru-RU" sz="2400" i="1" spc="-10" dirty="0" err="1" smtClean="0">
                <a:latin typeface="Times New Roman" pitchFamily="18" charset="0"/>
              </a:rPr>
              <a:t>квантовомеханичния</a:t>
            </a:r>
            <a:r>
              <a:rPr lang="ru-RU" sz="2400" i="1" spc="-10" dirty="0" smtClean="0">
                <a:latin typeface="Times New Roman" pitchFamily="18" charset="0"/>
              </a:rPr>
              <a:t> момент на </a:t>
            </a:r>
            <a:r>
              <a:rPr lang="ru-RU" sz="2400" i="1" spc="-10" dirty="0" err="1" smtClean="0">
                <a:latin typeface="Times New Roman" pitchFamily="18" charset="0"/>
              </a:rPr>
              <a:t>импулса</a:t>
            </a:r>
            <a:r>
              <a:rPr lang="ru-RU" sz="2400" spc="-10" dirty="0" smtClean="0">
                <a:latin typeface="Times New Roman" pitchFamily="18" charset="0"/>
              </a:rPr>
              <a:t>. </a:t>
            </a:r>
            <a:r>
              <a:rPr lang="ru-RU" sz="2400" spc="-10" dirty="0" err="1" smtClean="0">
                <a:latin typeface="Times New Roman" pitchFamily="18" charset="0"/>
              </a:rPr>
              <a:t>Обаче</a:t>
            </a:r>
            <a:r>
              <a:rPr lang="ru-RU" sz="2400" spc="-10" dirty="0" smtClean="0">
                <a:latin typeface="Times New Roman" pitchFamily="18" charset="0"/>
              </a:rPr>
              <a:t> 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</a:rPr>
              <a:t> става дума за </a:t>
            </a:r>
            <a:r>
              <a:rPr lang="ru-RU" sz="2400" b="1" dirty="0" err="1" smtClean="0">
                <a:latin typeface="Times New Roman" pitchFamily="18" charset="0"/>
              </a:rPr>
              <a:t>представа</a:t>
            </a:r>
            <a:r>
              <a:rPr lang="ru-RU" sz="2400" b="1" dirty="0" smtClean="0">
                <a:latin typeface="Times New Roman" pitchFamily="18" charset="0"/>
              </a:rPr>
              <a:t>, а не за </a:t>
            </a:r>
            <a:r>
              <a:rPr lang="ru-RU" sz="2400" b="1" dirty="0" err="1" smtClean="0">
                <a:latin typeface="Times New Roman" pitchFamily="18" charset="0"/>
              </a:rPr>
              <a:t>действителна</a:t>
            </a:r>
            <a:r>
              <a:rPr lang="ru-RU" sz="2400" b="1" dirty="0" smtClean="0">
                <a:latin typeface="Times New Roman" pitchFamily="18" charset="0"/>
              </a:rPr>
              <a:t> </a:t>
            </a:r>
            <a:r>
              <a:rPr lang="ru-RU" sz="2400" b="1" dirty="0" err="1" smtClean="0">
                <a:latin typeface="Times New Roman" pitchFamily="18" charset="0"/>
              </a:rPr>
              <a:t>прецесия</a:t>
            </a:r>
            <a:r>
              <a:rPr lang="ru-RU" sz="2400" dirty="0" smtClean="0">
                <a:latin typeface="Times New Roman" pitchFamily="18" charset="0"/>
              </a:rPr>
              <a:t>. Той лежи </a:t>
            </a:r>
            <a:r>
              <a:rPr lang="ru-RU" sz="2400" dirty="0" err="1" smtClean="0">
                <a:latin typeface="Times New Roman" pitchFamily="18" charset="0"/>
              </a:rPr>
              <a:t>върху</a:t>
            </a:r>
            <a:r>
              <a:rPr lang="ru-RU" sz="2400" dirty="0" smtClean="0">
                <a:latin typeface="Times New Roman" pitchFamily="18" charset="0"/>
              </a:rPr>
              <a:t> </a:t>
            </a:r>
            <a:endParaRPr lang="en-US" sz="2400" dirty="0" smtClean="0">
              <a:latin typeface="Times New Roman" pitchFamily="18" charset="0"/>
            </a:endParaRPr>
          </a:p>
          <a:p>
            <a:pPr>
              <a:buNone/>
            </a:pPr>
            <a:r>
              <a:rPr lang="ru-RU" sz="2400" dirty="0" err="1" smtClean="0">
                <a:latin typeface="Times New Roman" pitchFamily="18" charset="0"/>
              </a:rPr>
              <a:t>ко-нуса</a:t>
            </a:r>
            <a:r>
              <a:rPr lang="ru-RU" sz="2400" dirty="0" smtClean="0">
                <a:latin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</a:rPr>
              <a:t>на </a:t>
            </a:r>
            <a:r>
              <a:rPr lang="ru-RU" sz="2400" dirty="0" err="1" smtClean="0">
                <a:latin typeface="Times New Roman" pitchFamily="18" charset="0"/>
              </a:rPr>
              <a:t>прецесия</a:t>
            </a:r>
            <a:r>
              <a:rPr lang="ru-RU" sz="2400" dirty="0" smtClean="0">
                <a:latin typeface="Times New Roman" pitchFamily="18" charset="0"/>
              </a:rPr>
              <a:t> и друга полезна </a:t>
            </a:r>
            <a:r>
              <a:rPr lang="ru-RU" sz="2400" dirty="0" err="1" smtClean="0">
                <a:latin typeface="Times New Roman" pitchFamily="18" charset="0"/>
              </a:rPr>
              <a:t>представа</a:t>
            </a:r>
            <a:r>
              <a:rPr lang="ru-RU" sz="2400" dirty="0" smtClean="0">
                <a:latin typeface="Times New Roman" pitchFamily="18" charset="0"/>
              </a:rPr>
              <a:t> е, </a:t>
            </a:r>
            <a:r>
              <a:rPr lang="ru-RU" sz="2400" dirty="0" err="1" smtClean="0">
                <a:latin typeface="Times New Roman" pitchFamily="18" charset="0"/>
              </a:rPr>
              <a:t>че</a:t>
            </a:r>
            <a:r>
              <a:rPr lang="ru-RU" sz="2400" dirty="0" smtClean="0">
                <a:latin typeface="Times New Roman" pitchFamily="18" charset="0"/>
              </a:rPr>
              <a:t> е размазан </a:t>
            </a:r>
            <a:r>
              <a:rPr lang="ru-RU" sz="2400" dirty="0" err="1" smtClean="0">
                <a:latin typeface="Times New Roman" pitchFamily="18" charset="0"/>
              </a:rPr>
              <a:t>върху</a:t>
            </a:r>
            <a:r>
              <a:rPr lang="ru-RU" sz="2400" dirty="0" smtClean="0">
                <a:latin typeface="Times New Roman" pitchFamily="18" charset="0"/>
              </a:rPr>
              <a:t> него.</a:t>
            </a:r>
          </a:p>
          <a:p>
            <a:pPr>
              <a:buNone/>
            </a:pPr>
            <a:endParaRPr lang="ru-RU" sz="2400" b="1" i="1" dirty="0" smtClean="0">
              <a:latin typeface="Times New Roman" pitchFamily="18" charset="0"/>
            </a:endParaRPr>
          </a:p>
          <a:p>
            <a:pPr>
              <a:buNone/>
            </a:pPr>
            <a:endParaRPr lang="en-US" sz="2400" i="1" dirty="0"/>
          </a:p>
        </p:txBody>
      </p:sp>
      <p:pic>
        <p:nvPicPr>
          <p:cNvPr id="32779" name="Picture 11" descr="fig1001a copy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28838" y="793750"/>
            <a:ext cx="4985848" cy="29210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32780" name="Object 12"/>
          <p:cNvGraphicFramePr>
            <a:graphicFrameLocks noChangeAspect="1"/>
          </p:cNvGraphicFramePr>
          <p:nvPr/>
        </p:nvGraphicFramePr>
        <p:xfrm>
          <a:off x="3957633" y="5206378"/>
          <a:ext cx="1960081" cy="418150"/>
        </p:xfrm>
        <a:graphic>
          <a:graphicData uri="http://schemas.openxmlformats.org/presentationml/2006/ole">
            <p:oleObj spid="_x0000_s32780" name="Equation" r:id="rId4" imgW="952200" imgH="203040" progId="Equation.DSMT4">
              <p:embed/>
            </p:oleObj>
          </a:graphicData>
        </a:graphic>
      </p:graphicFrame>
      <p:graphicFrame>
        <p:nvGraphicFramePr>
          <p:cNvPr id="32781" name="Object 13"/>
          <p:cNvGraphicFramePr>
            <a:graphicFrameLocks noChangeAspect="1"/>
          </p:cNvGraphicFramePr>
          <p:nvPr/>
        </p:nvGraphicFramePr>
        <p:xfrm>
          <a:off x="7786710" y="5154627"/>
          <a:ext cx="339725" cy="417513"/>
        </p:xfrm>
        <a:graphic>
          <a:graphicData uri="http://schemas.openxmlformats.org/presentationml/2006/ole">
            <p:oleObj spid="_x0000_s32781" name="Equation" r:id="rId5" imgW="164880" imgH="203040" progId="Equation.DSMT4">
              <p:embed/>
            </p:oleObj>
          </a:graphicData>
        </a:graphic>
      </p:graphicFrame>
      <p:graphicFrame>
        <p:nvGraphicFramePr>
          <p:cNvPr id="32782" name="Object 14"/>
          <p:cNvGraphicFramePr>
            <a:graphicFrameLocks noChangeAspect="1"/>
          </p:cNvGraphicFramePr>
          <p:nvPr/>
        </p:nvGraphicFramePr>
        <p:xfrm>
          <a:off x="8286776" y="5175265"/>
          <a:ext cx="442912" cy="468313"/>
        </p:xfrm>
        <a:graphic>
          <a:graphicData uri="http://schemas.openxmlformats.org/presentationml/2006/ole">
            <p:oleObj spid="_x0000_s32782" name="Equation" r:id="rId6" imgW="215640" imgH="22860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42900"/>
            <a:ext cx="9144000" cy="571504"/>
          </a:xfrm>
        </p:spPr>
        <p:txBody>
          <a:bodyPr>
            <a:normAutofit fontScale="90000"/>
          </a:bodyPr>
          <a:lstStyle/>
          <a:p>
            <a:r>
              <a:rPr lang="ru-RU" sz="2400" b="1" dirty="0" smtClean="0">
                <a:latin typeface="Times New Roman" pitchFamily="18" charset="0"/>
              </a:rPr>
              <a:t>8.4.  ВЕКТОРНА ИНТЕРПРЕТАЦИЯ НА МОМЕНТА НА ИМПУЛСА</a:t>
            </a:r>
            <a:endParaRPr lang="en-US" sz="2400" b="1" dirty="0">
              <a:latin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42908" y="285728"/>
            <a:ext cx="9644130" cy="657227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bg-BG" sz="2400" b="1" i="1" dirty="0" smtClean="0">
                <a:latin typeface="Times New Roman" pitchFamily="18" charset="0"/>
              </a:rPr>
              <a:t>•  Представяне на състояние с </a:t>
            </a:r>
            <a:r>
              <a:rPr lang="en-US" sz="2400" b="1" i="1" dirty="0" smtClean="0">
                <a:latin typeface="Times New Roman" pitchFamily="18" charset="0"/>
              </a:rPr>
              <a:t>l = </a:t>
            </a:r>
            <a:r>
              <a:rPr lang="en-US" sz="2400" b="1" dirty="0" smtClean="0">
                <a:latin typeface="Times New Roman" pitchFamily="18" charset="0"/>
              </a:rPr>
              <a:t>2</a:t>
            </a:r>
          </a:p>
          <a:p>
            <a:pPr>
              <a:buNone/>
            </a:pPr>
            <a:endParaRPr lang="en-US" sz="2400" b="1" i="1" dirty="0" smtClean="0">
              <a:latin typeface="Times New Roman" pitchFamily="18" charset="0"/>
            </a:endParaRPr>
          </a:p>
          <a:p>
            <a:pPr>
              <a:buNone/>
            </a:pPr>
            <a:endParaRPr lang="en-US" sz="2400" b="1" i="1" dirty="0" smtClean="0">
              <a:latin typeface="Times New Roman" pitchFamily="18" charset="0"/>
            </a:endParaRPr>
          </a:p>
          <a:p>
            <a:pPr>
              <a:buNone/>
            </a:pPr>
            <a:endParaRPr lang="en-US" sz="2400" b="1" i="1" dirty="0" smtClean="0">
              <a:latin typeface="Times New Roman" pitchFamily="18" charset="0"/>
            </a:endParaRPr>
          </a:p>
          <a:p>
            <a:pPr>
              <a:buNone/>
            </a:pPr>
            <a:endParaRPr lang="en-US" sz="2400" b="1" i="1" dirty="0" smtClean="0">
              <a:latin typeface="Times New Roman" pitchFamily="18" charset="0"/>
            </a:endParaRPr>
          </a:p>
          <a:p>
            <a:pPr>
              <a:buNone/>
            </a:pPr>
            <a:endParaRPr lang="en-US" sz="2400" b="1" i="1" dirty="0" smtClean="0">
              <a:latin typeface="Times New Roman" pitchFamily="18" charset="0"/>
            </a:endParaRPr>
          </a:p>
          <a:p>
            <a:pPr>
              <a:buNone/>
            </a:pPr>
            <a:endParaRPr lang="en-US" sz="2400" b="1" i="1" dirty="0" smtClean="0">
              <a:latin typeface="Times New Roman" pitchFamily="18" charset="0"/>
            </a:endParaRPr>
          </a:p>
          <a:p>
            <a:pPr>
              <a:buNone/>
            </a:pPr>
            <a:endParaRPr lang="en-US" sz="2400" b="1" i="1" dirty="0" smtClean="0">
              <a:latin typeface="Times New Roman" pitchFamily="18" charset="0"/>
            </a:endParaRPr>
          </a:p>
          <a:p>
            <a:pPr>
              <a:buNone/>
            </a:pPr>
            <a:endParaRPr lang="en-US" sz="2400" b="1" i="1" dirty="0" smtClean="0">
              <a:latin typeface="Times New Roman" pitchFamily="18" charset="0"/>
            </a:endParaRPr>
          </a:p>
          <a:p>
            <a:pPr>
              <a:buNone/>
            </a:pPr>
            <a:endParaRPr lang="en-US" sz="2400" b="1" i="1" dirty="0" smtClean="0">
              <a:latin typeface="Times New Roman" pitchFamily="18" charset="0"/>
            </a:endParaRPr>
          </a:p>
          <a:p>
            <a:pPr>
              <a:buNone/>
            </a:pPr>
            <a:endParaRPr lang="en-US" sz="2400" dirty="0" smtClean="0">
              <a:latin typeface="Times New Roman" pitchFamily="18" charset="0"/>
            </a:endParaRPr>
          </a:p>
          <a:p>
            <a:pPr>
              <a:buNone/>
            </a:pPr>
            <a:endParaRPr lang="en-US" sz="2400" dirty="0" smtClean="0">
              <a:latin typeface="Times New Roman" pitchFamily="18" charset="0"/>
            </a:endParaRPr>
          </a:p>
          <a:p>
            <a:pPr>
              <a:buNone/>
            </a:pPr>
            <a:r>
              <a:rPr lang="ru-RU" sz="2400" dirty="0" err="1" smtClean="0">
                <a:latin typeface="Times New Roman" pitchFamily="18" charset="0"/>
              </a:rPr>
              <a:t>Векторно</a:t>
            </a:r>
            <a:r>
              <a:rPr lang="ru-RU" sz="2400" dirty="0" smtClean="0">
                <a:latin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</a:rPr>
              <a:t>представяне</a:t>
            </a:r>
            <a:r>
              <a:rPr lang="ru-RU" sz="2400" dirty="0" smtClean="0">
                <a:latin typeface="Times New Roman" pitchFamily="18" charset="0"/>
              </a:rPr>
              <a:t> на момента на </a:t>
            </a:r>
            <a:r>
              <a:rPr lang="ru-RU" sz="2400" dirty="0" err="1" smtClean="0">
                <a:latin typeface="Times New Roman" pitchFamily="18" charset="0"/>
              </a:rPr>
              <a:t>импулса</a:t>
            </a:r>
            <a:r>
              <a:rPr lang="ru-RU" sz="2400" dirty="0" smtClean="0">
                <a:latin typeface="Times New Roman" pitchFamily="18" charset="0"/>
              </a:rPr>
              <a:t> в </a:t>
            </a:r>
            <a:r>
              <a:rPr lang="ru-RU" sz="2400" dirty="0" err="1" smtClean="0">
                <a:latin typeface="Times New Roman" pitchFamily="18" charset="0"/>
              </a:rPr>
              <a:t>състояние</a:t>
            </a:r>
            <a:r>
              <a:rPr lang="ru-RU" sz="2400" dirty="0" smtClean="0">
                <a:latin typeface="Times New Roman" pitchFamily="18" charset="0"/>
              </a:rPr>
              <a:t> с</a:t>
            </a:r>
            <a:r>
              <a:rPr lang="en-US" sz="2400" dirty="0" smtClean="0">
                <a:latin typeface="Times New Roman" pitchFamily="18" charset="0"/>
              </a:rPr>
              <a:t> </a:t>
            </a:r>
            <a:r>
              <a:rPr lang="en-US" sz="2400" i="1" dirty="0" smtClean="0">
                <a:latin typeface="Times New Roman" pitchFamily="18" charset="0"/>
              </a:rPr>
              <a:t>l = </a:t>
            </a:r>
            <a:r>
              <a:rPr lang="en-US" sz="2400" dirty="0" smtClean="0">
                <a:latin typeface="Times New Roman" pitchFamily="18" charset="0"/>
              </a:rPr>
              <a:t>2</a:t>
            </a:r>
            <a:r>
              <a:rPr lang="ru-RU" sz="2400" dirty="0" smtClean="0">
                <a:latin typeface="Times New Roman" pitchFamily="18" charset="0"/>
              </a:rPr>
              <a:t>. При</a:t>
            </a:r>
            <a:endParaRPr lang="en-US" sz="2400" dirty="0" smtClean="0">
              <a:latin typeface="Times New Roman" pitchFamily="18" charset="0"/>
            </a:endParaRP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</a:rPr>
              <a:t>всички</a:t>
            </a:r>
            <a:r>
              <a:rPr lang="ru-RU" sz="2400" dirty="0" smtClean="0">
                <a:latin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</a:rPr>
              <a:t>възможни</a:t>
            </a:r>
            <a:r>
              <a:rPr lang="ru-RU" sz="2400" dirty="0" smtClean="0">
                <a:latin typeface="Times New Roman" pitchFamily="18" charset="0"/>
              </a:rPr>
              <a:t> ориентации, </a:t>
            </a:r>
            <a:r>
              <a:rPr lang="ru-RU" sz="2400" dirty="0" err="1" smtClean="0">
                <a:latin typeface="Times New Roman" pitchFamily="18" charset="0"/>
              </a:rPr>
              <a:t>включително</a:t>
            </a:r>
            <a:r>
              <a:rPr lang="ru-RU" sz="2400" dirty="0" smtClean="0">
                <a:latin typeface="Times New Roman" pitchFamily="18" charset="0"/>
              </a:rPr>
              <a:t> и </a:t>
            </a:r>
            <a:r>
              <a:rPr lang="ru-RU" sz="2400" dirty="0" err="1" smtClean="0">
                <a:latin typeface="Times New Roman" pitchFamily="18" charset="0"/>
              </a:rPr>
              <a:t>тази</a:t>
            </a:r>
            <a:r>
              <a:rPr lang="ru-RU" sz="2400" dirty="0" smtClean="0">
                <a:latin typeface="Times New Roman" pitchFamily="18" charset="0"/>
              </a:rPr>
              <a:t> с </a:t>
            </a:r>
            <a:r>
              <a:rPr lang="ru-RU" sz="2400" dirty="0" err="1" smtClean="0">
                <a:latin typeface="Times New Roman" pitchFamily="18" charset="0"/>
              </a:rPr>
              <a:t>нулева</a:t>
            </a:r>
            <a:r>
              <a:rPr lang="ru-RU" sz="2400" dirty="0" smtClean="0">
                <a:latin typeface="Times New Roman" pitchFamily="18" charset="0"/>
              </a:rPr>
              <a:t> –</a:t>
            </a:r>
            <a:r>
              <a:rPr lang="en-US" sz="2400" dirty="0" smtClean="0">
                <a:latin typeface="Times New Roman" pitchFamily="18" charset="0"/>
              </a:rPr>
              <a:t> </a:t>
            </a:r>
            <a:r>
              <a:rPr lang="en-US" sz="2400" i="1" dirty="0" smtClean="0">
                <a:latin typeface="Times New Roman" pitchFamily="18" charset="0"/>
              </a:rPr>
              <a:t>Z-</a:t>
            </a:r>
            <a:r>
              <a:rPr lang="ru-RU" sz="2400" dirty="0" smtClean="0">
                <a:latin typeface="Times New Roman" pitchFamily="18" charset="0"/>
              </a:rPr>
              <a:t>ком</a:t>
            </a:r>
            <a:r>
              <a:rPr lang="en-US" sz="2400" dirty="0" smtClean="0">
                <a:latin typeface="Times New Roman" pitchFamily="18" charset="0"/>
              </a:rPr>
              <a:t>-</a:t>
            </a:r>
          </a:p>
          <a:p>
            <a:pPr>
              <a:buNone/>
            </a:pPr>
            <a:r>
              <a:rPr lang="ru-RU" sz="2400" dirty="0" err="1" smtClean="0">
                <a:latin typeface="Times New Roman" pitchFamily="18" charset="0"/>
              </a:rPr>
              <a:t>понента</a:t>
            </a:r>
            <a:r>
              <a:rPr lang="ru-RU" sz="2400" dirty="0" smtClean="0">
                <a:latin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</a:rPr>
              <a:t>векторът</a:t>
            </a:r>
            <a:r>
              <a:rPr lang="ru-RU" sz="2400" dirty="0" smtClean="0">
                <a:latin typeface="Times New Roman" pitchFamily="18" charset="0"/>
              </a:rPr>
              <a:t> </a:t>
            </a:r>
            <a:r>
              <a:rPr lang="en-US" sz="2400" b="1" dirty="0" smtClean="0">
                <a:latin typeface="Times New Roman" pitchFamily="18" charset="0"/>
              </a:rPr>
              <a:t>L</a:t>
            </a:r>
            <a:r>
              <a:rPr lang="ru-RU" sz="2400" dirty="0" smtClean="0">
                <a:latin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</a:rPr>
              <a:t>прецесира</a:t>
            </a:r>
            <a:r>
              <a:rPr lang="ru-RU" sz="2400" dirty="0" smtClean="0">
                <a:latin typeface="Times New Roman" pitchFamily="18" charset="0"/>
              </a:rPr>
              <a:t> около оста </a:t>
            </a:r>
            <a:r>
              <a:rPr lang="en-US" sz="2400" i="1" dirty="0" smtClean="0">
                <a:latin typeface="Times New Roman" pitchFamily="18" charset="0"/>
              </a:rPr>
              <a:t>Z.</a:t>
            </a:r>
            <a:r>
              <a:rPr lang="en-US" sz="2400" dirty="0" smtClean="0">
                <a:latin typeface="Times New Roman" pitchFamily="18" charset="0"/>
              </a:rPr>
              <a:t> </a:t>
            </a:r>
            <a:endParaRPr lang="bg-BG" sz="2400" dirty="0" smtClean="0">
              <a:latin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72330" y="6564337"/>
            <a:ext cx="2133600" cy="365125"/>
          </a:xfrm>
        </p:spPr>
        <p:txBody>
          <a:bodyPr/>
          <a:lstStyle/>
          <a:p>
            <a:fld id="{2ADFFEBF-AC71-420D-9A36-DFCB78D0D215}" type="slidenum">
              <a:rPr lang="en-US" smtClean="0"/>
              <a:pPr/>
              <a:t>12</a:t>
            </a:fld>
            <a:endParaRPr lang="en-US"/>
          </a:p>
        </p:txBody>
      </p:sp>
      <p:pic>
        <p:nvPicPr>
          <p:cNvPr id="31749" name="Picture 5" descr="fig1002a_01-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3108" y="857232"/>
            <a:ext cx="4429156" cy="47195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71470" y="214290"/>
            <a:ext cx="9572692" cy="6572296"/>
          </a:xfrm>
        </p:spPr>
        <p:txBody>
          <a:bodyPr>
            <a:normAutofit/>
          </a:bodyPr>
          <a:lstStyle/>
          <a:p>
            <a:pPr marL="347472" indent="-347472">
              <a:spcBef>
                <a:spcPts val="576"/>
              </a:spcBef>
              <a:buSzPts val="2400"/>
              <a:buFont typeface="Arial"/>
              <a:buChar char="•"/>
            </a:pPr>
            <a:r>
              <a:rPr lang="ru-RU" sz="2400" b="1" i="1" dirty="0" err="1" smtClean="0">
                <a:latin typeface="Times New Roman"/>
              </a:rPr>
              <a:t>Буквено</a:t>
            </a:r>
            <a:r>
              <a:rPr lang="ru-RU" sz="2400" b="1" i="1" dirty="0" smtClean="0">
                <a:latin typeface="Times New Roman"/>
              </a:rPr>
              <a:t> </a:t>
            </a:r>
            <a:r>
              <a:rPr lang="ru-RU" sz="2400" b="1" i="1" dirty="0" err="1" smtClean="0">
                <a:latin typeface="Times New Roman"/>
              </a:rPr>
              <a:t>означаване</a:t>
            </a:r>
            <a:r>
              <a:rPr lang="ru-RU" sz="2400" b="1" i="1" dirty="0" smtClean="0">
                <a:latin typeface="Times New Roman"/>
              </a:rPr>
              <a:t> на </a:t>
            </a:r>
            <a:r>
              <a:rPr lang="ru-RU" sz="2400" b="1" i="1" dirty="0" err="1" smtClean="0">
                <a:latin typeface="Times New Roman"/>
              </a:rPr>
              <a:t>състояния</a:t>
            </a:r>
            <a:r>
              <a:rPr lang="ru-RU" sz="2400" b="1" i="1" dirty="0" smtClean="0">
                <a:latin typeface="Times New Roman"/>
              </a:rPr>
              <a:t> с различно </a:t>
            </a:r>
            <a:r>
              <a:rPr lang="en-US" sz="2400" b="1" i="1" dirty="0" smtClean="0">
                <a:latin typeface="Times New Roman"/>
              </a:rPr>
              <a:t>l</a:t>
            </a:r>
          </a:p>
          <a:p>
            <a:pPr marL="347472" indent="-347472">
              <a:spcBef>
                <a:spcPts val="576"/>
              </a:spcBef>
              <a:buSzPts val="2400"/>
              <a:buNone/>
            </a:pPr>
            <a:r>
              <a:rPr lang="bg-BG" sz="2000" dirty="0" smtClean="0">
                <a:latin typeface="Times New Roman"/>
              </a:rPr>
              <a:t>С</a:t>
            </a:r>
            <a:r>
              <a:rPr lang="ru-RU" sz="2000" dirty="0" err="1" smtClean="0">
                <a:latin typeface="Times New Roman"/>
              </a:rPr>
              <a:t>тойността</a:t>
            </a:r>
            <a:r>
              <a:rPr lang="ru-RU" sz="2000" dirty="0" smtClean="0">
                <a:latin typeface="Times New Roman"/>
              </a:rPr>
              <a:t> на </a:t>
            </a:r>
            <a:r>
              <a:rPr lang="en-US" sz="2000" b="1" dirty="0" smtClean="0">
                <a:latin typeface="Times New Roman"/>
              </a:rPr>
              <a:t>L</a:t>
            </a:r>
            <a:r>
              <a:rPr lang="ru-RU" sz="2000" dirty="0" smtClean="0">
                <a:latin typeface="Times New Roman"/>
              </a:rPr>
              <a:t> се </a:t>
            </a:r>
            <a:r>
              <a:rPr lang="ru-RU" sz="2000" dirty="0" err="1" smtClean="0">
                <a:latin typeface="Times New Roman"/>
              </a:rPr>
              <a:t>определя</a:t>
            </a:r>
            <a:r>
              <a:rPr lang="ru-RU" sz="2000" dirty="0" smtClean="0">
                <a:latin typeface="Times New Roman"/>
              </a:rPr>
              <a:t> от </a:t>
            </a:r>
            <a:r>
              <a:rPr lang="ru-RU" sz="2000" dirty="0" err="1" smtClean="0">
                <a:latin typeface="Times New Roman"/>
              </a:rPr>
              <a:t>кв-то</a:t>
            </a:r>
            <a:r>
              <a:rPr lang="ru-RU" sz="2000" dirty="0" smtClean="0">
                <a:latin typeface="Times New Roman"/>
              </a:rPr>
              <a:t> число </a:t>
            </a:r>
            <a:r>
              <a:rPr lang="en-US" sz="2000" i="1" dirty="0" smtClean="0">
                <a:latin typeface="Times New Roman"/>
              </a:rPr>
              <a:t>l</a:t>
            </a:r>
            <a:r>
              <a:rPr lang="ru-RU" sz="2000" dirty="0" smtClean="0">
                <a:latin typeface="Times New Roman"/>
              </a:rPr>
              <a:t> . В </a:t>
            </a:r>
            <a:r>
              <a:rPr lang="en-US" sz="2000" dirty="0" smtClean="0">
                <a:latin typeface="Times New Roman"/>
              </a:rPr>
              <a:t>KM </a:t>
            </a:r>
            <a:r>
              <a:rPr lang="ru-RU" sz="2000" dirty="0" err="1" smtClean="0">
                <a:latin typeface="Times New Roman"/>
              </a:rPr>
              <a:t>състоя</a:t>
            </a:r>
            <a:r>
              <a:rPr lang="bg-BG" sz="2000" dirty="0" smtClean="0">
                <a:latin typeface="Times New Roman"/>
              </a:rPr>
              <a:t>ни</a:t>
            </a:r>
            <a:r>
              <a:rPr lang="ru-RU" sz="2000" dirty="0" err="1" smtClean="0">
                <a:latin typeface="Times New Roman"/>
              </a:rPr>
              <a:t>ята</a:t>
            </a:r>
            <a:r>
              <a:rPr lang="ru-RU" sz="2000" dirty="0" smtClean="0">
                <a:latin typeface="Times New Roman"/>
              </a:rPr>
              <a:t> на </a:t>
            </a:r>
            <a:r>
              <a:rPr lang="ru-RU" sz="2000" dirty="0" err="1" smtClean="0">
                <a:latin typeface="Times New Roman"/>
              </a:rPr>
              <a:t>една</a:t>
            </a:r>
            <a:r>
              <a:rPr lang="ru-RU" sz="2000" dirty="0" smtClean="0">
                <a:latin typeface="Times New Roman"/>
              </a:rPr>
              <a:t> частица с</a:t>
            </a:r>
          </a:p>
          <a:p>
            <a:pPr marL="347472" indent="-347472">
              <a:spcBef>
                <a:spcPts val="576"/>
              </a:spcBef>
              <a:buSzPts val="2400"/>
              <a:buNone/>
            </a:pPr>
            <a:r>
              <a:rPr lang="ru-RU" sz="2000" dirty="0" smtClean="0">
                <a:latin typeface="Times New Roman"/>
              </a:rPr>
              <a:t>определен момент на </a:t>
            </a:r>
            <a:r>
              <a:rPr lang="ru-RU" sz="2000" dirty="0" err="1" smtClean="0">
                <a:latin typeface="Times New Roman"/>
              </a:rPr>
              <a:t>импулса</a:t>
            </a:r>
            <a:r>
              <a:rPr lang="ru-RU" sz="2000" dirty="0" smtClean="0">
                <a:latin typeface="Times New Roman"/>
              </a:rPr>
              <a:t>, т.е. с </a:t>
            </a:r>
            <a:r>
              <a:rPr lang="ru-RU" sz="2000" dirty="0" err="1" smtClean="0">
                <a:latin typeface="Times New Roman"/>
              </a:rPr>
              <a:t>фиксирано</a:t>
            </a:r>
            <a:r>
              <a:rPr lang="ru-RU" sz="2000" dirty="0" smtClean="0">
                <a:latin typeface="Times New Roman"/>
              </a:rPr>
              <a:t> </a:t>
            </a:r>
            <a:r>
              <a:rPr lang="en-US" sz="2000" i="1" dirty="0" smtClean="0">
                <a:latin typeface="Times New Roman"/>
              </a:rPr>
              <a:t>l</a:t>
            </a:r>
            <a:r>
              <a:rPr lang="ru-RU" sz="2000" dirty="0" smtClean="0">
                <a:latin typeface="Times New Roman"/>
              </a:rPr>
              <a:t>, се </a:t>
            </a:r>
            <a:r>
              <a:rPr lang="ru-RU" sz="2000" dirty="0" err="1" smtClean="0">
                <a:latin typeface="Times New Roman"/>
              </a:rPr>
              <a:t>означават</a:t>
            </a:r>
            <a:r>
              <a:rPr lang="ru-RU" sz="2000" dirty="0" smtClean="0">
                <a:latin typeface="Times New Roman"/>
              </a:rPr>
              <a:t> </a:t>
            </a:r>
            <a:r>
              <a:rPr lang="ru-RU" sz="2000" dirty="0" err="1" smtClean="0">
                <a:latin typeface="Times New Roman"/>
              </a:rPr>
              <a:t>освен</a:t>
            </a:r>
            <a:r>
              <a:rPr lang="ru-RU" sz="2000" dirty="0" smtClean="0">
                <a:latin typeface="Times New Roman"/>
              </a:rPr>
              <a:t> числено и бук-</a:t>
            </a:r>
          </a:p>
          <a:p>
            <a:pPr marL="347472" indent="-347472">
              <a:spcBef>
                <a:spcPts val="576"/>
              </a:spcBef>
              <a:buSzPts val="2400"/>
              <a:buNone/>
            </a:pPr>
            <a:r>
              <a:rPr lang="ru-RU" sz="2000" dirty="0" smtClean="0">
                <a:latin typeface="Times New Roman"/>
              </a:rPr>
              <a:t>вено. </a:t>
            </a:r>
            <a:r>
              <a:rPr lang="ru-RU" sz="2000" dirty="0" err="1" smtClean="0">
                <a:latin typeface="Times New Roman"/>
              </a:rPr>
              <a:t>Състоянията</a:t>
            </a:r>
            <a:r>
              <a:rPr lang="ru-RU" sz="2000" dirty="0" smtClean="0">
                <a:latin typeface="Times New Roman"/>
              </a:rPr>
              <a:t> с </a:t>
            </a:r>
            <a:r>
              <a:rPr lang="ru-RU" sz="2000" dirty="0" err="1" smtClean="0">
                <a:latin typeface="Times New Roman"/>
              </a:rPr>
              <a:t>моментите</a:t>
            </a:r>
            <a:r>
              <a:rPr lang="ru-RU" sz="2000" dirty="0" smtClean="0">
                <a:latin typeface="Times New Roman"/>
              </a:rPr>
              <a:t>, </a:t>
            </a:r>
            <a:r>
              <a:rPr lang="ru-RU" sz="2000" dirty="0" err="1" smtClean="0">
                <a:latin typeface="Times New Roman"/>
              </a:rPr>
              <a:t>буквените</a:t>
            </a:r>
            <a:r>
              <a:rPr lang="ru-RU" sz="2000" dirty="0" smtClean="0">
                <a:latin typeface="Times New Roman"/>
              </a:rPr>
              <a:t> </a:t>
            </a:r>
            <a:r>
              <a:rPr lang="ru-RU" sz="2000" dirty="0" err="1" smtClean="0">
                <a:latin typeface="Times New Roman"/>
              </a:rPr>
              <a:t>означения</a:t>
            </a:r>
            <a:r>
              <a:rPr lang="ru-RU" sz="2000" dirty="0" smtClean="0">
                <a:latin typeface="Times New Roman"/>
              </a:rPr>
              <a:t> и </a:t>
            </a:r>
            <a:r>
              <a:rPr lang="ru-RU" sz="2000" dirty="0" err="1" smtClean="0">
                <a:latin typeface="Times New Roman"/>
              </a:rPr>
              <a:t>проекциите</a:t>
            </a:r>
            <a:r>
              <a:rPr lang="ru-RU" sz="2000" dirty="0" smtClean="0">
                <a:latin typeface="Times New Roman"/>
              </a:rPr>
              <a:t> им </a:t>
            </a:r>
            <a:r>
              <a:rPr lang="ru-RU" sz="2000" dirty="0" err="1" smtClean="0">
                <a:latin typeface="Times New Roman"/>
              </a:rPr>
              <a:t>са</a:t>
            </a:r>
            <a:r>
              <a:rPr lang="ru-RU" sz="2000" dirty="0" smtClean="0">
                <a:latin typeface="Times New Roman"/>
              </a:rPr>
              <a:t> в таблица:</a:t>
            </a:r>
            <a:endParaRPr lang="en-US" sz="2000" dirty="0" smtClean="0">
              <a:latin typeface="Times New Roman"/>
            </a:endParaRPr>
          </a:p>
          <a:p>
            <a:pPr marL="347472" indent="-347472">
              <a:spcBef>
                <a:spcPts val="576"/>
              </a:spcBef>
              <a:buSzPts val="2400"/>
              <a:buFont typeface="Arial"/>
              <a:buChar char="•"/>
            </a:pPr>
            <a:endParaRPr lang="en-US" sz="2400" dirty="0">
              <a:latin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FFEBF-AC71-420D-9A36-DFCB78D0D215}" type="slidenum">
              <a:rPr lang="en-US" smtClean="0"/>
              <a:pPr/>
              <a:t>13</a:t>
            </a:fld>
            <a:endParaRPr lang="en-US"/>
          </a:p>
        </p:txBody>
      </p:sp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357161" y="1785927"/>
          <a:ext cx="8072491" cy="5072812"/>
        </p:xfrm>
        <a:graphic>
          <a:graphicData uri="http://schemas.openxmlformats.org/drawingml/2006/table">
            <a:tbl>
              <a:tblPr/>
              <a:tblGrid>
                <a:gridCol w="1941422"/>
                <a:gridCol w="302096"/>
                <a:gridCol w="781277"/>
                <a:gridCol w="1164852"/>
                <a:gridCol w="1682567"/>
                <a:gridCol w="2200277"/>
              </a:tblGrid>
              <a:tr h="1050512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bg-BG" sz="2000" i="0" dirty="0">
                          <a:latin typeface="Times New Roman"/>
                          <a:ea typeface="Times New Roman"/>
                          <a:cs typeface="Times New Roman"/>
                        </a:rPr>
                        <a:t>Стойности на орбиталното </a:t>
                      </a:r>
                      <a:r>
                        <a:rPr lang="bg-BG" sz="2000" i="0" dirty="0" smtClean="0">
                          <a:latin typeface="Times New Roman"/>
                          <a:ea typeface="Times New Roman"/>
                          <a:cs typeface="Times New Roman"/>
                        </a:rPr>
                        <a:t>квантово </a:t>
                      </a:r>
                      <a:r>
                        <a:rPr lang="bg-BG" sz="2000" i="0" dirty="0">
                          <a:latin typeface="Times New Roman"/>
                          <a:ea typeface="Times New Roman"/>
                          <a:cs typeface="Times New Roman"/>
                        </a:rPr>
                        <a:t>число </a:t>
                      </a:r>
                      <a:endParaRPr lang="en-US" sz="2000" i="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2000" i="1" dirty="0" smtClean="0">
                          <a:latin typeface="Times New Roman"/>
                          <a:ea typeface="Times New Roman"/>
                          <a:cs typeface="Times New Roman"/>
                        </a:rPr>
                        <a:t>l</a:t>
                      </a:r>
                      <a:endParaRPr lang="en-US" sz="2000" i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GB" sz="2000" i="0" dirty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2000" i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GB" sz="2000" i="0" dirty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en-US" sz="2000" i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GB" sz="2000" i="0" dirty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en-US" sz="2000" i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GB" sz="2000" i="0" dirty="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en-US" sz="2000" i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GB" sz="2000" i="0" dirty="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en-US" sz="2000" i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0340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bg-BG" sz="2000" i="0" dirty="0">
                          <a:latin typeface="Times New Roman"/>
                          <a:ea typeface="Times New Roman"/>
                          <a:cs typeface="Times New Roman"/>
                        </a:rPr>
                        <a:t>Буквено означение</a:t>
                      </a:r>
                      <a:endParaRPr lang="en-US" sz="2000" i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2000" i="1" dirty="0" smtClean="0">
                          <a:latin typeface="Times New Roman"/>
                          <a:ea typeface="Times New Roman"/>
                          <a:cs typeface="Times New Roman"/>
                        </a:rPr>
                        <a:t>s</a:t>
                      </a:r>
                      <a:endParaRPr lang="en-GB" sz="2000" i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2000" i="1" dirty="0" smtClean="0">
                          <a:latin typeface="Times New Roman"/>
                          <a:ea typeface="Times New Roman"/>
                          <a:cs typeface="Times New Roman"/>
                        </a:rPr>
                        <a:t>p</a:t>
                      </a:r>
                      <a:endParaRPr lang="bg-BG" sz="2000" i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GB" sz="2000" i="1" dirty="0" smtClean="0">
                          <a:latin typeface="Times New Roman"/>
                          <a:ea typeface="Times New Roman"/>
                          <a:cs typeface="Times New Roman"/>
                        </a:rPr>
                        <a:t>d</a:t>
                      </a:r>
                      <a:endParaRPr lang="en-GB" sz="2000" i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en-GB" sz="2000" i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GB" sz="2000" i="1" dirty="0" smtClean="0">
                          <a:latin typeface="Times New Roman"/>
                          <a:ea typeface="Times New Roman"/>
                          <a:cs typeface="Times New Roman"/>
                        </a:rPr>
                        <a:t>f</a:t>
                      </a:r>
                      <a:endParaRPr lang="en-GB" sz="2000" i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GB" sz="2000" i="1" dirty="0" smtClean="0">
                          <a:latin typeface="Times New Roman"/>
                          <a:ea typeface="Times New Roman"/>
                          <a:cs typeface="Times New Roman"/>
                        </a:rPr>
                        <a:t>g</a:t>
                      </a:r>
                      <a:endParaRPr lang="en-GB" sz="2000" i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8862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en-US" sz="2000" i="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bg-BG" sz="2000" i="0" dirty="0" smtClean="0">
                          <a:latin typeface="Times New Roman"/>
                          <a:ea typeface="Times New Roman"/>
                          <a:cs typeface="Times New Roman"/>
                        </a:rPr>
                        <a:t>Стойности на</a:t>
                      </a:r>
                      <a:endParaRPr lang="en-US" sz="2000" i="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en-US" sz="2000" i="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en-US" sz="2000" i="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en-US" sz="2000" i="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en-US" sz="2000" i="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2000" i="0" dirty="0" smtClean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2000" i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en-GB" sz="2000" i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en-GB" sz="2000" i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en-GB" sz="2000" i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en-GB" sz="2000" i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50512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bg-BG" sz="2000" i="0" dirty="0">
                          <a:latin typeface="Times New Roman"/>
                          <a:ea typeface="Times New Roman"/>
                          <a:cs typeface="Times New Roman"/>
                        </a:rPr>
                        <a:t>Стойности на магнитното </a:t>
                      </a:r>
                      <a:r>
                        <a:rPr lang="bg-BG" sz="2000" i="0" dirty="0" smtClean="0">
                          <a:latin typeface="Times New Roman"/>
                          <a:ea typeface="Times New Roman"/>
                          <a:cs typeface="Times New Roman"/>
                        </a:rPr>
                        <a:t>кв. </a:t>
                      </a:r>
                      <a:r>
                        <a:rPr lang="bg-BG" sz="2000" i="0" dirty="0">
                          <a:latin typeface="Times New Roman"/>
                          <a:ea typeface="Times New Roman"/>
                          <a:cs typeface="Times New Roman"/>
                        </a:rPr>
                        <a:t>число </a:t>
                      </a:r>
                      <a:r>
                        <a:rPr lang="en-US" sz="2000" i="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000" i="1" dirty="0" smtClean="0">
                          <a:latin typeface="Times New Roman"/>
                          <a:ea typeface="Times New Roman"/>
                          <a:cs typeface="Times New Roman"/>
                        </a:rPr>
                        <a:t>m</a:t>
                      </a:r>
                      <a:endParaRPr lang="en-US" sz="2000" i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en-GB" sz="2000" i="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GB" sz="2000" i="0" dirty="0" smtClean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2000" i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en-GB" sz="2000" i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en-GB" sz="2000" i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en-GB" sz="2000" i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en-GB" sz="2000" i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61508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bg-BG" sz="2000" i="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Стойости</a:t>
                      </a:r>
                      <a:r>
                        <a:rPr lang="bg-BG" sz="2000" i="0" dirty="0" smtClean="0">
                          <a:latin typeface="Times New Roman"/>
                          <a:ea typeface="Times New Roman"/>
                          <a:cs typeface="Times New Roman"/>
                        </a:rPr>
                        <a:t> на</a:t>
                      </a:r>
                      <a:endParaRPr lang="en-US" sz="2000" i="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bg-BG" sz="2000" i="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en-US" sz="2000" i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en-GB" sz="2000" i="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en-GB" sz="2000" i="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GB" sz="2000" i="0" dirty="0" smtClean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2000" i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en-GB" sz="2000" i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en-GB" sz="2000" i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en-GB" sz="2000" i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en-GB" sz="2000" i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0340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bg-BG" sz="2000" i="0" dirty="0">
                          <a:latin typeface="Times New Roman"/>
                          <a:ea typeface="Times New Roman"/>
                          <a:cs typeface="Times New Roman"/>
                        </a:rPr>
                        <a:t>Кратност на израждането</a:t>
                      </a:r>
                      <a:endParaRPr lang="en-US" sz="2000" i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GB" sz="2000" i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2000" i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GB" sz="2000" i="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en-US" sz="2000" i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GB" sz="2000" i="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en-US" sz="2000" i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GB" sz="2000" i="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en-US" sz="2000" i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GB" sz="2000" i="0" dirty="0"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en-US" sz="2000" i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4" name="Title 33"/>
          <p:cNvSpPr>
            <a:spLocks noGrp="1"/>
          </p:cNvSpPr>
          <p:nvPr>
            <p:ph type="title"/>
          </p:nvPr>
        </p:nvSpPr>
        <p:spPr>
          <a:xfrm>
            <a:off x="0" y="-214338"/>
            <a:ext cx="9144000" cy="785810"/>
          </a:xfrm>
        </p:spPr>
        <p:txBody>
          <a:bodyPr>
            <a:normAutofit/>
          </a:bodyPr>
          <a:lstStyle/>
          <a:p>
            <a:r>
              <a:rPr lang="ru-RU" sz="2400" b="1" dirty="0" smtClean="0"/>
              <a:t>8.4  ВЕКТОРНА ИНТЕРПРЕТАЦИЯ НА МОМЕНТА НА ИМПУЛСА</a:t>
            </a:r>
            <a:endParaRPr lang="en-US" sz="2400" b="1" dirty="0"/>
          </a:p>
        </p:txBody>
      </p:sp>
      <p:graphicFrame>
        <p:nvGraphicFramePr>
          <p:cNvPr id="30748" name="Object 28"/>
          <p:cNvGraphicFramePr>
            <a:graphicFrameLocks noChangeAspect="1"/>
          </p:cNvGraphicFramePr>
          <p:nvPr/>
        </p:nvGraphicFramePr>
        <p:xfrm>
          <a:off x="2714612" y="3735388"/>
          <a:ext cx="582845" cy="407992"/>
        </p:xfrm>
        <a:graphic>
          <a:graphicData uri="http://schemas.openxmlformats.org/presentationml/2006/ole">
            <p:oleObj spid="_x0000_s30748" name="Equation" r:id="rId3" imgW="253800" imgH="177480" progId="Equation.DSMT4">
              <p:embed/>
            </p:oleObj>
          </a:graphicData>
        </a:graphic>
      </p:graphicFrame>
      <p:graphicFrame>
        <p:nvGraphicFramePr>
          <p:cNvPr id="30749" name="Object 29"/>
          <p:cNvGraphicFramePr>
            <a:graphicFrameLocks noChangeAspect="1"/>
          </p:cNvGraphicFramePr>
          <p:nvPr/>
        </p:nvGraphicFramePr>
        <p:xfrm>
          <a:off x="577850" y="3754438"/>
          <a:ext cx="1571625" cy="466725"/>
        </p:xfrm>
        <a:graphic>
          <a:graphicData uri="http://schemas.openxmlformats.org/presentationml/2006/ole">
            <p:oleObj spid="_x0000_s30749" name="Equation" r:id="rId4" imgW="685800" imgH="203040" progId="Equation.DSMT4">
              <p:embed/>
            </p:oleObj>
          </a:graphicData>
        </a:graphic>
      </p:graphicFrame>
      <p:graphicFrame>
        <p:nvGraphicFramePr>
          <p:cNvPr id="30750" name="Object 30"/>
          <p:cNvGraphicFramePr>
            <a:graphicFrameLocks noChangeAspect="1"/>
          </p:cNvGraphicFramePr>
          <p:nvPr/>
        </p:nvGraphicFramePr>
        <p:xfrm>
          <a:off x="5072066" y="3714750"/>
          <a:ext cx="698500" cy="407988"/>
        </p:xfrm>
        <a:graphic>
          <a:graphicData uri="http://schemas.openxmlformats.org/presentationml/2006/ole">
            <p:oleObj spid="_x0000_s30750" name="Equation" r:id="rId5" imgW="304560" imgH="177480" progId="Equation.DSMT4">
              <p:embed/>
            </p:oleObj>
          </a:graphicData>
        </a:graphic>
      </p:graphicFrame>
      <p:graphicFrame>
        <p:nvGraphicFramePr>
          <p:cNvPr id="30751" name="Object 31"/>
          <p:cNvGraphicFramePr>
            <a:graphicFrameLocks noChangeAspect="1"/>
          </p:cNvGraphicFramePr>
          <p:nvPr/>
        </p:nvGraphicFramePr>
        <p:xfrm>
          <a:off x="6929454" y="3714750"/>
          <a:ext cx="727075" cy="407988"/>
        </p:xfrm>
        <a:graphic>
          <a:graphicData uri="http://schemas.openxmlformats.org/presentationml/2006/ole">
            <p:oleObj spid="_x0000_s30751" name="Equation" r:id="rId6" imgW="317160" imgH="177480" progId="Equation.DSMT4">
              <p:embed/>
            </p:oleObj>
          </a:graphicData>
        </a:graphic>
      </p:graphicFrame>
      <p:graphicFrame>
        <p:nvGraphicFramePr>
          <p:cNvPr id="30752" name="Object 32"/>
          <p:cNvGraphicFramePr>
            <a:graphicFrameLocks noChangeAspect="1"/>
          </p:cNvGraphicFramePr>
          <p:nvPr/>
        </p:nvGraphicFramePr>
        <p:xfrm>
          <a:off x="3643306" y="3714752"/>
          <a:ext cx="582613" cy="407987"/>
        </p:xfrm>
        <a:graphic>
          <a:graphicData uri="http://schemas.openxmlformats.org/presentationml/2006/ole">
            <p:oleObj spid="_x0000_s30752" name="Equation" r:id="rId7" imgW="253800" imgH="177480" progId="Equation.DSMT4">
              <p:embed/>
            </p:oleObj>
          </a:graphicData>
        </a:graphic>
      </p:graphicFrame>
      <p:graphicFrame>
        <p:nvGraphicFramePr>
          <p:cNvPr id="30753" name="Object 33"/>
          <p:cNvGraphicFramePr>
            <a:graphicFrameLocks noChangeAspect="1"/>
          </p:cNvGraphicFramePr>
          <p:nvPr/>
        </p:nvGraphicFramePr>
        <p:xfrm>
          <a:off x="6500826" y="4500570"/>
          <a:ext cx="1734923" cy="357190"/>
        </p:xfrm>
        <a:graphic>
          <a:graphicData uri="http://schemas.openxmlformats.org/presentationml/2006/ole">
            <p:oleObj spid="_x0000_s30753" name="Equation" r:id="rId8" imgW="863280" imgH="177480" progId="Equation.DSMT4">
              <p:embed/>
            </p:oleObj>
          </a:graphicData>
        </a:graphic>
      </p:graphicFrame>
      <p:graphicFrame>
        <p:nvGraphicFramePr>
          <p:cNvPr id="30754" name="Object 34"/>
          <p:cNvGraphicFramePr>
            <a:graphicFrameLocks noChangeAspect="1"/>
          </p:cNvGraphicFramePr>
          <p:nvPr/>
        </p:nvGraphicFramePr>
        <p:xfrm>
          <a:off x="4786314" y="4500570"/>
          <a:ext cx="1352550" cy="357188"/>
        </p:xfrm>
        <a:graphic>
          <a:graphicData uri="http://schemas.openxmlformats.org/presentationml/2006/ole">
            <p:oleObj spid="_x0000_s30754" name="Equation" r:id="rId9" imgW="672840" imgH="177480" progId="Equation.DSMT4">
              <p:embed/>
            </p:oleObj>
          </a:graphicData>
        </a:graphic>
      </p:graphicFrame>
      <p:graphicFrame>
        <p:nvGraphicFramePr>
          <p:cNvPr id="30755" name="Object 35"/>
          <p:cNvGraphicFramePr>
            <a:graphicFrameLocks noChangeAspect="1"/>
          </p:cNvGraphicFramePr>
          <p:nvPr/>
        </p:nvGraphicFramePr>
        <p:xfrm>
          <a:off x="3500430" y="4500570"/>
          <a:ext cx="969962" cy="357188"/>
        </p:xfrm>
        <a:graphic>
          <a:graphicData uri="http://schemas.openxmlformats.org/presentationml/2006/ole">
            <p:oleObj spid="_x0000_s30755" name="Equation" r:id="rId10" imgW="482400" imgH="177480" progId="Equation.DSMT4">
              <p:embed/>
            </p:oleObj>
          </a:graphicData>
        </a:graphic>
      </p:graphicFrame>
      <p:graphicFrame>
        <p:nvGraphicFramePr>
          <p:cNvPr id="30756" name="Object 36"/>
          <p:cNvGraphicFramePr>
            <a:graphicFrameLocks noChangeAspect="1"/>
          </p:cNvGraphicFramePr>
          <p:nvPr/>
        </p:nvGraphicFramePr>
        <p:xfrm>
          <a:off x="2714612" y="4500570"/>
          <a:ext cx="561975" cy="357188"/>
        </p:xfrm>
        <a:graphic>
          <a:graphicData uri="http://schemas.openxmlformats.org/presentationml/2006/ole">
            <p:oleObj spid="_x0000_s30756" name="Equation" r:id="rId11" imgW="279360" imgH="177480" progId="Equation.DSMT4">
              <p:embed/>
            </p:oleObj>
          </a:graphicData>
        </a:graphic>
      </p:graphicFrame>
      <p:graphicFrame>
        <p:nvGraphicFramePr>
          <p:cNvPr id="30757" name="Object 37"/>
          <p:cNvGraphicFramePr>
            <a:graphicFrameLocks noChangeAspect="1"/>
          </p:cNvGraphicFramePr>
          <p:nvPr/>
        </p:nvGraphicFramePr>
        <p:xfrm>
          <a:off x="6200786" y="5572140"/>
          <a:ext cx="2286017" cy="376520"/>
        </p:xfrm>
        <a:graphic>
          <a:graphicData uri="http://schemas.openxmlformats.org/presentationml/2006/ole">
            <p:oleObj spid="_x0000_s30757" name="Equation" r:id="rId12" imgW="1079280" imgH="177480" progId="Equation.DSMT4">
              <p:embed/>
            </p:oleObj>
          </a:graphicData>
        </a:graphic>
      </p:graphicFrame>
      <p:graphicFrame>
        <p:nvGraphicFramePr>
          <p:cNvPr id="30758" name="Object 38"/>
          <p:cNvGraphicFramePr>
            <a:graphicFrameLocks noChangeAspect="1"/>
          </p:cNvGraphicFramePr>
          <p:nvPr/>
        </p:nvGraphicFramePr>
        <p:xfrm>
          <a:off x="4510087" y="5572140"/>
          <a:ext cx="1722438" cy="376237"/>
        </p:xfrm>
        <a:graphic>
          <a:graphicData uri="http://schemas.openxmlformats.org/presentationml/2006/ole">
            <p:oleObj spid="_x0000_s30758" name="Equation" r:id="rId13" imgW="812520" imgH="177480" progId="Equation.DSMT4">
              <p:embed/>
            </p:oleObj>
          </a:graphicData>
        </a:graphic>
      </p:graphicFrame>
      <p:graphicFrame>
        <p:nvGraphicFramePr>
          <p:cNvPr id="30759" name="Object 39"/>
          <p:cNvGraphicFramePr>
            <a:graphicFrameLocks noChangeAspect="1"/>
          </p:cNvGraphicFramePr>
          <p:nvPr/>
        </p:nvGraphicFramePr>
        <p:xfrm>
          <a:off x="3357554" y="5572140"/>
          <a:ext cx="1184275" cy="376237"/>
        </p:xfrm>
        <a:graphic>
          <a:graphicData uri="http://schemas.openxmlformats.org/presentationml/2006/ole">
            <p:oleObj spid="_x0000_s30759" name="Equation" r:id="rId14" imgW="558720" imgH="177480" progId="Equation.DSMT4">
              <p:embed/>
            </p:oleObj>
          </a:graphicData>
        </a:graphic>
      </p:graphicFrame>
      <p:graphicFrame>
        <p:nvGraphicFramePr>
          <p:cNvPr id="30760" name="Object 40"/>
          <p:cNvGraphicFramePr>
            <a:graphicFrameLocks noChangeAspect="1"/>
          </p:cNvGraphicFramePr>
          <p:nvPr/>
        </p:nvGraphicFramePr>
        <p:xfrm>
          <a:off x="2643174" y="5572140"/>
          <a:ext cx="646112" cy="376237"/>
        </p:xfrm>
        <a:graphic>
          <a:graphicData uri="http://schemas.openxmlformats.org/presentationml/2006/ole">
            <p:oleObj spid="_x0000_s30760" name="Equation" r:id="rId15" imgW="304560" imgH="177480" progId="Equation.DSMT4">
              <p:embed/>
            </p:oleObj>
          </a:graphicData>
        </a:graphic>
      </p:graphicFrame>
      <p:graphicFrame>
        <p:nvGraphicFramePr>
          <p:cNvPr id="30761" name="Object 41"/>
          <p:cNvGraphicFramePr>
            <a:graphicFrameLocks noChangeAspect="1"/>
          </p:cNvGraphicFramePr>
          <p:nvPr/>
        </p:nvGraphicFramePr>
        <p:xfrm>
          <a:off x="857224" y="5715016"/>
          <a:ext cx="928694" cy="381003"/>
        </p:xfrm>
        <a:graphic>
          <a:graphicData uri="http://schemas.openxmlformats.org/presentationml/2006/ole">
            <p:oleObj spid="_x0000_s30761" name="Equation" r:id="rId16" imgW="495000" imgH="20304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85776"/>
            <a:ext cx="9144000" cy="785818"/>
          </a:xfrm>
        </p:spPr>
        <p:txBody>
          <a:bodyPr>
            <a:normAutofit fontScale="90000"/>
          </a:bodyPr>
          <a:lstStyle/>
          <a:p>
            <a:r>
              <a:rPr lang="ru-RU" sz="2400" b="1" dirty="0" smtClean="0">
                <a:latin typeface="Times New Roman" pitchFamily="18" charset="0"/>
              </a:rPr>
              <a:t>8.4  ВЕКТОРНА ИНТЕРПРЕТАЦИЯ НА МОМЕНТА НА ИМПУЛСА</a:t>
            </a:r>
            <a:endParaRPr lang="en-US" sz="2400" b="1" dirty="0">
              <a:latin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42908" y="357166"/>
            <a:ext cx="9644130" cy="650083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000" b="1" i="1" dirty="0" smtClean="0">
                <a:latin typeface="Times New Roman" pitchFamily="18" charset="0"/>
              </a:rPr>
              <a:t>⁪•</a:t>
            </a:r>
            <a:r>
              <a:rPr lang="el-GR" sz="2000" b="1" i="1" dirty="0" smtClean="0">
                <a:latin typeface="Times New Roman" pitchFamily="18" charset="0"/>
              </a:rPr>
              <a:t> </a:t>
            </a:r>
            <a:r>
              <a:rPr lang="bg-BG" sz="2000" b="1" i="1" dirty="0" smtClean="0">
                <a:latin typeface="Times New Roman" pitchFamily="18" charset="0"/>
              </a:rPr>
              <a:t>П</a:t>
            </a:r>
            <a:r>
              <a:rPr lang="ru-RU" sz="2000" b="1" i="1" dirty="0" err="1" smtClean="0">
                <a:latin typeface="Times New Roman" pitchFamily="18" charset="0"/>
              </a:rPr>
              <a:t>ространствено</a:t>
            </a:r>
            <a:r>
              <a:rPr lang="ru-RU" sz="2000" b="1" i="1" dirty="0" smtClean="0">
                <a:latin typeface="Times New Roman" pitchFamily="18" charset="0"/>
              </a:rPr>
              <a:t> </a:t>
            </a:r>
            <a:r>
              <a:rPr lang="ru-RU" sz="2000" b="1" i="1" dirty="0" err="1" smtClean="0">
                <a:latin typeface="Times New Roman" pitchFamily="18" charset="0"/>
              </a:rPr>
              <a:t>квантуване</a:t>
            </a:r>
            <a:r>
              <a:rPr lang="ru-RU" sz="2000" b="1" i="1" dirty="0" smtClean="0">
                <a:latin typeface="Times New Roman" pitchFamily="18" charset="0"/>
              </a:rPr>
              <a:t> и </a:t>
            </a:r>
            <a:r>
              <a:rPr lang="ru-RU" sz="2000" b="1" i="1" dirty="0" err="1" smtClean="0">
                <a:latin typeface="Times New Roman" pitchFamily="18" charset="0"/>
              </a:rPr>
              <a:t>векторни</a:t>
            </a:r>
            <a:r>
              <a:rPr lang="ru-RU" sz="2000" b="1" i="1" dirty="0" smtClean="0">
                <a:latin typeface="Times New Roman" pitchFamily="18" charset="0"/>
              </a:rPr>
              <a:t> </a:t>
            </a:r>
            <a:r>
              <a:rPr lang="ru-RU" sz="2000" b="1" i="1" dirty="0" err="1" smtClean="0">
                <a:latin typeface="Times New Roman" pitchFamily="18" charset="0"/>
              </a:rPr>
              <a:t>диаграми</a:t>
            </a:r>
            <a:r>
              <a:rPr lang="ru-RU" sz="2000" b="1" i="1" dirty="0" smtClean="0">
                <a:latin typeface="Times New Roman" pitchFamily="18" charset="0"/>
              </a:rPr>
              <a:t> на момента</a:t>
            </a:r>
          </a:p>
          <a:p>
            <a:pPr>
              <a:buNone/>
            </a:pPr>
            <a:endParaRPr lang="ru-RU" sz="2000" b="1" i="1" dirty="0" smtClean="0">
              <a:latin typeface="Times New Roman" pitchFamily="18" charset="0"/>
            </a:endParaRPr>
          </a:p>
          <a:p>
            <a:pPr>
              <a:buNone/>
            </a:pPr>
            <a:endParaRPr lang="ru-RU" sz="2000" b="1" i="1" dirty="0" smtClean="0">
              <a:latin typeface="Times New Roman" pitchFamily="18" charset="0"/>
            </a:endParaRPr>
          </a:p>
          <a:p>
            <a:pPr>
              <a:buNone/>
            </a:pPr>
            <a:endParaRPr lang="ru-RU" sz="2000" b="1" i="1" dirty="0" smtClean="0">
              <a:latin typeface="Times New Roman" pitchFamily="18" charset="0"/>
            </a:endParaRPr>
          </a:p>
          <a:p>
            <a:pPr>
              <a:buNone/>
            </a:pPr>
            <a:endParaRPr lang="ru-RU" sz="2000" b="1" i="1" dirty="0" smtClean="0">
              <a:latin typeface="Times New Roman" pitchFamily="18" charset="0"/>
            </a:endParaRPr>
          </a:p>
          <a:p>
            <a:pPr>
              <a:buNone/>
            </a:pPr>
            <a:endParaRPr lang="ru-RU" sz="2000" b="1" i="1" dirty="0" smtClean="0">
              <a:latin typeface="Times New Roman" pitchFamily="18" charset="0"/>
            </a:endParaRPr>
          </a:p>
          <a:p>
            <a:pPr>
              <a:buNone/>
            </a:pPr>
            <a:endParaRPr lang="ru-RU" sz="2000" b="1" i="1" dirty="0" smtClean="0">
              <a:latin typeface="Times New Roman" pitchFamily="18" charset="0"/>
            </a:endParaRPr>
          </a:p>
          <a:p>
            <a:pPr>
              <a:buNone/>
            </a:pPr>
            <a:endParaRPr lang="ru-RU" sz="2000" b="1" i="1" dirty="0" smtClean="0">
              <a:latin typeface="Times New Roman" pitchFamily="18" charset="0"/>
            </a:endParaRPr>
          </a:p>
          <a:p>
            <a:pPr>
              <a:buNone/>
            </a:pPr>
            <a:endParaRPr lang="ru-RU" sz="2000" b="1" i="1" dirty="0" smtClean="0">
              <a:latin typeface="Times New Roman" pitchFamily="18" charset="0"/>
            </a:endParaRPr>
          </a:p>
          <a:p>
            <a:pPr>
              <a:buNone/>
            </a:pPr>
            <a:endParaRPr lang="en-US" sz="2000" dirty="0" smtClean="0">
              <a:latin typeface="Times New Roman" pitchFamily="18" charset="0"/>
            </a:endParaRPr>
          </a:p>
          <a:p>
            <a:pPr>
              <a:buNone/>
            </a:pPr>
            <a:endParaRPr lang="en-US" sz="2000" dirty="0" smtClean="0">
              <a:latin typeface="Times New Roman" pitchFamily="18" charset="0"/>
            </a:endParaRPr>
          </a:p>
          <a:p>
            <a:pPr>
              <a:buNone/>
            </a:pPr>
            <a:endParaRPr lang="en-US" sz="2000" dirty="0" smtClean="0">
              <a:latin typeface="Times New Roman" pitchFamily="18" charset="0"/>
            </a:endParaRPr>
          </a:p>
          <a:p>
            <a:pPr>
              <a:buNone/>
            </a:pPr>
            <a:r>
              <a:rPr lang="en-US" sz="2000" i="1" dirty="0" smtClean="0">
                <a:latin typeface="Times New Roman" pitchFamily="18" charset="0"/>
              </a:rPr>
              <a:t>   </a:t>
            </a:r>
          </a:p>
          <a:p>
            <a:pPr>
              <a:buNone/>
            </a:pPr>
            <a:r>
              <a:rPr lang="ru-RU" sz="2000" i="1" dirty="0" smtClean="0">
                <a:latin typeface="Times New Roman" pitchFamily="18" charset="0"/>
              </a:rPr>
              <a:t>В</a:t>
            </a:r>
            <a:r>
              <a:rPr lang="en-US" sz="2000" i="1" dirty="0" smtClean="0">
                <a:latin typeface="Times New Roman" pitchFamily="18" charset="0"/>
              </a:rPr>
              <a:t>e</a:t>
            </a:r>
            <a:r>
              <a:rPr lang="ru-RU" sz="2000" i="1" dirty="0" err="1" smtClean="0">
                <a:latin typeface="Times New Roman" pitchFamily="18" charset="0"/>
              </a:rPr>
              <a:t>кторни</a:t>
            </a:r>
            <a:r>
              <a:rPr lang="ru-RU" sz="2000" i="1" dirty="0" smtClean="0">
                <a:latin typeface="Times New Roman" pitchFamily="18" charset="0"/>
              </a:rPr>
              <a:t> </a:t>
            </a:r>
            <a:r>
              <a:rPr lang="ru-RU" sz="2000" i="1" dirty="0" err="1" smtClean="0">
                <a:latin typeface="Times New Roman" pitchFamily="18" charset="0"/>
              </a:rPr>
              <a:t>диаграми</a:t>
            </a:r>
            <a:r>
              <a:rPr lang="ru-RU" sz="2000" i="1" dirty="0" smtClean="0">
                <a:latin typeface="Times New Roman" pitchFamily="18" charset="0"/>
              </a:rPr>
              <a:t> на момента на </a:t>
            </a:r>
            <a:r>
              <a:rPr lang="ru-RU" sz="2000" i="1" dirty="0" err="1" smtClean="0">
                <a:latin typeface="Times New Roman" pitchFamily="18" charset="0"/>
              </a:rPr>
              <a:t>импулса</a:t>
            </a:r>
            <a:r>
              <a:rPr lang="ru-RU" sz="2000" i="1" dirty="0" smtClean="0">
                <a:latin typeface="Times New Roman" pitchFamily="18" charset="0"/>
              </a:rPr>
              <a:t> в  </a:t>
            </a:r>
            <a:r>
              <a:rPr lang="en-US" sz="2000" i="1" dirty="0" smtClean="0">
                <a:latin typeface="Times New Roman" pitchFamily="18" charset="0"/>
              </a:rPr>
              <a:t>s</a:t>
            </a:r>
            <a:r>
              <a:rPr lang="ru-RU" sz="2000" i="1" dirty="0" smtClean="0">
                <a:latin typeface="Times New Roman" pitchFamily="18" charset="0"/>
              </a:rPr>
              <a:t>-,  </a:t>
            </a:r>
            <a:r>
              <a:rPr lang="en-US" sz="2000" i="1" dirty="0" smtClean="0">
                <a:latin typeface="Times New Roman" pitchFamily="18" charset="0"/>
              </a:rPr>
              <a:t>p</a:t>
            </a:r>
            <a:r>
              <a:rPr lang="ru-RU" sz="2000" i="1" dirty="0" smtClean="0">
                <a:latin typeface="Times New Roman" pitchFamily="18" charset="0"/>
              </a:rPr>
              <a:t>-, </a:t>
            </a:r>
            <a:r>
              <a:rPr lang="en-US" sz="2000" i="1" dirty="0" smtClean="0">
                <a:latin typeface="Times New Roman" pitchFamily="18" charset="0"/>
              </a:rPr>
              <a:t>d</a:t>
            </a:r>
            <a:r>
              <a:rPr lang="ru-RU" sz="2000" i="1" dirty="0" smtClean="0">
                <a:latin typeface="Times New Roman" pitchFamily="18" charset="0"/>
              </a:rPr>
              <a:t> - и  </a:t>
            </a:r>
            <a:r>
              <a:rPr lang="en-US" sz="2000" i="1" dirty="0" smtClean="0">
                <a:latin typeface="Times New Roman" pitchFamily="18" charset="0"/>
              </a:rPr>
              <a:t>f</a:t>
            </a:r>
            <a:r>
              <a:rPr lang="ru-RU" sz="2000" i="1" dirty="0" smtClean="0">
                <a:latin typeface="Times New Roman" pitchFamily="18" charset="0"/>
              </a:rPr>
              <a:t>-</a:t>
            </a:r>
            <a:r>
              <a:rPr lang="ru-RU" sz="2000" i="1" dirty="0" err="1" smtClean="0">
                <a:latin typeface="Times New Roman" pitchFamily="18" charset="0"/>
              </a:rPr>
              <a:t>състояния</a:t>
            </a:r>
            <a:r>
              <a:rPr lang="ru-RU" sz="2000" i="1" dirty="0" smtClean="0">
                <a:latin typeface="Times New Roman" pitchFamily="18" charset="0"/>
              </a:rPr>
              <a:t>.</a:t>
            </a:r>
            <a:r>
              <a:rPr lang="en-US" sz="2000" i="1" dirty="0" smtClean="0">
                <a:latin typeface="Times New Roman" pitchFamily="18" charset="0"/>
              </a:rPr>
              <a:t>  </a:t>
            </a:r>
            <a:r>
              <a:rPr lang="bg-BG" sz="2000" dirty="0" smtClean="0">
                <a:latin typeface="Times New Roman" pitchFamily="18" charset="0"/>
              </a:rPr>
              <a:t>За </a:t>
            </a:r>
            <a:r>
              <a:rPr lang="ru-RU" sz="2000" dirty="0" err="1" smtClean="0">
                <a:latin typeface="Times New Roman" pitchFamily="18" charset="0"/>
              </a:rPr>
              <a:t>построя</a:t>
            </a:r>
            <a:r>
              <a:rPr lang="en-US" sz="2000" dirty="0" smtClean="0">
                <a:latin typeface="Times New Roman" pitchFamily="18" charset="0"/>
              </a:rPr>
              <a:t>-</a:t>
            </a:r>
          </a:p>
          <a:p>
            <a:pPr>
              <a:buNone/>
            </a:pPr>
            <a:r>
              <a:rPr lang="ru-RU" sz="2000" dirty="0" err="1" smtClean="0">
                <a:latin typeface="Times New Roman" pitchFamily="18" charset="0"/>
              </a:rPr>
              <a:t>ването</a:t>
            </a:r>
            <a:r>
              <a:rPr lang="ru-RU" sz="2000" dirty="0" smtClean="0">
                <a:latin typeface="Times New Roman" pitchFamily="18" charset="0"/>
              </a:rPr>
              <a:t> на </a:t>
            </a:r>
            <a:r>
              <a:rPr lang="ru-RU" sz="2000" dirty="0" err="1" smtClean="0">
                <a:latin typeface="Times New Roman" pitchFamily="18" charset="0"/>
              </a:rPr>
              <a:t>векторната</a:t>
            </a:r>
            <a:r>
              <a:rPr lang="ru-RU" sz="2000" dirty="0" smtClean="0">
                <a:latin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</a:rPr>
              <a:t>диаграма</a:t>
            </a:r>
            <a:r>
              <a:rPr lang="ru-RU" sz="2000" dirty="0" smtClean="0">
                <a:latin typeface="Times New Roman" pitchFamily="18" charset="0"/>
              </a:rPr>
              <a:t> например на </a:t>
            </a:r>
            <a:r>
              <a:rPr lang="en-US" sz="2000" i="1" dirty="0" smtClean="0">
                <a:latin typeface="Times New Roman" pitchFamily="18" charset="0"/>
              </a:rPr>
              <a:t>p</a:t>
            </a:r>
            <a:r>
              <a:rPr lang="ru-RU" sz="2000" dirty="0" smtClean="0">
                <a:latin typeface="Times New Roman" pitchFamily="18" charset="0"/>
              </a:rPr>
              <a:t> –</a:t>
            </a:r>
            <a:r>
              <a:rPr lang="ru-RU" sz="2000" dirty="0" err="1" smtClean="0">
                <a:latin typeface="Times New Roman" pitchFamily="18" charset="0"/>
              </a:rPr>
              <a:t>състоянието</a:t>
            </a:r>
            <a:r>
              <a:rPr lang="en-US" sz="2000" dirty="0" smtClean="0">
                <a:latin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</a:rPr>
              <a:t> от на</a:t>
            </a:r>
            <a:r>
              <a:rPr lang="bg-BG" sz="2000" dirty="0" smtClean="0">
                <a:latin typeface="Times New Roman" pitchFamily="18" charset="0"/>
              </a:rPr>
              <a:t>ч</a:t>
            </a:r>
            <a:r>
              <a:rPr lang="ru-RU" sz="2000" dirty="0" smtClean="0">
                <a:latin typeface="Times New Roman" pitchFamily="18" charset="0"/>
              </a:rPr>
              <a:t>алото</a:t>
            </a:r>
            <a:r>
              <a:rPr lang="en-US" sz="2000" dirty="0" smtClean="0">
                <a:latin typeface="Times New Roman" pitchFamily="18" charset="0"/>
              </a:rPr>
              <a:t> </a:t>
            </a:r>
            <a:r>
              <a:rPr lang="ru-RU" sz="2000" i="1" dirty="0" smtClean="0">
                <a:latin typeface="Times New Roman" pitchFamily="18" charset="0"/>
              </a:rPr>
              <a:t>O</a:t>
            </a:r>
            <a:r>
              <a:rPr lang="en-US" sz="2000" i="1" dirty="0" smtClean="0">
                <a:latin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</a:rPr>
              <a:t>на оста </a:t>
            </a:r>
            <a:r>
              <a:rPr lang="en-US" sz="2000" i="1" dirty="0" smtClean="0">
                <a:latin typeface="Times New Roman" pitchFamily="18" charset="0"/>
              </a:rPr>
              <a:t>Z</a:t>
            </a:r>
          </a:p>
          <a:p>
            <a:pPr>
              <a:buNone/>
            </a:pPr>
            <a:r>
              <a:rPr lang="ru-RU" sz="2000" dirty="0" err="1" smtClean="0">
                <a:latin typeface="Times New Roman" pitchFamily="18" charset="0"/>
              </a:rPr>
              <a:t>описваме</a:t>
            </a:r>
            <a:r>
              <a:rPr lang="ru-RU" sz="2000" dirty="0" smtClean="0">
                <a:latin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</a:rPr>
              <a:t>полуокръжност</a:t>
            </a:r>
            <a:r>
              <a:rPr lang="ru-RU" sz="2000" dirty="0" smtClean="0">
                <a:latin typeface="Times New Roman" pitchFamily="18" charset="0"/>
              </a:rPr>
              <a:t> с радиус</a:t>
            </a:r>
            <a:r>
              <a:rPr lang="en-US" sz="2000" dirty="0" smtClean="0">
                <a:latin typeface="Times New Roman" pitchFamily="18" charset="0"/>
              </a:rPr>
              <a:t>                                 </a:t>
            </a:r>
            <a:r>
              <a:rPr lang="bg-BG" sz="2000" dirty="0" smtClean="0">
                <a:latin typeface="Times New Roman" pitchFamily="18" charset="0"/>
              </a:rPr>
              <a:t>и</a:t>
            </a:r>
            <a:r>
              <a:rPr lang="en-US" sz="2000" dirty="0" smtClean="0">
                <a:latin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</a:rPr>
              <a:t>построяваме</a:t>
            </a:r>
            <a:r>
              <a:rPr lang="ru-RU" sz="2000" dirty="0" smtClean="0">
                <a:latin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</a:rPr>
              <a:t>3-</a:t>
            </a:r>
            <a:r>
              <a:rPr lang="ru-RU" sz="2000" dirty="0" smtClean="0">
                <a:latin typeface="Times New Roman" pitchFamily="18" charset="0"/>
              </a:rPr>
              <a:t>те ориентации</a:t>
            </a:r>
            <a:endParaRPr lang="en-US" sz="2000" dirty="0" smtClean="0">
              <a:latin typeface="Times New Roman" pitchFamily="18" charset="0"/>
            </a:endParaRP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</a:rPr>
              <a:t> на вектора </a:t>
            </a:r>
            <a:r>
              <a:rPr lang="en-US" sz="2000" b="1" dirty="0" smtClean="0">
                <a:latin typeface="Times New Roman" pitchFamily="18" charset="0"/>
              </a:rPr>
              <a:t>L</a:t>
            </a:r>
            <a:r>
              <a:rPr lang="ru-RU" sz="2000" dirty="0" smtClean="0">
                <a:latin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</a:rPr>
              <a:t>така</a:t>
            </a:r>
            <a:r>
              <a:rPr lang="ru-RU" sz="2000" dirty="0" smtClean="0">
                <a:latin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</a:rPr>
              <a:t>че</a:t>
            </a:r>
            <a:r>
              <a:rPr lang="ru-RU" sz="2000" dirty="0" smtClean="0">
                <a:latin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</a:rPr>
              <a:t>проекциите</a:t>
            </a:r>
            <a:r>
              <a:rPr lang="ru-RU" sz="2000" dirty="0" smtClean="0">
                <a:latin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</a:rPr>
              <a:t>му</a:t>
            </a:r>
            <a:r>
              <a:rPr lang="ru-RU" sz="2000" dirty="0" smtClean="0">
                <a:latin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</a:rPr>
              <a:t>върху</a:t>
            </a:r>
            <a:r>
              <a:rPr lang="ru-RU" sz="2000" dirty="0" smtClean="0">
                <a:latin typeface="Times New Roman" pitchFamily="18" charset="0"/>
              </a:rPr>
              <a:t> оста</a:t>
            </a:r>
            <a:r>
              <a:rPr lang="en-US" sz="2000" dirty="0" smtClean="0">
                <a:latin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</a:rPr>
              <a:t> да </a:t>
            </a:r>
            <a:r>
              <a:rPr lang="ru-RU" sz="2000" dirty="0" err="1" smtClean="0">
                <a:latin typeface="Times New Roman" pitchFamily="18" charset="0"/>
              </a:rPr>
              <a:t>са</a:t>
            </a:r>
            <a:r>
              <a:rPr lang="en-US" sz="2000" dirty="0" smtClean="0">
                <a:latin typeface="Times New Roman" pitchFamily="18" charset="0"/>
              </a:rPr>
              <a:t>               </a:t>
            </a:r>
            <a:r>
              <a:rPr lang="ru-RU" sz="2000" dirty="0" smtClean="0">
                <a:latin typeface="Times New Roman" pitchFamily="18" charset="0"/>
              </a:rPr>
              <a:t>. </a:t>
            </a:r>
            <a:r>
              <a:rPr lang="ru-RU" sz="2000" dirty="0" err="1" smtClean="0">
                <a:latin typeface="Times New Roman" pitchFamily="18" charset="0"/>
              </a:rPr>
              <a:t>Напълно</a:t>
            </a:r>
            <a:r>
              <a:rPr lang="ru-RU" sz="2000" dirty="0" smtClean="0">
                <a:latin typeface="Times New Roman" pitchFamily="18" charset="0"/>
              </a:rPr>
              <a:t> аналогично</a:t>
            </a:r>
            <a:endParaRPr lang="en-US" sz="2000" dirty="0" smtClean="0">
              <a:latin typeface="Times New Roman" pitchFamily="18" charset="0"/>
            </a:endParaRP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</a:rPr>
              <a:t>са</a:t>
            </a:r>
            <a:r>
              <a:rPr lang="ru-RU" sz="2000" dirty="0" smtClean="0">
                <a:latin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</a:rPr>
              <a:t>построени</a:t>
            </a:r>
            <a:r>
              <a:rPr lang="ru-RU" sz="2000" dirty="0" smtClean="0">
                <a:latin typeface="Times New Roman" pitchFamily="18" charset="0"/>
              </a:rPr>
              <a:t> и </a:t>
            </a:r>
            <a:r>
              <a:rPr lang="ru-RU" sz="2000" dirty="0" err="1" smtClean="0">
                <a:latin typeface="Times New Roman" pitchFamily="18" charset="0"/>
              </a:rPr>
              <a:t>останалите</a:t>
            </a:r>
            <a:r>
              <a:rPr lang="ru-RU" sz="2000" dirty="0" smtClean="0">
                <a:latin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</a:rPr>
              <a:t>диаграми</a:t>
            </a:r>
            <a:r>
              <a:rPr lang="en-US" sz="2000" dirty="0" smtClean="0">
                <a:latin typeface="Times New Roman" pitchFamily="18" charset="0"/>
              </a:rPr>
              <a:t>.</a:t>
            </a:r>
            <a:endParaRPr lang="ru-RU" sz="2000" dirty="0" smtClean="0">
              <a:latin typeface="Times New Roman" pitchFamily="18" charset="0"/>
            </a:endParaRPr>
          </a:p>
          <a:p>
            <a:pPr>
              <a:buNone/>
            </a:pPr>
            <a:endParaRPr lang="ru-RU" sz="2000" b="1" i="1" dirty="0" smtClean="0">
              <a:latin typeface="Times New Roman" pitchFamily="18" charset="0"/>
            </a:endParaRPr>
          </a:p>
          <a:p>
            <a:pPr>
              <a:buNone/>
            </a:pPr>
            <a:endParaRPr lang="ru-RU" sz="2000" b="1" i="1" dirty="0" smtClean="0">
              <a:latin typeface="Times New Roman" pitchFamily="18" charset="0"/>
            </a:endParaRPr>
          </a:p>
          <a:p>
            <a:pPr>
              <a:buNone/>
            </a:pPr>
            <a:endParaRPr lang="ru-RU" sz="2000" b="1" i="1" dirty="0" smtClean="0">
              <a:latin typeface="Times New Roman" pitchFamily="18" charset="0"/>
            </a:endParaRPr>
          </a:p>
          <a:p>
            <a:pPr>
              <a:buNone/>
            </a:pPr>
            <a:endParaRPr lang="ru-RU" sz="2000" b="1" i="1" dirty="0" smtClean="0">
              <a:latin typeface="Times New Roman" pitchFamily="18" charset="0"/>
            </a:endParaRPr>
          </a:p>
          <a:p>
            <a:pPr>
              <a:buNone/>
            </a:pPr>
            <a:endParaRPr lang="en-US" sz="2000" b="1" i="1" dirty="0" smtClean="0">
              <a:latin typeface="Times New Roman" pitchFamily="18" charset="0"/>
            </a:endParaRPr>
          </a:p>
          <a:p>
            <a:pPr>
              <a:buNone/>
            </a:pPr>
            <a:endParaRPr lang="el-GR" sz="2000" b="1" i="1" dirty="0" smtClean="0">
              <a:latin typeface="Times New Roman" pitchFamily="18" charset="0"/>
            </a:endParaRPr>
          </a:p>
          <a:p>
            <a:pPr>
              <a:buNone/>
            </a:pPr>
            <a:endParaRPr lang="el-GR" sz="2000" b="1" i="1" dirty="0" smtClean="0">
              <a:latin typeface="Times New Roman" pitchFamily="18" charset="0"/>
            </a:endParaRPr>
          </a:p>
          <a:p>
            <a:pPr>
              <a:buNone/>
            </a:pPr>
            <a:endParaRPr lang="el-GR" sz="2000" b="1" i="1" dirty="0" smtClean="0">
              <a:latin typeface="Times New Roman" pitchFamily="18" charset="0"/>
            </a:endParaRPr>
          </a:p>
          <a:p>
            <a:pPr>
              <a:buNone/>
            </a:pPr>
            <a:endParaRPr lang="en-US" sz="2000" b="1" i="1" dirty="0">
              <a:latin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10432" y="6564337"/>
            <a:ext cx="2133600" cy="365125"/>
          </a:xfrm>
        </p:spPr>
        <p:txBody>
          <a:bodyPr/>
          <a:lstStyle/>
          <a:p>
            <a:fld id="{2ADFFEBF-AC71-420D-9A36-DFCB78D0D215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29704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9706" name="Picture 10" descr="fig100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36796" y="663030"/>
            <a:ext cx="6535600" cy="45519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9707" name="Object 11"/>
          <p:cNvGraphicFramePr>
            <a:graphicFrameLocks noChangeAspect="1"/>
          </p:cNvGraphicFramePr>
          <p:nvPr/>
        </p:nvGraphicFramePr>
        <p:xfrm>
          <a:off x="3733808" y="5834079"/>
          <a:ext cx="2019300" cy="428625"/>
        </p:xfrm>
        <a:graphic>
          <a:graphicData uri="http://schemas.openxmlformats.org/presentationml/2006/ole">
            <p:oleObj spid="_x0000_s29707" name="Equation" r:id="rId4" imgW="1257120" imgH="266400" progId="Equation.DSMT4">
              <p:embed/>
            </p:oleObj>
          </a:graphicData>
        </a:graphic>
      </p:graphicFrame>
      <p:graphicFrame>
        <p:nvGraphicFramePr>
          <p:cNvPr id="29708" name="Object 12"/>
          <p:cNvGraphicFramePr>
            <a:graphicFrameLocks noChangeAspect="1"/>
          </p:cNvGraphicFramePr>
          <p:nvPr/>
        </p:nvGraphicFramePr>
        <p:xfrm>
          <a:off x="5867409" y="6257945"/>
          <a:ext cx="1021599" cy="357190"/>
        </p:xfrm>
        <a:graphic>
          <a:graphicData uri="http://schemas.openxmlformats.org/presentationml/2006/ole">
            <p:oleObj spid="_x0000_s29708" name="Equation" r:id="rId5" imgW="545760" imgH="19044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42900"/>
            <a:ext cx="9144000" cy="500066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latin typeface="Times New Roman" pitchFamily="18" charset="0"/>
              </a:rPr>
              <a:t>8.5</a:t>
            </a:r>
            <a:r>
              <a:rPr lang="en-US" sz="2400" b="1" dirty="0" smtClean="0">
                <a:latin typeface="Times New Roman" pitchFamily="18" charset="0"/>
              </a:rPr>
              <a:t>   </a:t>
            </a:r>
            <a:r>
              <a:rPr lang="ru-RU" sz="2400" b="1" dirty="0" smtClean="0">
                <a:latin typeface="Times New Roman" pitchFamily="18" charset="0"/>
              </a:rPr>
              <a:t>ОПЕРАТОРИ НА ЕНЕРГИЯТА</a:t>
            </a:r>
            <a:endParaRPr lang="en-US" sz="2400" b="1" dirty="0">
              <a:latin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71470" y="571480"/>
            <a:ext cx="9572692" cy="62865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b="1" i="1" dirty="0" smtClean="0">
                <a:latin typeface="Times New Roman" pitchFamily="18" charset="0"/>
              </a:rPr>
              <a:t>•  O</a:t>
            </a:r>
            <a:r>
              <a:rPr lang="ru-RU" sz="2400" b="1" i="1" dirty="0" err="1" smtClean="0">
                <a:latin typeface="Times New Roman" pitchFamily="18" charset="0"/>
              </a:rPr>
              <a:t>ператор</a:t>
            </a:r>
            <a:r>
              <a:rPr lang="ru-RU" sz="2400" b="1" i="1" dirty="0" smtClean="0">
                <a:latin typeface="Times New Roman" pitchFamily="18" charset="0"/>
              </a:rPr>
              <a:t> на </a:t>
            </a:r>
            <a:r>
              <a:rPr lang="ru-RU" sz="2400" b="1" i="1" dirty="0" err="1" smtClean="0">
                <a:latin typeface="Times New Roman" pitchFamily="18" charset="0"/>
              </a:rPr>
              <a:t>кинетичната</a:t>
            </a:r>
            <a:r>
              <a:rPr lang="ru-RU" sz="2400" b="1" i="1" dirty="0" smtClean="0">
                <a:latin typeface="Times New Roman" pitchFamily="18" charset="0"/>
              </a:rPr>
              <a:t> </a:t>
            </a:r>
            <a:r>
              <a:rPr lang="ru-RU" sz="2400" b="1" i="1" dirty="0" err="1" smtClean="0">
                <a:latin typeface="Times New Roman" pitchFamily="18" charset="0"/>
              </a:rPr>
              <a:t>енергия</a:t>
            </a:r>
            <a:endParaRPr lang="en-US" sz="2400" b="1" i="1" dirty="0" smtClean="0">
              <a:latin typeface="Times New Roman" pitchFamily="18" charset="0"/>
            </a:endParaRPr>
          </a:p>
          <a:p>
            <a:endParaRPr lang="en-US" sz="2400" b="1" i="1" dirty="0" smtClean="0">
              <a:latin typeface="Times New Roman" pitchFamily="18" charset="0"/>
            </a:endParaRPr>
          </a:p>
          <a:p>
            <a:pPr>
              <a:buNone/>
            </a:pPr>
            <a:endParaRPr lang="en-US" sz="2400" b="1" i="1" dirty="0" smtClean="0">
              <a:latin typeface="Times New Roman" pitchFamily="18" charset="0"/>
            </a:endParaRP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</a:rPr>
              <a:t>O</a:t>
            </a:r>
            <a:r>
              <a:rPr lang="ru-RU" sz="2400" dirty="0" err="1" smtClean="0">
                <a:latin typeface="Times New Roman" pitchFamily="18" charset="0"/>
              </a:rPr>
              <a:t>ператорът</a:t>
            </a:r>
            <a:r>
              <a:rPr lang="ru-RU" sz="2400" dirty="0" smtClean="0">
                <a:latin typeface="Times New Roman" pitchFamily="18" charset="0"/>
              </a:rPr>
              <a:t> на </a:t>
            </a:r>
            <a:r>
              <a:rPr lang="ru-RU" sz="2400" dirty="0" err="1" smtClean="0">
                <a:latin typeface="Times New Roman" pitchFamily="18" charset="0"/>
              </a:rPr>
              <a:t>кинетичната</a:t>
            </a:r>
            <a:r>
              <a:rPr lang="ru-RU" sz="2400" dirty="0" smtClean="0">
                <a:latin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</a:rPr>
              <a:t>енергия</a:t>
            </a:r>
            <a:r>
              <a:rPr lang="ru-RU" sz="2400" dirty="0" smtClean="0">
                <a:latin typeface="Times New Roman" pitchFamily="18" charset="0"/>
              </a:rPr>
              <a:t> чрез оператора на Лаплас:</a:t>
            </a:r>
            <a:endParaRPr lang="en-US" sz="2400" dirty="0" smtClean="0">
              <a:latin typeface="Times New Roman" pitchFamily="18" charset="0"/>
            </a:endParaRPr>
          </a:p>
          <a:p>
            <a:pPr>
              <a:buNone/>
            </a:pPr>
            <a:endParaRPr lang="en-US" sz="2400" dirty="0" smtClean="0">
              <a:latin typeface="Times New Roman" pitchFamily="18" charset="0"/>
            </a:endParaRPr>
          </a:p>
          <a:p>
            <a:pPr>
              <a:buNone/>
            </a:pPr>
            <a:r>
              <a:rPr lang="en-US" sz="2400" b="1" i="1" dirty="0" smtClean="0">
                <a:latin typeface="Times New Roman" pitchFamily="18" charset="0"/>
              </a:rPr>
              <a:t>• O</a:t>
            </a:r>
            <a:r>
              <a:rPr lang="ru-RU" sz="2400" b="1" i="1" dirty="0" err="1" smtClean="0">
                <a:latin typeface="Times New Roman" pitchFamily="18" charset="0"/>
              </a:rPr>
              <a:t>ператор</a:t>
            </a:r>
            <a:r>
              <a:rPr lang="bg-BG" sz="2400" b="1" i="1" dirty="0" smtClean="0">
                <a:latin typeface="Times New Roman" pitchFamily="18" charset="0"/>
              </a:rPr>
              <a:t>и</a:t>
            </a:r>
            <a:r>
              <a:rPr lang="ru-RU" sz="2400" b="1" i="1" dirty="0" smtClean="0">
                <a:latin typeface="Times New Roman" pitchFamily="18" charset="0"/>
              </a:rPr>
              <a:t> на </a:t>
            </a:r>
            <a:r>
              <a:rPr lang="ru-RU" sz="2400" b="1" i="1" dirty="0" err="1" smtClean="0">
                <a:latin typeface="Times New Roman" pitchFamily="18" charset="0"/>
              </a:rPr>
              <a:t>радиалната</a:t>
            </a:r>
            <a:r>
              <a:rPr lang="ru-RU" sz="2400" b="1" i="1" dirty="0" smtClean="0">
                <a:latin typeface="Times New Roman" pitchFamily="18" charset="0"/>
              </a:rPr>
              <a:t> и на </a:t>
            </a:r>
            <a:r>
              <a:rPr lang="ru-RU" sz="2400" b="1" i="1" dirty="0" err="1" smtClean="0">
                <a:latin typeface="Times New Roman" pitchFamily="18" charset="0"/>
              </a:rPr>
              <a:t>центробежната</a:t>
            </a:r>
            <a:r>
              <a:rPr lang="ru-RU" sz="2400" b="1" i="1" dirty="0" smtClean="0">
                <a:latin typeface="Times New Roman" pitchFamily="18" charset="0"/>
              </a:rPr>
              <a:t> </a:t>
            </a:r>
            <a:r>
              <a:rPr lang="ru-RU" sz="2400" b="1" i="1" dirty="0" err="1" smtClean="0">
                <a:latin typeface="Times New Roman" pitchFamily="18" charset="0"/>
              </a:rPr>
              <a:t>енергия</a:t>
            </a:r>
            <a:endParaRPr lang="ru-RU" sz="2400" b="1" i="1" dirty="0" smtClean="0">
              <a:latin typeface="Times New Roman" pitchFamily="18" charset="0"/>
            </a:endParaRPr>
          </a:p>
          <a:p>
            <a:pPr>
              <a:buNone/>
            </a:pPr>
            <a:endParaRPr lang="ru-RU" sz="2400" b="1" i="1" dirty="0" smtClean="0">
              <a:latin typeface="Times New Roman" pitchFamily="18" charset="0"/>
            </a:endParaRPr>
          </a:p>
          <a:p>
            <a:pPr>
              <a:spcBef>
                <a:spcPts val="1200"/>
              </a:spcBef>
              <a:buNone/>
            </a:pPr>
            <a:r>
              <a:rPr lang="ru-RU" sz="2400" dirty="0" err="1" smtClean="0">
                <a:latin typeface="Times New Roman" pitchFamily="18" charset="0"/>
              </a:rPr>
              <a:t>Разделянето</a:t>
            </a:r>
            <a:r>
              <a:rPr lang="ru-RU" sz="2400" dirty="0" smtClean="0">
                <a:latin typeface="Times New Roman" pitchFamily="18" charset="0"/>
              </a:rPr>
              <a:t> на </a:t>
            </a:r>
            <a:r>
              <a:rPr lang="ru-RU" sz="2400" dirty="0" err="1" smtClean="0">
                <a:latin typeface="Times New Roman" pitchFamily="18" charset="0"/>
              </a:rPr>
              <a:t>кинетичната</a:t>
            </a:r>
            <a:r>
              <a:rPr lang="ru-RU" sz="2400" dirty="0" smtClean="0">
                <a:latin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</a:rPr>
              <a:t>енергия</a:t>
            </a:r>
            <a:r>
              <a:rPr lang="ru-RU" sz="2400" dirty="0" smtClean="0">
                <a:latin typeface="Times New Roman" pitchFamily="18" charset="0"/>
              </a:rPr>
              <a:t> в КМ на </a:t>
            </a:r>
            <a:r>
              <a:rPr lang="ru-RU" sz="2400" dirty="0" err="1" smtClean="0">
                <a:latin typeface="Times New Roman" pitchFamily="18" charset="0"/>
              </a:rPr>
              <a:t>радиална</a:t>
            </a:r>
            <a:r>
              <a:rPr lang="ru-RU" sz="2400" dirty="0" smtClean="0">
                <a:latin typeface="Times New Roman" pitchFamily="18" charset="0"/>
              </a:rPr>
              <a:t>  и </a:t>
            </a:r>
            <a:r>
              <a:rPr lang="ru-RU" sz="2400" dirty="0" err="1" smtClean="0">
                <a:latin typeface="Times New Roman" pitchFamily="18" charset="0"/>
              </a:rPr>
              <a:t>центробежна</a:t>
            </a:r>
            <a:endParaRPr lang="ru-RU" sz="2400" dirty="0" smtClean="0">
              <a:latin typeface="Times New Roman" pitchFamily="18" charset="0"/>
            </a:endParaRPr>
          </a:p>
          <a:p>
            <a:pPr>
              <a:buNone/>
            </a:pPr>
            <a:r>
              <a:rPr lang="ru-RU" sz="2400" dirty="0" err="1" smtClean="0">
                <a:latin typeface="Times New Roman" pitchFamily="18" charset="0"/>
              </a:rPr>
              <a:t>напълно</a:t>
            </a:r>
            <a:r>
              <a:rPr lang="ru-RU" sz="2400" dirty="0" smtClean="0">
                <a:latin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</a:rPr>
              <a:t>съответства</a:t>
            </a:r>
            <a:r>
              <a:rPr lang="ru-RU" sz="2400" dirty="0" smtClean="0">
                <a:latin typeface="Times New Roman" pitchFamily="18" charset="0"/>
              </a:rPr>
              <a:t> на 2-те части на </a:t>
            </a:r>
            <a:r>
              <a:rPr lang="ru-RU" sz="2400" dirty="0" err="1" smtClean="0">
                <a:latin typeface="Times New Roman" pitchFamily="18" charset="0"/>
              </a:rPr>
              <a:t>кинетичната</a:t>
            </a:r>
            <a:r>
              <a:rPr lang="ru-RU" sz="2400" dirty="0" smtClean="0">
                <a:latin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</a:rPr>
              <a:t>енергия</a:t>
            </a:r>
            <a:r>
              <a:rPr lang="ru-RU" sz="2400" dirty="0" smtClean="0">
                <a:latin typeface="Times New Roman" pitchFamily="18" charset="0"/>
              </a:rPr>
              <a:t> в КЛМ. В 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</a:rPr>
              <a:t>КМ е </a:t>
            </a:r>
            <a:r>
              <a:rPr lang="ru-RU" sz="2400" dirty="0" err="1" smtClean="0">
                <a:latin typeface="Times New Roman" pitchFamily="18" charset="0"/>
              </a:rPr>
              <a:t>прието</a:t>
            </a:r>
            <a:r>
              <a:rPr lang="ru-RU" sz="2400" dirty="0" smtClean="0">
                <a:latin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</a:rPr>
              <a:t>центробежната</a:t>
            </a:r>
            <a:r>
              <a:rPr lang="ru-RU" sz="2400" dirty="0" smtClean="0">
                <a:latin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</a:rPr>
              <a:t>енергия</a:t>
            </a:r>
            <a:r>
              <a:rPr lang="ru-RU" sz="2400" dirty="0" smtClean="0">
                <a:latin typeface="Times New Roman" pitchFamily="18" charset="0"/>
              </a:rPr>
              <a:t>  да се </a:t>
            </a:r>
            <a:r>
              <a:rPr lang="ru-RU" sz="2400" dirty="0" err="1" smtClean="0">
                <a:latin typeface="Times New Roman" pitchFamily="18" charset="0"/>
              </a:rPr>
              <a:t>нарича</a:t>
            </a:r>
            <a:r>
              <a:rPr lang="ru-RU" sz="2400" dirty="0" smtClean="0">
                <a:latin typeface="Times New Roman" pitchFamily="18" charset="0"/>
              </a:rPr>
              <a:t> </a:t>
            </a:r>
            <a:r>
              <a:rPr lang="ru-RU" sz="2400" b="1" dirty="0" err="1" smtClean="0">
                <a:latin typeface="Times New Roman" pitchFamily="18" charset="0"/>
              </a:rPr>
              <a:t>ротационна</a:t>
            </a:r>
            <a:r>
              <a:rPr lang="ru-RU" sz="2400" dirty="0" smtClean="0">
                <a:latin typeface="Times New Roman" pitchFamily="18" charset="0"/>
              </a:rPr>
              <a:t>.</a:t>
            </a:r>
          </a:p>
          <a:p>
            <a:pPr>
              <a:buNone/>
            </a:pPr>
            <a:r>
              <a:rPr lang="en-US" sz="2400" b="1" i="1" dirty="0" smtClean="0">
                <a:latin typeface="Times New Roman" pitchFamily="18" charset="0"/>
              </a:rPr>
              <a:t>• O</a:t>
            </a:r>
            <a:r>
              <a:rPr lang="ru-RU" sz="2400" b="1" i="1" dirty="0" err="1" smtClean="0">
                <a:latin typeface="Times New Roman" pitchFamily="18" charset="0"/>
              </a:rPr>
              <a:t>ператор</a:t>
            </a:r>
            <a:r>
              <a:rPr lang="bg-BG" sz="2400" b="1" i="1" dirty="0" smtClean="0">
                <a:latin typeface="Times New Roman" pitchFamily="18" charset="0"/>
              </a:rPr>
              <a:t>и</a:t>
            </a:r>
            <a:r>
              <a:rPr lang="ru-RU" sz="2400" b="1" i="1" dirty="0" smtClean="0">
                <a:latin typeface="Times New Roman" pitchFamily="18" charset="0"/>
              </a:rPr>
              <a:t> на </a:t>
            </a:r>
            <a:r>
              <a:rPr lang="ru-RU" sz="2400" b="1" i="1" dirty="0" err="1" smtClean="0">
                <a:latin typeface="Times New Roman" pitchFamily="18" charset="0"/>
              </a:rPr>
              <a:t>Хамилтън</a:t>
            </a:r>
            <a:endParaRPr lang="ru-RU" sz="2400" b="1" i="1" dirty="0" smtClean="0">
              <a:latin typeface="Times New Roman" pitchFamily="18" charset="0"/>
            </a:endParaRPr>
          </a:p>
          <a:p>
            <a:pPr>
              <a:buNone/>
            </a:pPr>
            <a:endParaRPr lang="ru-RU" sz="2400" b="1" i="1" dirty="0" smtClean="0">
              <a:latin typeface="Times New Roman" pitchFamily="18" charset="0"/>
            </a:endParaRPr>
          </a:p>
          <a:p>
            <a:pPr>
              <a:buNone/>
            </a:pPr>
            <a:endParaRPr lang="ru-RU" sz="2400" dirty="0" smtClean="0">
              <a:latin typeface="Times New Roman" pitchFamily="18" charset="0"/>
            </a:endParaRPr>
          </a:p>
          <a:p>
            <a:pPr>
              <a:buNone/>
            </a:pPr>
            <a:endParaRPr lang="en-US" sz="2400" b="1" i="1" dirty="0" smtClean="0">
              <a:latin typeface="Times New Roman" pitchFamily="18" charset="0"/>
            </a:endParaRPr>
          </a:p>
          <a:p>
            <a:pPr>
              <a:buNone/>
            </a:pPr>
            <a:endParaRPr lang="bg-BG" sz="2400" b="1" i="1" dirty="0" smtClean="0">
              <a:latin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10432" y="6564337"/>
            <a:ext cx="2133600" cy="365125"/>
          </a:xfrm>
        </p:spPr>
        <p:txBody>
          <a:bodyPr/>
          <a:lstStyle/>
          <a:p>
            <a:fld id="{2ADFFEBF-AC71-420D-9A36-DFCB78D0D21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2867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8686" name="Object 14"/>
          <p:cNvGraphicFramePr>
            <a:graphicFrameLocks noChangeAspect="1"/>
          </p:cNvGraphicFramePr>
          <p:nvPr/>
        </p:nvGraphicFramePr>
        <p:xfrm>
          <a:off x="1285852" y="1071546"/>
          <a:ext cx="6647816" cy="813544"/>
        </p:xfrm>
        <a:graphic>
          <a:graphicData uri="http://schemas.openxmlformats.org/presentationml/2006/ole">
            <p:oleObj spid="_x0000_s28686" name="Equation" r:id="rId3" imgW="3632040" imgH="444240" progId="Equation.DSMT4">
              <p:embed/>
            </p:oleObj>
          </a:graphicData>
        </a:graphic>
      </p:graphicFrame>
      <p:graphicFrame>
        <p:nvGraphicFramePr>
          <p:cNvPr id="28687" name="Object 15"/>
          <p:cNvGraphicFramePr>
            <a:graphicFrameLocks noChangeAspect="1"/>
          </p:cNvGraphicFramePr>
          <p:nvPr/>
        </p:nvGraphicFramePr>
        <p:xfrm>
          <a:off x="2788215" y="2214554"/>
          <a:ext cx="2738456" cy="785818"/>
        </p:xfrm>
        <a:graphic>
          <a:graphicData uri="http://schemas.openxmlformats.org/presentationml/2006/ole">
            <p:oleObj spid="_x0000_s28687" name="Equation" r:id="rId4" imgW="1460160" imgH="419040" progId="Equation.DSMT4">
              <p:embed/>
            </p:oleObj>
          </a:graphicData>
        </a:graphic>
      </p:graphicFrame>
      <p:graphicFrame>
        <p:nvGraphicFramePr>
          <p:cNvPr id="28688" name="Object 16"/>
          <p:cNvGraphicFramePr>
            <a:graphicFrameLocks noChangeAspect="1"/>
          </p:cNvGraphicFramePr>
          <p:nvPr/>
        </p:nvGraphicFramePr>
        <p:xfrm>
          <a:off x="2000232" y="3119835"/>
          <a:ext cx="5275185" cy="747318"/>
        </p:xfrm>
        <a:graphic>
          <a:graphicData uri="http://schemas.openxmlformats.org/presentationml/2006/ole">
            <p:oleObj spid="_x0000_s28688" name="Equation" r:id="rId5" imgW="3047760" imgH="431640" progId="Equation.DSMT4">
              <p:embed/>
            </p:oleObj>
          </a:graphicData>
        </a:graphic>
      </p:graphicFrame>
      <p:graphicFrame>
        <p:nvGraphicFramePr>
          <p:cNvPr id="28689" name="Object 17"/>
          <p:cNvGraphicFramePr>
            <a:graphicFrameLocks noChangeAspect="1"/>
          </p:cNvGraphicFramePr>
          <p:nvPr/>
        </p:nvGraphicFramePr>
        <p:xfrm>
          <a:off x="1654598" y="5429264"/>
          <a:ext cx="5489170" cy="1357322"/>
        </p:xfrm>
        <a:graphic>
          <a:graphicData uri="http://schemas.openxmlformats.org/presentationml/2006/ole">
            <p:oleObj spid="_x0000_s28689" name="Equation" r:id="rId6" imgW="3492360" imgH="86328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60364"/>
            <a:ext cx="9144000" cy="417530"/>
          </a:xfrm>
        </p:spPr>
        <p:txBody>
          <a:bodyPr>
            <a:normAutofit fontScale="90000"/>
          </a:bodyPr>
          <a:lstStyle/>
          <a:p>
            <a:r>
              <a:rPr lang="ru-RU" sz="2400" b="1" dirty="0" smtClean="0">
                <a:latin typeface="Times New Roman"/>
              </a:rPr>
              <a:t>8.5   ОПЕРАТОРИ НА ЕНЕРГИЯТА</a:t>
            </a:r>
            <a:endParaRPr lang="en-US" sz="2400" dirty="0">
              <a:latin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428604"/>
            <a:ext cx="9429784" cy="6429396"/>
          </a:xfrm>
        </p:spPr>
        <p:txBody>
          <a:bodyPr>
            <a:noAutofit/>
          </a:bodyPr>
          <a:lstStyle/>
          <a:p>
            <a:pPr>
              <a:spcBef>
                <a:spcPts val="1200"/>
              </a:spcBef>
              <a:buNone/>
            </a:pP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•  </a:t>
            </a:r>
            <a:r>
              <a:rPr lang="ru-RU" sz="2400" b="1" i="1" dirty="0" err="1" smtClean="0">
                <a:latin typeface="Times New Roman" pitchFamily="18" charset="0"/>
                <a:cs typeface="Times New Roman" pitchFamily="18" charset="0"/>
              </a:rPr>
              <a:t>Хамилтoниан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400" b="1" i="1" dirty="0" err="1" smtClean="0">
                <a:latin typeface="Times New Roman" pitchFamily="18" charset="0"/>
                <a:cs typeface="Times New Roman" pitchFamily="18" charset="0"/>
              </a:rPr>
              <a:t>заредена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частица в </a:t>
            </a:r>
            <a:r>
              <a:rPr lang="ru-RU" sz="2400" b="1" i="1" dirty="0" err="1" smtClean="0">
                <a:latin typeface="Times New Roman" pitchFamily="18" charset="0"/>
                <a:cs typeface="Times New Roman" pitchFamily="18" charset="0"/>
              </a:rPr>
              <a:t>електромагнитно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поле</a:t>
            </a:r>
          </a:p>
          <a:p>
            <a:pPr>
              <a:spcBef>
                <a:spcPts val="1200"/>
              </a:spcBef>
              <a:buNone/>
            </a:pPr>
            <a:r>
              <a:rPr lang="bg-BG" sz="2400" dirty="0" smtClean="0">
                <a:latin typeface="Times New Roman" pitchFamily="18" charset="0"/>
                <a:cs typeface="Times New Roman" pitchFamily="18" charset="0"/>
              </a:rPr>
              <a:t>Класически </a:t>
            </a:r>
            <a:r>
              <a:rPr lang="bg-BG" sz="2400" dirty="0" err="1" smtClean="0">
                <a:latin typeface="Times New Roman" pitchFamily="18" charset="0"/>
                <a:cs typeface="Times New Roman" pitchFamily="18" charset="0"/>
              </a:rPr>
              <a:t>хамилтониан</a:t>
            </a:r>
            <a:endParaRPr lang="bg-BG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1200"/>
              </a:spcBef>
              <a:buNone/>
            </a:pPr>
            <a:endParaRPr lang="bg-BG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1200"/>
              </a:spcBef>
              <a:buNone/>
            </a:pPr>
            <a:endParaRPr lang="bg-BG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1200"/>
              </a:spcBef>
              <a:buNone/>
            </a:pP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ru-RU" sz="2400" b="1" i="1" dirty="0" err="1" smtClean="0">
                <a:latin typeface="Times New Roman" pitchFamily="18" charset="0"/>
                <a:cs typeface="Times New Roman" pitchFamily="18" charset="0"/>
              </a:rPr>
              <a:t>Собствени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 smtClean="0">
                <a:latin typeface="Times New Roman" pitchFamily="18" charset="0"/>
                <a:cs typeface="Times New Roman" pitchFamily="18" charset="0"/>
              </a:rPr>
              <a:t>стойности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sz="2400" b="1" i="1" dirty="0" err="1" smtClean="0">
                <a:latin typeface="Times New Roman" pitchFamily="18" charset="0"/>
                <a:cs typeface="Times New Roman" pitchFamily="18" charset="0"/>
              </a:rPr>
              <a:t>собствени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функции на оператора      за свободна частица</a:t>
            </a:r>
          </a:p>
          <a:p>
            <a:pPr>
              <a:spcBef>
                <a:spcPts val="1200"/>
              </a:spcBef>
              <a:buNone/>
            </a:pPr>
            <a:endParaRPr lang="ru-RU" sz="2400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1200"/>
              </a:spcBef>
              <a:buNone/>
            </a:pPr>
            <a:endParaRPr lang="ru-RU" sz="2400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1200"/>
              </a:spcBef>
              <a:buNone/>
            </a:pPr>
            <a:endParaRPr lang="ru-RU" sz="2400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1200"/>
              </a:spcBef>
              <a:buNone/>
            </a:pPr>
            <a:endParaRPr lang="ru-RU" sz="2400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1200"/>
              </a:spcBef>
              <a:buNone/>
            </a:pPr>
            <a:endParaRPr lang="ru-RU" sz="2400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1200"/>
              </a:spcBef>
              <a:buNone/>
            </a:pP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Енергията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обекта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е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неопределена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с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големина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ΔΕ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в течение на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1200"/>
              </a:spcBef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интервал от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време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400" i="1" dirty="0" smtClean="0">
                <a:latin typeface="Times New Roman" pitchFamily="18" charset="0"/>
                <a:cs typeface="Times New Roman" pitchFamily="18" charset="0"/>
              </a:rPr>
              <a:t>Δ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t.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1200"/>
              </a:spcBef>
              <a:buNone/>
            </a:pPr>
            <a:endParaRPr lang="ru-RU" sz="2400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1200"/>
              </a:spcBef>
              <a:buNone/>
            </a:pPr>
            <a:endParaRPr lang="ru-RU" sz="2400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1200"/>
              </a:spcBef>
              <a:buNone/>
            </a:pPr>
            <a:endParaRPr lang="ru-RU" sz="2400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1200"/>
              </a:spcBef>
              <a:buNone/>
            </a:pPr>
            <a:endParaRPr lang="ru-RU" sz="2400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1200"/>
              </a:spcBef>
              <a:buNone/>
            </a:pPr>
            <a:endParaRPr lang="ru-RU" sz="2400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1200"/>
              </a:spcBef>
              <a:buNone/>
            </a:pPr>
            <a:endParaRPr lang="ru-RU" sz="2400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1200"/>
              </a:spcBef>
              <a:buNone/>
            </a:pPr>
            <a:endParaRPr lang="bg-BG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1200"/>
              </a:spcBef>
              <a:buNone/>
            </a:pPr>
            <a:endParaRPr lang="bg-BG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1200"/>
              </a:spcBef>
              <a:buNone/>
            </a:pPr>
            <a:endParaRPr lang="bg-BG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1200"/>
              </a:spcBef>
              <a:buNone/>
            </a:pPr>
            <a:endParaRPr lang="bg-BG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10432" y="6564337"/>
            <a:ext cx="2133600" cy="365125"/>
          </a:xfrm>
        </p:spPr>
        <p:txBody>
          <a:bodyPr/>
          <a:lstStyle/>
          <a:p>
            <a:fld id="{2ADFFEBF-AC71-420D-9A36-DFCB78D0D215}" type="slidenum">
              <a:rPr lang="en-US" smtClean="0"/>
              <a:pPr/>
              <a:t>16</a:t>
            </a:fld>
            <a:endParaRPr lang="en-US"/>
          </a:p>
        </p:txBody>
      </p:sp>
      <p:graphicFrame>
        <p:nvGraphicFramePr>
          <p:cNvPr id="27672" name="Object 24"/>
          <p:cNvGraphicFramePr>
            <a:graphicFrameLocks noChangeAspect="1"/>
          </p:cNvGraphicFramePr>
          <p:nvPr/>
        </p:nvGraphicFramePr>
        <p:xfrm>
          <a:off x="3864763" y="928670"/>
          <a:ext cx="2850377" cy="500066"/>
        </p:xfrm>
        <a:graphic>
          <a:graphicData uri="http://schemas.openxmlformats.org/presentationml/2006/ole">
            <p:oleObj spid="_x0000_s27672" name="Equation" r:id="rId3" imgW="1447560" imgH="253800" progId="Equation.DSMT4">
              <p:embed/>
            </p:oleObj>
          </a:graphicData>
        </a:graphic>
      </p:graphicFrame>
      <p:graphicFrame>
        <p:nvGraphicFramePr>
          <p:cNvPr id="27673" name="Object 25"/>
          <p:cNvGraphicFramePr>
            <a:graphicFrameLocks noChangeAspect="1"/>
          </p:cNvGraphicFramePr>
          <p:nvPr/>
        </p:nvGraphicFramePr>
        <p:xfrm>
          <a:off x="1544815" y="1500174"/>
          <a:ext cx="5471347" cy="774704"/>
        </p:xfrm>
        <a:graphic>
          <a:graphicData uri="http://schemas.openxmlformats.org/presentationml/2006/ole">
            <p:oleObj spid="_x0000_s27673" name="Equation" r:id="rId4" imgW="2869920" imgH="406080" progId="Equation.DSMT4">
              <p:embed/>
            </p:oleObj>
          </a:graphicData>
        </a:graphic>
      </p:graphicFrame>
      <p:graphicFrame>
        <p:nvGraphicFramePr>
          <p:cNvPr id="27674" name="Object 26"/>
          <p:cNvGraphicFramePr>
            <a:graphicFrameLocks noChangeAspect="1"/>
          </p:cNvGraphicFramePr>
          <p:nvPr/>
        </p:nvGraphicFramePr>
        <p:xfrm>
          <a:off x="8358214" y="2541128"/>
          <a:ext cx="357190" cy="459244"/>
        </p:xfrm>
        <a:graphic>
          <a:graphicData uri="http://schemas.openxmlformats.org/presentationml/2006/ole">
            <p:oleObj spid="_x0000_s27674" name="Equation" r:id="rId5" imgW="177480" imgH="228600" progId="Equation.DSMT4">
              <p:embed/>
            </p:oleObj>
          </a:graphicData>
        </a:graphic>
      </p:graphicFrame>
      <p:graphicFrame>
        <p:nvGraphicFramePr>
          <p:cNvPr id="27675" name="Object 27"/>
          <p:cNvGraphicFramePr>
            <a:graphicFrameLocks noChangeAspect="1"/>
          </p:cNvGraphicFramePr>
          <p:nvPr/>
        </p:nvGraphicFramePr>
        <p:xfrm>
          <a:off x="2454837" y="3286124"/>
          <a:ext cx="4563655" cy="923930"/>
        </p:xfrm>
        <a:graphic>
          <a:graphicData uri="http://schemas.openxmlformats.org/presentationml/2006/ole">
            <p:oleObj spid="_x0000_s27675" name="Equation" r:id="rId6" imgW="2070000" imgH="419040" progId="Equation.DSMT4">
              <p:embed/>
            </p:oleObj>
          </a:graphicData>
        </a:graphic>
      </p:graphicFrame>
      <p:graphicFrame>
        <p:nvGraphicFramePr>
          <p:cNvPr id="27676" name="Object 28"/>
          <p:cNvGraphicFramePr>
            <a:graphicFrameLocks noChangeAspect="1"/>
          </p:cNvGraphicFramePr>
          <p:nvPr/>
        </p:nvGraphicFramePr>
        <p:xfrm>
          <a:off x="396877" y="4143380"/>
          <a:ext cx="4532313" cy="1000125"/>
        </p:xfrm>
        <a:graphic>
          <a:graphicData uri="http://schemas.openxmlformats.org/presentationml/2006/ole">
            <p:oleObj spid="_x0000_s27676" name="Equation" r:id="rId7" imgW="1841400" imgH="406080" progId="Equation.DSMT4">
              <p:embed/>
            </p:oleObj>
          </a:graphicData>
        </a:graphic>
      </p:graphicFrame>
      <p:graphicFrame>
        <p:nvGraphicFramePr>
          <p:cNvPr id="27677" name="Object 29"/>
          <p:cNvGraphicFramePr>
            <a:graphicFrameLocks noChangeAspect="1"/>
          </p:cNvGraphicFramePr>
          <p:nvPr/>
        </p:nvGraphicFramePr>
        <p:xfrm>
          <a:off x="5364191" y="4214818"/>
          <a:ext cx="3279775" cy="1031875"/>
        </p:xfrm>
        <a:graphic>
          <a:graphicData uri="http://schemas.openxmlformats.org/presentationml/2006/ole">
            <p:oleObj spid="_x0000_s27677" name="Equation" r:id="rId8" imgW="1333440" imgH="419040" progId="Equation.DSMT4">
              <p:embed/>
            </p:oleObj>
          </a:graphicData>
        </a:graphic>
      </p:graphicFrame>
      <p:graphicFrame>
        <p:nvGraphicFramePr>
          <p:cNvPr id="27678" name="Object 30"/>
          <p:cNvGraphicFramePr>
            <a:graphicFrameLocks noChangeAspect="1"/>
          </p:cNvGraphicFramePr>
          <p:nvPr/>
        </p:nvGraphicFramePr>
        <p:xfrm>
          <a:off x="3736486" y="5407040"/>
          <a:ext cx="1692770" cy="379414"/>
        </p:xfrm>
        <a:graphic>
          <a:graphicData uri="http://schemas.openxmlformats.org/presentationml/2006/ole">
            <p:oleObj spid="_x0000_s27678" name="Equation" r:id="rId9" imgW="736560" imgH="16488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42900"/>
            <a:ext cx="9144000" cy="796908"/>
          </a:xfrm>
        </p:spPr>
        <p:txBody>
          <a:bodyPr>
            <a:normAutofit fontScale="90000"/>
          </a:bodyPr>
          <a:lstStyle/>
          <a:p>
            <a:pPr marL="347472" indent="-347472">
              <a:spcBef>
                <a:spcPts val="576"/>
              </a:spcBef>
            </a:pPr>
            <a:r>
              <a:rPr lang="ru-RU" sz="2400" b="1" dirty="0" smtClean="0">
                <a:latin typeface="Times New Roman"/>
                <a:ea typeface="+mn-ea"/>
                <a:cs typeface="+mn-cs"/>
              </a:rPr>
              <a:t>8.</a:t>
            </a:r>
            <a:r>
              <a:rPr lang="en-US" sz="2400" b="1" dirty="0" smtClean="0">
                <a:latin typeface="Times New Roman"/>
                <a:ea typeface="+mn-ea"/>
                <a:cs typeface="+mn-cs"/>
              </a:rPr>
              <a:t>1</a:t>
            </a:r>
            <a:r>
              <a:rPr lang="ru-RU" sz="2400" b="1" dirty="0" smtClean="0">
                <a:latin typeface="Times New Roman"/>
                <a:ea typeface="+mn-ea"/>
                <a:cs typeface="+mn-cs"/>
              </a:rPr>
              <a:t>  ОПЕРАТОРИ НА КООРДИНАТИТЕ И ИМПУЛСА И ТЕХНИТЕ СОБСТВЕНИ СТОЙНОСТИ И СОБСТВЕНИ ФУНКЦИИ </a:t>
            </a:r>
            <a:endParaRPr lang="en-US" sz="2400" b="1" dirty="0">
              <a:latin typeface="Times New Roman"/>
              <a:ea typeface="+mn-ea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71470" y="714356"/>
            <a:ext cx="9572692" cy="621508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400" dirty="0" smtClean="0">
                <a:latin typeface="Times New Roman" pitchFamily="18" charset="0"/>
              </a:rPr>
              <a:t>  </a:t>
            </a:r>
            <a:r>
              <a:rPr lang="bg-BG" sz="2400" b="1" i="1" dirty="0" smtClean="0"/>
              <a:t>•  Оператори </a:t>
            </a:r>
          </a:p>
          <a:p>
            <a:pPr>
              <a:buNone/>
            </a:pPr>
            <a:endParaRPr lang="bg-BG" sz="2400" b="1" i="1" dirty="0" smtClean="0"/>
          </a:p>
          <a:p>
            <a:pPr>
              <a:buNone/>
            </a:pPr>
            <a:endParaRPr lang="bg-BG" sz="2400" b="1" i="1" dirty="0" smtClean="0"/>
          </a:p>
          <a:p>
            <a:pPr>
              <a:buNone/>
            </a:pPr>
            <a:endParaRPr lang="bg-BG" sz="2400" b="1" i="1" dirty="0" smtClean="0"/>
          </a:p>
          <a:p>
            <a:pPr>
              <a:buNone/>
            </a:pPr>
            <a:r>
              <a:rPr lang="bg-BG" sz="2400" b="1" i="1" dirty="0" smtClean="0"/>
              <a:t>•  Собствена функция на оператора</a:t>
            </a:r>
          </a:p>
          <a:p>
            <a:pPr>
              <a:buNone/>
            </a:pPr>
            <a:endParaRPr lang="bg-BG" sz="2400" b="1" i="1" dirty="0" smtClean="0"/>
          </a:p>
          <a:p>
            <a:pPr>
              <a:buNone/>
            </a:pPr>
            <a:endParaRPr lang="bg-BG" sz="2400" b="1" i="1" dirty="0" smtClean="0"/>
          </a:p>
          <a:p>
            <a:pPr>
              <a:buNone/>
            </a:pPr>
            <a:endParaRPr lang="bg-BG" sz="2400" b="1" i="1" dirty="0" smtClean="0"/>
          </a:p>
          <a:p>
            <a:pPr>
              <a:buNone/>
            </a:pPr>
            <a:endParaRPr lang="bg-BG" sz="2400" b="1" i="1" dirty="0" smtClean="0"/>
          </a:p>
          <a:p>
            <a:pPr>
              <a:buNone/>
            </a:pPr>
            <a:endParaRPr lang="bg-BG" sz="2400" b="1" i="1" dirty="0" smtClean="0"/>
          </a:p>
          <a:p>
            <a:pPr>
              <a:buNone/>
            </a:pPr>
            <a:r>
              <a:rPr lang="ru-RU" sz="2400" dirty="0" smtClean="0"/>
              <a:t>От </a:t>
            </a:r>
            <a:r>
              <a:rPr lang="ru-RU" sz="2400" dirty="0" err="1" smtClean="0"/>
              <a:t>сравняването</a:t>
            </a:r>
            <a:r>
              <a:rPr lang="ru-RU" sz="2400" dirty="0" smtClean="0"/>
              <a:t> е очевидно, </a:t>
            </a:r>
            <a:r>
              <a:rPr lang="ru-RU" sz="2400" dirty="0" err="1" smtClean="0"/>
              <a:t>че</a:t>
            </a:r>
            <a:r>
              <a:rPr lang="ru-RU" sz="2400" dirty="0" smtClean="0"/>
              <a:t> </a:t>
            </a:r>
            <a:r>
              <a:rPr lang="ru-RU" sz="2400" dirty="0" err="1" smtClean="0"/>
              <a:t>собствената</a:t>
            </a:r>
            <a:r>
              <a:rPr lang="ru-RU" sz="2400" dirty="0" smtClean="0"/>
              <a:t> функция на оператора </a:t>
            </a:r>
          </a:p>
          <a:p>
            <a:pPr>
              <a:buNone/>
            </a:pPr>
            <a:r>
              <a:rPr lang="ru-RU" sz="2400" dirty="0" smtClean="0"/>
              <a:t> е </a:t>
            </a:r>
            <a:r>
              <a:rPr lang="ru-RU" sz="2400" dirty="0" err="1" smtClean="0"/>
              <a:t>делта-функция</a:t>
            </a:r>
            <a:r>
              <a:rPr lang="ru-RU" sz="2400" b="1" i="1" dirty="0" smtClean="0"/>
              <a:t>:</a:t>
            </a:r>
            <a:r>
              <a:rPr lang="bg-BG" sz="2400" b="1" i="1" dirty="0" smtClean="0"/>
              <a:t> </a:t>
            </a:r>
          </a:p>
          <a:p>
            <a:pPr>
              <a:buNone/>
            </a:pPr>
            <a:endParaRPr lang="bg-BG" sz="2400" b="1" i="1" dirty="0" smtClean="0"/>
          </a:p>
          <a:p>
            <a:pPr>
              <a:buNone/>
            </a:pPr>
            <a:endParaRPr lang="bg-BG" sz="2400" b="1" i="1" dirty="0" smtClean="0"/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</a:rPr>
              <a:t> 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</a:rPr>
              <a:t> </a:t>
            </a:r>
          </a:p>
          <a:p>
            <a:pPr>
              <a:buNone/>
            </a:pPr>
            <a:endParaRPr lang="bg-BG" sz="2400" dirty="0" smtClean="0">
              <a:latin typeface="Times New Roman" pitchFamily="18" charset="0"/>
            </a:endParaRPr>
          </a:p>
          <a:p>
            <a:pPr>
              <a:buNone/>
            </a:pPr>
            <a:r>
              <a:rPr lang="bg-BG" sz="2400" dirty="0" smtClean="0">
                <a:latin typeface="Times New Roman" pitchFamily="18" charset="0"/>
              </a:rPr>
              <a:t> </a:t>
            </a:r>
            <a:endParaRPr lang="en-US" sz="2400" dirty="0">
              <a:latin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10432" y="6572272"/>
            <a:ext cx="2133600" cy="365125"/>
          </a:xfrm>
        </p:spPr>
        <p:txBody>
          <a:bodyPr/>
          <a:lstStyle/>
          <a:p>
            <a:fld id="{2ADFFEBF-AC71-420D-9A36-DFCB78D0D215}" type="slidenum">
              <a:rPr lang="en-US" smtClean="0"/>
              <a:pPr/>
              <a:t>2</a:t>
            </a:fld>
            <a:endParaRPr lang="en-US" dirty="0"/>
          </a:p>
        </p:txBody>
      </p:sp>
      <p:graphicFrame>
        <p:nvGraphicFramePr>
          <p:cNvPr id="14344" name="Object 8"/>
          <p:cNvGraphicFramePr>
            <a:graphicFrameLocks noChangeAspect="1"/>
          </p:cNvGraphicFramePr>
          <p:nvPr/>
        </p:nvGraphicFramePr>
        <p:xfrm>
          <a:off x="2143107" y="714356"/>
          <a:ext cx="1476385" cy="428628"/>
        </p:xfrm>
        <a:graphic>
          <a:graphicData uri="http://schemas.openxmlformats.org/presentationml/2006/ole">
            <p:oleObj spid="_x0000_s14344" name="Equation" r:id="rId3" imgW="787320" imgH="228600" progId="Equation.DSMT4">
              <p:embed/>
            </p:oleObj>
          </a:graphicData>
        </a:graphic>
      </p:graphicFrame>
      <p:graphicFrame>
        <p:nvGraphicFramePr>
          <p:cNvPr id="14345" name="Object 9"/>
          <p:cNvGraphicFramePr>
            <a:graphicFrameLocks noChangeAspect="1"/>
          </p:cNvGraphicFramePr>
          <p:nvPr/>
        </p:nvGraphicFramePr>
        <p:xfrm>
          <a:off x="2214546" y="1071546"/>
          <a:ext cx="3804074" cy="428628"/>
        </p:xfrm>
        <a:graphic>
          <a:graphicData uri="http://schemas.openxmlformats.org/presentationml/2006/ole">
            <p:oleObj spid="_x0000_s14345" name="Equation" r:id="rId4" imgW="1803240" imgH="203040" progId="Equation.DSMT4">
              <p:embed/>
            </p:oleObj>
          </a:graphicData>
        </a:graphic>
      </p:graphicFrame>
      <p:graphicFrame>
        <p:nvGraphicFramePr>
          <p:cNvPr id="14346" name="Object 10"/>
          <p:cNvGraphicFramePr>
            <a:graphicFrameLocks noChangeAspect="1"/>
          </p:cNvGraphicFramePr>
          <p:nvPr/>
        </p:nvGraphicFramePr>
        <p:xfrm>
          <a:off x="3857620" y="1571612"/>
          <a:ext cx="714380" cy="371478"/>
        </p:xfrm>
        <a:graphic>
          <a:graphicData uri="http://schemas.openxmlformats.org/presentationml/2006/ole">
            <p:oleObj spid="_x0000_s14346" name="Equation" r:id="rId5" imgW="317160" imgH="164880" progId="Equation.DSMT4">
              <p:embed/>
            </p:oleObj>
          </a:graphicData>
        </a:graphic>
      </p:graphicFrame>
      <p:graphicFrame>
        <p:nvGraphicFramePr>
          <p:cNvPr id="14347" name="Object 11"/>
          <p:cNvGraphicFramePr>
            <a:graphicFrameLocks noChangeAspect="1"/>
          </p:cNvGraphicFramePr>
          <p:nvPr/>
        </p:nvGraphicFramePr>
        <p:xfrm>
          <a:off x="3571868" y="2071678"/>
          <a:ext cx="1468442" cy="429237"/>
        </p:xfrm>
        <a:graphic>
          <a:graphicData uri="http://schemas.openxmlformats.org/presentationml/2006/ole">
            <p:oleObj spid="_x0000_s14347" name="Equation" r:id="rId6" imgW="825480" imgH="241200" progId="Equation.DSMT4">
              <p:embed/>
            </p:oleObj>
          </a:graphicData>
        </a:graphic>
      </p:graphicFrame>
      <p:graphicFrame>
        <p:nvGraphicFramePr>
          <p:cNvPr id="14348" name="Object 12"/>
          <p:cNvGraphicFramePr>
            <a:graphicFrameLocks noChangeAspect="1"/>
          </p:cNvGraphicFramePr>
          <p:nvPr/>
        </p:nvGraphicFramePr>
        <p:xfrm>
          <a:off x="5000629" y="2526184"/>
          <a:ext cx="214313" cy="333375"/>
        </p:xfrm>
        <a:graphic>
          <a:graphicData uri="http://schemas.openxmlformats.org/presentationml/2006/ole">
            <p:oleObj spid="_x0000_s14348" name="Equation" r:id="rId7" imgW="114120" imgH="177480" progId="Equation.DSMT4">
              <p:embed/>
            </p:oleObj>
          </a:graphicData>
        </a:graphic>
      </p:graphicFrame>
      <p:graphicFrame>
        <p:nvGraphicFramePr>
          <p:cNvPr id="14349" name="Object 13"/>
          <p:cNvGraphicFramePr>
            <a:graphicFrameLocks noChangeAspect="1"/>
          </p:cNvGraphicFramePr>
          <p:nvPr/>
        </p:nvGraphicFramePr>
        <p:xfrm>
          <a:off x="3214678" y="2928934"/>
          <a:ext cx="2389204" cy="500066"/>
        </p:xfrm>
        <a:graphic>
          <a:graphicData uri="http://schemas.openxmlformats.org/presentationml/2006/ole">
            <p:oleObj spid="_x0000_s14349" name="Equation" r:id="rId8" imgW="1091880" imgH="228600" progId="Equation.DSMT4">
              <p:embed/>
            </p:oleObj>
          </a:graphicData>
        </a:graphic>
      </p:graphicFrame>
      <p:graphicFrame>
        <p:nvGraphicFramePr>
          <p:cNvPr id="14350" name="Object 14"/>
          <p:cNvGraphicFramePr>
            <a:graphicFrameLocks noChangeAspect="1"/>
          </p:cNvGraphicFramePr>
          <p:nvPr/>
        </p:nvGraphicFramePr>
        <p:xfrm>
          <a:off x="527815" y="3429000"/>
          <a:ext cx="7973275" cy="500066"/>
        </p:xfrm>
        <a:graphic>
          <a:graphicData uri="http://schemas.openxmlformats.org/presentationml/2006/ole">
            <p:oleObj spid="_x0000_s14350" name="Equation" r:id="rId9" imgW="3644640" imgH="228600" progId="Equation.DSMT4">
              <p:embed/>
            </p:oleObj>
          </a:graphicData>
        </a:graphic>
      </p:graphicFrame>
      <p:graphicFrame>
        <p:nvGraphicFramePr>
          <p:cNvPr id="14351" name="Object 15"/>
          <p:cNvGraphicFramePr>
            <a:graphicFrameLocks noChangeAspect="1"/>
          </p:cNvGraphicFramePr>
          <p:nvPr/>
        </p:nvGraphicFramePr>
        <p:xfrm>
          <a:off x="2857488" y="3929066"/>
          <a:ext cx="3250429" cy="500066"/>
        </p:xfrm>
        <a:graphic>
          <a:graphicData uri="http://schemas.openxmlformats.org/presentationml/2006/ole">
            <p:oleObj spid="_x0000_s14351" name="Equation" r:id="rId10" imgW="1320480" imgH="203040" progId="Equation.DSMT4">
              <p:embed/>
            </p:oleObj>
          </a:graphicData>
        </a:graphic>
      </p:graphicFrame>
      <p:graphicFrame>
        <p:nvGraphicFramePr>
          <p:cNvPr id="14352" name="Object 16"/>
          <p:cNvGraphicFramePr>
            <a:graphicFrameLocks noChangeAspect="1"/>
          </p:cNvGraphicFramePr>
          <p:nvPr/>
        </p:nvGraphicFramePr>
        <p:xfrm>
          <a:off x="2928926" y="4429132"/>
          <a:ext cx="3250429" cy="500066"/>
        </p:xfrm>
        <a:graphic>
          <a:graphicData uri="http://schemas.openxmlformats.org/presentationml/2006/ole">
            <p:oleObj spid="_x0000_s14352" name="Equation" r:id="rId11" imgW="1320480" imgH="203040" progId="Equation.DSMT4">
              <p:embed/>
            </p:oleObj>
          </a:graphicData>
        </a:graphic>
      </p:graphicFrame>
      <p:sp>
        <p:nvSpPr>
          <p:cNvPr id="14353" name="Rectangle 17"/>
          <p:cNvSpPr>
            <a:spLocks noChangeArrowheads="1"/>
          </p:cNvSpPr>
          <p:nvPr/>
        </p:nvSpPr>
        <p:spPr bwMode="auto">
          <a:xfrm>
            <a:off x="4336038" y="97795"/>
            <a:ext cx="471924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92088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bg-BG" sz="11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*</a:t>
            </a:r>
            <a:r>
              <a:rPr kumimoji="0" lang="bg-BG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:</a:t>
            </a:r>
            <a:endParaRPr kumimoji="0" lang="bg-BG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4354" name="Object 18"/>
          <p:cNvGraphicFramePr>
            <a:graphicFrameLocks noChangeAspect="1"/>
          </p:cNvGraphicFramePr>
          <p:nvPr/>
        </p:nvGraphicFramePr>
        <p:xfrm>
          <a:off x="8786842" y="5143512"/>
          <a:ext cx="214313" cy="333375"/>
        </p:xfrm>
        <a:graphic>
          <a:graphicData uri="http://schemas.openxmlformats.org/presentationml/2006/ole">
            <p:oleObj spid="_x0000_s14354" name="Equation" r:id="rId12" imgW="114120" imgH="177480" progId="Equation.DSMT4">
              <p:embed/>
            </p:oleObj>
          </a:graphicData>
        </a:graphic>
      </p:graphicFrame>
      <p:graphicFrame>
        <p:nvGraphicFramePr>
          <p:cNvPr id="14355" name="Object 19"/>
          <p:cNvGraphicFramePr>
            <a:graphicFrameLocks noChangeAspect="1"/>
          </p:cNvGraphicFramePr>
          <p:nvPr/>
        </p:nvGraphicFramePr>
        <p:xfrm>
          <a:off x="3398838" y="6000750"/>
          <a:ext cx="2274887" cy="479425"/>
        </p:xfrm>
        <a:graphic>
          <a:graphicData uri="http://schemas.openxmlformats.org/presentationml/2006/ole">
            <p:oleObj spid="_x0000_s14355" name="Equation" r:id="rId13" imgW="965160" imgH="20304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42900"/>
            <a:ext cx="9144000" cy="857256"/>
          </a:xfrm>
        </p:spPr>
        <p:txBody>
          <a:bodyPr>
            <a:normAutofit fontScale="90000"/>
          </a:bodyPr>
          <a:lstStyle/>
          <a:p>
            <a:r>
              <a:rPr lang="ru-RU" sz="2400" b="1" dirty="0" smtClean="0">
                <a:latin typeface="Times New Roman"/>
              </a:rPr>
              <a:t>8.1  ОПЕРАТОРИ НА КООРДИНАТИТЕ И ИМПУЛСА И ТЕХНИТЕ СОБСТВЕНИ СТОЙНОСТИ И СОБСТВЕНИ ФУНКЦИИ</a:t>
            </a:r>
            <a:endParaRPr lang="en-US" sz="2400" b="1" dirty="0">
              <a:latin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28694"/>
            <a:ext cx="9358346" cy="621508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bg-BG" sz="2400" spc="45" dirty="0" smtClean="0">
                <a:latin typeface="Times New Roman"/>
                <a:ea typeface="Times New Roman"/>
              </a:rPr>
              <a:t>•</a:t>
            </a:r>
            <a:r>
              <a:rPr lang="bg-BG" sz="2400" b="1" i="1" spc="45" dirty="0" smtClean="0">
                <a:latin typeface="Times New Roman"/>
                <a:ea typeface="Times New Roman"/>
              </a:rPr>
              <a:t> Оператори </a:t>
            </a:r>
            <a:endParaRPr lang="bg-BG" sz="2400" b="1" i="1" dirty="0" smtClean="0">
              <a:latin typeface="Times New Roman"/>
              <a:ea typeface="Times New Roman"/>
            </a:endParaRPr>
          </a:p>
          <a:p>
            <a:pPr>
              <a:buNone/>
            </a:pPr>
            <a:endParaRPr lang="bg-BG" sz="2400" b="1" i="1" dirty="0" smtClean="0">
              <a:latin typeface="Times New Roman"/>
            </a:endParaRPr>
          </a:p>
          <a:p>
            <a:pPr>
              <a:buNone/>
            </a:pPr>
            <a:endParaRPr lang="bg-BG" sz="2400" b="1" i="1" dirty="0" smtClean="0">
              <a:latin typeface="Times New Roman"/>
            </a:endParaRPr>
          </a:p>
          <a:p>
            <a:pPr>
              <a:buNone/>
            </a:pPr>
            <a:endParaRPr lang="ru-RU" sz="2400" b="1" i="1" dirty="0" smtClean="0">
              <a:latin typeface="Times New Roman" pitchFamily="18" charset="0"/>
            </a:endParaRPr>
          </a:p>
          <a:p>
            <a:pPr>
              <a:buNone/>
            </a:pPr>
            <a:endParaRPr lang="bg-BG" sz="2400" spc="45" dirty="0" smtClean="0">
              <a:latin typeface="Times New Roman"/>
              <a:ea typeface="Times New Roman"/>
            </a:endParaRPr>
          </a:p>
          <a:p>
            <a:pPr>
              <a:buNone/>
            </a:pPr>
            <a:endParaRPr lang="bg-BG" sz="2400" spc="45" dirty="0" smtClean="0">
              <a:latin typeface="Times New Roman"/>
              <a:ea typeface="Times New Roman"/>
            </a:endParaRPr>
          </a:p>
          <a:p>
            <a:pPr>
              <a:buNone/>
            </a:pPr>
            <a:endParaRPr lang="bg-BG" sz="2400" spc="45" dirty="0" smtClean="0">
              <a:latin typeface="Times New Roman"/>
              <a:ea typeface="Times New Roman"/>
            </a:endParaRPr>
          </a:p>
          <a:p>
            <a:pPr>
              <a:buNone/>
            </a:pPr>
            <a:r>
              <a:rPr lang="bg-BG" sz="2400" spc="45" dirty="0" smtClean="0">
                <a:latin typeface="Times New Roman"/>
                <a:ea typeface="Times New Roman"/>
              </a:rPr>
              <a:t>• </a:t>
            </a:r>
            <a:r>
              <a:rPr lang="bg-BG" sz="2400" b="1" i="1" dirty="0" smtClean="0"/>
              <a:t>Собствена функция на оператора</a:t>
            </a:r>
            <a:endParaRPr lang="el-GR" sz="2400" dirty="0" smtClean="0">
              <a:latin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10432" y="6564337"/>
            <a:ext cx="2133600" cy="365125"/>
          </a:xfrm>
        </p:spPr>
        <p:txBody>
          <a:bodyPr/>
          <a:lstStyle/>
          <a:p>
            <a:fld id="{2ADFFEBF-AC71-420D-9A36-DFCB78D0D215}" type="slidenum">
              <a:rPr lang="en-US" smtClean="0"/>
              <a:pPr/>
              <a:t>3</a:t>
            </a:fld>
            <a:endParaRPr lang="en-US" dirty="0"/>
          </a:p>
        </p:txBody>
      </p:sp>
      <p:graphicFrame>
        <p:nvGraphicFramePr>
          <p:cNvPr id="16401" name="Object 17"/>
          <p:cNvGraphicFramePr>
            <a:graphicFrameLocks noChangeAspect="1"/>
          </p:cNvGraphicFramePr>
          <p:nvPr/>
        </p:nvGraphicFramePr>
        <p:xfrm>
          <a:off x="2022791" y="1000108"/>
          <a:ext cx="1691953" cy="428628"/>
        </p:xfrm>
        <a:graphic>
          <a:graphicData uri="http://schemas.openxmlformats.org/presentationml/2006/ole">
            <p:oleObj spid="_x0000_s16401" name="Equation" r:id="rId3" imgW="952200" imgH="241200" progId="Equation.DSMT4">
              <p:embed/>
            </p:oleObj>
          </a:graphicData>
        </a:graphic>
      </p:graphicFrame>
      <p:graphicFrame>
        <p:nvGraphicFramePr>
          <p:cNvPr id="16402" name="Object 18"/>
          <p:cNvGraphicFramePr>
            <a:graphicFrameLocks noChangeAspect="1"/>
          </p:cNvGraphicFramePr>
          <p:nvPr/>
        </p:nvGraphicFramePr>
        <p:xfrm>
          <a:off x="1625182" y="1428736"/>
          <a:ext cx="5518586" cy="857256"/>
        </p:xfrm>
        <a:graphic>
          <a:graphicData uri="http://schemas.openxmlformats.org/presentationml/2006/ole">
            <p:oleObj spid="_x0000_s16402" name="Equation" r:id="rId4" imgW="2616120" imgH="406080" progId="Equation.DSMT4">
              <p:embed/>
            </p:oleObj>
          </a:graphicData>
        </a:graphic>
      </p:graphicFrame>
      <p:graphicFrame>
        <p:nvGraphicFramePr>
          <p:cNvPr id="16404" name="Object 20"/>
          <p:cNvGraphicFramePr>
            <a:graphicFrameLocks noChangeAspect="1"/>
          </p:cNvGraphicFramePr>
          <p:nvPr/>
        </p:nvGraphicFramePr>
        <p:xfrm>
          <a:off x="2571736" y="2285992"/>
          <a:ext cx="3998427" cy="785818"/>
        </p:xfrm>
        <a:graphic>
          <a:graphicData uri="http://schemas.openxmlformats.org/presentationml/2006/ole">
            <p:oleObj spid="_x0000_s16404" name="Equation" r:id="rId5" imgW="2197080" imgH="431640" progId="Equation.DSMT4">
              <p:embed/>
            </p:oleObj>
          </a:graphicData>
        </a:graphic>
      </p:graphicFrame>
      <p:graphicFrame>
        <p:nvGraphicFramePr>
          <p:cNvPr id="16405" name="Object 21"/>
          <p:cNvGraphicFramePr>
            <a:graphicFrameLocks noChangeAspect="1"/>
          </p:cNvGraphicFramePr>
          <p:nvPr/>
        </p:nvGraphicFramePr>
        <p:xfrm>
          <a:off x="1214414" y="3214686"/>
          <a:ext cx="6539638" cy="857256"/>
        </p:xfrm>
        <a:graphic>
          <a:graphicData uri="http://schemas.openxmlformats.org/presentationml/2006/ole">
            <p:oleObj spid="_x0000_s16405" name="Equation" r:id="rId6" imgW="3390840" imgH="444240" progId="Equation.DSMT4">
              <p:embed/>
            </p:oleObj>
          </a:graphicData>
        </a:graphic>
      </p:graphicFrame>
      <p:graphicFrame>
        <p:nvGraphicFramePr>
          <p:cNvPr id="16406" name="Object 22"/>
          <p:cNvGraphicFramePr>
            <a:graphicFrameLocks noChangeAspect="1"/>
          </p:cNvGraphicFramePr>
          <p:nvPr/>
        </p:nvGraphicFramePr>
        <p:xfrm>
          <a:off x="4975230" y="4071942"/>
          <a:ext cx="382588" cy="361950"/>
        </p:xfrm>
        <a:graphic>
          <a:graphicData uri="http://schemas.openxmlformats.org/presentationml/2006/ole">
            <p:oleObj spid="_x0000_s16406" name="Equation" r:id="rId7" imgW="215640" imgH="203040" progId="Equation.DSMT4">
              <p:embed/>
            </p:oleObj>
          </a:graphicData>
        </a:graphic>
      </p:graphicFrame>
      <p:graphicFrame>
        <p:nvGraphicFramePr>
          <p:cNvPr id="16407" name="Object 23"/>
          <p:cNvGraphicFramePr>
            <a:graphicFrameLocks noChangeAspect="1"/>
          </p:cNvGraphicFramePr>
          <p:nvPr/>
        </p:nvGraphicFramePr>
        <p:xfrm>
          <a:off x="214282" y="4500570"/>
          <a:ext cx="2786082" cy="1143008"/>
        </p:xfrm>
        <a:graphic>
          <a:graphicData uri="http://schemas.openxmlformats.org/presentationml/2006/ole">
            <p:oleObj spid="_x0000_s16407" name="Equation" r:id="rId8" imgW="1485720" imgH="609480" progId="Equation.DSMT4">
              <p:embed/>
            </p:oleObj>
          </a:graphicData>
        </a:graphic>
      </p:graphicFrame>
      <p:graphicFrame>
        <p:nvGraphicFramePr>
          <p:cNvPr id="16408" name="Object 24"/>
          <p:cNvGraphicFramePr>
            <a:graphicFrameLocks noChangeAspect="1"/>
          </p:cNvGraphicFramePr>
          <p:nvPr/>
        </p:nvGraphicFramePr>
        <p:xfrm>
          <a:off x="3257580" y="4643438"/>
          <a:ext cx="5672138" cy="785812"/>
        </p:xfrm>
        <a:graphic>
          <a:graphicData uri="http://schemas.openxmlformats.org/presentationml/2006/ole">
            <p:oleObj spid="_x0000_s16408" name="Equation" r:id="rId9" imgW="2933640" imgH="406080" progId="Equation.DSMT4">
              <p:embed/>
            </p:oleObj>
          </a:graphicData>
        </a:graphic>
      </p:graphicFrame>
      <p:graphicFrame>
        <p:nvGraphicFramePr>
          <p:cNvPr id="16409" name="Object 25"/>
          <p:cNvGraphicFramePr>
            <a:graphicFrameLocks noChangeAspect="1"/>
          </p:cNvGraphicFramePr>
          <p:nvPr/>
        </p:nvGraphicFramePr>
        <p:xfrm>
          <a:off x="1932967" y="5643578"/>
          <a:ext cx="4710735" cy="788990"/>
        </p:xfrm>
        <a:graphic>
          <a:graphicData uri="http://schemas.openxmlformats.org/presentationml/2006/ole">
            <p:oleObj spid="_x0000_s16409" name="Equation" r:id="rId10" imgW="2577960" imgH="43164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71462"/>
            <a:ext cx="8929718" cy="796908"/>
          </a:xfrm>
        </p:spPr>
        <p:txBody>
          <a:bodyPr>
            <a:normAutofit fontScale="90000"/>
          </a:bodyPr>
          <a:lstStyle/>
          <a:p>
            <a:r>
              <a:rPr lang="ru-RU" sz="2400" b="1" dirty="0" smtClean="0">
                <a:latin typeface="Times New Roman"/>
              </a:rPr>
              <a:t>8.1  ОПЕРАТОРИ НА КООРДИНАТИТЕ И ИМПУЛСА И ТЕХНИТЕ СОБСТВЕНИ СТОЙНОСТИ И СОБСТВЕНИ ФУНКЦИИ</a:t>
            </a:r>
            <a:endParaRPr lang="en-US" sz="2400" dirty="0">
              <a:latin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42908" y="714356"/>
            <a:ext cx="9572692" cy="6143644"/>
          </a:xfrm>
        </p:spPr>
        <p:txBody>
          <a:bodyPr>
            <a:normAutofit/>
          </a:bodyPr>
          <a:lstStyle/>
          <a:p>
            <a:r>
              <a:rPr lang="ru-RU" sz="2400" b="1" i="1" dirty="0" err="1" smtClean="0">
                <a:latin typeface="Times New Roman" pitchFamily="18" charset="0"/>
              </a:rPr>
              <a:t>Комутиране</a:t>
            </a:r>
            <a:r>
              <a:rPr lang="ru-RU" sz="2400" b="1" i="1" dirty="0" smtClean="0">
                <a:latin typeface="Times New Roman" pitchFamily="18" charset="0"/>
              </a:rPr>
              <a:t> на </a:t>
            </a:r>
            <a:r>
              <a:rPr lang="ru-RU" sz="2400" b="1" i="1" dirty="0" err="1" smtClean="0">
                <a:latin typeface="Times New Roman" pitchFamily="18" charset="0"/>
              </a:rPr>
              <a:t>компонентата</a:t>
            </a:r>
            <a:r>
              <a:rPr lang="ru-RU" sz="2400" b="1" i="1" dirty="0" smtClean="0">
                <a:latin typeface="Times New Roman" pitchFamily="18" charset="0"/>
              </a:rPr>
              <a:t> </a:t>
            </a:r>
            <a:r>
              <a:rPr lang="ru-RU" sz="2400" b="1" i="1" dirty="0" err="1" smtClean="0">
                <a:latin typeface="Times New Roman" pitchFamily="18" charset="0"/>
              </a:rPr>
              <a:t>на</a:t>
            </a:r>
            <a:r>
              <a:rPr lang="ru-RU" sz="2400" b="1" i="1" dirty="0" smtClean="0">
                <a:latin typeface="Times New Roman" pitchFamily="18" charset="0"/>
              </a:rPr>
              <a:t> </a:t>
            </a:r>
            <a:r>
              <a:rPr lang="ru-RU" sz="2400" b="1" i="1" dirty="0" err="1" smtClean="0">
                <a:latin typeface="Times New Roman" pitchFamily="18" charset="0"/>
              </a:rPr>
              <a:t>импулса</a:t>
            </a:r>
            <a:r>
              <a:rPr lang="ru-RU" sz="2400" b="1" i="1" dirty="0" smtClean="0">
                <a:latin typeface="Times New Roman" pitchFamily="18" charset="0"/>
              </a:rPr>
              <a:t> и </a:t>
            </a:r>
            <a:r>
              <a:rPr lang="ru-RU" sz="2400" b="1" i="1" dirty="0" err="1" smtClean="0">
                <a:latin typeface="Times New Roman" pitchFamily="18" charset="0"/>
              </a:rPr>
              <a:t>разноименна</a:t>
            </a:r>
            <a:r>
              <a:rPr lang="ru-RU" sz="2400" b="1" i="1" dirty="0" smtClean="0">
                <a:latin typeface="Times New Roman" pitchFamily="18" charset="0"/>
              </a:rPr>
              <a:t> координата</a:t>
            </a:r>
          </a:p>
          <a:p>
            <a:endParaRPr lang="ru-RU" sz="2400" b="1" i="1" dirty="0" smtClean="0">
              <a:latin typeface="Times New Roman" pitchFamily="18" charset="0"/>
            </a:endParaRPr>
          </a:p>
          <a:p>
            <a:endParaRPr lang="ru-RU" sz="2400" b="1" i="1" dirty="0" smtClean="0">
              <a:latin typeface="Times New Roman" pitchFamily="18" charset="0"/>
            </a:endParaRPr>
          </a:p>
          <a:p>
            <a:endParaRPr lang="ru-RU" sz="2400" b="1" i="1" dirty="0" smtClean="0">
              <a:latin typeface="Times New Roman" pitchFamily="18" charset="0"/>
            </a:endParaRPr>
          </a:p>
          <a:p>
            <a:pPr>
              <a:buNone/>
            </a:pPr>
            <a:r>
              <a:rPr lang="ru-RU" sz="2400" i="1" dirty="0" err="1" smtClean="0">
                <a:latin typeface="Times New Roman" pitchFamily="18" charset="0"/>
              </a:rPr>
              <a:t>Компонентите</a:t>
            </a:r>
            <a:r>
              <a:rPr lang="ru-RU" sz="2400" i="1" dirty="0" smtClean="0">
                <a:latin typeface="Times New Roman" pitchFamily="18" charset="0"/>
              </a:rPr>
              <a:t> на </a:t>
            </a:r>
            <a:r>
              <a:rPr lang="ru-RU" sz="2400" i="1" dirty="0" err="1" smtClean="0">
                <a:latin typeface="Times New Roman" pitchFamily="18" charset="0"/>
              </a:rPr>
              <a:t>импулса</a:t>
            </a:r>
            <a:r>
              <a:rPr lang="ru-RU" sz="2400" i="1" dirty="0" smtClean="0">
                <a:latin typeface="Times New Roman" pitchFamily="18" charset="0"/>
              </a:rPr>
              <a:t> </a:t>
            </a:r>
            <a:r>
              <a:rPr lang="ru-RU" sz="2400" i="1" dirty="0" err="1" smtClean="0">
                <a:latin typeface="Times New Roman" pitchFamily="18" charset="0"/>
              </a:rPr>
              <a:t>комутират</a:t>
            </a:r>
            <a:r>
              <a:rPr lang="ru-RU" sz="2400" i="1" dirty="0" smtClean="0">
                <a:latin typeface="Times New Roman" pitchFamily="18" charset="0"/>
              </a:rPr>
              <a:t> с </a:t>
            </a:r>
            <a:r>
              <a:rPr lang="ru-RU" sz="2400" i="1" dirty="0" err="1" smtClean="0">
                <a:latin typeface="Times New Roman" pitchFamily="18" charset="0"/>
              </a:rPr>
              <a:t>разноименни</a:t>
            </a:r>
            <a:r>
              <a:rPr lang="ru-RU" sz="2400" i="1" dirty="0" smtClean="0">
                <a:latin typeface="Times New Roman" pitchFamily="18" charset="0"/>
              </a:rPr>
              <a:t> </a:t>
            </a:r>
            <a:r>
              <a:rPr lang="ru-RU" sz="2400" i="1" dirty="0" err="1" smtClean="0">
                <a:latin typeface="Times New Roman" pitchFamily="18" charset="0"/>
              </a:rPr>
              <a:t>координати</a:t>
            </a:r>
            <a:r>
              <a:rPr lang="ru-RU" sz="2400" i="1" dirty="0" smtClean="0">
                <a:latin typeface="Times New Roman" pitchFamily="18" charset="0"/>
              </a:rPr>
              <a:t>.</a:t>
            </a:r>
          </a:p>
          <a:p>
            <a:r>
              <a:rPr lang="ru-RU" sz="2400" b="1" i="1" dirty="0" err="1" smtClean="0">
                <a:latin typeface="Times New Roman" pitchFamily="18" charset="0"/>
              </a:rPr>
              <a:t>Комутиране</a:t>
            </a:r>
            <a:r>
              <a:rPr lang="ru-RU" sz="2400" b="1" i="1" dirty="0" smtClean="0">
                <a:latin typeface="Times New Roman" pitchFamily="18" charset="0"/>
              </a:rPr>
              <a:t> на </a:t>
            </a:r>
            <a:r>
              <a:rPr lang="ru-RU" sz="2400" b="1" i="1" dirty="0" err="1" smtClean="0">
                <a:latin typeface="Times New Roman" pitchFamily="18" charset="0"/>
              </a:rPr>
              <a:t>компонентата</a:t>
            </a:r>
            <a:r>
              <a:rPr lang="ru-RU" sz="2400" b="1" i="1" dirty="0" smtClean="0">
                <a:latin typeface="Times New Roman" pitchFamily="18" charset="0"/>
              </a:rPr>
              <a:t> </a:t>
            </a:r>
            <a:r>
              <a:rPr lang="ru-RU" sz="2400" b="1" i="1" dirty="0" err="1" smtClean="0">
                <a:latin typeface="Times New Roman" pitchFamily="18" charset="0"/>
              </a:rPr>
              <a:t>на</a:t>
            </a:r>
            <a:r>
              <a:rPr lang="ru-RU" sz="2400" b="1" i="1" dirty="0" smtClean="0">
                <a:latin typeface="Times New Roman" pitchFamily="18" charset="0"/>
              </a:rPr>
              <a:t> </a:t>
            </a:r>
            <a:r>
              <a:rPr lang="ru-RU" sz="2400" b="1" i="1" dirty="0" err="1" smtClean="0">
                <a:latin typeface="Times New Roman" pitchFamily="18" charset="0"/>
              </a:rPr>
              <a:t>импулса</a:t>
            </a:r>
            <a:r>
              <a:rPr lang="ru-RU" sz="2400" b="1" i="1" dirty="0" smtClean="0">
                <a:latin typeface="Times New Roman" pitchFamily="18" charset="0"/>
              </a:rPr>
              <a:t> и </a:t>
            </a:r>
            <a:r>
              <a:rPr lang="ru-RU" sz="2400" b="1" i="1" dirty="0" err="1" smtClean="0">
                <a:latin typeface="Times New Roman" pitchFamily="18" charset="0"/>
              </a:rPr>
              <a:t>едноименна</a:t>
            </a:r>
            <a:r>
              <a:rPr lang="ru-RU" sz="2400" b="1" i="1" dirty="0" smtClean="0">
                <a:latin typeface="Times New Roman" pitchFamily="18" charset="0"/>
              </a:rPr>
              <a:t> координата</a:t>
            </a:r>
          </a:p>
          <a:p>
            <a:endParaRPr lang="ru-RU" sz="2400" b="1" i="1" dirty="0" smtClean="0">
              <a:latin typeface="Times New Roman" pitchFamily="18" charset="0"/>
            </a:endParaRPr>
          </a:p>
          <a:p>
            <a:pPr>
              <a:buNone/>
            </a:pPr>
            <a:r>
              <a:rPr lang="en-US" sz="2400" b="1" i="1" dirty="0" smtClean="0">
                <a:latin typeface="Times New Roman" pitchFamily="18" charset="0"/>
              </a:rPr>
              <a:t>   </a:t>
            </a:r>
          </a:p>
          <a:p>
            <a:endParaRPr lang="en-US" sz="2400" b="1" i="1" dirty="0" smtClean="0">
              <a:latin typeface="Times New Roman" pitchFamily="18" charset="0"/>
            </a:endParaRPr>
          </a:p>
          <a:p>
            <a:endParaRPr lang="en-US" sz="2400" b="1" i="1" dirty="0" smtClean="0">
              <a:latin typeface="Times New Roman" pitchFamily="18" charset="0"/>
            </a:endParaRPr>
          </a:p>
          <a:p>
            <a:pPr>
              <a:buNone/>
            </a:pPr>
            <a:r>
              <a:rPr lang="ru-RU" sz="2400" i="1" dirty="0" err="1" smtClean="0">
                <a:latin typeface="Times New Roman" pitchFamily="18" charset="0"/>
              </a:rPr>
              <a:t>Компонентите</a:t>
            </a:r>
            <a:r>
              <a:rPr lang="ru-RU" sz="2400" i="1" dirty="0" smtClean="0">
                <a:latin typeface="Times New Roman" pitchFamily="18" charset="0"/>
              </a:rPr>
              <a:t> на </a:t>
            </a:r>
            <a:r>
              <a:rPr lang="ru-RU" sz="2400" i="1" dirty="0" err="1" smtClean="0">
                <a:latin typeface="Times New Roman" pitchFamily="18" charset="0"/>
              </a:rPr>
              <a:t>импулса</a:t>
            </a:r>
            <a:r>
              <a:rPr lang="ru-RU" sz="2400" i="1" dirty="0" smtClean="0">
                <a:latin typeface="Times New Roman" pitchFamily="18" charset="0"/>
              </a:rPr>
              <a:t> не </a:t>
            </a:r>
            <a:r>
              <a:rPr lang="ru-RU" sz="2400" i="1" dirty="0" err="1" smtClean="0">
                <a:latin typeface="Times New Roman" pitchFamily="18" charset="0"/>
              </a:rPr>
              <a:t>комутират</a:t>
            </a:r>
            <a:r>
              <a:rPr lang="ru-RU" sz="2400" i="1" dirty="0" smtClean="0">
                <a:latin typeface="Times New Roman" pitchFamily="18" charset="0"/>
              </a:rPr>
              <a:t> </a:t>
            </a:r>
            <a:r>
              <a:rPr lang="ru-RU" sz="2400" i="1" dirty="0" err="1" smtClean="0">
                <a:latin typeface="Times New Roman" pitchFamily="18" charset="0"/>
              </a:rPr>
              <a:t>със</a:t>
            </a:r>
            <a:r>
              <a:rPr lang="ru-RU" sz="2400" i="1" dirty="0" smtClean="0">
                <a:latin typeface="Times New Roman" pitchFamily="18" charset="0"/>
              </a:rPr>
              <a:t> </a:t>
            </a:r>
            <a:r>
              <a:rPr lang="ru-RU" sz="2400" i="1" dirty="0" err="1" smtClean="0">
                <a:latin typeface="Times New Roman" pitchFamily="18" charset="0"/>
              </a:rPr>
              <a:t>съответните</a:t>
            </a:r>
            <a:r>
              <a:rPr lang="ru-RU" sz="2400" i="1" dirty="0" smtClean="0">
                <a:latin typeface="Times New Roman" pitchFamily="18" charset="0"/>
              </a:rPr>
              <a:t> си </a:t>
            </a:r>
          </a:p>
          <a:p>
            <a:pPr>
              <a:buNone/>
            </a:pPr>
            <a:r>
              <a:rPr lang="ru-RU" sz="2400" i="1" dirty="0" smtClean="0">
                <a:latin typeface="Times New Roman" pitchFamily="18" charset="0"/>
              </a:rPr>
              <a:t>  </a:t>
            </a:r>
            <a:r>
              <a:rPr lang="ru-RU" sz="2400" i="1" dirty="0" err="1" smtClean="0">
                <a:latin typeface="Times New Roman" pitchFamily="18" charset="0"/>
              </a:rPr>
              <a:t>координати</a:t>
            </a:r>
            <a:r>
              <a:rPr lang="ru-RU" sz="2400" i="1" dirty="0" smtClean="0">
                <a:latin typeface="Times New Roman" pitchFamily="18" charset="0"/>
              </a:rPr>
              <a:t>.</a:t>
            </a:r>
            <a:endParaRPr lang="en-US" sz="2400" i="1" dirty="0">
              <a:latin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10432" y="6572272"/>
            <a:ext cx="2133600" cy="365125"/>
          </a:xfrm>
        </p:spPr>
        <p:txBody>
          <a:bodyPr/>
          <a:lstStyle/>
          <a:p>
            <a:fld id="{2ADFFEBF-AC71-420D-9A36-DFCB78D0D215}" type="slidenum">
              <a:rPr lang="en-US" smtClean="0"/>
              <a:pPr/>
              <a:t>4</a:t>
            </a:fld>
            <a:endParaRPr lang="en-US"/>
          </a:p>
        </p:txBody>
      </p:sp>
      <p:graphicFrame>
        <p:nvGraphicFramePr>
          <p:cNvPr id="17418" name="Object 10"/>
          <p:cNvGraphicFramePr>
            <a:graphicFrameLocks noChangeAspect="1"/>
          </p:cNvGraphicFramePr>
          <p:nvPr/>
        </p:nvGraphicFramePr>
        <p:xfrm>
          <a:off x="3143240" y="1357298"/>
          <a:ext cx="2833707" cy="428628"/>
        </p:xfrm>
        <a:graphic>
          <a:graphicData uri="http://schemas.openxmlformats.org/presentationml/2006/ole">
            <p:oleObj spid="_x0000_s17418" name="Equation" r:id="rId3" imgW="1511280" imgH="228600" progId="Equation.DSMT4">
              <p:embed/>
            </p:oleObj>
          </a:graphicData>
        </a:graphic>
      </p:graphicFrame>
      <p:graphicFrame>
        <p:nvGraphicFramePr>
          <p:cNvPr id="17419" name="Object 11"/>
          <p:cNvGraphicFramePr>
            <a:graphicFrameLocks noChangeAspect="1"/>
          </p:cNvGraphicFramePr>
          <p:nvPr/>
        </p:nvGraphicFramePr>
        <p:xfrm>
          <a:off x="1571604" y="1785926"/>
          <a:ext cx="5983983" cy="1143008"/>
        </p:xfrm>
        <a:graphic>
          <a:graphicData uri="http://schemas.openxmlformats.org/presentationml/2006/ole">
            <p:oleObj spid="_x0000_s17419" name="Equation" r:id="rId4" imgW="3390840" imgH="647640" progId="Equation.DSMT4">
              <p:embed/>
            </p:oleObj>
          </a:graphicData>
        </a:graphic>
      </p:graphicFrame>
      <p:graphicFrame>
        <p:nvGraphicFramePr>
          <p:cNvPr id="17420" name="Object 12"/>
          <p:cNvGraphicFramePr>
            <a:graphicFrameLocks noChangeAspect="1"/>
          </p:cNvGraphicFramePr>
          <p:nvPr/>
        </p:nvGraphicFramePr>
        <p:xfrm>
          <a:off x="1744246" y="4000504"/>
          <a:ext cx="5542398" cy="1000132"/>
        </p:xfrm>
        <a:graphic>
          <a:graphicData uri="http://schemas.openxmlformats.org/presentationml/2006/ole">
            <p:oleObj spid="_x0000_s17420" name="Equation" r:id="rId5" imgW="3377880" imgH="609480" progId="Equation.DSMT4">
              <p:embed/>
            </p:oleObj>
          </a:graphicData>
        </a:graphic>
      </p:graphicFrame>
      <p:graphicFrame>
        <p:nvGraphicFramePr>
          <p:cNvPr id="17421" name="Object 13"/>
          <p:cNvGraphicFramePr>
            <a:graphicFrameLocks noChangeAspect="1"/>
          </p:cNvGraphicFramePr>
          <p:nvPr/>
        </p:nvGraphicFramePr>
        <p:xfrm>
          <a:off x="3500430" y="4857760"/>
          <a:ext cx="1285884" cy="809631"/>
        </p:xfrm>
        <a:graphic>
          <a:graphicData uri="http://schemas.openxmlformats.org/presentationml/2006/ole">
            <p:oleObj spid="_x0000_s17421" name="Equation" r:id="rId6" imgW="685800" imgH="43164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28604"/>
          </a:xfrm>
        </p:spPr>
        <p:txBody>
          <a:bodyPr>
            <a:normAutofit fontScale="90000"/>
          </a:bodyPr>
          <a:lstStyle/>
          <a:p>
            <a:r>
              <a:rPr lang="ru-RU" sz="2400" b="1" dirty="0" smtClean="0">
                <a:latin typeface="Times New Roman"/>
                <a:ea typeface="Times New Roman"/>
              </a:rPr>
              <a:t>8.2</a:t>
            </a:r>
            <a:r>
              <a:rPr lang="bg-BG" sz="2400" b="1" dirty="0" smtClean="0">
                <a:latin typeface="Times New Roman"/>
                <a:ea typeface="Times New Roman"/>
              </a:rPr>
              <a:t>.	ОПЕРАТОРИ НА МОМЕНТА НА ИМПУЛСА</a:t>
            </a:r>
            <a:endParaRPr lang="en-US" sz="2400" b="1" dirty="0">
              <a:latin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42908" y="714356"/>
            <a:ext cx="9644130" cy="6143644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2400" dirty="0" smtClean="0">
              <a:latin typeface="Times New Roman" pitchFamily="18" charset="0"/>
            </a:endParaRPr>
          </a:p>
          <a:p>
            <a:pPr>
              <a:buNone/>
            </a:pPr>
            <a:endParaRPr lang="ru-RU" sz="2400" dirty="0" smtClean="0">
              <a:latin typeface="Times New Roman" pitchFamily="18" charset="0"/>
            </a:endParaRPr>
          </a:p>
          <a:p>
            <a:pPr>
              <a:buNone/>
            </a:pPr>
            <a:endParaRPr lang="ru-RU" sz="2400" dirty="0" smtClean="0">
              <a:latin typeface="Times New Roman" pitchFamily="18" charset="0"/>
            </a:endParaRPr>
          </a:p>
          <a:p>
            <a:pPr>
              <a:buNone/>
            </a:pPr>
            <a:endParaRPr lang="ru-RU" sz="2400" dirty="0" smtClean="0">
              <a:latin typeface="Times New Roman" pitchFamily="18" charset="0"/>
            </a:endParaRPr>
          </a:p>
          <a:p>
            <a:pPr>
              <a:buNone/>
            </a:pPr>
            <a:endParaRPr lang="ru-RU" sz="2400" dirty="0" smtClean="0">
              <a:latin typeface="Times New Roman" pitchFamily="18" charset="0"/>
            </a:endParaRPr>
          </a:p>
          <a:p>
            <a:pPr>
              <a:buNone/>
            </a:pPr>
            <a:endParaRPr lang="ru-RU" sz="2400" dirty="0" smtClean="0">
              <a:latin typeface="Times New Roman" pitchFamily="18" charset="0"/>
            </a:endParaRPr>
          </a:p>
          <a:p>
            <a:pPr>
              <a:buNone/>
            </a:pPr>
            <a:r>
              <a:rPr lang="ru-RU" sz="2400" b="1" i="1" dirty="0" smtClean="0">
                <a:latin typeface="Times New Roman" pitchFamily="18" charset="0"/>
              </a:rPr>
              <a:t>•   </a:t>
            </a:r>
            <a:r>
              <a:rPr lang="ru-RU" sz="2400" b="1" i="1" dirty="0" err="1" smtClean="0">
                <a:latin typeface="Times New Roman" pitchFamily="18" charset="0"/>
              </a:rPr>
              <a:t>Комутиране</a:t>
            </a:r>
            <a:r>
              <a:rPr lang="ru-RU" sz="2400" b="1" i="1" dirty="0" smtClean="0">
                <a:latin typeface="Times New Roman" pitchFamily="18" charset="0"/>
              </a:rPr>
              <a:t> на </a:t>
            </a:r>
            <a:r>
              <a:rPr lang="ru-RU" sz="2400" b="1" i="1" dirty="0" err="1" smtClean="0">
                <a:latin typeface="Times New Roman" pitchFamily="18" charset="0"/>
              </a:rPr>
              <a:t>компонентите</a:t>
            </a:r>
            <a:r>
              <a:rPr lang="ru-RU" sz="2400" b="1" i="1" dirty="0" smtClean="0">
                <a:latin typeface="Times New Roman" pitchFamily="18" charset="0"/>
              </a:rPr>
              <a:t> на момента на </a:t>
            </a:r>
            <a:r>
              <a:rPr lang="ru-RU" sz="2400" b="1" i="1" dirty="0" err="1" smtClean="0">
                <a:latin typeface="Times New Roman" pitchFamily="18" charset="0"/>
              </a:rPr>
              <a:t>импулса</a:t>
            </a:r>
            <a:endParaRPr lang="ru-RU" sz="2400" b="1" i="1" dirty="0" smtClean="0">
              <a:latin typeface="Times New Roman" pitchFamily="18" charset="0"/>
            </a:endParaRPr>
          </a:p>
          <a:p>
            <a:pPr>
              <a:buNone/>
            </a:pPr>
            <a:endParaRPr lang="ru-RU" sz="2400" b="1" i="1" dirty="0" smtClean="0">
              <a:latin typeface="Times New Roman" pitchFamily="18" charset="0"/>
            </a:endParaRPr>
          </a:p>
          <a:p>
            <a:pPr>
              <a:buNone/>
            </a:pPr>
            <a:endParaRPr lang="ru-RU" sz="2400" b="1" i="1" dirty="0" smtClean="0">
              <a:latin typeface="Times New Roman" pitchFamily="18" charset="0"/>
            </a:endParaRPr>
          </a:p>
          <a:p>
            <a:pPr>
              <a:buNone/>
            </a:pPr>
            <a:endParaRPr lang="ru-RU" sz="2400" b="1" i="1" dirty="0" smtClean="0">
              <a:latin typeface="Times New Roman" pitchFamily="18" charset="0"/>
            </a:endParaRPr>
          </a:p>
          <a:p>
            <a:pPr>
              <a:buNone/>
            </a:pPr>
            <a:r>
              <a:rPr lang="ru-RU" sz="2400" i="1" dirty="0" err="1" smtClean="0">
                <a:latin typeface="Times New Roman" pitchFamily="18" charset="0"/>
              </a:rPr>
              <a:t>Операторите</a:t>
            </a:r>
            <a:r>
              <a:rPr lang="ru-RU" sz="2400" i="1" dirty="0" smtClean="0">
                <a:latin typeface="Times New Roman" pitchFamily="18" charset="0"/>
              </a:rPr>
              <a:t> на </a:t>
            </a:r>
            <a:r>
              <a:rPr lang="ru-RU" sz="2400" i="1" dirty="0" err="1" smtClean="0">
                <a:latin typeface="Times New Roman" pitchFamily="18" charset="0"/>
              </a:rPr>
              <a:t>компонентите</a:t>
            </a:r>
            <a:r>
              <a:rPr lang="ru-RU" sz="2400" i="1" dirty="0" smtClean="0">
                <a:latin typeface="Times New Roman" pitchFamily="18" charset="0"/>
              </a:rPr>
              <a:t> </a:t>
            </a:r>
            <a:r>
              <a:rPr lang="ru-RU" sz="2400" i="1" dirty="0" err="1" smtClean="0">
                <a:latin typeface="Times New Roman" pitchFamily="18" charset="0"/>
              </a:rPr>
              <a:t>на</a:t>
            </a:r>
            <a:r>
              <a:rPr lang="ru-RU" sz="2400" i="1" dirty="0" smtClean="0">
                <a:latin typeface="Times New Roman" pitchFamily="18" charset="0"/>
              </a:rPr>
              <a:t> момента на </a:t>
            </a:r>
            <a:r>
              <a:rPr lang="ru-RU" sz="2400" i="1" dirty="0" err="1" smtClean="0">
                <a:latin typeface="Times New Roman" pitchFamily="18" charset="0"/>
              </a:rPr>
              <a:t>импулса</a:t>
            </a:r>
            <a:r>
              <a:rPr lang="ru-RU" sz="2400" i="1" dirty="0" smtClean="0">
                <a:latin typeface="Times New Roman" pitchFamily="18" charset="0"/>
              </a:rPr>
              <a:t> </a:t>
            </a:r>
            <a:r>
              <a:rPr lang="ru-RU" sz="2400" i="1" dirty="0" err="1" smtClean="0">
                <a:latin typeface="Times New Roman" pitchFamily="18" charset="0"/>
              </a:rPr>
              <a:t>некомутират</a:t>
            </a:r>
            <a:r>
              <a:rPr lang="ru-RU" sz="2400" b="1" i="1" dirty="0" smtClean="0">
                <a:latin typeface="Times New Roman" pitchFamily="18" charset="0"/>
              </a:rPr>
              <a:t>.</a:t>
            </a:r>
            <a:r>
              <a:rPr lang="bg-BG" sz="2400" b="1" i="1" dirty="0" smtClean="0">
                <a:latin typeface="Times New Roman" pitchFamily="18" charset="0"/>
              </a:rPr>
              <a:t> </a:t>
            </a:r>
            <a:endParaRPr lang="en-US" sz="2400" b="1" i="1" dirty="0">
              <a:latin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81870" y="6564337"/>
            <a:ext cx="2133600" cy="365125"/>
          </a:xfrm>
        </p:spPr>
        <p:txBody>
          <a:bodyPr/>
          <a:lstStyle/>
          <a:p>
            <a:fld id="{2ADFFEBF-AC71-420D-9A36-DFCB78D0D215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-71470" y="500042"/>
            <a:ext cx="9429816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sz="2400" dirty="0" smtClean="0">
                <a:latin typeface="Times New Roman"/>
                <a:ea typeface="Times New Roman"/>
              </a:rPr>
              <a:t>•   </a:t>
            </a:r>
            <a:r>
              <a:rPr lang="bg-BG" sz="2400" b="1" i="1" dirty="0" smtClean="0">
                <a:latin typeface="Times New Roman"/>
                <a:ea typeface="Times New Roman"/>
              </a:rPr>
              <a:t>Определяне</a:t>
            </a:r>
          </a:p>
          <a:p>
            <a:r>
              <a:rPr lang="bg-BG" sz="2400" b="1" i="1" dirty="0" smtClean="0">
                <a:latin typeface="Times New Roman"/>
                <a:ea typeface="Times New Roman"/>
              </a:rPr>
              <a:t> на операторите</a:t>
            </a:r>
          </a:p>
          <a:p>
            <a:endParaRPr lang="bg-BG" sz="2400" b="1" i="1" dirty="0" smtClean="0">
              <a:latin typeface="Times New Roman"/>
              <a:ea typeface="Times New Roman"/>
            </a:endParaRPr>
          </a:p>
          <a:p>
            <a:endParaRPr lang="bg-BG" sz="2400" b="1" i="1" dirty="0" smtClean="0">
              <a:latin typeface="Times New Roman"/>
              <a:ea typeface="Times New Roman"/>
            </a:endParaRPr>
          </a:p>
          <a:p>
            <a:r>
              <a:rPr lang="bg-BG" sz="2400" b="1" i="1" dirty="0" smtClean="0">
                <a:latin typeface="Times New Roman"/>
                <a:ea typeface="Times New Roman"/>
              </a:rPr>
              <a:t>  </a:t>
            </a:r>
          </a:p>
          <a:p>
            <a:endParaRPr lang="en-US" sz="2400" dirty="0" smtClean="0">
              <a:latin typeface="Times New Roman"/>
              <a:ea typeface="Times New Roman"/>
            </a:endParaRPr>
          </a:p>
          <a:p>
            <a:endParaRPr lang="en-US" sz="2400" dirty="0" smtClean="0">
              <a:latin typeface="Times New Roman"/>
              <a:ea typeface="Times New Roman"/>
            </a:endParaRPr>
          </a:p>
          <a:p>
            <a:endParaRPr lang="en-US" sz="2400" dirty="0"/>
          </a:p>
        </p:txBody>
      </p:sp>
      <p:graphicFrame>
        <p:nvGraphicFramePr>
          <p:cNvPr id="18440" name="Object 8"/>
          <p:cNvGraphicFramePr>
            <a:graphicFrameLocks noChangeAspect="1"/>
          </p:cNvGraphicFramePr>
          <p:nvPr/>
        </p:nvGraphicFramePr>
        <p:xfrm>
          <a:off x="71406" y="1285860"/>
          <a:ext cx="1333504" cy="444501"/>
        </p:xfrm>
        <a:graphic>
          <a:graphicData uri="http://schemas.openxmlformats.org/presentationml/2006/ole">
            <p:oleObj spid="_x0000_s18440" name="Equation" r:id="rId3" imgW="761760" imgH="253800" progId="Equation.DSMT4">
              <p:embed/>
            </p:oleObj>
          </a:graphicData>
        </a:graphic>
      </p:graphicFrame>
      <p:graphicFrame>
        <p:nvGraphicFramePr>
          <p:cNvPr id="18441" name="Object 9"/>
          <p:cNvGraphicFramePr>
            <a:graphicFrameLocks noChangeAspect="1"/>
          </p:cNvGraphicFramePr>
          <p:nvPr/>
        </p:nvGraphicFramePr>
        <p:xfrm>
          <a:off x="3260904" y="428604"/>
          <a:ext cx="5525938" cy="2143140"/>
        </p:xfrm>
        <a:graphic>
          <a:graphicData uri="http://schemas.openxmlformats.org/presentationml/2006/ole">
            <p:oleObj spid="_x0000_s18441" name="Equation" r:id="rId4" imgW="3340080" imgH="1295280" progId="Equation.DSMT4">
              <p:embed/>
            </p:oleObj>
          </a:graphicData>
        </a:graphic>
      </p:graphicFrame>
      <p:graphicFrame>
        <p:nvGraphicFramePr>
          <p:cNvPr id="18442" name="Object 10"/>
          <p:cNvGraphicFramePr>
            <a:graphicFrameLocks noChangeAspect="1"/>
          </p:cNvGraphicFramePr>
          <p:nvPr/>
        </p:nvGraphicFramePr>
        <p:xfrm>
          <a:off x="642910" y="2071678"/>
          <a:ext cx="6045649" cy="1290644"/>
        </p:xfrm>
        <a:graphic>
          <a:graphicData uri="http://schemas.openxmlformats.org/presentationml/2006/ole">
            <p:oleObj spid="_x0000_s18442" name="Equation" r:id="rId5" imgW="3390840" imgH="723600" progId="Equation.DSMT4">
              <p:embed/>
            </p:oleObj>
          </a:graphicData>
        </a:graphic>
      </p:graphicFrame>
      <p:graphicFrame>
        <p:nvGraphicFramePr>
          <p:cNvPr id="18443" name="Object 11"/>
          <p:cNvGraphicFramePr>
            <a:graphicFrameLocks noChangeAspect="1"/>
          </p:cNvGraphicFramePr>
          <p:nvPr/>
        </p:nvGraphicFramePr>
        <p:xfrm>
          <a:off x="1473069" y="3857628"/>
          <a:ext cx="5742137" cy="1285884"/>
        </p:xfrm>
        <a:graphic>
          <a:graphicData uri="http://schemas.openxmlformats.org/presentationml/2006/ole">
            <p:oleObj spid="_x0000_s18443" name="Equation" r:id="rId6" imgW="3288960" imgH="736560" progId="Equation.DSMT4">
              <p:embed/>
            </p:oleObj>
          </a:graphicData>
        </a:graphic>
      </p:graphicFrame>
      <p:graphicFrame>
        <p:nvGraphicFramePr>
          <p:cNvPr id="18444" name="Object 12"/>
          <p:cNvGraphicFramePr>
            <a:graphicFrameLocks noChangeAspect="1"/>
          </p:cNvGraphicFramePr>
          <p:nvPr/>
        </p:nvGraphicFramePr>
        <p:xfrm>
          <a:off x="173038" y="5346700"/>
          <a:ext cx="2195512" cy="1809750"/>
        </p:xfrm>
        <a:graphic>
          <a:graphicData uri="http://schemas.openxmlformats.org/presentationml/2006/ole">
            <p:oleObj spid="_x0000_s18444" name="Equation" r:id="rId7" imgW="1231560" imgH="1015920" progId="Equation.DSMT4">
              <p:embed/>
            </p:oleObj>
          </a:graphicData>
        </a:graphic>
      </p:graphicFrame>
      <p:graphicFrame>
        <p:nvGraphicFramePr>
          <p:cNvPr id="18445" name="Object 13"/>
          <p:cNvGraphicFramePr>
            <a:graphicFrameLocks noChangeAspect="1"/>
          </p:cNvGraphicFramePr>
          <p:nvPr/>
        </p:nvGraphicFramePr>
        <p:xfrm>
          <a:off x="5072066" y="5643578"/>
          <a:ext cx="3429024" cy="1143008"/>
        </p:xfrm>
        <a:graphic>
          <a:graphicData uri="http://schemas.openxmlformats.org/presentationml/2006/ole">
            <p:oleObj spid="_x0000_s18445" name="Equation" r:id="rId8" imgW="2209680" imgH="736560" progId="Equation.DSMT4">
              <p:embed/>
            </p:oleObj>
          </a:graphicData>
        </a:graphic>
      </p:graphicFrame>
      <p:graphicFrame>
        <p:nvGraphicFramePr>
          <p:cNvPr id="18446" name="Object 14"/>
          <p:cNvGraphicFramePr>
            <a:graphicFrameLocks noChangeAspect="1"/>
          </p:cNvGraphicFramePr>
          <p:nvPr/>
        </p:nvGraphicFramePr>
        <p:xfrm>
          <a:off x="2786050" y="6072206"/>
          <a:ext cx="1104900" cy="315913"/>
        </p:xfrm>
        <a:graphic>
          <a:graphicData uri="http://schemas.openxmlformats.org/presentationml/2006/ole">
            <p:oleObj spid="_x0000_s18446" name="Equation" r:id="rId9" imgW="711000" imgH="20304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71462"/>
            <a:ext cx="9286908" cy="571504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latin typeface="Times New Roman"/>
                <a:ea typeface="Times New Roman"/>
              </a:rPr>
              <a:t>8.2</a:t>
            </a:r>
            <a:r>
              <a:rPr lang="bg-BG" sz="2400" b="1" dirty="0" smtClean="0">
                <a:latin typeface="Times New Roman"/>
                <a:ea typeface="Times New Roman"/>
              </a:rPr>
              <a:t>.   ОПЕРАТОРИ НА МОМЕНТА НА ИМПУЛСА</a:t>
            </a:r>
            <a:endParaRPr lang="en-US" sz="2400" dirty="0">
              <a:latin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428660" y="642918"/>
            <a:ext cx="9358346" cy="642939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400" b="1" i="1" dirty="0" smtClean="0">
                <a:latin typeface="Times New Roman" pitchFamily="18" charset="0"/>
              </a:rPr>
              <a:t>     •   </a:t>
            </a:r>
            <a:r>
              <a:rPr lang="ru-RU" sz="2400" b="1" i="1" dirty="0" err="1" smtClean="0">
                <a:latin typeface="Times New Roman" pitchFamily="18" charset="0"/>
              </a:rPr>
              <a:t>Комутиране</a:t>
            </a:r>
            <a:r>
              <a:rPr lang="ru-RU" sz="2400" b="1" i="1" dirty="0" smtClean="0">
                <a:latin typeface="Times New Roman" pitchFamily="18" charset="0"/>
              </a:rPr>
              <a:t> на </a:t>
            </a:r>
            <a:r>
              <a:rPr lang="ru-RU" sz="2400" b="1" i="1" dirty="0" err="1" smtClean="0">
                <a:latin typeface="Times New Roman" pitchFamily="18" charset="0"/>
              </a:rPr>
              <a:t>компонентите</a:t>
            </a:r>
            <a:r>
              <a:rPr lang="ru-RU" sz="2400" b="1" i="1" dirty="0" smtClean="0">
                <a:latin typeface="Times New Roman" pitchFamily="18" charset="0"/>
              </a:rPr>
              <a:t> с квадрата на момента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</a:rPr>
              <a:t>     За </a:t>
            </a:r>
            <a:r>
              <a:rPr lang="ru-RU" sz="2400" dirty="0" err="1" smtClean="0">
                <a:latin typeface="Times New Roman" pitchFamily="18" charset="0"/>
              </a:rPr>
              <a:t>определяне</a:t>
            </a:r>
            <a:r>
              <a:rPr lang="ru-RU" sz="2400" dirty="0" smtClean="0">
                <a:latin typeface="Times New Roman" pitchFamily="18" charset="0"/>
              </a:rPr>
              <a:t> на </a:t>
            </a:r>
            <a:r>
              <a:rPr lang="ru-RU" sz="2400" dirty="0" err="1" smtClean="0">
                <a:latin typeface="Times New Roman" pitchFamily="18" charset="0"/>
              </a:rPr>
              <a:t>комутаторите</a:t>
            </a:r>
            <a:r>
              <a:rPr lang="ru-RU" sz="2400" dirty="0" smtClean="0">
                <a:latin typeface="Times New Roman" pitchFamily="18" charset="0"/>
              </a:rPr>
              <a:t>                      </a:t>
            </a:r>
            <a:r>
              <a:rPr lang="ru-RU" sz="2400" dirty="0" err="1" smtClean="0">
                <a:latin typeface="Times New Roman" pitchFamily="18" charset="0"/>
              </a:rPr>
              <a:t>ще</a:t>
            </a:r>
            <a:r>
              <a:rPr lang="ru-RU" sz="2400" dirty="0" smtClean="0">
                <a:latin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</a:rPr>
              <a:t>използваме</a:t>
            </a:r>
            <a:r>
              <a:rPr lang="ru-RU" sz="2400" dirty="0" smtClean="0">
                <a:latin typeface="Times New Roman" pitchFamily="18" charset="0"/>
              </a:rPr>
              <a:t> </a:t>
            </a:r>
            <a:r>
              <a:rPr lang="el-GR" sz="2400" dirty="0" smtClean="0">
                <a:latin typeface="Times New Roman" pitchFamily="18" charset="0"/>
              </a:rPr>
              <a:t>β . </a:t>
            </a:r>
            <a:r>
              <a:rPr lang="ru-RU" sz="2400" dirty="0" err="1" smtClean="0">
                <a:latin typeface="Times New Roman" pitchFamily="18" charset="0"/>
              </a:rPr>
              <a:t>Умножаваме</a:t>
            </a:r>
            <a:r>
              <a:rPr lang="ru-RU" sz="2400" dirty="0" smtClean="0">
                <a:latin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</a:rPr>
              <a:t>последното</a:t>
            </a:r>
            <a:r>
              <a:rPr lang="ru-RU" sz="2400" dirty="0" smtClean="0">
                <a:latin typeface="Times New Roman" pitchFamily="18" charset="0"/>
              </a:rPr>
              <a:t> равенство </a:t>
            </a:r>
            <a:r>
              <a:rPr lang="ru-RU" sz="2400" dirty="0" err="1" smtClean="0">
                <a:latin typeface="Times New Roman" pitchFamily="18" charset="0"/>
              </a:rPr>
              <a:t>отдясно</a:t>
            </a:r>
            <a:r>
              <a:rPr lang="ru-RU" sz="2400" dirty="0" smtClean="0">
                <a:latin typeface="Times New Roman" pitchFamily="18" charset="0"/>
              </a:rPr>
              <a:t> и </a:t>
            </a:r>
            <a:r>
              <a:rPr lang="ru-RU" sz="2400" dirty="0" err="1" smtClean="0">
                <a:latin typeface="Times New Roman" pitchFamily="18" charset="0"/>
              </a:rPr>
              <a:t>отляво</a:t>
            </a:r>
            <a:r>
              <a:rPr lang="ru-RU" sz="2400" dirty="0" smtClean="0">
                <a:latin typeface="Times New Roman" pitchFamily="18" charset="0"/>
              </a:rPr>
              <a:t> с оператора</a:t>
            </a:r>
            <a:endParaRPr lang="el-GR" sz="2400" dirty="0" smtClean="0">
              <a:latin typeface="Times New Roman" pitchFamily="18" charset="0"/>
            </a:endParaRPr>
          </a:p>
          <a:p>
            <a:pPr>
              <a:buNone/>
            </a:pPr>
            <a:endParaRPr lang="el-GR" sz="2400" dirty="0" smtClean="0">
              <a:latin typeface="Times New Roman" pitchFamily="18" charset="0"/>
            </a:endParaRPr>
          </a:p>
          <a:p>
            <a:pPr>
              <a:buNone/>
            </a:pPr>
            <a:endParaRPr lang="el-GR" sz="2400" dirty="0" smtClean="0">
              <a:latin typeface="Times New Roman" pitchFamily="18" charset="0"/>
            </a:endParaRPr>
          </a:p>
          <a:p>
            <a:pPr>
              <a:buNone/>
            </a:pPr>
            <a:r>
              <a:rPr lang="el-GR" sz="2400" dirty="0" smtClean="0">
                <a:latin typeface="Times New Roman" pitchFamily="18" charset="0"/>
              </a:rPr>
              <a:t>    </a:t>
            </a:r>
            <a:r>
              <a:rPr lang="ru-RU" sz="2400" dirty="0" smtClean="0">
                <a:latin typeface="Times New Roman" pitchFamily="18" charset="0"/>
              </a:rPr>
              <a:t>Аналогично от </a:t>
            </a:r>
            <a:r>
              <a:rPr lang="ru-RU" sz="2400" dirty="0" err="1" smtClean="0">
                <a:latin typeface="Times New Roman" pitchFamily="18" charset="0"/>
              </a:rPr>
              <a:t>втория</a:t>
            </a:r>
            <a:r>
              <a:rPr lang="ru-RU" sz="2400" dirty="0" smtClean="0">
                <a:latin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</a:rPr>
              <a:t>комутатор</a:t>
            </a:r>
            <a:r>
              <a:rPr lang="ru-RU" sz="2400" dirty="0" smtClean="0">
                <a:latin typeface="Times New Roman" pitchFamily="18" charset="0"/>
              </a:rPr>
              <a:t> на </a:t>
            </a:r>
            <a:r>
              <a:rPr lang="el-GR" sz="2400" dirty="0" smtClean="0">
                <a:latin typeface="Times New Roman" pitchFamily="18" charset="0"/>
              </a:rPr>
              <a:t>β  </a:t>
            </a:r>
            <a:r>
              <a:rPr lang="ru-RU" sz="2400" dirty="0" smtClean="0">
                <a:latin typeface="Times New Roman" pitchFamily="18" charset="0"/>
              </a:rPr>
              <a:t>след </a:t>
            </a:r>
            <a:r>
              <a:rPr lang="ru-RU" sz="2400" dirty="0" err="1" smtClean="0">
                <a:latin typeface="Times New Roman" pitchFamily="18" charset="0"/>
              </a:rPr>
              <a:t>умножаване</a:t>
            </a:r>
            <a:r>
              <a:rPr lang="ru-RU" sz="2400" dirty="0" smtClean="0">
                <a:latin typeface="Times New Roman" pitchFamily="18" charset="0"/>
              </a:rPr>
              <a:t> по</a:t>
            </a:r>
            <a:endParaRPr lang="el-GR" sz="2400" dirty="0" smtClean="0">
              <a:latin typeface="Times New Roman" pitchFamily="18" charset="0"/>
            </a:endParaRPr>
          </a:p>
          <a:p>
            <a:pPr>
              <a:buNone/>
            </a:pPr>
            <a:endParaRPr lang="el-GR" sz="2400" dirty="0" smtClean="0">
              <a:latin typeface="Times New Roman" pitchFamily="18" charset="0"/>
            </a:endParaRPr>
          </a:p>
          <a:p>
            <a:pPr>
              <a:buNone/>
            </a:pPr>
            <a:r>
              <a:rPr lang="el-GR" sz="2400" dirty="0" smtClean="0">
                <a:latin typeface="Times New Roman" pitchFamily="18" charset="0"/>
              </a:rPr>
              <a:t>    </a:t>
            </a:r>
            <a:r>
              <a:rPr lang="ru-RU" sz="2400" dirty="0" err="1" smtClean="0">
                <a:latin typeface="Times New Roman" pitchFamily="18" charset="0"/>
              </a:rPr>
              <a:t>Събираме</a:t>
            </a:r>
            <a:r>
              <a:rPr lang="ru-RU" sz="2400" dirty="0" smtClean="0">
                <a:latin typeface="Times New Roman" pitchFamily="18" charset="0"/>
              </a:rPr>
              <a:t> </a:t>
            </a:r>
            <a:r>
              <a:rPr lang="bg-BG" sz="2400" dirty="0" smtClean="0">
                <a:latin typeface="Times New Roman" pitchFamily="18" charset="0"/>
              </a:rPr>
              <a:t>последните две</a:t>
            </a:r>
            <a:r>
              <a:rPr lang="ru-RU" sz="2400" dirty="0" smtClean="0">
                <a:latin typeface="Times New Roman" pitchFamily="18" charset="0"/>
              </a:rPr>
              <a:t> и </a:t>
            </a:r>
            <a:r>
              <a:rPr lang="ru-RU" sz="2400" dirty="0" err="1" smtClean="0">
                <a:latin typeface="Times New Roman" pitchFamily="18" charset="0"/>
              </a:rPr>
              <a:t>отчитаме</a:t>
            </a:r>
            <a:r>
              <a:rPr lang="ru-RU" sz="2400" dirty="0" smtClean="0">
                <a:latin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</a:rPr>
              <a:t>че</a:t>
            </a:r>
            <a:r>
              <a:rPr lang="ru-RU" sz="2400" dirty="0" smtClean="0">
                <a:latin typeface="Times New Roman" pitchFamily="18" charset="0"/>
              </a:rPr>
              <a:t> </a:t>
            </a:r>
          </a:p>
          <a:p>
            <a:pPr>
              <a:buNone/>
            </a:pPr>
            <a:endParaRPr lang="ru-RU" sz="2400" dirty="0" smtClean="0">
              <a:latin typeface="Times New Roman" pitchFamily="18" charset="0"/>
            </a:endParaRP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</a:rPr>
              <a:t>    </a:t>
            </a:r>
            <a:r>
              <a:rPr lang="ru-RU" sz="2400" dirty="0" err="1" smtClean="0">
                <a:latin typeface="Times New Roman" pitchFamily="18" charset="0"/>
              </a:rPr>
              <a:t>Избирайки</a:t>
            </a:r>
            <a:r>
              <a:rPr lang="ru-RU" sz="2400" dirty="0" smtClean="0">
                <a:latin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</a:rPr>
              <a:t>другите</a:t>
            </a:r>
            <a:r>
              <a:rPr lang="ru-RU" sz="2400" dirty="0" smtClean="0">
                <a:latin typeface="Times New Roman" pitchFamily="18" charset="0"/>
              </a:rPr>
              <a:t> два </a:t>
            </a:r>
            <a:r>
              <a:rPr lang="ru-RU" sz="2400" dirty="0" err="1" smtClean="0">
                <a:latin typeface="Times New Roman" pitchFamily="18" charset="0"/>
              </a:rPr>
              <a:t>комутатора</a:t>
            </a:r>
            <a:r>
              <a:rPr lang="ru-RU" sz="2400" dirty="0" smtClean="0">
                <a:latin typeface="Times New Roman" pitchFamily="18" charset="0"/>
              </a:rPr>
              <a:t> от (</a:t>
            </a:r>
            <a:r>
              <a:rPr lang="el-GR" sz="2400" dirty="0" smtClean="0">
                <a:latin typeface="Times New Roman" pitchFamily="18" charset="0"/>
              </a:rPr>
              <a:t>β</a:t>
            </a:r>
            <a:r>
              <a:rPr lang="ru-RU" sz="2400" dirty="0" smtClean="0">
                <a:latin typeface="Times New Roman" pitchFamily="18" charset="0"/>
              </a:rPr>
              <a:t>), </a:t>
            </a:r>
            <a:r>
              <a:rPr lang="ru-RU" sz="2400" dirty="0" err="1" smtClean="0">
                <a:latin typeface="Times New Roman" pitchFamily="18" charset="0"/>
              </a:rPr>
              <a:t>получаваме</a:t>
            </a:r>
            <a:r>
              <a:rPr lang="ru-RU" sz="2400" dirty="0" smtClean="0">
                <a:latin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</a:rPr>
              <a:t>аналогични</a:t>
            </a:r>
            <a:r>
              <a:rPr lang="ru-RU" sz="2400" dirty="0" smtClean="0">
                <a:latin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</a:rPr>
              <a:t>изрази</a:t>
            </a:r>
            <a:r>
              <a:rPr lang="ru-RU" sz="2400" dirty="0" smtClean="0">
                <a:latin typeface="Times New Roman" pitchFamily="18" charset="0"/>
              </a:rPr>
              <a:t> за</a:t>
            </a:r>
            <a:r>
              <a:rPr lang="el-GR" sz="2400" dirty="0" smtClean="0">
                <a:latin typeface="Times New Roman" pitchFamily="18" charset="0"/>
              </a:rPr>
              <a:t>      </a:t>
            </a:r>
            <a:r>
              <a:rPr lang="bg-BG" sz="2400" dirty="0" smtClean="0">
                <a:latin typeface="Times New Roman" pitchFamily="18" charset="0"/>
              </a:rPr>
              <a:t>и         </a:t>
            </a:r>
          </a:p>
          <a:p>
            <a:pPr>
              <a:buNone/>
            </a:pPr>
            <a:endParaRPr lang="bg-BG" sz="2400" dirty="0" smtClean="0">
              <a:latin typeface="Times New Roman" pitchFamily="18" charset="0"/>
            </a:endParaRPr>
          </a:p>
          <a:p>
            <a:pPr>
              <a:spcBef>
                <a:spcPts val="1200"/>
              </a:spcBef>
              <a:buNone/>
            </a:pPr>
            <a:r>
              <a:rPr lang="ru-RU" sz="2400" dirty="0" smtClean="0">
                <a:latin typeface="Times New Roman" pitchFamily="18" charset="0"/>
              </a:rPr>
              <a:t>     </a:t>
            </a:r>
            <a:r>
              <a:rPr lang="ru-RU" sz="2400" i="1" dirty="0" smtClean="0">
                <a:latin typeface="Times New Roman" pitchFamily="18" charset="0"/>
              </a:rPr>
              <a:t>   </a:t>
            </a:r>
            <a:r>
              <a:rPr lang="ru-RU" sz="2400" i="1" dirty="0" err="1" smtClean="0">
                <a:latin typeface="Times New Roman" pitchFamily="18" charset="0"/>
              </a:rPr>
              <a:t>Операторите</a:t>
            </a:r>
            <a:r>
              <a:rPr lang="ru-RU" sz="2400" i="1" dirty="0" smtClean="0">
                <a:latin typeface="Times New Roman" pitchFamily="18" charset="0"/>
              </a:rPr>
              <a:t> на </a:t>
            </a:r>
            <a:r>
              <a:rPr lang="ru-RU" sz="2400" i="1" dirty="0" err="1" smtClean="0">
                <a:latin typeface="Times New Roman" pitchFamily="18" charset="0"/>
              </a:rPr>
              <a:t>компонентите</a:t>
            </a:r>
            <a:r>
              <a:rPr lang="ru-RU" sz="2400" i="1" dirty="0" smtClean="0">
                <a:latin typeface="Times New Roman" pitchFamily="18" charset="0"/>
              </a:rPr>
              <a:t> </a:t>
            </a:r>
            <a:r>
              <a:rPr lang="ru-RU" sz="2400" i="1" dirty="0" err="1" smtClean="0">
                <a:latin typeface="Times New Roman" pitchFamily="18" charset="0"/>
              </a:rPr>
              <a:t>на</a:t>
            </a:r>
            <a:r>
              <a:rPr lang="ru-RU" sz="2400" i="1" dirty="0" smtClean="0">
                <a:latin typeface="Times New Roman" pitchFamily="18" charset="0"/>
              </a:rPr>
              <a:t> момента на </a:t>
            </a:r>
            <a:r>
              <a:rPr lang="ru-RU" sz="2400" i="1" dirty="0" err="1" smtClean="0">
                <a:latin typeface="Times New Roman" pitchFamily="18" charset="0"/>
              </a:rPr>
              <a:t>импулса</a:t>
            </a:r>
            <a:r>
              <a:rPr lang="ru-RU" sz="2400" i="1" dirty="0" smtClean="0">
                <a:latin typeface="Times New Roman" pitchFamily="18" charset="0"/>
              </a:rPr>
              <a:t> </a:t>
            </a:r>
          </a:p>
          <a:p>
            <a:pPr>
              <a:spcBef>
                <a:spcPts val="1200"/>
              </a:spcBef>
              <a:buNone/>
            </a:pPr>
            <a:r>
              <a:rPr lang="ru-RU" sz="2400" i="1" dirty="0" smtClean="0">
                <a:latin typeface="Times New Roman" pitchFamily="18" charset="0"/>
              </a:rPr>
              <a:t>     </a:t>
            </a:r>
            <a:r>
              <a:rPr lang="ru-RU" sz="2400" i="1" dirty="0" err="1" smtClean="0">
                <a:latin typeface="Times New Roman" pitchFamily="18" charset="0"/>
              </a:rPr>
              <a:t>комутират</a:t>
            </a:r>
            <a:r>
              <a:rPr lang="ru-RU" sz="2400" i="1" dirty="0" smtClean="0">
                <a:latin typeface="Times New Roman" pitchFamily="18" charset="0"/>
              </a:rPr>
              <a:t> с оператора на квадрата на момента.</a:t>
            </a:r>
            <a:r>
              <a:rPr lang="bg-BG" sz="2400" i="1" dirty="0" smtClean="0">
                <a:latin typeface="Times New Roman" pitchFamily="18" charset="0"/>
              </a:rPr>
              <a:t> </a:t>
            </a:r>
          </a:p>
          <a:p>
            <a:pPr>
              <a:buNone/>
            </a:pPr>
            <a:endParaRPr lang="bg-BG" sz="2400" dirty="0" smtClean="0">
              <a:latin typeface="Times New Roman" pitchFamily="18" charset="0"/>
            </a:endParaRPr>
          </a:p>
          <a:p>
            <a:pPr>
              <a:buNone/>
            </a:pPr>
            <a:r>
              <a:rPr lang="bg-BG" sz="2400" dirty="0" smtClean="0">
                <a:latin typeface="Times New Roman" pitchFamily="18" charset="0"/>
              </a:rPr>
              <a:t>  </a:t>
            </a:r>
            <a:r>
              <a:rPr lang="ru-RU" sz="2400" dirty="0" smtClean="0">
                <a:latin typeface="Times New Roman" pitchFamily="18" charset="0"/>
              </a:rPr>
              <a:t> </a:t>
            </a:r>
          </a:p>
          <a:p>
            <a:pPr>
              <a:buNone/>
            </a:pPr>
            <a:endParaRPr lang="el-GR" sz="2400" dirty="0" smtClean="0">
              <a:latin typeface="Times New Roman" pitchFamily="18" charset="0"/>
            </a:endParaRPr>
          </a:p>
          <a:p>
            <a:pPr>
              <a:buNone/>
            </a:pPr>
            <a:endParaRPr lang="el-GR" sz="2400" dirty="0" smtClean="0">
              <a:latin typeface="Times New Roman" pitchFamily="18" charset="0"/>
            </a:endParaRPr>
          </a:p>
          <a:p>
            <a:pPr>
              <a:buNone/>
            </a:pPr>
            <a:endParaRPr lang="el-GR" sz="2400" dirty="0" smtClean="0">
              <a:latin typeface="Times New Roman" pitchFamily="18" charset="0"/>
            </a:endParaRP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</a:rPr>
              <a:t>  </a:t>
            </a:r>
            <a:endParaRPr lang="en-US" sz="2400" dirty="0">
              <a:latin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72330" y="6564337"/>
            <a:ext cx="2133600" cy="365125"/>
          </a:xfrm>
        </p:spPr>
        <p:txBody>
          <a:bodyPr/>
          <a:lstStyle/>
          <a:p>
            <a:fld id="{2ADFFEBF-AC71-420D-9A36-DFCB78D0D215}" type="slidenum">
              <a:rPr lang="en-US" smtClean="0"/>
              <a:pPr/>
              <a:t>6</a:t>
            </a:fld>
            <a:endParaRPr lang="en-US" dirty="0"/>
          </a:p>
        </p:txBody>
      </p:sp>
      <p:graphicFrame>
        <p:nvGraphicFramePr>
          <p:cNvPr id="19477" name="Object 21"/>
          <p:cNvGraphicFramePr>
            <a:graphicFrameLocks noChangeAspect="1"/>
          </p:cNvGraphicFramePr>
          <p:nvPr/>
        </p:nvGraphicFramePr>
        <p:xfrm>
          <a:off x="4071934" y="1142984"/>
          <a:ext cx="1689777" cy="406402"/>
        </p:xfrm>
        <a:graphic>
          <a:graphicData uri="http://schemas.openxmlformats.org/presentationml/2006/ole">
            <p:oleObj spid="_x0000_s19477" name="Equation" r:id="rId3" imgW="1002960" imgH="241200" progId="Equation.DSMT4">
              <p:embed/>
            </p:oleObj>
          </a:graphicData>
        </a:graphic>
      </p:graphicFrame>
      <p:graphicFrame>
        <p:nvGraphicFramePr>
          <p:cNvPr id="19479" name="Object 23"/>
          <p:cNvGraphicFramePr>
            <a:graphicFrameLocks noChangeAspect="1"/>
          </p:cNvGraphicFramePr>
          <p:nvPr/>
        </p:nvGraphicFramePr>
        <p:xfrm>
          <a:off x="8438278" y="1474249"/>
          <a:ext cx="393702" cy="463179"/>
        </p:xfrm>
        <a:graphic>
          <a:graphicData uri="http://schemas.openxmlformats.org/presentationml/2006/ole">
            <p:oleObj spid="_x0000_s19479" name="Equation" r:id="rId4" imgW="215640" imgH="253800" progId="Equation.DSMT4">
              <p:embed/>
            </p:oleObj>
          </a:graphicData>
        </a:graphic>
      </p:graphicFrame>
      <p:graphicFrame>
        <p:nvGraphicFramePr>
          <p:cNvPr id="19480" name="Object 24"/>
          <p:cNvGraphicFramePr>
            <a:graphicFrameLocks noChangeAspect="1"/>
          </p:cNvGraphicFramePr>
          <p:nvPr/>
        </p:nvGraphicFramePr>
        <p:xfrm>
          <a:off x="785786" y="1882771"/>
          <a:ext cx="2947987" cy="974725"/>
        </p:xfrm>
        <a:graphic>
          <a:graphicData uri="http://schemas.openxmlformats.org/presentationml/2006/ole">
            <p:oleObj spid="_x0000_s19480" name="Equation" r:id="rId5" imgW="1612800" imgH="533160" progId="Equation.DSMT4">
              <p:embed/>
            </p:oleObj>
          </a:graphicData>
        </a:graphic>
      </p:graphicFrame>
      <p:graphicFrame>
        <p:nvGraphicFramePr>
          <p:cNvPr id="19481" name="Object 25"/>
          <p:cNvGraphicFramePr>
            <a:graphicFrameLocks noChangeAspect="1"/>
          </p:cNvGraphicFramePr>
          <p:nvPr/>
        </p:nvGraphicFramePr>
        <p:xfrm>
          <a:off x="4000496" y="2143120"/>
          <a:ext cx="3951288" cy="500062"/>
        </p:xfrm>
        <a:graphic>
          <a:graphicData uri="http://schemas.openxmlformats.org/presentationml/2006/ole">
            <p:oleObj spid="_x0000_s19481" name="Equation" r:id="rId6" imgW="2006280" imgH="253800" progId="Equation.DSMT4">
              <p:embed/>
            </p:oleObj>
          </a:graphicData>
        </a:graphic>
      </p:graphicFrame>
      <p:graphicFrame>
        <p:nvGraphicFramePr>
          <p:cNvPr id="19482" name="Object 26"/>
          <p:cNvGraphicFramePr>
            <a:graphicFrameLocks noChangeAspect="1"/>
          </p:cNvGraphicFramePr>
          <p:nvPr/>
        </p:nvGraphicFramePr>
        <p:xfrm>
          <a:off x="7640638" y="2765423"/>
          <a:ext cx="398462" cy="449263"/>
        </p:xfrm>
        <a:graphic>
          <a:graphicData uri="http://schemas.openxmlformats.org/presentationml/2006/ole">
            <p:oleObj spid="_x0000_s19482" name="Equation" r:id="rId7" imgW="203040" imgH="228600" progId="Equation.DSMT4">
              <p:embed/>
            </p:oleObj>
          </a:graphicData>
        </a:graphic>
      </p:graphicFrame>
      <p:graphicFrame>
        <p:nvGraphicFramePr>
          <p:cNvPr id="19483" name="Object 27"/>
          <p:cNvGraphicFramePr>
            <a:graphicFrameLocks noChangeAspect="1"/>
          </p:cNvGraphicFramePr>
          <p:nvPr/>
        </p:nvGraphicFramePr>
        <p:xfrm>
          <a:off x="2035951" y="3230562"/>
          <a:ext cx="3437749" cy="484190"/>
        </p:xfrm>
        <a:graphic>
          <a:graphicData uri="http://schemas.openxmlformats.org/presentationml/2006/ole">
            <p:oleObj spid="_x0000_s19483" name="Equation" r:id="rId8" imgW="1803240" imgH="253800" progId="Equation.DSMT4">
              <p:embed/>
            </p:oleObj>
          </a:graphicData>
        </a:graphic>
      </p:graphicFrame>
      <p:graphicFrame>
        <p:nvGraphicFramePr>
          <p:cNvPr id="19484" name="Object 28"/>
          <p:cNvGraphicFramePr>
            <a:graphicFrameLocks noChangeAspect="1"/>
          </p:cNvGraphicFramePr>
          <p:nvPr/>
        </p:nvGraphicFramePr>
        <p:xfrm>
          <a:off x="5500694" y="3714752"/>
          <a:ext cx="1785952" cy="428628"/>
        </p:xfrm>
        <a:graphic>
          <a:graphicData uri="http://schemas.openxmlformats.org/presentationml/2006/ole">
            <p:oleObj spid="_x0000_s19484" name="Equation" r:id="rId9" imgW="952200" imgH="228600" progId="Equation.DSMT4">
              <p:embed/>
            </p:oleObj>
          </a:graphicData>
        </a:graphic>
      </p:graphicFrame>
      <p:graphicFrame>
        <p:nvGraphicFramePr>
          <p:cNvPr id="19485" name="Object 29"/>
          <p:cNvGraphicFramePr>
            <a:graphicFrameLocks noChangeAspect="1"/>
          </p:cNvGraphicFramePr>
          <p:nvPr/>
        </p:nvGraphicFramePr>
        <p:xfrm>
          <a:off x="3071802" y="4057656"/>
          <a:ext cx="1722443" cy="442914"/>
        </p:xfrm>
        <a:graphic>
          <a:graphicData uri="http://schemas.openxmlformats.org/presentationml/2006/ole">
            <p:oleObj spid="_x0000_s19485" name="Equation" r:id="rId10" imgW="888840" imgH="228600" progId="Equation.DSMT4">
              <p:embed/>
            </p:oleObj>
          </a:graphicData>
        </a:graphic>
      </p:graphicFrame>
      <p:graphicFrame>
        <p:nvGraphicFramePr>
          <p:cNvPr id="19486" name="Object 30"/>
          <p:cNvGraphicFramePr>
            <a:graphicFrameLocks noChangeAspect="1"/>
          </p:cNvGraphicFramePr>
          <p:nvPr/>
        </p:nvGraphicFramePr>
        <p:xfrm>
          <a:off x="1285852" y="4910367"/>
          <a:ext cx="357190" cy="510271"/>
        </p:xfrm>
        <a:graphic>
          <a:graphicData uri="http://schemas.openxmlformats.org/presentationml/2006/ole">
            <p:oleObj spid="_x0000_s19486" name="Equation" r:id="rId11" imgW="177480" imgH="253800" progId="Equation.DSMT4">
              <p:embed/>
            </p:oleObj>
          </a:graphicData>
        </a:graphic>
      </p:graphicFrame>
      <p:graphicFrame>
        <p:nvGraphicFramePr>
          <p:cNvPr id="19487" name="Object 31"/>
          <p:cNvGraphicFramePr>
            <a:graphicFrameLocks noChangeAspect="1"/>
          </p:cNvGraphicFramePr>
          <p:nvPr/>
        </p:nvGraphicFramePr>
        <p:xfrm>
          <a:off x="1806575" y="4899038"/>
          <a:ext cx="460375" cy="458788"/>
        </p:xfrm>
        <a:graphic>
          <a:graphicData uri="http://schemas.openxmlformats.org/presentationml/2006/ole">
            <p:oleObj spid="_x0000_s19487" name="Equation" r:id="rId12" imgW="228600" imgH="228600" progId="Equation.DSMT4">
              <p:embed/>
            </p:oleObj>
          </a:graphicData>
        </a:graphic>
      </p:graphicFrame>
      <p:graphicFrame>
        <p:nvGraphicFramePr>
          <p:cNvPr id="19488" name="Object 32"/>
          <p:cNvGraphicFramePr>
            <a:graphicFrameLocks noChangeAspect="1"/>
          </p:cNvGraphicFramePr>
          <p:nvPr/>
        </p:nvGraphicFramePr>
        <p:xfrm>
          <a:off x="2354265" y="5286388"/>
          <a:ext cx="5289569" cy="539752"/>
        </p:xfrm>
        <a:graphic>
          <a:graphicData uri="http://schemas.openxmlformats.org/presentationml/2006/ole">
            <p:oleObj spid="_x0000_s19488" name="Equation" r:id="rId13" imgW="2489040" imgH="25380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282" y="-131802"/>
            <a:ext cx="8972584" cy="488968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latin typeface="Times New Roman" pitchFamily="18" charset="0"/>
              </a:rPr>
              <a:t>8.2.   ОПЕРАТОРИ НА МОМЕНТА НА ИМПУЛСА</a:t>
            </a:r>
            <a:endParaRPr lang="en-US" sz="2400" b="1" dirty="0">
              <a:latin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42908" y="357166"/>
            <a:ext cx="9554936" cy="6500834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•</a:t>
            </a:r>
            <a:r>
              <a:rPr lang="en-US" sz="2000" b="1" i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bg-BG" sz="2400" b="1" i="1" dirty="0" smtClean="0">
                <a:latin typeface="Times New Roman"/>
              </a:rPr>
              <a:t>С</a:t>
            </a:r>
            <a:r>
              <a:rPr lang="ru-RU" sz="2400" b="1" i="1" dirty="0" err="1" smtClean="0">
                <a:latin typeface="Times New Roman"/>
              </a:rPr>
              <a:t>ферични</a:t>
            </a:r>
            <a:r>
              <a:rPr lang="ru-RU" sz="2400" b="1" i="1" dirty="0" smtClean="0">
                <a:latin typeface="Times New Roman"/>
              </a:rPr>
              <a:t> </a:t>
            </a:r>
            <a:r>
              <a:rPr lang="ru-RU" sz="2400" b="1" i="1" dirty="0" err="1" smtClean="0">
                <a:latin typeface="Times New Roman"/>
              </a:rPr>
              <a:t>координати</a:t>
            </a:r>
            <a:endParaRPr lang="ru-RU" sz="2400" b="1" i="1" dirty="0" smtClean="0">
              <a:latin typeface="Times New Roman"/>
            </a:endParaRPr>
          </a:p>
          <a:p>
            <a:pPr algn="just">
              <a:buNone/>
            </a:pPr>
            <a:endParaRPr lang="ru-RU" sz="2400" b="1" i="1" dirty="0" smtClean="0">
              <a:latin typeface="Times New Roman"/>
            </a:endParaRPr>
          </a:p>
          <a:p>
            <a:pPr algn="just">
              <a:buNone/>
            </a:pPr>
            <a:endParaRPr lang="ru-RU" sz="2400" b="1" i="1" dirty="0" smtClean="0">
              <a:latin typeface="Times New Roman"/>
            </a:endParaRPr>
          </a:p>
          <a:p>
            <a:pPr algn="just">
              <a:buNone/>
            </a:pPr>
            <a:endParaRPr lang="ru-RU" sz="2400" b="1" i="1" dirty="0" smtClean="0">
              <a:latin typeface="Times New Roman"/>
            </a:endParaRPr>
          </a:p>
          <a:p>
            <a:pPr algn="just">
              <a:buNone/>
            </a:pPr>
            <a:endParaRPr lang="ru-RU" sz="2400" b="1" i="1" dirty="0" smtClean="0">
              <a:latin typeface="Times New Roman"/>
            </a:endParaRPr>
          </a:p>
          <a:p>
            <a:pPr algn="just">
              <a:buNone/>
            </a:pPr>
            <a:endParaRPr lang="ru-RU" sz="2400" b="1" i="1" dirty="0" smtClean="0">
              <a:latin typeface="Times New Roman"/>
            </a:endParaRPr>
          </a:p>
          <a:p>
            <a:pPr algn="just">
              <a:buNone/>
            </a:pPr>
            <a:endParaRPr lang="ru-RU" sz="2400" b="1" i="1" dirty="0" smtClean="0">
              <a:latin typeface="Times New Roman"/>
            </a:endParaRPr>
          </a:p>
          <a:p>
            <a:pPr algn="just">
              <a:buNone/>
            </a:pPr>
            <a:endParaRPr lang="ru-RU" sz="2400" b="1" i="1" dirty="0" smtClean="0">
              <a:latin typeface="Times New Roman"/>
            </a:endParaRPr>
          </a:p>
          <a:p>
            <a:pPr algn="just">
              <a:buNone/>
            </a:pPr>
            <a:endParaRPr lang="ru-RU" sz="2400" b="1" i="1" dirty="0" smtClean="0">
              <a:latin typeface="Times New Roman"/>
            </a:endParaRPr>
          </a:p>
          <a:p>
            <a:pPr algn="just">
              <a:buNone/>
            </a:pPr>
            <a:endParaRPr lang="ru-RU" sz="2400" b="1" i="1" dirty="0" smtClean="0">
              <a:latin typeface="Times New Roman"/>
            </a:endParaRPr>
          </a:p>
          <a:p>
            <a:pPr>
              <a:buNone/>
            </a:pP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err="1" smtClean="0">
                <a:latin typeface="Times New Roman" pitchFamily="18" charset="0"/>
                <a:cs typeface="Times New Roman" pitchFamily="18" charset="0"/>
              </a:rPr>
              <a:t>Връзка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 м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ru-RU" sz="2000" i="1" dirty="0" err="1" smtClean="0">
                <a:latin typeface="Times New Roman" pitchFamily="18" charset="0"/>
                <a:cs typeface="Times New Roman" pitchFamily="18" charset="0"/>
              </a:rPr>
              <a:t>декартовите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 сферична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координатна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система 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моментът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на им-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           (</a:t>
            </a:r>
            <a:r>
              <a:rPr lang="ru-RU" sz="2000" i="1" dirty="0" err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i="1" dirty="0" err="1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i="1" dirty="0" err="1" smtClean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)                         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пулса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има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само 2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компоненти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l-GR" sz="2000" i="1" baseline="-25000" dirty="0" smtClean="0">
                <a:latin typeface="Times New Roman" pitchFamily="18" charset="0"/>
                <a:cs typeface="Times New Roman" pitchFamily="18" charset="0"/>
              </a:rPr>
              <a:t>θ</a:t>
            </a:r>
            <a:r>
              <a:rPr lang="el-GR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sz="2000" dirty="0" smtClean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l-GR" sz="2000" i="1" baseline="-25000" dirty="0" smtClean="0">
                <a:latin typeface="Times New Roman" pitchFamily="18" charset="0"/>
                <a:cs typeface="Times New Roman" pitchFamily="18" charset="0"/>
              </a:rPr>
              <a:t>φ</a:t>
            </a:r>
            <a:r>
              <a:rPr lang="bg-BG" sz="2000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l-GR" sz="2000" i="1" baseline="-25000" dirty="0" smtClean="0">
                <a:latin typeface="Times New Roman" pitchFamily="18" charset="0"/>
                <a:cs typeface="Times New Roman" pitchFamily="18" charset="0"/>
              </a:rPr>
              <a:t>θ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θ</a:t>
            </a:r>
            <a:r>
              <a:rPr lang="el-GR" sz="2000" baseline="300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l-GR" sz="2000" i="1" baseline="-25000" dirty="0" smtClean="0">
                <a:latin typeface="Times New Roman" pitchFamily="18" charset="0"/>
                <a:cs typeface="Times New Roman" pitchFamily="18" charset="0"/>
              </a:rPr>
              <a:t>φ </a:t>
            </a:r>
            <a:r>
              <a:rPr lang="ru-RU" sz="2000" b="1" i="1" dirty="0" err="1" smtClean="0">
                <a:latin typeface="Times New Roman" pitchFamily="18" charset="0"/>
                <a:cs typeface="Times New Roman" pitchFamily="18" charset="0"/>
              </a:rPr>
              <a:t>φ</a:t>
            </a:r>
            <a:r>
              <a:rPr lang="el-GR" sz="2000" baseline="30000" dirty="0" smtClean="0">
                <a:latin typeface="Times New Roman" pitchFamily="18" charset="0"/>
                <a:cs typeface="Times New Roman" pitchFamily="18" charset="0"/>
              </a:rPr>
              <a:t> 0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sz="2000" i="1" dirty="0" err="1" smtClean="0">
                <a:latin typeface="Times New Roman" pitchFamily="18" charset="0"/>
                <a:cs typeface="Times New Roman" pitchFamily="18" charset="0"/>
              </a:rPr>
              <a:t>сферичните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err="1" smtClean="0">
                <a:latin typeface="Times New Roman" pitchFamily="18" charset="0"/>
                <a:cs typeface="Times New Roman" pitchFamily="18" charset="0"/>
              </a:rPr>
              <a:t>координати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Проекцията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L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върху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оста Z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sz="2000" dirty="0" smtClean="0">
                <a:latin typeface="Times New Roman" pitchFamily="18" charset="0"/>
                <a:cs typeface="Times New Roman" pitchFamily="18" charset="0"/>
              </a:rPr>
              <a:t>се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определя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от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L</a:t>
            </a:r>
            <a:r>
              <a:rPr lang="el-GR" sz="2000" i="1" baseline="-25000" dirty="0" smtClean="0">
                <a:latin typeface="Times New Roman" pitchFamily="18" charset="0"/>
                <a:cs typeface="Times New Roman" pitchFamily="18" charset="0"/>
              </a:rPr>
              <a:t>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,</a:t>
            </a:r>
            <a:endParaRPr lang="bg-BG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           (</a:t>
            </a:r>
            <a:r>
              <a:rPr lang="ru-RU" sz="2000" i="1" dirty="0" err="1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i="1" dirty="0" err="1" smtClean="0">
                <a:latin typeface="Times New Roman" pitchFamily="18" charset="0"/>
                <a:cs typeface="Times New Roman" pitchFamily="18" charset="0"/>
              </a:rPr>
              <a:t>φ, 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)  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                      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т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к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 err="1" smtClean="0">
                <a:latin typeface="Times New Roman" pitchFamily="18" charset="0"/>
                <a:cs typeface="Times New Roman" pitchFamily="18" charset="0"/>
              </a:rPr>
              <a:t>φ</a:t>
            </a:r>
            <a:r>
              <a:rPr lang="el-GR" sz="2000" baseline="30000" dirty="0" smtClean="0">
                <a:latin typeface="Times New Roman" pitchFamily="18" charset="0"/>
                <a:cs typeface="Times New Roman" pitchFamily="18" charset="0"/>
              </a:rPr>
              <a:t> 0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⊥ </a:t>
            </a:r>
            <a:r>
              <a:rPr lang="en-US" sz="2000" b="1" i="1" dirty="0" smtClean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l-GR" sz="2000" baseline="30000" dirty="0" smtClean="0">
                <a:latin typeface="Times New Roman" pitchFamily="18" charset="0"/>
                <a:cs typeface="Times New Roman" pitchFamily="18" charset="0"/>
              </a:rPr>
              <a:t> 0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и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следователно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l-GR" sz="2000" i="1" baseline="-25000" dirty="0" smtClean="0">
                <a:latin typeface="Times New Roman" pitchFamily="18" charset="0"/>
                <a:cs typeface="Times New Roman" pitchFamily="18" charset="0"/>
              </a:rPr>
              <a:t>φ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⊥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OZ</a:t>
            </a:r>
            <a:r>
              <a:rPr lang="bg-BG" sz="2000" i="1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bg-BG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000" i="1" dirty="0" err="1" smtClean="0">
                <a:latin typeface="Times New Roman" pitchFamily="18" charset="0"/>
                <a:cs typeface="Times New Roman" pitchFamily="18" charset="0"/>
              </a:rPr>
              <a:t>точката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 Р.</a:t>
            </a:r>
            <a:endParaRPr lang="ru-RU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10432" y="6564337"/>
            <a:ext cx="2133600" cy="365125"/>
          </a:xfrm>
        </p:spPr>
        <p:txBody>
          <a:bodyPr/>
          <a:lstStyle/>
          <a:p>
            <a:fld id="{2ADFFEBF-AC71-420D-9A36-DFCB78D0D215}" type="slidenum">
              <a:rPr lang="en-US" smtClean="0"/>
              <a:pPr/>
              <a:t>7</a:t>
            </a:fld>
            <a:endParaRPr lang="en-US" dirty="0"/>
          </a:p>
        </p:txBody>
      </p:sp>
      <p:pic>
        <p:nvPicPr>
          <p:cNvPr id="20500" name="Picture 2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71470" y="749183"/>
            <a:ext cx="4259400" cy="382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01" name="Picture 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00496" y="571480"/>
            <a:ext cx="4519645" cy="4029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282" y="-131802"/>
            <a:ext cx="8972584" cy="488968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latin typeface="Times New Roman" pitchFamily="18" charset="0"/>
              </a:rPr>
              <a:t>8.2.   ОПЕРАТОРИ НА МОМЕНТА НА ИМПУЛСА</a:t>
            </a:r>
            <a:endParaRPr lang="en-US" sz="2400" b="1" dirty="0">
              <a:latin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42908" y="357166"/>
            <a:ext cx="9554936" cy="6500834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•</a:t>
            </a:r>
            <a:r>
              <a:rPr lang="en-US" sz="2000" b="1" i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400" b="1" i="1" dirty="0" err="1" smtClean="0">
                <a:latin typeface="Times New Roman"/>
              </a:rPr>
              <a:t>Опеаторът</a:t>
            </a:r>
            <a:r>
              <a:rPr lang="ru-RU" sz="2400" b="1" i="1" dirty="0" smtClean="0">
                <a:latin typeface="Times New Roman"/>
              </a:rPr>
              <a:t> на момента на </a:t>
            </a:r>
            <a:r>
              <a:rPr lang="ru-RU" sz="2400" b="1" i="1" dirty="0" err="1" smtClean="0">
                <a:latin typeface="Times New Roman"/>
              </a:rPr>
              <a:t>импулса</a:t>
            </a:r>
            <a:r>
              <a:rPr lang="ru-RU" sz="2400" b="1" i="1" dirty="0" smtClean="0">
                <a:latin typeface="Times New Roman"/>
              </a:rPr>
              <a:t> в </a:t>
            </a:r>
            <a:r>
              <a:rPr lang="ru-RU" sz="2400" b="1" i="1" dirty="0" err="1" smtClean="0">
                <a:latin typeface="Times New Roman"/>
              </a:rPr>
              <a:t>сферични</a:t>
            </a:r>
            <a:r>
              <a:rPr lang="ru-RU" sz="2400" b="1" i="1" dirty="0" smtClean="0">
                <a:latin typeface="Times New Roman"/>
              </a:rPr>
              <a:t> </a:t>
            </a:r>
            <a:r>
              <a:rPr lang="ru-RU" sz="2400" b="1" i="1" dirty="0" err="1" smtClean="0">
                <a:latin typeface="Times New Roman"/>
              </a:rPr>
              <a:t>координати</a:t>
            </a:r>
            <a:endParaRPr lang="ru-RU" sz="2400" b="1" i="1" dirty="0" smtClean="0">
              <a:latin typeface="Times New Roman"/>
            </a:endParaRPr>
          </a:p>
          <a:p>
            <a:pPr algn="just">
              <a:buNone/>
            </a:pPr>
            <a:endParaRPr lang="ru-RU" sz="2400" b="1" i="1" dirty="0" smtClean="0">
              <a:latin typeface="Times New Roman"/>
            </a:endParaRPr>
          </a:p>
          <a:p>
            <a:pPr algn="just">
              <a:buNone/>
            </a:pPr>
            <a:endParaRPr lang="ru-RU" sz="2400" b="1" i="1" dirty="0" smtClean="0">
              <a:latin typeface="Times New Roman"/>
            </a:endParaRPr>
          </a:p>
          <a:p>
            <a:pPr algn="just">
              <a:buNone/>
            </a:pPr>
            <a:endParaRPr lang="ru-RU" sz="2400" b="1" i="1" dirty="0" smtClean="0">
              <a:latin typeface="Times New Roman"/>
            </a:endParaRPr>
          </a:p>
          <a:p>
            <a:pPr algn="just">
              <a:buNone/>
            </a:pPr>
            <a:endParaRPr lang="ru-RU" sz="2000" b="1" i="1" dirty="0" smtClean="0">
              <a:latin typeface="Times New Roman"/>
            </a:endParaRPr>
          </a:p>
          <a:p>
            <a:pPr>
              <a:buNone/>
            </a:pP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се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нарича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оператор на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Льожандър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Често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вместо     се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използва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опера-</a:t>
            </a:r>
          </a:p>
          <a:p>
            <a:pPr>
              <a:buNone/>
            </a:pP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торът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          наречен лапласиан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върху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сфера или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ъглов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лапласиан:</a:t>
            </a:r>
          </a:p>
          <a:p>
            <a:pPr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Операторът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      е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ъгловата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част на оператора на Лаплас     в 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сферична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координатна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система:</a:t>
            </a:r>
          </a:p>
          <a:p>
            <a:pPr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indent="191770" algn="just">
              <a:lnSpc>
                <a:spcPts val="1200"/>
              </a:lnSpc>
              <a:spcAft>
                <a:spcPts val="0"/>
              </a:spcAft>
            </a:pPr>
            <a:endParaRPr lang="bg-BG" sz="2400" dirty="0" smtClean="0">
              <a:latin typeface="Times New Roman"/>
              <a:ea typeface="Times New Roman"/>
            </a:endParaRPr>
          </a:p>
          <a:p>
            <a:pPr indent="191770" algn="just">
              <a:lnSpc>
                <a:spcPts val="1200"/>
              </a:lnSpc>
              <a:spcAft>
                <a:spcPts val="0"/>
              </a:spcAft>
            </a:pPr>
            <a:endParaRPr lang="bg-BG" sz="2400" dirty="0" smtClean="0">
              <a:latin typeface="Times New Roman"/>
              <a:ea typeface="Times New Roman"/>
            </a:endParaRPr>
          </a:p>
          <a:p>
            <a:pPr indent="191770" algn="just">
              <a:lnSpc>
                <a:spcPts val="1200"/>
              </a:lnSpc>
              <a:spcAft>
                <a:spcPts val="0"/>
              </a:spcAft>
            </a:pPr>
            <a:r>
              <a:rPr lang="bg-BG" sz="2400" dirty="0" smtClean="0">
                <a:latin typeface="Times New Roman"/>
                <a:ea typeface="Times New Roman"/>
              </a:rPr>
              <a:t>Операторът      се нарича радиален </a:t>
            </a:r>
            <a:r>
              <a:rPr lang="bg-BG" sz="2400" dirty="0" err="1" smtClean="0">
                <a:latin typeface="Times New Roman"/>
                <a:ea typeface="Times New Roman"/>
              </a:rPr>
              <a:t>лапласиан</a:t>
            </a:r>
            <a:r>
              <a:rPr lang="bg-BG" sz="2400" dirty="0" smtClean="0">
                <a:latin typeface="Times New Roman"/>
                <a:ea typeface="Times New Roman"/>
              </a:rPr>
              <a:t>.</a:t>
            </a:r>
            <a:endParaRPr lang="en-US" sz="2400" dirty="0" smtClean="0">
              <a:latin typeface="Times New Roman"/>
              <a:ea typeface="Times New Roman"/>
            </a:endParaRPr>
          </a:p>
          <a:p>
            <a:pPr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10432" y="6564337"/>
            <a:ext cx="2133600" cy="365125"/>
          </a:xfrm>
        </p:spPr>
        <p:txBody>
          <a:bodyPr/>
          <a:lstStyle/>
          <a:p>
            <a:fld id="{2ADFFEBF-AC71-420D-9A36-DFCB78D0D215}" type="slidenum">
              <a:rPr lang="en-US" smtClean="0"/>
              <a:pPr/>
              <a:t>8</a:t>
            </a:fld>
            <a:endParaRPr lang="en-US" dirty="0"/>
          </a:p>
        </p:txBody>
      </p:sp>
      <p:graphicFrame>
        <p:nvGraphicFramePr>
          <p:cNvPr id="20491" name="Object 11"/>
          <p:cNvGraphicFramePr>
            <a:graphicFrameLocks noChangeAspect="1"/>
          </p:cNvGraphicFramePr>
          <p:nvPr/>
        </p:nvGraphicFramePr>
        <p:xfrm>
          <a:off x="642910" y="857232"/>
          <a:ext cx="7939843" cy="765167"/>
        </p:xfrm>
        <a:graphic>
          <a:graphicData uri="http://schemas.openxmlformats.org/presentationml/2006/ole">
            <p:oleObj spid="_x0000_s54274" name="Equation" r:id="rId3" imgW="4609800" imgH="444240" progId="Equation.DSMT4">
              <p:embed/>
            </p:oleObj>
          </a:graphicData>
        </a:graphic>
      </p:graphicFrame>
      <p:graphicFrame>
        <p:nvGraphicFramePr>
          <p:cNvPr id="20492" name="Object 12"/>
          <p:cNvGraphicFramePr>
            <a:graphicFrameLocks noChangeAspect="1"/>
          </p:cNvGraphicFramePr>
          <p:nvPr/>
        </p:nvGraphicFramePr>
        <p:xfrm>
          <a:off x="500034" y="1714488"/>
          <a:ext cx="5775325" cy="765175"/>
        </p:xfrm>
        <a:graphic>
          <a:graphicData uri="http://schemas.openxmlformats.org/presentationml/2006/ole">
            <p:oleObj spid="_x0000_s54275" name="Equation" r:id="rId4" imgW="3352680" imgH="444240" progId="Equation.DSMT4">
              <p:embed/>
            </p:oleObj>
          </a:graphicData>
        </a:graphic>
      </p:graphicFrame>
      <p:graphicFrame>
        <p:nvGraphicFramePr>
          <p:cNvPr id="20493" name="Object 13"/>
          <p:cNvGraphicFramePr>
            <a:graphicFrameLocks noChangeAspect="1"/>
          </p:cNvGraphicFramePr>
          <p:nvPr/>
        </p:nvGraphicFramePr>
        <p:xfrm>
          <a:off x="6357950" y="2517558"/>
          <a:ext cx="261937" cy="327025"/>
        </p:xfrm>
        <a:graphic>
          <a:graphicData uri="http://schemas.openxmlformats.org/presentationml/2006/ole">
            <p:oleObj spid="_x0000_s54276" name="Equation" r:id="rId5" imgW="152280" imgH="190440" progId="Equation.DSMT4">
              <p:embed/>
            </p:oleObj>
          </a:graphicData>
        </a:graphic>
      </p:graphicFrame>
      <p:graphicFrame>
        <p:nvGraphicFramePr>
          <p:cNvPr id="20494" name="Object 14"/>
          <p:cNvGraphicFramePr>
            <a:graphicFrameLocks noChangeAspect="1"/>
          </p:cNvGraphicFramePr>
          <p:nvPr/>
        </p:nvGraphicFramePr>
        <p:xfrm>
          <a:off x="697096" y="3007146"/>
          <a:ext cx="1354137" cy="387350"/>
        </p:xfrm>
        <a:graphic>
          <a:graphicData uri="http://schemas.openxmlformats.org/presentationml/2006/ole">
            <p:oleObj spid="_x0000_s54277" name="Equation" r:id="rId6" imgW="888840" imgH="253800" progId="Equation.DSMT4">
              <p:embed/>
            </p:oleObj>
          </a:graphicData>
        </a:graphic>
      </p:graphicFrame>
      <p:graphicFrame>
        <p:nvGraphicFramePr>
          <p:cNvPr id="20495" name="Object 15"/>
          <p:cNvGraphicFramePr>
            <a:graphicFrameLocks noChangeAspect="1"/>
          </p:cNvGraphicFramePr>
          <p:nvPr/>
        </p:nvGraphicFramePr>
        <p:xfrm>
          <a:off x="3357554" y="3357562"/>
          <a:ext cx="2225294" cy="500066"/>
        </p:xfrm>
        <a:graphic>
          <a:graphicData uri="http://schemas.openxmlformats.org/presentationml/2006/ole">
            <p:oleObj spid="_x0000_s54278" name="Equation" r:id="rId7" imgW="1130040" imgH="253800" progId="Equation.DSMT4">
              <p:embed/>
            </p:oleObj>
          </a:graphicData>
        </a:graphic>
      </p:graphicFrame>
      <p:graphicFrame>
        <p:nvGraphicFramePr>
          <p:cNvPr id="20496" name="Object 16"/>
          <p:cNvGraphicFramePr>
            <a:graphicFrameLocks noChangeAspect="1"/>
          </p:cNvGraphicFramePr>
          <p:nvPr/>
        </p:nvGraphicFramePr>
        <p:xfrm>
          <a:off x="1846263" y="3852863"/>
          <a:ext cx="523875" cy="449262"/>
        </p:xfrm>
        <a:graphic>
          <a:graphicData uri="http://schemas.openxmlformats.org/presentationml/2006/ole">
            <p:oleObj spid="_x0000_s54279" name="Equation" r:id="rId8" imgW="266400" imgH="228600" progId="Equation.DSMT4">
              <p:embed/>
            </p:oleObj>
          </a:graphicData>
        </a:graphic>
      </p:graphicFrame>
      <p:graphicFrame>
        <p:nvGraphicFramePr>
          <p:cNvPr id="20497" name="Object 17"/>
          <p:cNvGraphicFramePr>
            <a:graphicFrameLocks noChangeAspect="1"/>
          </p:cNvGraphicFramePr>
          <p:nvPr/>
        </p:nvGraphicFramePr>
        <p:xfrm>
          <a:off x="7724799" y="3880277"/>
          <a:ext cx="276225" cy="300037"/>
        </p:xfrm>
        <a:graphic>
          <a:graphicData uri="http://schemas.openxmlformats.org/presentationml/2006/ole">
            <p:oleObj spid="_x0000_s54280" name="Equation" r:id="rId9" imgW="139680" imgH="152280" progId="Equation.DSMT4">
              <p:embed/>
            </p:oleObj>
          </a:graphicData>
        </a:graphic>
      </p:graphicFrame>
      <p:graphicFrame>
        <p:nvGraphicFramePr>
          <p:cNvPr id="20498" name="Object 18"/>
          <p:cNvGraphicFramePr>
            <a:graphicFrameLocks noChangeAspect="1"/>
          </p:cNvGraphicFramePr>
          <p:nvPr/>
        </p:nvGraphicFramePr>
        <p:xfrm>
          <a:off x="1521177" y="4714884"/>
          <a:ext cx="6170983" cy="1571636"/>
        </p:xfrm>
        <a:graphic>
          <a:graphicData uri="http://schemas.openxmlformats.org/presentationml/2006/ole">
            <p:oleObj spid="_x0000_s54281" name="Equation" r:id="rId10" imgW="3390840" imgH="863280" progId="Equation.DSMT4">
              <p:embed/>
            </p:oleObj>
          </a:graphicData>
        </a:graphic>
      </p:graphicFrame>
      <p:graphicFrame>
        <p:nvGraphicFramePr>
          <p:cNvPr id="20499" name="Object 19"/>
          <p:cNvGraphicFramePr>
            <a:graphicFrameLocks noChangeAspect="1"/>
          </p:cNvGraphicFramePr>
          <p:nvPr/>
        </p:nvGraphicFramePr>
        <p:xfrm>
          <a:off x="2054418" y="6303772"/>
          <a:ext cx="352425" cy="400050"/>
        </p:xfrm>
        <a:graphic>
          <a:graphicData uri="http://schemas.openxmlformats.org/presentationml/2006/ole">
            <p:oleObj spid="_x0000_s54282" name="Equation" r:id="rId11" imgW="177480" imgH="20304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71462"/>
            <a:ext cx="9144000" cy="785818"/>
          </a:xfrm>
        </p:spPr>
        <p:txBody>
          <a:bodyPr>
            <a:normAutofit fontScale="90000"/>
          </a:bodyPr>
          <a:lstStyle/>
          <a:p>
            <a:pPr algn="l"/>
            <a:r>
              <a:rPr lang="ru-RU" sz="2400" b="1" dirty="0" smtClean="0">
                <a:latin typeface="Times New Roman" pitchFamily="18" charset="0"/>
              </a:rPr>
              <a:t>   8.3  СОБСТВЕНИ ФУНКЦИИ И СОБСТВЕНИ СТОЙНОСТИ НА</a:t>
            </a:r>
            <a:br>
              <a:rPr lang="ru-RU" sz="2400" b="1" dirty="0" smtClean="0">
                <a:latin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</a:rPr>
              <a:t>                                          ОПЕРАТОРИТЕ </a:t>
            </a:r>
            <a:endParaRPr lang="en-US" sz="2400" dirty="0">
              <a:latin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71470" y="571480"/>
            <a:ext cx="9501254" cy="635798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400" b="1" i="1" dirty="0" smtClean="0">
                <a:latin typeface="Times New Roman" pitchFamily="18" charset="0"/>
              </a:rPr>
              <a:t>• </a:t>
            </a:r>
            <a:r>
              <a:rPr lang="bg-BG" sz="2400" b="1" i="1" dirty="0" smtClean="0">
                <a:latin typeface="Times New Roman" pitchFamily="18" charset="0"/>
              </a:rPr>
              <a:t>С</a:t>
            </a:r>
            <a:r>
              <a:rPr lang="ru-RU" sz="2400" b="1" i="1" dirty="0" err="1" smtClean="0">
                <a:latin typeface="Times New Roman" pitchFamily="18" charset="0"/>
              </a:rPr>
              <a:t>обствени</a:t>
            </a:r>
            <a:r>
              <a:rPr lang="ru-RU" sz="2400" b="1" i="1" dirty="0" smtClean="0">
                <a:latin typeface="Times New Roman" pitchFamily="18" charset="0"/>
              </a:rPr>
              <a:t> функции и </a:t>
            </a:r>
            <a:r>
              <a:rPr lang="ru-RU" sz="2400" b="1" i="1" dirty="0" err="1" smtClean="0">
                <a:latin typeface="Times New Roman" pitchFamily="18" charset="0"/>
              </a:rPr>
              <a:t>стойности</a:t>
            </a:r>
            <a:r>
              <a:rPr lang="ru-RU" sz="2400" b="1" i="1" dirty="0" smtClean="0">
                <a:latin typeface="Times New Roman" pitchFamily="18" charset="0"/>
              </a:rPr>
              <a:t> на оператор</a:t>
            </a:r>
            <a:r>
              <a:rPr lang="en-US" sz="2400" b="1" i="1" dirty="0" smtClean="0">
                <a:latin typeface="Times New Roman" pitchFamily="18" charset="0"/>
              </a:rPr>
              <a:t>a</a:t>
            </a:r>
            <a:endParaRPr lang="bg-BG" sz="2400" b="1" i="1" dirty="0" smtClean="0">
              <a:latin typeface="Times New Roman" pitchFamily="18" charset="0"/>
            </a:endParaRPr>
          </a:p>
          <a:p>
            <a:pPr>
              <a:buNone/>
            </a:pPr>
            <a:endParaRPr lang="bg-BG" sz="2400" b="1" i="1" dirty="0" smtClean="0">
              <a:latin typeface="Times New Roman" pitchFamily="18" charset="0"/>
            </a:endParaRP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</a:rPr>
              <a:t>От </a:t>
            </a:r>
            <a:r>
              <a:rPr lang="ru-RU" sz="2400" dirty="0" err="1" smtClean="0">
                <a:latin typeface="Times New Roman" pitchFamily="18" charset="0"/>
              </a:rPr>
              <a:t>условието</a:t>
            </a:r>
            <a:r>
              <a:rPr lang="ru-RU" sz="2400" dirty="0" smtClean="0">
                <a:latin typeface="Times New Roman" pitchFamily="18" charset="0"/>
              </a:rPr>
              <a:t> за </a:t>
            </a:r>
            <a:r>
              <a:rPr lang="ru-RU" sz="2400" dirty="0" err="1" smtClean="0">
                <a:latin typeface="Times New Roman" pitchFamily="18" charset="0"/>
              </a:rPr>
              <a:t>еднозначност</a:t>
            </a:r>
            <a:r>
              <a:rPr lang="ru-RU" sz="2400" dirty="0" smtClean="0">
                <a:latin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</a:rPr>
              <a:t>получаваме</a:t>
            </a:r>
            <a:endParaRPr lang="ru-RU" sz="2400" dirty="0" smtClean="0">
              <a:latin typeface="Times New Roman" pitchFamily="18" charset="0"/>
            </a:endParaRPr>
          </a:p>
          <a:p>
            <a:pPr>
              <a:buNone/>
            </a:pPr>
            <a:endParaRPr lang="ru-RU" sz="2400" dirty="0" smtClean="0">
              <a:latin typeface="Times New Roman" pitchFamily="18" charset="0"/>
            </a:endParaRPr>
          </a:p>
          <a:p>
            <a:pPr>
              <a:buNone/>
            </a:pPr>
            <a:r>
              <a:rPr lang="ru-RU" sz="2400" dirty="0" err="1" smtClean="0">
                <a:latin typeface="Times New Roman" pitchFamily="18" charset="0"/>
              </a:rPr>
              <a:t>Стойностите</a:t>
            </a:r>
            <a:r>
              <a:rPr lang="ru-RU" sz="2400" dirty="0" smtClean="0">
                <a:latin typeface="Times New Roman" pitchFamily="18" charset="0"/>
              </a:rPr>
              <a:t>, при </a:t>
            </a:r>
            <a:r>
              <a:rPr lang="ru-RU" sz="2400" dirty="0" err="1" smtClean="0">
                <a:latin typeface="Times New Roman" pitchFamily="18" charset="0"/>
              </a:rPr>
              <a:t>които</a:t>
            </a:r>
            <a:r>
              <a:rPr lang="ru-RU" sz="2400" dirty="0" smtClean="0">
                <a:latin typeface="Times New Roman" pitchFamily="18" charset="0"/>
              </a:rPr>
              <a:t> се </a:t>
            </a:r>
            <a:r>
              <a:rPr lang="ru-RU" sz="2400" dirty="0" err="1" smtClean="0">
                <a:latin typeface="Times New Roman" pitchFamily="18" charset="0"/>
              </a:rPr>
              <a:t>удовлетворява</a:t>
            </a:r>
            <a:r>
              <a:rPr lang="ru-RU" sz="2400" dirty="0" smtClean="0">
                <a:latin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</a:rPr>
              <a:t>това</a:t>
            </a:r>
            <a:r>
              <a:rPr lang="ru-RU" sz="2400" dirty="0" smtClean="0">
                <a:latin typeface="Times New Roman" pitchFamily="18" charset="0"/>
              </a:rPr>
              <a:t> условие, </a:t>
            </a:r>
            <a:r>
              <a:rPr lang="ru-RU" sz="2400" dirty="0" err="1" smtClean="0">
                <a:latin typeface="Times New Roman" pitchFamily="18" charset="0"/>
              </a:rPr>
              <a:t>са</a:t>
            </a:r>
            <a:r>
              <a:rPr lang="ru-RU" sz="2400" dirty="0" smtClean="0">
                <a:latin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</a:rPr>
              <a:t>собствените</a:t>
            </a:r>
            <a:endParaRPr lang="ru-RU" sz="2400" dirty="0" smtClean="0">
              <a:latin typeface="Times New Roman" pitchFamily="18" charset="0"/>
            </a:endParaRPr>
          </a:p>
          <a:p>
            <a:pPr>
              <a:buNone/>
            </a:pPr>
            <a:r>
              <a:rPr lang="ru-RU" sz="2400" dirty="0" err="1" smtClean="0">
                <a:latin typeface="Times New Roman" pitchFamily="18" charset="0"/>
              </a:rPr>
              <a:t>стойности</a:t>
            </a:r>
            <a:r>
              <a:rPr lang="ru-RU" sz="2400" dirty="0" smtClean="0">
                <a:latin typeface="Times New Roman" pitchFamily="18" charset="0"/>
              </a:rPr>
              <a:t> на </a:t>
            </a:r>
            <a:r>
              <a:rPr lang="ru-RU" sz="2400" dirty="0" err="1" smtClean="0">
                <a:latin typeface="Times New Roman" pitchFamily="18" charset="0"/>
              </a:rPr>
              <a:t>компонентата</a:t>
            </a:r>
            <a:r>
              <a:rPr lang="ru-RU" sz="2400" dirty="0" smtClean="0">
                <a:latin typeface="Times New Roman" pitchFamily="18" charset="0"/>
              </a:rPr>
              <a:t>      </a:t>
            </a:r>
            <a:r>
              <a:rPr lang="ru-RU" sz="2400" dirty="0" err="1" smtClean="0">
                <a:latin typeface="Times New Roman" pitchFamily="18" charset="0"/>
              </a:rPr>
              <a:t>на</a:t>
            </a:r>
            <a:r>
              <a:rPr lang="ru-RU" sz="2400" dirty="0" smtClean="0">
                <a:latin typeface="Times New Roman" pitchFamily="18" charset="0"/>
              </a:rPr>
              <a:t> момента на </a:t>
            </a:r>
            <a:r>
              <a:rPr lang="ru-RU" sz="2400" dirty="0" err="1" smtClean="0">
                <a:latin typeface="Times New Roman" pitchFamily="18" charset="0"/>
              </a:rPr>
              <a:t>импулса</a:t>
            </a:r>
            <a:r>
              <a:rPr lang="ru-RU" sz="2400" dirty="0" smtClean="0">
                <a:latin typeface="Times New Roman" pitchFamily="18" charset="0"/>
              </a:rPr>
              <a:t>:</a:t>
            </a:r>
          </a:p>
          <a:p>
            <a:pPr>
              <a:buNone/>
            </a:pPr>
            <a:endParaRPr lang="ru-RU" sz="2400" dirty="0" smtClean="0">
              <a:latin typeface="Times New Roman" pitchFamily="18" charset="0"/>
            </a:endParaRPr>
          </a:p>
          <a:p>
            <a:pPr>
              <a:buNone/>
            </a:pPr>
            <a:r>
              <a:rPr lang="ru-RU" sz="2400" dirty="0" err="1" smtClean="0">
                <a:latin typeface="Times New Roman" pitchFamily="18" charset="0"/>
              </a:rPr>
              <a:t>Компонентата</a:t>
            </a:r>
            <a:r>
              <a:rPr lang="ru-RU" sz="2400" dirty="0" smtClean="0">
                <a:latin typeface="Times New Roman" pitchFamily="18" charset="0"/>
              </a:rPr>
              <a:t> на момента на </a:t>
            </a:r>
            <a:r>
              <a:rPr lang="ru-RU" sz="2400" dirty="0" err="1" smtClean="0">
                <a:latin typeface="Times New Roman" pitchFamily="18" charset="0"/>
              </a:rPr>
              <a:t>импулса</a:t>
            </a:r>
            <a:r>
              <a:rPr lang="ru-RU" sz="2400" dirty="0" smtClean="0">
                <a:latin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</a:rPr>
              <a:t>върху</a:t>
            </a:r>
            <a:r>
              <a:rPr lang="ru-RU" sz="2400" dirty="0" smtClean="0">
                <a:latin typeface="Times New Roman" pitchFamily="18" charset="0"/>
              </a:rPr>
              <a:t> оста</a:t>
            </a:r>
            <a:r>
              <a:rPr lang="en-US" sz="2400" dirty="0" smtClean="0">
                <a:latin typeface="Times New Roman" pitchFamily="18" charset="0"/>
              </a:rPr>
              <a:t> </a:t>
            </a:r>
            <a:r>
              <a:rPr lang="en-US" sz="2400" i="1" dirty="0" smtClean="0">
                <a:latin typeface="Times New Roman" pitchFamily="18" charset="0"/>
              </a:rPr>
              <a:t>Z</a:t>
            </a:r>
            <a:r>
              <a:rPr lang="ru-RU" sz="2400" dirty="0" smtClean="0">
                <a:latin typeface="Times New Roman" pitchFamily="18" charset="0"/>
              </a:rPr>
              <a:t>   се </a:t>
            </a:r>
            <a:r>
              <a:rPr lang="ru-RU" sz="2400" dirty="0" err="1" smtClean="0">
                <a:latin typeface="Times New Roman" pitchFamily="18" charset="0"/>
              </a:rPr>
              <a:t>квантува</a:t>
            </a:r>
            <a:r>
              <a:rPr lang="ru-RU" sz="2400" dirty="0" smtClean="0">
                <a:latin typeface="Times New Roman" pitchFamily="18" charset="0"/>
              </a:rPr>
              <a:t> и </a:t>
            </a:r>
            <a:endParaRPr lang="en-US" sz="2400" dirty="0" smtClean="0">
              <a:latin typeface="Times New Roman" pitchFamily="18" charset="0"/>
            </a:endParaRPr>
          </a:p>
          <a:p>
            <a:pPr>
              <a:buNone/>
            </a:pPr>
            <a:r>
              <a:rPr lang="ru-RU" sz="2400" dirty="0" err="1" smtClean="0">
                <a:latin typeface="Times New Roman" pitchFamily="18" charset="0"/>
              </a:rPr>
              <a:t>може</a:t>
            </a:r>
            <a:r>
              <a:rPr lang="ru-RU" sz="2400" dirty="0" smtClean="0">
                <a:latin typeface="Times New Roman" pitchFamily="18" charset="0"/>
              </a:rPr>
              <a:t> да приема само </a:t>
            </a:r>
            <a:r>
              <a:rPr lang="ru-RU" sz="2400" dirty="0" err="1" smtClean="0">
                <a:latin typeface="Times New Roman" pitchFamily="18" charset="0"/>
              </a:rPr>
              <a:t>дискретни</a:t>
            </a:r>
            <a:r>
              <a:rPr lang="ru-RU" sz="2400" dirty="0" smtClean="0">
                <a:latin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</a:rPr>
              <a:t>стойности</a:t>
            </a:r>
            <a:r>
              <a:rPr lang="ru-RU" sz="2400" dirty="0" smtClean="0">
                <a:latin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</a:rPr>
              <a:t>равни</a:t>
            </a:r>
            <a:r>
              <a:rPr lang="ru-RU" sz="2400" dirty="0" smtClean="0">
                <a:latin typeface="Times New Roman" pitchFamily="18" charset="0"/>
              </a:rPr>
              <a:t> на </a:t>
            </a:r>
            <a:r>
              <a:rPr lang="ru-RU" sz="2400" dirty="0" err="1" smtClean="0">
                <a:latin typeface="Times New Roman" pitchFamily="18" charset="0"/>
              </a:rPr>
              <a:t>цяло</a:t>
            </a:r>
            <a:r>
              <a:rPr lang="ru-RU" sz="2400" dirty="0" smtClean="0">
                <a:latin typeface="Times New Roman" pitchFamily="18" charset="0"/>
              </a:rPr>
              <a:t> число  </a:t>
            </a:r>
            <a:r>
              <a:rPr lang="en-US" sz="2400" dirty="0" smtClean="0">
                <a:latin typeface="Times New Roman" pitchFamily="18" charset="0"/>
              </a:rPr>
              <a:t>  </a:t>
            </a:r>
            <a:r>
              <a:rPr lang="ru-RU" sz="2400" dirty="0" smtClean="0">
                <a:latin typeface="Times New Roman" pitchFamily="18" charset="0"/>
              </a:rPr>
              <a:t>.</a:t>
            </a:r>
            <a:endParaRPr lang="en-US" sz="2400" dirty="0" smtClean="0">
              <a:latin typeface="Times New Roman" pitchFamily="18" charset="0"/>
            </a:endParaRPr>
          </a:p>
          <a:p>
            <a:pPr>
              <a:buNone/>
            </a:pPr>
            <a:endParaRPr lang="en-US" sz="2400" dirty="0" smtClean="0">
              <a:latin typeface="Times New Roman" pitchFamily="18" charset="0"/>
            </a:endParaRPr>
          </a:p>
          <a:p>
            <a:pPr>
              <a:buNone/>
            </a:pPr>
            <a:r>
              <a:rPr lang="ru-RU" sz="2400" dirty="0" err="1" smtClean="0">
                <a:latin typeface="Times New Roman" pitchFamily="18" charset="0"/>
              </a:rPr>
              <a:t>Нормиран</a:t>
            </a:r>
            <a:r>
              <a:rPr lang="en-US" sz="2400" dirty="0" smtClean="0">
                <a:latin typeface="Times New Roman" pitchFamily="18" charset="0"/>
              </a:rPr>
              <a:t>e </a:t>
            </a:r>
            <a:r>
              <a:rPr lang="bg-BG" sz="2400" dirty="0" smtClean="0">
                <a:latin typeface="Times New Roman" pitchFamily="18" charset="0"/>
              </a:rPr>
              <a:t>на</a:t>
            </a:r>
            <a:r>
              <a:rPr lang="ru-RU" sz="2400" dirty="0" smtClean="0">
                <a:latin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</a:rPr>
              <a:t>собствени</a:t>
            </a:r>
            <a:r>
              <a:rPr lang="ru-RU" sz="2400" dirty="0" smtClean="0">
                <a:latin typeface="Times New Roman" pitchFamily="18" charset="0"/>
              </a:rPr>
              <a:t> функции на оператора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</a:rPr>
              <a:t> </a:t>
            </a:r>
          </a:p>
          <a:p>
            <a:pPr>
              <a:buNone/>
            </a:pPr>
            <a:endParaRPr lang="bg-BG" sz="2400" dirty="0" smtClean="0">
              <a:latin typeface="Times New Roman" pitchFamily="18" charset="0"/>
            </a:endParaRPr>
          </a:p>
          <a:p>
            <a:pPr>
              <a:buNone/>
            </a:pPr>
            <a:endParaRPr lang="bg-BG" sz="2400" b="1" i="1" dirty="0" smtClean="0">
              <a:latin typeface="Times New Roman" pitchFamily="18" charset="0"/>
            </a:endParaRPr>
          </a:p>
          <a:p>
            <a:pPr>
              <a:buNone/>
            </a:pPr>
            <a:endParaRPr lang="bg-BG" sz="2400" b="1" i="1" dirty="0" smtClean="0">
              <a:latin typeface="Times New Roman" pitchFamily="18" charset="0"/>
            </a:endParaRPr>
          </a:p>
          <a:p>
            <a:pPr>
              <a:buNone/>
            </a:pPr>
            <a:r>
              <a:rPr lang="ru-RU" sz="2400" b="1" i="1" dirty="0" smtClean="0">
                <a:latin typeface="Times New Roman" pitchFamily="18" charset="0"/>
              </a:rPr>
              <a:t> </a:t>
            </a:r>
            <a:endParaRPr lang="ru-RU" sz="2400" i="1" dirty="0" smtClean="0">
              <a:latin typeface="Times New Roman" pitchFamily="18" charset="0"/>
            </a:endParaRPr>
          </a:p>
          <a:p>
            <a:pPr>
              <a:buNone/>
            </a:pPr>
            <a:endParaRPr lang="ru-RU" sz="2400" dirty="0" smtClean="0">
              <a:latin typeface="Times New Roman" pitchFamily="18" charset="0"/>
            </a:endParaRPr>
          </a:p>
          <a:p>
            <a:pPr>
              <a:buNone/>
            </a:pPr>
            <a:endParaRPr lang="ru-RU" sz="2400" b="1" i="1" spc="-20" dirty="0" smtClean="0">
              <a:latin typeface="Times New Roman" pitchFamily="18" charset="0"/>
            </a:endParaRPr>
          </a:p>
          <a:p>
            <a:pPr>
              <a:buNone/>
            </a:pPr>
            <a:endParaRPr lang="en-US" sz="2400" b="1" i="1" spc="-20" dirty="0" smtClean="0">
              <a:latin typeface="Times New Roman" pitchFamily="18" charset="0"/>
            </a:endParaRPr>
          </a:p>
          <a:p>
            <a:pPr>
              <a:buNone/>
            </a:pPr>
            <a:endParaRPr lang="ru-RU" sz="2400" dirty="0" smtClean="0">
              <a:latin typeface="Times New Roman" pitchFamily="18" charset="0"/>
            </a:endParaRP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</a:rPr>
              <a:t> </a:t>
            </a:r>
            <a:endParaRPr lang="en-US" sz="2400" dirty="0">
              <a:latin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10432" y="6564337"/>
            <a:ext cx="2133600" cy="365125"/>
          </a:xfrm>
        </p:spPr>
        <p:txBody>
          <a:bodyPr/>
          <a:lstStyle/>
          <a:p>
            <a:fld id="{2ADFFEBF-AC71-420D-9A36-DFCB78D0D21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21513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1515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1518" name="Object 14"/>
          <p:cNvGraphicFramePr>
            <a:graphicFrameLocks noChangeAspect="1"/>
          </p:cNvGraphicFramePr>
          <p:nvPr/>
        </p:nvGraphicFramePr>
        <p:xfrm>
          <a:off x="5208599" y="214290"/>
          <a:ext cx="1006475" cy="492125"/>
        </p:xfrm>
        <a:graphic>
          <a:graphicData uri="http://schemas.openxmlformats.org/presentationml/2006/ole">
            <p:oleObj spid="_x0000_s21518" name="Equation" r:id="rId3" imgW="545760" imgH="266400" progId="Equation.DSMT4">
              <p:embed/>
            </p:oleObj>
          </a:graphicData>
        </a:graphic>
      </p:graphicFrame>
      <p:graphicFrame>
        <p:nvGraphicFramePr>
          <p:cNvPr id="21519" name="Object 15"/>
          <p:cNvGraphicFramePr>
            <a:graphicFrameLocks noChangeAspect="1"/>
          </p:cNvGraphicFramePr>
          <p:nvPr/>
        </p:nvGraphicFramePr>
        <p:xfrm>
          <a:off x="3071802" y="928670"/>
          <a:ext cx="1462088" cy="731837"/>
        </p:xfrm>
        <a:graphic>
          <a:graphicData uri="http://schemas.openxmlformats.org/presentationml/2006/ole">
            <p:oleObj spid="_x0000_s21519" name="Equation" r:id="rId4" imgW="787320" imgH="393480" progId="Equation.DSMT4">
              <p:embed/>
            </p:oleObj>
          </a:graphicData>
        </a:graphic>
      </p:graphicFrame>
      <p:graphicFrame>
        <p:nvGraphicFramePr>
          <p:cNvPr id="21522" name="Object 18"/>
          <p:cNvGraphicFramePr>
            <a:graphicFrameLocks noChangeAspect="1"/>
          </p:cNvGraphicFramePr>
          <p:nvPr/>
        </p:nvGraphicFramePr>
        <p:xfrm>
          <a:off x="6215074" y="4937139"/>
          <a:ext cx="350837" cy="492125"/>
        </p:xfrm>
        <a:graphic>
          <a:graphicData uri="http://schemas.openxmlformats.org/presentationml/2006/ole">
            <p:oleObj spid="_x0000_s21522" name="Equation" r:id="rId5" imgW="190440" imgH="266400" progId="Equation.DSMT4">
              <p:embed/>
            </p:oleObj>
          </a:graphicData>
        </a:graphic>
      </p:graphicFrame>
      <p:graphicFrame>
        <p:nvGraphicFramePr>
          <p:cNvPr id="21523" name="Object 19"/>
          <p:cNvGraphicFramePr>
            <a:graphicFrameLocks noChangeAspect="1"/>
          </p:cNvGraphicFramePr>
          <p:nvPr/>
        </p:nvGraphicFramePr>
        <p:xfrm>
          <a:off x="928662" y="928670"/>
          <a:ext cx="1214446" cy="672282"/>
        </p:xfrm>
        <a:graphic>
          <a:graphicData uri="http://schemas.openxmlformats.org/presentationml/2006/ole">
            <p:oleObj spid="_x0000_s21523" name="Equation" r:id="rId6" imgW="711000" imgH="393480" progId="Equation.DSMT4">
              <p:embed/>
            </p:oleObj>
          </a:graphicData>
        </a:graphic>
      </p:graphicFrame>
      <p:graphicFrame>
        <p:nvGraphicFramePr>
          <p:cNvPr id="21524" name="Object 20"/>
          <p:cNvGraphicFramePr>
            <a:graphicFrameLocks noChangeAspect="1"/>
          </p:cNvGraphicFramePr>
          <p:nvPr/>
        </p:nvGraphicFramePr>
        <p:xfrm>
          <a:off x="142844" y="1928802"/>
          <a:ext cx="2047889" cy="428628"/>
        </p:xfrm>
        <a:graphic>
          <a:graphicData uri="http://schemas.openxmlformats.org/presentationml/2006/ole">
            <p:oleObj spid="_x0000_s21524" name="Equation" r:id="rId7" imgW="1091880" imgH="228600" progId="Equation.DSMT4">
              <p:embed/>
            </p:oleObj>
          </a:graphicData>
        </a:graphic>
      </p:graphicFrame>
      <p:graphicFrame>
        <p:nvGraphicFramePr>
          <p:cNvPr id="21525" name="Object 21"/>
          <p:cNvGraphicFramePr>
            <a:graphicFrameLocks noChangeAspect="1"/>
          </p:cNvGraphicFramePr>
          <p:nvPr/>
        </p:nvGraphicFramePr>
        <p:xfrm>
          <a:off x="2375282" y="1785926"/>
          <a:ext cx="5982932" cy="714380"/>
        </p:xfrm>
        <a:graphic>
          <a:graphicData uri="http://schemas.openxmlformats.org/presentationml/2006/ole">
            <p:oleObj spid="_x0000_s21525" name="Equation" r:id="rId8" imgW="3403440" imgH="406080" progId="Equation.DSMT4">
              <p:embed/>
            </p:oleObj>
          </a:graphicData>
        </a:graphic>
      </p:graphicFrame>
      <p:graphicFrame>
        <p:nvGraphicFramePr>
          <p:cNvPr id="21526" name="Object 22"/>
          <p:cNvGraphicFramePr>
            <a:graphicFrameLocks noChangeAspect="1"/>
          </p:cNvGraphicFramePr>
          <p:nvPr/>
        </p:nvGraphicFramePr>
        <p:xfrm>
          <a:off x="3643306" y="2848184"/>
          <a:ext cx="350838" cy="420688"/>
        </p:xfrm>
        <a:graphic>
          <a:graphicData uri="http://schemas.openxmlformats.org/presentationml/2006/ole">
            <p:oleObj spid="_x0000_s21526" name="Equation" r:id="rId9" imgW="190440" imgH="228600" progId="Equation.DSMT4">
              <p:embed/>
            </p:oleObj>
          </a:graphicData>
        </a:graphic>
      </p:graphicFrame>
      <p:graphicFrame>
        <p:nvGraphicFramePr>
          <p:cNvPr id="21527" name="Object 23"/>
          <p:cNvGraphicFramePr>
            <a:graphicFrameLocks noChangeAspect="1"/>
          </p:cNvGraphicFramePr>
          <p:nvPr/>
        </p:nvGraphicFramePr>
        <p:xfrm>
          <a:off x="2500299" y="3286124"/>
          <a:ext cx="3500462" cy="408813"/>
        </p:xfrm>
        <a:graphic>
          <a:graphicData uri="http://schemas.openxmlformats.org/presentationml/2006/ole">
            <p:oleObj spid="_x0000_s21527" name="Equation" r:id="rId10" imgW="1739880" imgH="203040" progId="Equation.DSMT4">
              <p:embed/>
            </p:oleObj>
          </a:graphicData>
        </a:graphic>
      </p:graphicFrame>
      <p:graphicFrame>
        <p:nvGraphicFramePr>
          <p:cNvPr id="21528" name="Object 24"/>
          <p:cNvGraphicFramePr>
            <a:graphicFrameLocks noChangeAspect="1"/>
          </p:cNvGraphicFramePr>
          <p:nvPr/>
        </p:nvGraphicFramePr>
        <p:xfrm>
          <a:off x="8413779" y="4169258"/>
          <a:ext cx="230187" cy="306388"/>
        </p:xfrm>
        <a:graphic>
          <a:graphicData uri="http://schemas.openxmlformats.org/presentationml/2006/ole">
            <p:oleObj spid="_x0000_s21528" name="Equation" r:id="rId11" imgW="114120" imgH="152280" progId="Equation.DSMT4">
              <p:embed/>
            </p:oleObj>
          </a:graphicData>
        </a:graphic>
      </p:graphicFrame>
      <p:graphicFrame>
        <p:nvGraphicFramePr>
          <p:cNvPr id="21529" name="Object 25"/>
          <p:cNvGraphicFramePr>
            <a:graphicFrameLocks noChangeAspect="1"/>
          </p:cNvGraphicFramePr>
          <p:nvPr/>
        </p:nvGraphicFramePr>
        <p:xfrm>
          <a:off x="5057775" y="928688"/>
          <a:ext cx="2233613" cy="714375"/>
        </p:xfrm>
        <a:graphic>
          <a:graphicData uri="http://schemas.openxmlformats.org/presentationml/2006/ole">
            <p:oleObj spid="_x0000_s21529" name="Equation" r:id="rId12" imgW="1269720" imgH="406080" progId="Equation.DSMT4">
              <p:embed/>
            </p:oleObj>
          </a:graphicData>
        </a:graphic>
      </p:graphicFrame>
      <p:graphicFrame>
        <p:nvGraphicFramePr>
          <p:cNvPr id="21530" name="Object 26"/>
          <p:cNvGraphicFramePr>
            <a:graphicFrameLocks noChangeAspect="1"/>
          </p:cNvGraphicFramePr>
          <p:nvPr/>
        </p:nvGraphicFramePr>
        <p:xfrm>
          <a:off x="3160717" y="4572008"/>
          <a:ext cx="2054225" cy="401638"/>
        </p:xfrm>
        <a:graphic>
          <a:graphicData uri="http://schemas.openxmlformats.org/presentationml/2006/ole">
            <p:oleObj spid="_x0000_s21530" name="Equation" r:id="rId13" imgW="1168200" imgH="228600" progId="Equation.DSMT4">
              <p:embed/>
            </p:oleObj>
          </a:graphicData>
        </a:graphic>
      </p:graphicFrame>
      <p:graphicFrame>
        <p:nvGraphicFramePr>
          <p:cNvPr id="21531" name="Object 27"/>
          <p:cNvGraphicFramePr>
            <a:graphicFrameLocks noChangeAspect="1"/>
          </p:cNvGraphicFramePr>
          <p:nvPr/>
        </p:nvGraphicFramePr>
        <p:xfrm>
          <a:off x="1428728" y="5500702"/>
          <a:ext cx="6540779" cy="785818"/>
        </p:xfrm>
        <a:graphic>
          <a:graphicData uri="http://schemas.openxmlformats.org/presentationml/2006/ole">
            <p:oleObj spid="_x0000_s21531" name="Equation" r:id="rId14" imgW="3593880" imgH="431640" progId="Equation.DSMT4">
              <p:embed/>
            </p:oleObj>
          </a:graphicData>
        </a:graphic>
      </p:graphicFrame>
      <p:graphicFrame>
        <p:nvGraphicFramePr>
          <p:cNvPr id="21532" name="Object 28"/>
          <p:cNvGraphicFramePr>
            <a:graphicFrameLocks noChangeAspect="1"/>
          </p:cNvGraphicFramePr>
          <p:nvPr/>
        </p:nvGraphicFramePr>
        <p:xfrm>
          <a:off x="6786578" y="544917"/>
          <a:ext cx="350837" cy="492125"/>
        </p:xfrm>
        <a:graphic>
          <a:graphicData uri="http://schemas.openxmlformats.org/presentationml/2006/ole">
            <p:oleObj spid="_x0000_s21532" name="Equation" r:id="rId15" imgW="190440" imgH="266400" progId="Equation.DSMT4">
              <p:embed/>
            </p:oleObj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times-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times-template</Template>
  <TotalTime>1910</TotalTime>
  <Words>1124</Words>
  <PresentationFormat>On-screen Show (4:3)</PresentationFormat>
  <Paragraphs>334</Paragraphs>
  <Slides>16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times-template</vt:lpstr>
      <vt:lpstr>Equation</vt:lpstr>
      <vt:lpstr>MathType 6.0 Equation</vt:lpstr>
      <vt:lpstr>ОПЕРАТОРИ НА ФИЗИЧНИТЕ ВЕЛИЧИНИ  (ЛЕКЦИЯ 5; Гл. 8)</vt:lpstr>
      <vt:lpstr>8.1  ОПЕРАТОРИ НА КООРДИНАТИТЕ И ИМПУЛСА И ТЕХНИТЕ СОБСТВЕНИ СТОЙНОСТИ И СОБСТВЕНИ ФУНКЦИИ </vt:lpstr>
      <vt:lpstr>8.1  ОПЕРАТОРИ НА КООРДИНАТИТЕ И ИМПУЛСА И ТЕХНИТЕ СОБСТВЕНИ СТОЙНОСТИ И СОБСТВЕНИ ФУНКЦИИ</vt:lpstr>
      <vt:lpstr>8.1  ОПЕРАТОРИ НА КООРДИНАТИТЕ И ИМПУЛСА И ТЕХНИТЕ СОБСТВЕНИ СТОЙНОСТИ И СОБСТВЕНИ ФУНКЦИИ</vt:lpstr>
      <vt:lpstr>8.2. ОПЕРАТОРИ НА МОМЕНТА НА ИМПУЛСА</vt:lpstr>
      <vt:lpstr>8.2.   ОПЕРАТОРИ НА МОМЕНТА НА ИМПУЛСА</vt:lpstr>
      <vt:lpstr>8.2.   ОПЕРАТОРИ НА МОМЕНТА НА ИМПУЛСА</vt:lpstr>
      <vt:lpstr>8.2.   ОПЕРАТОРИ НА МОМЕНТА НА ИМПУЛСА</vt:lpstr>
      <vt:lpstr>   8.3  СОБСТВЕНИ ФУНКЦИИ И СОБСТВЕНИ СТОЙНОСТИ НА                                           ОПЕРАТОРИТЕ </vt:lpstr>
      <vt:lpstr>   8.3   СОБСТВЕНИ ФУНКЦИИ И СОБСТВЕНИ СТОЙНОСТИ НА                                           ОПЕРАТОРИТЕ </vt:lpstr>
      <vt:lpstr>8.4.  ВЕКТОРНА ИНТЕРПРЕТАЦИЯ НА МОМЕНТА НА ИМПУЛСА</vt:lpstr>
      <vt:lpstr>8.4.  ВЕКТОРНА ИНТЕРПРЕТАЦИЯ НА МОМЕНТА НА ИМПУЛСА</vt:lpstr>
      <vt:lpstr>8.4  ВЕКТОРНА ИНТЕРПРЕТАЦИЯ НА МОМЕНТА НА ИМПУЛСА</vt:lpstr>
      <vt:lpstr>8.4  ВЕКТОРНА ИНТЕРПРЕТАЦИЯ НА МОМЕНТА НА ИМПУЛСА</vt:lpstr>
      <vt:lpstr>8.5   ОПЕРАТОРИ НА ЕНЕРГИЯТА</vt:lpstr>
      <vt:lpstr>8.5   ОПЕРАТОРИ НА ЕНЕРГИЯТА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2017-02-10T12:41:15Z</dcterms:created>
  <dcterms:modified xsi:type="dcterms:W3CDTF">2017-03-21T06:32:36Z</dcterms:modified>
</cp:coreProperties>
</file>