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76" r:id="rId2"/>
    <p:sldId id="297" r:id="rId3"/>
    <p:sldId id="277" r:id="rId4"/>
    <p:sldId id="278" r:id="rId5"/>
    <p:sldId id="279" r:id="rId6"/>
    <p:sldId id="280" r:id="rId7"/>
    <p:sldId id="281" r:id="rId8"/>
    <p:sldId id="298" r:id="rId9"/>
    <p:sldId id="282" r:id="rId10"/>
    <p:sldId id="283" r:id="rId11"/>
    <p:sldId id="284" r:id="rId12"/>
    <p:sldId id="285" r:id="rId13"/>
    <p:sldId id="286" r:id="rId14"/>
    <p:sldId id="287" r:id="rId15"/>
    <p:sldId id="288" r:id="rId16"/>
    <p:sldId id="289" r:id="rId17"/>
    <p:sldId id="290" r:id="rId18"/>
    <p:sldId id="291" r:id="rId19"/>
    <p:sldId id="292" r:id="rId20"/>
    <p:sldId id="293" r:id="rId21"/>
    <p:sldId id="294" r:id="rId22"/>
    <p:sldId id="295" r:id="rId23"/>
    <p:sldId id="296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475" autoAdjust="0"/>
  </p:normalViewPr>
  <p:slideViewPr>
    <p:cSldViewPr>
      <p:cViewPr>
        <p:scale>
          <a:sx n="110" d="100"/>
          <a:sy n="110" d="100"/>
        </p:scale>
        <p:origin x="330" y="-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4" Type="http://schemas.openxmlformats.org/officeDocument/2006/relationships/image" Target="../media/image4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70.wmf"/><Relationship Id="rId2" Type="http://schemas.openxmlformats.org/officeDocument/2006/relationships/image" Target="../media/image69.wmf"/><Relationship Id="rId1" Type="http://schemas.openxmlformats.org/officeDocument/2006/relationships/image" Target="../media/image68.wmf"/><Relationship Id="rId5" Type="http://schemas.openxmlformats.org/officeDocument/2006/relationships/image" Target="../media/image72.wmf"/><Relationship Id="rId4" Type="http://schemas.openxmlformats.org/officeDocument/2006/relationships/image" Target="../media/image71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75.wmf"/><Relationship Id="rId2" Type="http://schemas.openxmlformats.org/officeDocument/2006/relationships/image" Target="../media/image74.wmf"/><Relationship Id="rId1" Type="http://schemas.openxmlformats.org/officeDocument/2006/relationships/image" Target="../media/image73.wmf"/><Relationship Id="rId6" Type="http://schemas.openxmlformats.org/officeDocument/2006/relationships/image" Target="../media/image78.wmf"/><Relationship Id="rId5" Type="http://schemas.openxmlformats.org/officeDocument/2006/relationships/image" Target="../media/image77.wmf"/><Relationship Id="rId4" Type="http://schemas.openxmlformats.org/officeDocument/2006/relationships/image" Target="../media/image76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81.wmf"/><Relationship Id="rId2" Type="http://schemas.openxmlformats.org/officeDocument/2006/relationships/image" Target="../media/image80.wmf"/><Relationship Id="rId1" Type="http://schemas.openxmlformats.org/officeDocument/2006/relationships/image" Target="../media/image79.wmf"/><Relationship Id="rId5" Type="http://schemas.openxmlformats.org/officeDocument/2006/relationships/image" Target="../media/image83.wmf"/><Relationship Id="rId4" Type="http://schemas.openxmlformats.org/officeDocument/2006/relationships/image" Target="../media/image82.wmf"/></Relationships>
</file>

<file path=ppt/drawings/_rels/vmlDrawing13.vml.rels><?xml version="1.0" encoding="UTF-8" standalone="yes"?>
<Relationships xmlns="http://schemas.openxmlformats.org/package/2006/relationships"><Relationship Id="rId8" Type="http://schemas.openxmlformats.org/officeDocument/2006/relationships/image" Target="../media/image91.wmf"/><Relationship Id="rId3" Type="http://schemas.openxmlformats.org/officeDocument/2006/relationships/image" Target="../media/image86.wmf"/><Relationship Id="rId7" Type="http://schemas.openxmlformats.org/officeDocument/2006/relationships/image" Target="../media/image90.wmf"/><Relationship Id="rId2" Type="http://schemas.openxmlformats.org/officeDocument/2006/relationships/image" Target="../media/image85.wmf"/><Relationship Id="rId1" Type="http://schemas.openxmlformats.org/officeDocument/2006/relationships/image" Target="../media/image84.wmf"/><Relationship Id="rId6" Type="http://schemas.openxmlformats.org/officeDocument/2006/relationships/image" Target="../media/image89.wmf"/><Relationship Id="rId5" Type="http://schemas.openxmlformats.org/officeDocument/2006/relationships/image" Target="../media/image88.wmf"/><Relationship Id="rId4" Type="http://schemas.openxmlformats.org/officeDocument/2006/relationships/image" Target="../media/image87.wmf"/></Relationships>
</file>

<file path=ppt/drawings/_rels/vmlDrawing14.vml.rels><?xml version="1.0" encoding="UTF-8" standalone="yes"?>
<Relationships xmlns="http://schemas.openxmlformats.org/package/2006/relationships"><Relationship Id="rId8" Type="http://schemas.openxmlformats.org/officeDocument/2006/relationships/image" Target="../media/image99.wmf"/><Relationship Id="rId3" Type="http://schemas.openxmlformats.org/officeDocument/2006/relationships/image" Target="../media/image94.wmf"/><Relationship Id="rId7" Type="http://schemas.openxmlformats.org/officeDocument/2006/relationships/image" Target="../media/image98.wmf"/><Relationship Id="rId2" Type="http://schemas.openxmlformats.org/officeDocument/2006/relationships/image" Target="../media/image93.wmf"/><Relationship Id="rId1" Type="http://schemas.openxmlformats.org/officeDocument/2006/relationships/image" Target="../media/image92.wmf"/><Relationship Id="rId6" Type="http://schemas.openxmlformats.org/officeDocument/2006/relationships/image" Target="../media/image97.wmf"/><Relationship Id="rId5" Type="http://schemas.openxmlformats.org/officeDocument/2006/relationships/image" Target="../media/image96.wmf"/><Relationship Id="rId10" Type="http://schemas.openxmlformats.org/officeDocument/2006/relationships/image" Target="../media/image101.wmf"/><Relationship Id="rId4" Type="http://schemas.openxmlformats.org/officeDocument/2006/relationships/image" Target="../media/image95.wmf"/><Relationship Id="rId9" Type="http://schemas.openxmlformats.org/officeDocument/2006/relationships/image" Target="../media/image100.wmf"/></Relationships>
</file>

<file path=ppt/drawings/_rels/vmlDrawing15.vml.rels><?xml version="1.0" encoding="UTF-8" standalone="yes"?>
<Relationships xmlns="http://schemas.openxmlformats.org/package/2006/relationships"><Relationship Id="rId8" Type="http://schemas.openxmlformats.org/officeDocument/2006/relationships/image" Target="../media/image109.wmf"/><Relationship Id="rId13" Type="http://schemas.openxmlformats.org/officeDocument/2006/relationships/image" Target="../media/image114.wmf"/><Relationship Id="rId3" Type="http://schemas.openxmlformats.org/officeDocument/2006/relationships/image" Target="../media/image104.wmf"/><Relationship Id="rId7" Type="http://schemas.openxmlformats.org/officeDocument/2006/relationships/image" Target="../media/image108.wmf"/><Relationship Id="rId12" Type="http://schemas.openxmlformats.org/officeDocument/2006/relationships/image" Target="../media/image113.wmf"/><Relationship Id="rId2" Type="http://schemas.openxmlformats.org/officeDocument/2006/relationships/image" Target="../media/image103.wmf"/><Relationship Id="rId1" Type="http://schemas.openxmlformats.org/officeDocument/2006/relationships/image" Target="../media/image102.wmf"/><Relationship Id="rId6" Type="http://schemas.openxmlformats.org/officeDocument/2006/relationships/image" Target="../media/image107.wmf"/><Relationship Id="rId11" Type="http://schemas.openxmlformats.org/officeDocument/2006/relationships/image" Target="../media/image112.wmf"/><Relationship Id="rId5" Type="http://schemas.openxmlformats.org/officeDocument/2006/relationships/image" Target="../media/image106.wmf"/><Relationship Id="rId10" Type="http://schemas.openxmlformats.org/officeDocument/2006/relationships/image" Target="../media/image111.wmf"/><Relationship Id="rId4" Type="http://schemas.openxmlformats.org/officeDocument/2006/relationships/image" Target="../media/image105.wmf"/><Relationship Id="rId9" Type="http://schemas.openxmlformats.org/officeDocument/2006/relationships/image" Target="../media/image110.wmf"/></Relationships>
</file>

<file path=ppt/drawings/_rels/vmlDrawing16.vml.rels><?xml version="1.0" encoding="UTF-8" standalone="yes"?>
<Relationships xmlns="http://schemas.openxmlformats.org/package/2006/relationships"><Relationship Id="rId8" Type="http://schemas.openxmlformats.org/officeDocument/2006/relationships/image" Target="../media/image122.wmf"/><Relationship Id="rId3" Type="http://schemas.openxmlformats.org/officeDocument/2006/relationships/image" Target="../media/image117.wmf"/><Relationship Id="rId7" Type="http://schemas.openxmlformats.org/officeDocument/2006/relationships/image" Target="../media/image121.wmf"/><Relationship Id="rId2" Type="http://schemas.openxmlformats.org/officeDocument/2006/relationships/image" Target="../media/image116.wmf"/><Relationship Id="rId1" Type="http://schemas.openxmlformats.org/officeDocument/2006/relationships/image" Target="../media/image115.wmf"/><Relationship Id="rId6" Type="http://schemas.openxmlformats.org/officeDocument/2006/relationships/image" Target="../media/image120.wmf"/><Relationship Id="rId5" Type="http://schemas.openxmlformats.org/officeDocument/2006/relationships/image" Target="../media/image119.wmf"/><Relationship Id="rId4" Type="http://schemas.openxmlformats.org/officeDocument/2006/relationships/image" Target="../media/image118.wmf"/></Relationships>
</file>

<file path=ppt/drawings/_rels/vmlDrawing17.vml.rels><?xml version="1.0" encoding="UTF-8" standalone="yes"?>
<Relationships xmlns="http://schemas.openxmlformats.org/package/2006/relationships"><Relationship Id="rId8" Type="http://schemas.openxmlformats.org/officeDocument/2006/relationships/image" Target="../media/image131.wmf"/><Relationship Id="rId3" Type="http://schemas.openxmlformats.org/officeDocument/2006/relationships/image" Target="../media/image126.wmf"/><Relationship Id="rId7" Type="http://schemas.openxmlformats.org/officeDocument/2006/relationships/image" Target="../media/image130.wmf"/><Relationship Id="rId2" Type="http://schemas.openxmlformats.org/officeDocument/2006/relationships/image" Target="../media/image125.wmf"/><Relationship Id="rId1" Type="http://schemas.openxmlformats.org/officeDocument/2006/relationships/image" Target="../media/image124.wmf"/><Relationship Id="rId6" Type="http://schemas.openxmlformats.org/officeDocument/2006/relationships/image" Target="../media/image129.wmf"/><Relationship Id="rId5" Type="http://schemas.openxmlformats.org/officeDocument/2006/relationships/image" Target="../media/image128.wmf"/><Relationship Id="rId4" Type="http://schemas.openxmlformats.org/officeDocument/2006/relationships/image" Target="../media/image127.wmf"/></Relationships>
</file>

<file path=ppt/drawings/_rels/vmlDrawing18.vml.rels><?xml version="1.0" encoding="UTF-8" standalone="yes"?>
<Relationships xmlns="http://schemas.openxmlformats.org/package/2006/relationships"><Relationship Id="rId8" Type="http://schemas.openxmlformats.org/officeDocument/2006/relationships/image" Target="../media/image139.wmf"/><Relationship Id="rId3" Type="http://schemas.openxmlformats.org/officeDocument/2006/relationships/image" Target="../media/image134.wmf"/><Relationship Id="rId7" Type="http://schemas.openxmlformats.org/officeDocument/2006/relationships/image" Target="../media/image138.wmf"/><Relationship Id="rId2" Type="http://schemas.openxmlformats.org/officeDocument/2006/relationships/image" Target="../media/image133.wmf"/><Relationship Id="rId1" Type="http://schemas.openxmlformats.org/officeDocument/2006/relationships/image" Target="../media/image132.wmf"/><Relationship Id="rId6" Type="http://schemas.openxmlformats.org/officeDocument/2006/relationships/image" Target="../media/image137.wmf"/><Relationship Id="rId11" Type="http://schemas.openxmlformats.org/officeDocument/2006/relationships/image" Target="../media/image142.wmf"/><Relationship Id="rId5" Type="http://schemas.openxmlformats.org/officeDocument/2006/relationships/image" Target="../media/image136.wmf"/><Relationship Id="rId10" Type="http://schemas.openxmlformats.org/officeDocument/2006/relationships/image" Target="../media/image141.wmf"/><Relationship Id="rId4" Type="http://schemas.openxmlformats.org/officeDocument/2006/relationships/image" Target="../media/image135.wmf"/><Relationship Id="rId9" Type="http://schemas.openxmlformats.org/officeDocument/2006/relationships/image" Target="../media/image140.wmf"/></Relationships>
</file>

<file path=ppt/drawings/_rels/vmlDrawing19.vml.rels><?xml version="1.0" encoding="UTF-8" standalone="yes"?>
<Relationships xmlns="http://schemas.openxmlformats.org/package/2006/relationships"><Relationship Id="rId8" Type="http://schemas.openxmlformats.org/officeDocument/2006/relationships/image" Target="../media/image150.wmf"/><Relationship Id="rId13" Type="http://schemas.openxmlformats.org/officeDocument/2006/relationships/image" Target="../media/image155.wmf"/><Relationship Id="rId3" Type="http://schemas.openxmlformats.org/officeDocument/2006/relationships/image" Target="../media/image145.wmf"/><Relationship Id="rId7" Type="http://schemas.openxmlformats.org/officeDocument/2006/relationships/image" Target="../media/image149.wmf"/><Relationship Id="rId12" Type="http://schemas.openxmlformats.org/officeDocument/2006/relationships/image" Target="../media/image154.wmf"/><Relationship Id="rId2" Type="http://schemas.openxmlformats.org/officeDocument/2006/relationships/image" Target="../media/image144.wmf"/><Relationship Id="rId1" Type="http://schemas.openxmlformats.org/officeDocument/2006/relationships/image" Target="../media/image143.wmf"/><Relationship Id="rId6" Type="http://schemas.openxmlformats.org/officeDocument/2006/relationships/image" Target="../media/image148.wmf"/><Relationship Id="rId11" Type="http://schemas.openxmlformats.org/officeDocument/2006/relationships/image" Target="../media/image153.wmf"/><Relationship Id="rId5" Type="http://schemas.openxmlformats.org/officeDocument/2006/relationships/image" Target="../media/image147.wmf"/><Relationship Id="rId10" Type="http://schemas.openxmlformats.org/officeDocument/2006/relationships/image" Target="../media/image152.wmf"/><Relationship Id="rId4" Type="http://schemas.openxmlformats.org/officeDocument/2006/relationships/image" Target="../media/image146.wmf"/><Relationship Id="rId9" Type="http://schemas.openxmlformats.org/officeDocument/2006/relationships/image" Target="../media/image151.wmf"/><Relationship Id="rId14" Type="http://schemas.openxmlformats.org/officeDocument/2006/relationships/image" Target="../media/image156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6" Type="http://schemas.openxmlformats.org/officeDocument/2006/relationships/image" Target="../media/image10.wmf"/><Relationship Id="rId5" Type="http://schemas.openxmlformats.org/officeDocument/2006/relationships/image" Target="../media/image9.wmf"/><Relationship Id="rId4" Type="http://schemas.openxmlformats.org/officeDocument/2006/relationships/image" Target="../media/image8.wmf"/></Relationships>
</file>

<file path=ppt/drawings/_rels/vmlDrawing20.vml.rels><?xml version="1.0" encoding="UTF-8" standalone="yes"?>
<Relationships xmlns="http://schemas.openxmlformats.org/package/2006/relationships"><Relationship Id="rId8" Type="http://schemas.openxmlformats.org/officeDocument/2006/relationships/image" Target="../media/image164.wmf"/><Relationship Id="rId3" Type="http://schemas.openxmlformats.org/officeDocument/2006/relationships/image" Target="../media/image159.wmf"/><Relationship Id="rId7" Type="http://schemas.openxmlformats.org/officeDocument/2006/relationships/image" Target="../media/image163.wmf"/><Relationship Id="rId2" Type="http://schemas.openxmlformats.org/officeDocument/2006/relationships/image" Target="../media/image158.wmf"/><Relationship Id="rId1" Type="http://schemas.openxmlformats.org/officeDocument/2006/relationships/image" Target="../media/image157.wmf"/><Relationship Id="rId6" Type="http://schemas.openxmlformats.org/officeDocument/2006/relationships/image" Target="../media/image162.wmf"/><Relationship Id="rId5" Type="http://schemas.openxmlformats.org/officeDocument/2006/relationships/image" Target="../media/image161.wmf"/><Relationship Id="rId4" Type="http://schemas.openxmlformats.org/officeDocument/2006/relationships/image" Target="../media/image160.wmf"/></Relationships>
</file>

<file path=ppt/drawings/_rels/vmlDrawing2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7.wmf"/><Relationship Id="rId2" Type="http://schemas.openxmlformats.org/officeDocument/2006/relationships/image" Target="../media/image166.wmf"/><Relationship Id="rId1" Type="http://schemas.openxmlformats.org/officeDocument/2006/relationships/image" Target="../media/image165.wmf"/><Relationship Id="rId5" Type="http://schemas.openxmlformats.org/officeDocument/2006/relationships/image" Target="../media/image169.wmf"/><Relationship Id="rId4" Type="http://schemas.openxmlformats.org/officeDocument/2006/relationships/image" Target="../media/image168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3" Type="http://schemas.openxmlformats.org/officeDocument/2006/relationships/image" Target="../media/image13.wmf"/><Relationship Id="rId7" Type="http://schemas.openxmlformats.org/officeDocument/2006/relationships/image" Target="../media/image6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6" Type="http://schemas.openxmlformats.org/officeDocument/2006/relationships/image" Target="../media/image16.wmf"/><Relationship Id="rId11" Type="http://schemas.openxmlformats.org/officeDocument/2006/relationships/image" Target="../media/image20.wmf"/><Relationship Id="rId5" Type="http://schemas.openxmlformats.org/officeDocument/2006/relationships/image" Target="../media/image15.wmf"/><Relationship Id="rId10" Type="http://schemas.openxmlformats.org/officeDocument/2006/relationships/image" Target="../media/image19.wmf"/><Relationship Id="rId4" Type="http://schemas.openxmlformats.org/officeDocument/2006/relationships/image" Target="../media/image14.wmf"/><Relationship Id="rId9" Type="http://schemas.openxmlformats.org/officeDocument/2006/relationships/image" Target="../media/image18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7" Type="http://schemas.openxmlformats.org/officeDocument/2006/relationships/image" Target="../media/image27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Relationship Id="rId6" Type="http://schemas.openxmlformats.org/officeDocument/2006/relationships/image" Target="../media/image26.wmf"/><Relationship Id="rId5" Type="http://schemas.openxmlformats.org/officeDocument/2006/relationships/image" Target="../media/image25.wmf"/><Relationship Id="rId4" Type="http://schemas.openxmlformats.org/officeDocument/2006/relationships/image" Target="../media/image24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2" Type="http://schemas.openxmlformats.org/officeDocument/2006/relationships/image" Target="../media/image29.wmf"/><Relationship Id="rId1" Type="http://schemas.openxmlformats.org/officeDocument/2006/relationships/image" Target="../media/image28.wmf"/><Relationship Id="rId6" Type="http://schemas.openxmlformats.org/officeDocument/2006/relationships/image" Target="../media/image33.wmf"/><Relationship Id="rId5" Type="http://schemas.openxmlformats.org/officeDocument/2006/relationships/image" Target="../media/image32.wmf"/><Relationship Id="rId4" Type="http://schemas.openxmlformats.org/officeDocument/2006/relationships/image" Target="../media/image31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41.wmf"/><Relationship Id="rId13" Type="http://schemas.openxmlformats.org/officeDocument/2006/relationships/image" Target="../media/image46.wmf"/><Relationship Id="rId3" Type="http://schemas.openxmlformats.org/officeDocument/2006/relationships/image" Target="../media/image36.wmf"/><Relationship Id="rId7" Type="http://schemas.openxmlformats.org/officeDocument/2006/relationships/image" Target="../media/image40.wmf"/><Relationship Id="rId12" Type="http://schemas.openxmlformats.org/officeDocument/2006/relationships/image" Target="../media/image45.wmf"/><Relationship Id="rId2" Type="http://schemas.openxmlformats.org/officeDocument/2006/relationships/image" Target="../media/image35.wmf"/><Relationship Id="rId1" Type="http://schemas.openxmlformats.org/officeDocument/2006/relationships/image" Target="../media/image34.wmf"/><Relationship Id="rId6" Type="http://schemas.openxmlformats.org/officeDocument/2006/relationships/image" Target="../media/image39.wmf"/><Relationship Id="rId11" Type="http://schemas.openxmlformats.org/officeDocument/2006/relationships/image" Target="../media/image44.wmf"/><Relationship Id="rId5" Type="http://schemas.openxmlformats.org/officeDocument/2006/relationships/image" Target="../media/image38.wmf"/><Relationship Id="rId15" Type="http://schemas.openxmlformats.org/officeDocument/2006/relationships/image" Target="../media/image48.wmf"/><Relationship Id="rId10" Type="http://schemas.openxmlformats.org/officeDocument/2006/relationships/image" Target="../media/image43.wmf"/><Relationship Id="rId4" Type="http://schemas.openxmlformats.org/officeDocument/2006/relationships/image" Target="../media/image37.wmf"/><Relationship Id="rId9" Type="http://schemas.openxmlformats.org/officeDocument/2006/relationships/image" Target="../media/image42.wmf"/><Relationship Id="rId14" Type="http://schemas.openxmlformats.org/officeDocument/2006/relationships/image" Target="../media/image47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50.wmf"/><Relationship Id="rId2" Type="http://schemas.openxmlformats.org/officeDocument/2006/relationships/image" Target="../media/image49.wmf"/><Relationship Id="rId1" Type="http://schemas.openxmlformats.org/officeDocument/2006/relationships/image" Target="../media/image48.wmf"/><Relationship Id="rId6" Type="http://schemas.openxmlformats.org/officeDocument/2006/relationships/image" Target="../media/image53.wmf"/><Relationship Id="rId5" Type="http://schemas.openxmlformats.org/officeDocument/2006/relationships/image" Target="../media/image52.wmf"/><Relationship Id="rId4" Type="http://schemas.openxmlformats.org/officeDocument/2006/relationships/image" Target="../media/image51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56.wmf"/><Relationship Id="rId7" Type="http://schemas.openxmlformats.org/officeDocument/2006/relationships/image" Target="../media/image60.wmf"/><Relationship Id="rId2" Type="http://schemas.openxmlformats.org/officeDocument/2006/relationships/image" Target="../media/image55.wmf"/><Relationship Id="rId1" Type="http://schemas.openxmlformats.org/officeDocument/2006/relationships/image" Target="../media/image54.wmf"/><Relationship Id="rId6" Type="http://schemas.openxmlformats.org/officeDocument/2006/relationships/image" Target="../media/image59.wmf"/><Relationship Id="rId5" Type="http://schemas.openxmlformats.org/officeDocument/2006/relationships/image" Target="../media/image58.wmf"/><Relationship Id="rId4" Type="http://schemas.openxmlformats.org/officeDocument/2006/relationships/image" Target="../media/image57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63.wmf"/><Relationship Id="rId7" Type="http://schemas.openxmlformats.org/officeDocument/2006/relationships/image" Target="../media/image67.wmf"/><Relationship Id="rId2" Type="http://schemas.openxmlformats.org/officeDocument/2006/relationships/image" Target="../media/image62.wmf"/><Relationship Id="rId1" Type="http://schemas.openxmlformats.org/officeDocument/2006/relationships/image" Target="../media/image61.wmf"/><Relationship Id="rId6" Type="http://schemas.openxmlformats.org/officeDocument/2006/relationships/image" Target="../media/image66.wmf"/><Relationship Id="rId5" Type="http://schemas.openxmlformats.org/officeDocument/2006/relationships/image" Target="../media/image65.wmf"/><Relationship Id="rId4" Type="http://schemas.openxmlformats.org/officeDocument/2006/relationships/image" Target="../media/image6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EEBC88-9BA4-4FF4-9B4B-38000EED9F95}" type="datetimeFigureOut">
              <a:rPr lang="en-US" smtClean="0"/>
              <a:pPr/>
              <a:t>3/16/2017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4A937F-4454-45D3-9F10-4EFC4966B37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40E15-61CB-4223-B7A7-EE0FE6B73EBD}" type="datetime1">
              <a:rPr lang="en-US" smtClean="0"/>
              <a:pPr/>
              <a:t>3/16/2017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FFEBF-AC71-420D-9A36-DFCB78D0D2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51535-1B5B-47A9-B95D-005A0821466A}" type="datetime1">
              <a:rPr lang="en-US" smtClean="0"/>
              <a:pPr/>
              <a:t>3/16/2017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FFEBF-AC71-420D-9A36-DFCB78D0D2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A7950-34D4-406D-AB84-2AFFF38ED119}" type="datetime1">
              <a:rPr lang="en-US" smtClean="0"/>
              <a:pPr/>
              <a:t>3/16/2017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FFEBF-AC71-420D-9A36-DFCB78D0D2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469FB-0626-4CE4-BD7C-6496C10C5BC3}" type="datetime1">
              <a:rPr lang="en-US" smtClean="0"/>
              <a:pPr/>
              <a:t>3/16/2017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FFEBF-AC71-420D-9A36-DFCB78D0D2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99F6C-6163-4AD5-9389-6BE40729DE98}" type="datetime1">
              <a:rPr lang="en-US" smtClean="0"/>
              <a:pPr/>
              <a:t>3/16/2017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FFEBF-AC71-420D-9A36-DFCB78D0D2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26240-B780-461C-9B70-6E652F80A9C3}" type="datetime1">
              <a:rPr lang="en-US" smtClean="0"/>
              <a:pPr/>
              <a:t>3/16/2017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FFEBF-AC71-420D-9A36-DFCB78D0D2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28597-7798-4519-817E-AC9D0C00A844}" type="datetime1">
              <a:rPr lang="en-US" smtClean="0"/>
              <a:pPr/>
              <a:t>3/16/2017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FFEBF-AC71-420D-9A36-DFCB78D0D2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A680B-2D64-40AF-AE7F-F4FF1CD5EDB0}" type="datetime1">
              <a:rPr lang="en-US" smtClean="0"/>
              <a:pPr/>
              <a:t>3/16/2017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FFEBF-AC71-420D-9A36-DFCB78D0D2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495B0-B671-45FF-9C8F-1AF743CC4974}" type="datetime1">
              <a:rPr lang="en-US" smtClean="0"/>
              <a:pPr/>
              <a:t>3/16/2017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FFEBF-AC71-420D-9A36-DFCB78D0D2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C7D63-7932-490E-B725-9AE24A888C2C}" type="datetime1">
              <a:rPr lang="en-US" smtClean="0"/>
              <a:pPr/>
              <a:t>3/16/2017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FFEBF-AC71-420D-9A36-DFCB78D0D2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28F7E-EBFA-48E5-BC5D-0B5E6037F736}" type="datetime1">
              <a:rPr lang="en-US" smtClean="0"/>
              <a:pPr/>
              <a:t>3/16/2017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FFEBF-AC71-420D-9A36-DFCB78D0D2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67BC48-4F4F-45B0-A4DB-A589122D2FB7}" type="datetime1">
              <a:rPr lang="en-US" smtClean="0"/>
              <a:pPr/>
              <a:t>3/16/2017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DFFEBF-AC71-420D-9A36-DFCB78D0D21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1.bin"/><Relationship Id="rId3" Type="http://schemas.openxmlformats.org/officeDocument/2006/relationships/oleObject" Target="../embeddings/oleObject66.bin"/><Relationship Id="rId7" Type="http://schemas.openxmlformats.org/officeDocument/2006/relationships/oleObject" Target="../embeddings/oleObject7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69.bin"/><Relationship Id="rId5" Type="http://schemas.openxmlformats.org/officeDocument/2006/relationships/oleObject" Target="../embeddings/oleObject68.bin"/><Relationship Id="rId4" Type="http://schemas.openxmlformats.org/officeDocument/2006/relationships/oleObject" Target="../embeddings/oleObject67.bin"/><Relationship Id="rId9" Type="http://schemas.openxmlformats.org/officeDocument/2006/relationships/oleObject" Target="../embeddings/oleObject72.bin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3.bin"/><Relationship Id="rId7" Type="http://schemas.openxmlformats.org/officeDocument/2006/relationships/oleObject" Target="../embeddings/oleObject7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76.bin"/><Relationship Id="rId5" Type="http://schemas.openxmlformats.org/officeDocument/2006/relationships/oleObject" Target="../embeddings/oleObject75.bin"/><Relationship Id="rId4" Type="http://schemas.openxmlformats.org/officeDocument/2006/relationships/oleObject" Target="../embeddings/oleObject74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3.bin"/><Relationship Id="rId3" Type="http://schemas.openxmlformats.org/officeDocument/2006/relationships/oleObject" Target="../embeddings/oleObject78.bin"/><Relationship Id="rId7" Type="http://schemas.openxmlformats.org/officeDocument/2006/relationships/oleObject" Target="../embeddings/oleObject8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81.bin"/><Relationship Id="rId5" Type="http://schemas.openxmlformats.org/officeDocument/2006/relationships/oleObject" Target="../embeddings/oleObject80.bin"/><Relationship Id="rId4" Type="http://schemas.openxmlformats.org/officeDocument/2006/relationships/oleObject" Target="../embeddings/oleObject79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4.bin"/><Relationship Id="rId7" Type="http://schemas.openxmlformats.org/officeDocument/2006/relationships/oleObject" Target="../embeddings/oleObject8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87.bin"/><Relationship Id="rId5" Type="http://schemas.openxmlformats.org/officeDocument/2006/relationships/oleObject" Target="../embeddings/oleObject86.bin"/><Relationship Id="rId4" Type="http://schemas.openxmlformats.org/officeDocument/2006/relationships/oleObject" Target="../embeddings/oleObject85.bin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4.bin"/><Relationship Id="rId3" Type="http://schemas.openxmlformats.org/officeDocument/2006/relationships/oleObject" Target="../embeddings/oleObject89.bin"/><Relationship Id="rId7" Type="http://schemas.openxmlformats.org/officeDocument/2006/relationships/oleObject" Target="../embeddings/oleObject9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92.bin"/><Relationship Id="rId5" Type="http://schemas.openxmlformats.org/officeDocument/2006/relationships/oleObject" Target="../embeddings/oleObject91.bin"/><Relationship Id="rId10" Type="http://schemas.openxmlformats.org/officeDocument/2006/relationships/oleObject" Target="../embeddings/oleObject96.bin"/><Relationship Id="rId4" Type="http://schemas.openxmlformats.org/officeDocument/2006/relationships/oleObject" Target="../embeddings/oleObject90.bin"/><Relationship Id="rId9" Type="http://schemas.openxmlformats.org/officeDocument/2006/relationships/oleObject" Target="../embeddings/oleObject95.bin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2.bin"/><Relationship Id="rId3" Type="http://schemas.openxmlformats.org/officeDocument/2006/relationships/oleObject" Target="../embeddings/oleObject97.bin"/><Relationship Id="rId7" Type="http://schemas.openxmlformats.org/officeDocument/2006/relationships/oleObject" Target="../embeddings/oleObject101.bin"/><Relationship Id="rId12" Type="http://schemas.openxmlformats.org/officeDocument/2006/relationships/oleObject" Target="../embeddings/oleObject10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100.bin"/><Relationship Id="rId11" Type="http://schemas.openxmlformats.org/officeDocument/2006/relationships/oleObject" Target="../embeddings/oleObject105.bin"/><Relationship Id="rId5" Type="http://schemas.openxmlformats.org/officeDocument/2006/relationships/oleObject" Target="../embeddings/oleObject99.bin"/><Relationship Id="rId10" Type="http://schemas.openxmlformats.org/officeDocument/2006/relationships/oleObject" Target="../embeddings/oleObject104.bin"/><Relationship Id="rId4" Type="http://schemas.openxmlformats.org/officeDocument/2006/relationships/oleObject" Target="../embeddings/oleObject98.bin"/><Relationship Id="rId9" Type="http://schemas.openxmlformats.org/officeDocument/2006/relationships/oleObject" Target="../embeddings/oleObject103.bin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2.bin"/><Relationship Id="rId13" Type="http://schemas.openxmlformats.org/officeDocument/2006/relationships/oleObject" Target="../embeddings/oleObject117.bin"/><Relationship Id="rId3" Type="http://schemas.openxmlformats.org/officeDocument/2006/relationships/oleObject" Target="../embeddings/oleObject107.bin"/><Relationship Id="rId7" Type="http://schemas.openxmlformats.org/officeDocument/2006/relationships/oleObject" Target="../embeddings/oleObject111.bin"/><Relationship Id="rId12" Type="http://schemas.openxmlformats.org/officeDocument/2006/relationships/oleObject" Target="../embeddings/oleObject116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20.bin"/><Relationship Id="rId1" Type="http://schemas.openxmlformats.org/officeDocument/2006/relationships/vmlDrawing" Target="../drawings/vmlDrawing15.vml"/><Relationship Id="rId6" Type="http://schemas.openxmlformats.org/officeDocument/2006/relationships/oleObject" Target="../embeddings/oleObject110.bin"/><Relationship Id="rId11" Type="http://schemas.openxmlformats.org/officeDocument/2006/relationships/oleObject" Target="../embeddings/oleObject115.bin"/><Relationship Id="rId5" Type="http://schemas.openxmlformats.org/officeDocument/2006/relationships/oleObject" Target="../embeddings/oleObject109.bin"/><Relationship Id="rId15" Type="http://schemas.openxmlformats.org/officeDocument/2006/relationships/oleObject" Target="../embeddings/oleObject119.bin"/><Relationship Id="rId10" Type="http://schemas.openxmlformats.org/officeDocument/2006/relationships/oleObject" Target="../embeddings/oleObject114.bin"/><Relationship Id="rId4" Type="http://schemas.openxmlformats.org/officeDocument/2006/relationships/oleObject" Target="../embeddings/oleObject108.bin"/><Relationship Id="rId9" Type="http://schemas.openxmlformats.org/officeDocument/2006/relationships/oleObject" Target="../embeddings/oleObject113.bin"/><Relationship Id="rId14" Type="http://schemas.openxmlformats.org/officeDocument/2006/relationships/oleObject" Target="../embeddings/oleObject118.bin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6.bin"/><Relationship Id="rId13" Type="http://schemas.openxmlformats.org/officeDocument/2006/relationships/oleObject" Target="../embeddings/oleObject130.bin"/><Relationship Id="rId3" Type="http://schemas.openxmlformats.org/officeDocument/2006/relationships/oleObject" Target="../embeddings/oleObject121.bin"/><Relationship Id="rId7" Type="http://schemas.openxmlformats.org/officeDocument/2006/relationships/oleObject" Target="../embeddings/oleObject125.bin"/><Relationship Id="rId12" Type="http://schemas.openxmlformats.org/officeDocument/2006/relationships/oleObject" Target="../embeddings/oleObject12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6" Type="http://schemas.openxmlformats.org/officeDocument/2006/relationships/oleObject" Target="../embeddings/oleObject124.bin"/><Relationship Id="rId11" Type="http://schemas.openxmlformats.org/officeDocument/2006/relationships/oleObject" Target="../embeddings/oleObject128.bin"/><Relationship Id="rId5" Type="http://schemas.openxmlformats.org/officeDocument/2006/relationships/oleObject" Target="../embeddings/oleObject123.bin"/><Relationship Id="rId10" Type="http://schemas.openxmlformats.org/officeDocument/2006/relationships/oleObject" Target="../embeddings/oleObject127.bin"/><Relationship Id="rId4" Type="http://schemas.openxmlformats.org/officeDocument/2006/relationships/oleObject" Target="../embeddings/oleObject122.bin"/><Relationship Id="rId9" Type="http://schemas.openxmlformats.org/officeDocument/2006/relationships/image" Target="../media/image123.jpeg"/><Relationship Id="rId14" Type="http://schemas.openxmlformats.org/officeDocument/2006/relationships/oleObject" Target="../embeddings/oleObject131.bin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37.bin"/><Relationship Id="rId3" Type="http://schemas.openxmlformats.org/officeDocument/2006/relationships/oleObject" Target="../embeddings/oleObject132.bin"/><Relationship Id="rId7" Type="http://schemas.openxmlformats.org/officeDocument/2006/relationships/oleObject" Target="../embeddings/oleObject13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6" Type="http://schemas.openxmlformats.org/officeDocument/2006/relationships/oleObject" Target="../embeddings/oleObject135.bin"/><Relationship Id="rId5" Type="http://schemas.openxmlformats.org/officeDocument/2006/relationships/oleObject" Target="../embeddings/oleObject134.bin"/><Relationship Id="rId10" Type="http://schemas.openxmlformats.org/officeDocument/2006/relationships/oleObject" Target="../embeddings/oleObject139.bin"/><Relationship Id="rId4" Type="http://schemas.openxmlformats.org/officeDocument/2006/relationships/oleObject" Target="../embeddings/oleObject133.bin"/><Relationship Id="rId9" Type="http://schemas.openxmlformats.org/officeDocument/2006/relationships/oleObject" Target="../embeddings/oleObject138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45.bin"/><Relationship Id="rId13" Type="http://schemas.openxmlformats.org/officeDocument/2006/relationships/oleObject" Target="../embeddings/oleObject150.bin"/><Relationship Id="rId3" Type="http://schemas.openxmlformats.org/officeDocument/2006/relationships/oleObject" Target="../embeddings/oleObject140.bin"/><Relationship Id="rId7" Type="http://schemas.openxmlformats.org/officeDocument/2006/relationships/oleObject" Target="../embeddings/oleObject144.bin"/><Relationship Id="rId12" Type="http://schemas.openxmlformats.org/officeDocument/2006/relationships/oleObject" Target="../embeddings/oleObject14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6" Type="http://schemas.openxmlformats.org/officeDocument/2006/relationships/oleObject" Target="../embeddings/oleObject143.bin"/><Relationship Id="rId11" Type="http://schemas.openxmlformats.org/officeDocument/2006/relationships/oleObject" Target="../embeddings/oleObject148.bin"/><Relationship Id="rId5" Type="http://schemas.openxmlformats.org/officeDocument/2006/relationships/oleObject" Target="../embeddings/oleObject142.bin"/><Relationship Id="rId10" Type="http://schemas.openxmlformats.org/officeDocument/2006/relationships/oleObject" Target="../embeddings/oleObject147.bin"/><Relationship Id="rId4" Type="http://schemas.openxmlformats.org/officeDocument/2006/relationships/oleObject" Target="../embeddings/oleObject141.bin"/><Relationship Id="rId9" Type="http://schemas.openxmlformats.org/officeDocument/2006/relationships/oleObject" Target="../embeddings/oleObject146.bin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56.bin"/><Relationship Id="rId13" Type="http://schemas.openxmlformats.org/officeDocument/2006/relationships/oleObject" Target="../embeddings/oleObject161.bin"/><Relationship Id="rId3" Type="http://schemas.openxmlformats.org/officeDocument/2006/relationships/oleObject" Target="../embeddings/oleObject151.bin"/><Relationship Id="rId7" Type="http://schemas.openxmlformats.org/officeDocument/2006/relationships/oleObject" Target="../embeddings/oleObject155.bin"/><Relationship Id="rId12" Type="http://schemas.openxmlformats.org/officeDocument/2006/relationships/oleObject" Target="../embeddings/oleObject160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64.bin"/><Relationship Id="rId1" Type="http://schemas.openxmlformats.org/officeDocument/2006/relationships/vmlDrawing" Target="../drawings/vmlDrawing19.vml"/><Relationship Id="rId6" Type="http://schemas.openxmlformats.org/officeDocument/2006/relationships/oleObject" Target="../embeddings/oleObject154.bin"/><Relationship Id="rId11" Type="http://schemas.openxmlformats.org/officeDocument/2006/relationships/oleObject" Target="../embeddings/oleObject159.bin"/><Relationship Id="rId5" Type="http://schemas.openxmlformats.org/officeDocument/2006/relationships/oleObject" Target="../embeddings/oleObject153.bin"/><Relationship Id="rId15" Type="http://schemas.openxmlformats.org/officeDocument/2006/relationships/oleObject" Target="../embeddings/oleObject163.bin"/><Relationship Id="rId10" Type="http://schemas.openxmlformats.org/officeDocument/2006/relationships/oleObject" Target="../embeddings/oleObject158.bin"/><Relationship Id="rId4" Type="http://schemas.openxmlformats.org/officeDocument/2006/relationships/oleObject" Target="../embeddings/oleObject152.bin"/><Relationship Id="rId9" Type="http://schemas.openxmlformats.org/officeDocument/2006/relationships/oleObject" Target="../embeddings/oleObject157.bin"/><Relationship Id="rId14" Type="http://schemas.openxmlformats.org/officeDocument/2006/relationships/oleObject" Target="../embeddings/oleObject162.bin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70.bin"/><Relationship Id="rId3" Type="http://schemas.openxmlformats.org/officeDocument/2006/relationships/oleObject" Target="../embeddings/oleObject165.bin"/><Relationship Id="rId7" Type="http://schemas.openxmlformats.org/officeDocument/2006/relationships/oleObject" Target="../embeddings/oleObject16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0.vml"/><Relationship Id="rId6" Type="http://schemas.openxmlformats.org/officeDocument/2006/relationships/oleObject" Target="../embeddings/oleObject168.bin"/><Relationship Id="rId5" Type="http://schemas.openxmlformats.org/officeDocument/2006/relationships/oleObject" Target="../embeddings/oleObject167.bin"/><Relationship Id="rId10" Type="http://schemas.openxmlformats.org/officeDocument/2006/relationships/oleObject" Target="../embeddings/oleObject172.bin"/><Relationship Id="rId4" Type="http://schemas.openxmlformats.org/officeDocument/2006/relationships/oleObject" Target="../embeddings/oleObject166.bin"/><Relationship Id="rId9" Type="http://schemas.openxmlformats.org/officeDocument/2006/relationships/oleObject" Target="../embeddings/oleObject171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3.bin"/><Relationship Id="rId7" Type="http://schemas.openxmlformats.org/officeDocument/2006/relationships/oleObject" Target="../embeddings/oleObject177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1.vml"/><Relationship Id="rId6" Type="http://schemas.openxmlformats.org/officeDocument/2006/relationships/oleObject" Target="../embeddings/oleObject176.bin"/><Relationship Id="rId5" Type="http://schemas.openxmlformats.org/officeDocument/2006/relationships/oleObject" Target="../embeddings/oleObject175.bin"/><Relationship Id="rId4" Type="http://schemas.openxmlformats.org/officeDocument/2006/relationships/oleObject" Target="../embeddings/oleObject174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.bin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8.bin"/><Relationship Id="rId5" Type="http://schemas.openxmlformats.org/officeDocument/2006/relationships/oleObject" Target="../embeddings/oleObject7.bin"/><Relationship Id="rId4" Type="http://schemas.openxmlformats.org/officeDocument/2006/relationships/oleObject" Target="../embeddings/oleObject6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6.bin"/><Relationship Id="rId13" Type="http://schemas.openxmlformats.org/officeDocument/2006/relationships/oleObject" Target="../embeddings/oleObject21.bin"/><Relationship Id="rId3" Type="http://schemas.openxmlformats.org/officeDocument/2006/relationships/oleObject" Target="../embeddings/oleObject11.bin"/><Relationship Id="rId7" Type="http://schemas.openxmlformats.org/officeDocument/2006/relationships/oleObject" Target="../embeddings/oleObject15.bin"/><Relationship Id="rId12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4.bin"/><Relationship Id="rId11" Type="http://schemas.openxmlformats.org/officeDocument/2006/relationships/oleObject" Target="../embeddings/oleObject19.bin"/><Relationship Id="rId5" Type="http://schemas.openxmlformats.org/officeDocument/2006/relationships/oleObject" Target="../embeddings/oleObject13.bin"/><Relationship Id="rId10" Type="http://schemas.openxmlformats.org/officeDocument/2006/relationships/oleObject" Target="../embeddings/oleObject18.bin"/><Relationship Id="rId4" Type="http://schemas.openxmlformats.org/officeDocument/2006/relationships/oleObject" Target="../embeddings/oleObject12.bin"/><Relationship Id="rId9" Type="http://schemas.openxmlformats.org/officeDocument/2006/relationships/oleObject" Target="../embeddings/oleObject17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7.bin"/><Relationship Id="rId3" Type="http://schemas.openxmlformats.org/officeDocument/2006/relationships/oleObject" Target="../embeddings/oleObject22.bin"/><Relationship Id="rId7" Type="http://schemas.openxmlformats.org/officeDocument/2006/relationships/oleObject" Target="../embeddings/oleObject2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25.bin"/><Relationship Id="rId5" Type="http://schemas.openxmlformats.org/officeDocument/2006/relationships/oleObject" Target="../embeddings/oleObject24.bin"/><Relationship Id="rId4" Type="http://schemas.openxmlformats.org/officeDocument/2006/relationships/oleObject" Target="../embeddings/oleObject23.bin"/><Relationship Id="rId9" Type="http://schemas.openxmlformats.org/officeDocument/2006/relationships/oleObject" Target="../embeddings/oleObject28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4.bin"/><Relationship Id="rId3" Type="http://schemas.openxmlformats.org/officeDocument/2006/relationships/oleObject" Target="../embeddings/oleObject29.bin"/><Relationship Id="rId7" Type="http://schemas.openxmlformats.org/officeDocument/2006/relationships/oleObject" Target="../embeddings/oleObject3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32.bin"/><Relationship Id="rId5" Type="http://schemas.openxmlformats.org/officeDocument/2006/relationships/oleObject" Target="../embeddings/oleObject31.bin"/><Relationship Id="rId4" Type="http://schemas.openxmlformats.org/officeDocument/2006/relationships/oleObject" Target="../embeddings/oleObject30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0.bin"/><Relationship Id="rId13" Type="http://schemas.openxmlformats.org/officeDocument/2006/relationships/oleObject" Target="../embeddings/oleObject45.bin"/><Relationship Id="rId18" Type="http://schemas.openxmlformats.org/officeDocument/2006/relationships/oleObject" Target="../embeddings/oleObject50.bin"/><Relationship Id="rId3" Type="http://schemas.openxmlformats.org/officeDocument/2006/relationships/oleObject" Target="../embeddings/oleObject35.bin"/><Relationship Id="rId7" Type="http://schemas.openxmlformats.org/officeDocument/2006/relationships/oleObject" Target="../embeddings/oleObject39.bin"/><Relationship Id="rId12" Type="http://schemas.openxmlformats.org/officeDocument/2006/relationships/oleObject" Target="../embeddings/oleObject44.bin"/><Relationship Id="rId17" Type="http://schemas.openxmlformats.org/officeDocument/2006/relationships/oleObject" Target="../embeddings/oleObject49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48.bin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38.bin"/><Relationship Id="rId11" Type="http://schemas.openxmlformats.org/officeDocument/2006/relationships/oleObject" Target="../embeddings/oleObject43.bin"/><Relationship Id="rId5" Type="http://schemas.openxmlformats.org/officeDocument/2006/relationships/oleObject" Target="../embeddings/oleObject37.bin"/><Relationship Id="rId15" Type="http://schemas.openxmlformats.org/officeDocument/2006/relationships/oleObject" Target="../embeddings/oleObject47.bin"/><Relationship Id="rId10" Type="http://schemas.openxmlformats.org/officeDocument/2006/relationships/oleObject" Target="../embeddings/oleObject42.bin"/><Relationship Id="rId4" Type="http://schemas.openxmlformats.org/officeDocument/2006/relationships/oleObject" Target="../embeddings/oleObject36.bin"/><Relationship Id="rId9" Type="http://schemas.openxmlformats.org/officeDocument/2006/relationships/oleObject" Target="../embeddings/oleObject41.bin"/><Relationship Id="rId14" Type="http://schemas.openxmlformats.org/officeDocument/2006/relationships/oleObject" Target="../embeddings/oleObject46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6.bin"/><Relationship Id="rId3" Type="http://schemas.openxmlformats.org/officeDocument/2006/relationships/oleObject" Target="../embeddings/oleObject51.bin"/><Relationship Id="rId7" Type="http://schemas.openxmlformats.org/officeDocument/2006/relationships/oleObject" Target="../embeddings/oleObject5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54.bin"/><Relationship Id="rId5" Type="http://schemas.openxmlformats.org/officeDocument/2006/relationships/oleObject" Target="../embeddings/oleObject53.bin"/><Relationship Id="rId4" Type="http://schemas.openxmlformats.org/officeDocument/2006/relationships/oleObject" Target="../embeddings/oleObject52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2.bin"/><Relationship Id="rId3" Type="http://schemas.openxmlformats.org/officeDocument/2006/relationships/oleObject" Target="../embeddings/oleObject57.bin"/><Relationship Id="rId7" Type="http://schemas.openxmlformats.org/officeDocument/2006/relationships/oleObject" Target="../embeddings/oleObject6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60.bin"/><Relationship Id="rId11" Type="http://schemas.openxmlformats.org/officeDocument/2006/relationships/oleObject" Target="../embeddings/oleObject65.bin"/><Relationship Id="rId5" Type="http://schemas.openxmlformats.org/officeDocument/2006/relationships/oleObject" Target="../embeddings/oleObject59.bin"/><Relationship Id="rId10" Type="http://schemas.openxmlformats.org/officeDocument/2006/relationships/oleObject" Target="../embeddings/oleObject64.bin"/><Relationship Id="rId4" Type="http://schemas.openxmlformats.org/officeDocument/2006/relationships/oleObject" Target="../embeddings/oleObject58.bin"/><Relationship Id="rId9" Type="http://schemas.openxmlformats.org/officeDocument/2006/relationships/oleObject" Target="../embeddings/oleObject6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71462"/>
            <a:ext cx="9286908" cy="1214422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latin typeface="Times New Roman" pitchFamily="18" charset="0"/>
              </a:rPr>
              <a:t>ЗА МАТЕМАТИЧЕСКИТЕ ОСНОВИ НА </a:t>
            </a:r>
            <a:r>
              <a:rPr lang="en-US" sz="2400" b="1" dirty="0" smtClean="0">
                <a:latin typeface="Times New Roman" pitchFamily="18" charset="0"/>
              </a:rPr>
              <a:t/>
            </a:r>
            <a:br>
              <a:rPr lang="en-US" sz="2400" b="1" dirty="0" smtClean="0">
                <a:latin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</a:rPr>
              <a:t>КВАНТОВАТА МЕХАНИКА</a:t>
            </a:r>
            <a:br>
              <a:rPr lang="ru-RU" sz="2400" b="1" dirty="0" smtClean="0">
                <a:latin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</a:rPr>
              <a:t> (ЛЕКЦИЯ </a:t>
            </a:r>
            <a:r>
              <a:rPr lang="en-US" sz="2400" b="1" dirty="0" smtClean="0">
                <a:latin typeface="Times New Roman" pitchFamily="18" charset="0"/>
              </a:rPr>
              <a:t>4</a:t>
            </a:r>
            <a:r>
              <a:rPr lang="ru-RU" sz="2400" b="1" dirty="0" smtClean="0">
                <a:latin typeface="Times New Roman" pitchFamily="18" charset="0"/>
              </a:rPr>
              <a:t>; Гл. </a:t>
            </a:r>
            <a:r>
              <a:rPr lang="en-US" sz="2400" b="1" dirty="0" smtClean="0">
                <a:latin typeface="Times New Roman" pitchFamily="18" charset="0"/>
              </a:rPr>
              <a:t>7</a:t>
            </a:r>
            <a:r>
              <a:rPr lang="ru-RU" sz="2400" b="1" dirty="0" smtClean="0">
                <a:latin typeface="Times New Roman" pitchFamily="18" charset="0"/>
              </a:rPr>
              <a:t>)</a:t>
            </a:r>
            <a:endParaRPr lang="en-US" sz="2400" b="1" dirty="0">
              <a:latin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32" y="1571636"/>
            <a:ext cx="9715568" cy="5786454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buNone/>
            </a:pPr>
            <a:r>
              <a:rPr lang="ru-RU" sz="2400" dirty="0" smtClean="0">
                <a:latin typeface="Times New Roman" pitchFamily="18" charset="0"/>
              </a:rPr>
              <a:t>§ 7.1.	 </a:t>
            </a:r>
            <a:r>
              <a:rPr lang="ru-RU" sz="2400" dirty="0" err="1" smtClean="0">
                <a:latin typeface="Times New Roman" pitchFamily="18" charset="0"/>
              </a:rPr>
              <a:t>Хилбертово</a:t>
            </a:r>
            <a:r>
              <a:rPr lang="ru-RU" sz="2400" dirty="0" smtClean="0">
                <a:latin typeface="Times New Roman" pitchFamily="18" charset="0"/>
              </a:rPr>
              <a:t> пространство 	</a:t>
            </a:r>
          </a:p>
          <a:p>
            <a:pPr>
              <a:lnSpc>
                <a:spcPct val="150000"/>
              </a:lnSpc>
              <a:buNone/>
            </a:pPr>
            <a:r>
              <a:rPr lang="ru-RU" sz="2400" dirty="0" smtClean="0">
                <a:latin typeface="Times New Roman" pitchFamily="18" charset="0"/>
              </a:rPr>
              <a:t>§ 7.2.	 </a:t>
            </a:r>
            <a:r>
              <a:rPr lang="ru-RU" sz="2400" dirty="0" err="1" smtClean="0">
                <a:latin typeface="Times New Roman" pitchFamily="18" charset="0"/>
              </a:rPr>
              <a:t>Средни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стойности</a:t>
            </a:r>
            <a:r>
              <a:rPr lang="ru-RU" sz="2400" dirty="0" smtClean="0">
                <a:latin typeface="Times New Roman" pitchFamily="18" charset="0"/>
              </a:rPr>
              <a:t> на </a:t>
            </a:r>
            <a:r>
              <a:rPr lang="ru-RU" sz="2400" dirty="0" err="1" smtClean="0">
                <a:latin typeface="Times New Roman" pitchFamily="18" charset="0"/>
              </a:rPr>
              <a:t>динамичните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променливи</a:t>
            </a:r>
            <a:r>
              <a:rPr lang="ru-RU" sz="2400" dirty="0" smtClean="0">
                <a:latin typeface="Times New Roman" pitchFamily="18" charset="0"/>
              </a:rPr>
              <a:t> и </a:t>
            </a:r>
            <a:r>
              <a:rPr lang="ru-RU" sz="2400" dirty="0" err="1" smtClean="0">
                <a:latin typeface="Times New Roman" pitchFamily="18" charset="0"/>
              </a:rPr>
              <a:t>оператори</a:t>
            </a:r>
            <a:r>
              <a:rPr lang="ru-RU" sz="2400" dirty="0" smtClean="0">
                <a:latin typeface="Times New Roman" pitchFamily="18" charset="0"/>
              </a:rPr>
              <a:t>	</a:t>
            </a:r>
          </a:p>
          <a:p>
            <a:pPr>
              <a:lnSpc>
                <a:spcPct val="150000"/>
              </a:lnSpc>
              <a:buNone/>
            </a:pPr>
            <a:r>
              <a:rPr lang="ru-RU" sz="2400" dirty="0" smtClean="0">
                <a:latin typeface="Times New Roman" pitchFamily="18" charset="0"/>
              </a:rPr>
              <a:t>§ 7.3.    </a:t>
            </a:r>
            <a:r>
              <a:rPr lang="ru-RU" sz="2400" dirty="0" err="1" smtClean="0">
                <a:latin typeface="Times New Roman" pitchFamily="18" charset="0"/>
              </a:rPr>
              <a:t>Оператори</a:t>
            </a:r>
            <a:r>
              <a:rPr lang="ru-RU" sz="2400" dirty="0" smtClean="0">
                <a:latin typeface="Times New Roman" pitchFamily="18" charset="0"/>
              </a:rPr>
              <a:t> в </a:t>
            </a:r>
            <a:r>
              <a:rPr lang="ru-RU" sz="2400" dirty="0" err="1" smtClean="0">
                <a:latin typeface="Times New Roman" pitchFamily="18" charset="0"/>
              </a:rPr>
              <a:t>кантовата</a:t>
            </a:r>
            <a:r>
              <a:rPr lang="ru-RU" sz="2400" dirty="0" smtClean="0">
                <a:latin typeface="Times New Roman" pitchFamily="18" charset="0"/>
              </a:rPr>
              <a:t> механика	</a:t>
            </a:r>
          </a:p>
          <a:p>
            <a:pPr>
              <a:lnSpc>
                <a:spcPct val="150000"/>
              </a:lnSpc>
              <a:buNone/>
            </a:pPr>
            <a:r>
              <a:rPr lang="ru-RU" sz="2400" dirty="0" smtClean="0">
                <a:latin typeface="Times New Roman" pitchFamily="18" charset="0"/>
              </a:rPr>
              <a:t>§ 7.4. </a:t>
            </a:r>
            <a:r>
              <a:rPr lang="en-US" sz="2400" dirty="0" smtClean="0">
                <a:latin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</a:rPr>
              <a:t>  </a:t>
            </a:r>
            <a:r>
              <a:rPr lang="ru-RU" sz="2400" dirty="0" err="1" smtClean="0">
                <a:latin typeface="Times New Roman" pitchFamily="18" charset="0"/>
              </a:rPr>
              <a:t>Собствени</a:t>
            </a:r>
            <a:r>
              <a:rPr lang="ru-RU" sz="2400" dirty="0" smtClean="0">
                <a:latin typeface="Times New Roman" pitchFamily="18" charset="0"/>
              </a:rPr>
              <a:t> функции и </a:t>
            </a:r>
            <a:r>
              <a:rPr lang="ru-RU" sz="2400" dirty="0" err="1" smtClean="0">
                <a:latin typeface="Times New Roman" pitchFamily="18" charset="0"/>
              </a:rPr>
              <a:t>собствени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стойности</a:t>
            </a:r>
            <a:r>
              <a:rPr lang="ru-RU" sz="2400" dirty="0" smtClean="0">
                <a:latin typeface="Times New Roman" pitchFamily="18" charset="0"/>
              </a:rPr>
              <a:t> на </a:t>
            </a:r>
            <a:r>
              <a:rPr lang="ru-RU" sz="2400" dirty="0" err="1" smtClean="0">
                <a:latin typeface="Times New Roman" pitchFamily="18" charset="0"/>
              </a:rPr>
              <a:t>оператори</a:t>
            </a:r>
            <a:r>
              <a:rPr lang="ru-RU" sz="2400" dirty="0" smtClean="0">
                <a:latin typeface="Times New Roman" pitchFamily="18" charset="0"/>
              </a:rPr>
              <a:t>	</a:t>
            </a:r>
          </a:p>
          <a:p>
            <a:pPr>
              <a:lnSpc>
                <a:spcPct val="150000"/>
              </a:lnSpc>
              <a:buNone/>
            </a:pPr>
            <a:r>
              <a:rPr lang="ru-RU" sz="2400" dirty="0" smtClean="0">
                <a:latin typeface="Times New Roman" pitchFamily="18" charset="0"/>
              </a:rPr>
              <a:t>§ 7.5.     Принцип на </a:t>
            </a:r>
            <a:r>
              <a:rPr lang="ru-RU" sz="2400" dirty="0" err="1" smtClean="0">
                <a:latin typeface="Times New Roman" pitchFamily="18" charset="0"/>
              </a:rPr>
              <a:t>Хайзенберг</a:t>
            </a:r>
            <a:r>
              <a:rPr lang="ru-RU" sz="2400" dirty="0" smtClean="0">
                <a:latin typeface="Times New Roman" pitchFamily="18" charset="0"/>
              </a:rPr>
              <a:t>	</a:t>
            </a:r>
          </a:p>
          <a:p>
            <a:pPr>
              <a:lnSpc>
                <a:spcPct val="150000"/>
              </a:lnSpc>
              <a:buNone/>
            </a:pPr>
            <a:r>
              <a:rPr lang="ru-RU" sz="2400" dirty="0" smtClean="0">
                <a:latin typeface="Times New Roman" pitchFamily="18" charset="0"/>
              </a:rPr>
              <a:t>§ 7.6.	  Суперпозиция на </a:t>
            </a:r>
            <a:r>
              <a:rPr lang="ru-RU" sz="2400" dirty="0" err="1" smtClean="0">
                <a:latin typeface="Times New Roman" pitchFamily="18" charset="0"/>
              </a:rPr>
              <a:t>състояния</a:t>
            </a:r>
            <a:r>
              <a:rPr lang="ru-RU" sz="2400" dirty="0" smtClean="0">
                <a:latin typeface="Times New Roman" pitchFamily="18" charset="0"/>
              </a:rPr>
              <a:t> с </a:t>
            </a:r>
            <a:r>
              <a:rPr lang="ru-RU" sz="2400" dirty="0" err="1" smtClean="0">
                <a:latin typeface="Times New Roman" pitchFamily="18" charset="0"/>
              </a:rPr>
              <a:t>непрекъсната</a:t>
            </a:r>
            <a:r>
              <a:rPr lang="ru-RU" sz="2400" dirty="0" smtClean="0">
                <a:latin typeface="Times New Roman" pitchFamily="18" charset="0"/>
              </a:rPr>
              <a:t> величина	</a:t>
            </a:r>
          </a:p>
          <a:p>
            <a:pPr>
              <a:lnSpc>
                <a:spcPct val="150000"/>
              </a:lnSpc>
              <a:buNone/>
            </a:pPr>
            <a:r>
              <a:rPr lang="ru-RU" sz="2400" dirty="0" smtClean="0">
                <a:latin typeface="Times New Roman" pitchFamily="18" charset="0"/>
              </a:rPr>
              <a:t>§ 7.7.	</a:t>
            </a:r>
            <a:r>
              <a:rPr lang="en-US" sz="2400" dirty="0" smtClean="0">
                <a:latin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Елементи</a:t>
            </a:r>
            <a:r>
              <a:rPr lang="ru-RU" sz="2400" dirty="0" smtClean="0">
                <a:latin typeface="Times New Roman" pitchFamily="18" charset="0"/>
              </a:rPr>
              <a:t> от </a:t>
            </a:r>
            <a:r>
              <a:rPr lang="ru-RU" sz="2400" dirty="0" err="1" smtClean="0">
                <a:latin typeface="Times New Roman" pitchFamily="18" charset="0"/>
              </a:rPr>
              <a:t>теорията</a:t>
            </a:r>
            <a:r>
              <a:rPr lang="ru-RU" sz="2400" dirty="0" smtClean="0">
                <a:latin typeface="Times New Roman" pitchFamily="18" charset="0"/>
              </a:rPr>
              <a:t> на </a:t>
            </a:r>
            <a:r>
              <a:rPr lang="ru-RU" sz="2400" dirty="0" err="1" smtClean="0">
                <a:latin typeface="Times New Roman" pitchFamily="18" charset="0"/>
              </a:rPr>
              <a:t>представянията</a:t>
            </a:r>
            <a:endParaRPr lang="ru-RU" sz="2400" dirty="0" smtClean="0">
              <a:latin typeface="Times New Roman" pitchFamily="18" charset="0"/>
            </a:endParaRPr>
          </a:p>
          <a:p>
            <a:pPr>
              <a:lnSpc>
                <a:spcPct val="150000"/>
              </a:lnSpc>
              <a:buNone/>
            </a:pPr>
            <a:endParaRPr lang="en-US" sz="2400" dirty="0" smtClean="0">
              <a:latin typeface="Times New Roman" pitchFamily="18" charset="0"/>
            </a:endParaRPr>
          </a:p>
          <a:p>
            <a:pPr>
              <a:lnSpc>
                <a:spcPct val="150000"/>
              </a:lnSpc>
              <a:buNone/>
            </a:pPr>
            <a:endParaRPr lang="ru-RU" sz="2400" dirty="0" smtClean="0">
              <a:latin typeface="Times New Roman" pitchFamily="18" charset="0"/>
            </a:endParaRPr>
          </a:p>
          <a:p>
            <a:pPr>
              <a:lnSpc>
                <a:spcPct val="150000"/>
              </a:lnSpc>
              <a:buNone/>
            </a:pPr>
            <a:endParaRPr lang="ru-RU" sz="2400" dirty="0" smtClean="0">
              <a:latin typeface="Times New Roman" pitchFamily="18" charset="0"/>
            </a:endParaRPr>
          </a:p>
          <a:p>
            <a:pPr>
              <a:lnSpc>
                <a:spcPct val="150000"/>
              </a:lnSpc>
              <a:buNone/>
            </a:pPr>
            <a:endParaRPr lang="ru-RU" sz="2400" dirty="0" smtClean="0">
              <a:latin typeface="Times New Roman" pitchFamily="18" charset="0"/>
            </a:endParaRPr>
          </a:p>
          <a:p>
            <a:pPr>
              <a:lnSpc>
                <a:spcPct val="150000"/>
              </a:lnSpc>
              <a:buNone/>
            </a:pPr>
            <a:endParaRPr lang="ru-RU" sz="2400" dirty="0" smtClean="0">
              <a:latin typeface="Times New Roman" pitchFamily="18" charset="0"/>
            </a:endParaRPr>
          </a:p>
          <a:p>
            <a:pPr>
              <a:lnSpc>
                <a:spcPct val="150000"/>
              </a:lnSpc>
              <a:buNone/>
            </a:pPr>
            <a:endParaRPr lang="ru-RU" sz="2400" dirty="0" smtClean="0">
              <a:latin typeface="Times New Roman" pitchFamily="18" charset="0"/>
            </a:endParaRPr>
          </a:p>
          <a:p>
            <a:pPr>
              <a:lnSpc>
                <a:spcPct val="150000"/>
              </a:lnSpc>
              <a:buNone/>
            </a:pPr>
            <a:endParaRPr lang="ru-RU" sz="2400" dirty="0" smtClean="0">
              <a:latin typeface="Times New Roman" pitchFamily="18" charset="0"/>
            </a:endParaRPr>
          </a:p>
          <a:p>
            <a:pPr>
              <a:lnSpc>
                <a:spcPct val="150000"/>
              </a:lnSpc>
              <a:buNone/>
            </a:pPr>
            <a:endParaRPr lang="ru-RU" sz="2400" dirty="0" smtClean="0">
              <a:latin typeface="Times New Roman" pitchFamily="18" charset="0"/>
            </a:endParaRPr>
          </a:p>
          <a:p>
            <a:pPr>
              <a:lnSpc>
                <a:spcPct val="150000"/>
              </a:lnSpc>
              <a:buNone/>
            </a:pPr>
            <a:endParaRPr lang="bg-BG" sz="2400" dirty="0" smtClean="0">
              <a:latin typeface="Times New Roman" pitchFamily="18" charset="0"/>
            </a:endParaRPr>
          </a:p>
          <a:p>
            <a:pPr>
              <a:lnSpc>
                <a:spcPct val="150000"/>
              </a:lnSpc>
              <a:buNone/>
            </a:pPr>
            <a:endParaRPr lang="bg-BG" sz="2400" dirty="0" smtClean="0">
              <a:latin typeface="Times New Roman" pitchFamily="18" charset="0"/>
            </a:endParaRPr>
          </a:p>
          <a:p>
            <a:pPr>
              <a:lnSpc>
                <a:spcPct val="150000"/>
              </a:lnSpc>
              <a:buNone/>
            </a:pPr>
            <a:endParaRPr lang="bg-BG" sz="2400" dirty="0" smtClean="0">
              <a:latin typeface="Times New Roman" pitchFamily="18" charset="0"/>
            </a:endParaRPr>
          </a:p>
          <a:p>
            <a:pPr>
              <a:lnSpc>
                <a:spcPct val="150000"/>
              </a:lnSpc>
              <a:buNone/>
            </a:pPr>
            <a:endParaRPr lang="bg-BG" sz="2400" dirty="0" smtClean="0">
              <a:latin typeface="Times New Roman" pitchFamily="18" charset="0"/>
            </a:endParaRPr>
          </a:p>
          <a:p>
            <a:pPr>
              <a:lnSpc>
                <a:spcPct val="150000"/>
              </a:lnSpc>
              <a:buNone/>
            </a:pPr>
            <a:endParaRPr lang="bg-BG" sz="2400" dirty="0" smtClean="0">
              <a:latin typeface="Times New Roman" pitchFamily="18" charset="0"/>
            </a:endParaRPr>
          </a:p>
          <a:p>
            <a:pPr>
              <a:lnSpc>
                <a:spcPct val="150000"/>
              </a:lnSpc>
              <a:buNone/>
            </a:pPr>
            <a:endParaRPr lang="ru-RU" sz="2400" dirty="0" smtClean="0">
              <a:latin typeface="Times New Roman" pitchFamily="18" charset="0"/>
            </a:endParaRPr>
          </a:p>
          <a:p>
            <a:pPr>
              <a:lnSpc>
                <a:spcPct val="150000"/>
              </a:lnSpc>
              <a:buNone/>
            </a:pPr>
            <a:endParaRPr lang="en-US" sz="2400" dirty="0" smtClean="0">
              <a:latin typeface="Times New Roman" pitchFamily="18" charset="0"/>
            </a:endParaRPr>
          </a:p>
          <a:p>
            <a:pPr>
              <a:lnSpc>
                <a:spcPct val="150000"/>
              </a:lnSpc>
            </a:pPr>
            <a:endParaRPr lang="en-US" sz="2400" dirty="0" smtClean="0">
              <a:latin typeface="Times New Roman" pitchFamily="18" charset="0"/>
            </a:endParaRPr>
          </a:p>
          <a:p>
            <a:pPr>
              <a:lnSpc>
                <a:spcPct val="150000"/>
              </a:lnSpc>
              <a:buNone/>
            </a:pPr>
            <a:r>
              <a:rPr lang="en-US" sz="2400" dirty="0" smtClean="0">
                <a:latin typeface="Times New Roman" pitchFamily="18" charset="0"/>
              </a:rPr>
              <a:t>    </a:t>
            </a:r>
            <a:r>
              <a:rPr lang="ru-RU" sz="2400" dirty="0" smtClean="0">
                <a:latin typeface="Times New Roman" pitchFamily="18" charset="0"/>
              </a:rPr>
              <a:t>Да </a:t>
            </a:r>
            <a:r>
              <a:rPr lang="ru-RU" sz="2400" dirty="0" err="1" smtClean="0">
                <a:latin typeface="Times New Roman" pitchFamily="18" charset="0"/>
              </a:rPr>
              <a:t>погледнем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по-широко</a:t>
            </a:r>
            <a:r>
              <a:rPr lang="ru-RU" sz="2400" dirty="0" smtClean="0">
                <a:latin typeface="Times New Roman" pitchFamily="18" charset="0"/>
              </a:rPr>
              <a:t> на принципа на </a:t>
            </a:r>
            <a:r>
              <a:rPr lang="ru-RU" sz="2400" dirty="0" err="1" smtClean="0">
                <a:latin typeface="Times New Roman" pitchFamily="18" charset="0"/>
              </a:rPr>
              <a:t>суперпозицията</a:t>
            </a:r>
            <a:r>
              <a:rPr lang="ru-RU" sz="2400" dirty="0" smtClean="0">
                <a:latin typeface="Times New Roman" pitchFamily="18" charset="0"/>
              </a:rPr>
              <a:t> от </a:t>
            </a:r>
            <a:r>
              <a:rPr lang="ru-RU" sz="2400" dirty="0" err="1" smtClean="0">
                <a:latin typeface="Times New Roman" pitchFamily="18" charset="0"/>
              </a:rPr>
              <a:t>гледнаточка</a:t>
            </a:r>
            <a:r>
              <a:rPr lang="ru-RU" sz="2400" dirty="0" smtClean="0">
                <a:latin typeface="Times New Roman" pitchFamily="18" charset="0"/>
              </a:rPr>
              <a:t> на </a:t>
            </a:r>
            <a:r>
              <a:rPr lang="ru-RU" sz="2400" dirty="0" err="1" smtClean="0">
                <a:latin typeface="Times New Roman" pitchFamily="18" charset="0"/>
              </a:rPr>
              <a:t>линейната</a:t>
            </a:r>
            <a:r>
              <a:rPr lang="ru-RU" sz="2400" dirty="0" smtClean="0">
                <a:latin typeface="Times New Roman" pitchFamily="18" charset="0"/>
              </a:rPr>
              <a:t> алгебра. </a:t>
            </a:r>
            <a:endParaRPr lang="en-US" sz="2400" dirty="0" smtClean="0">
              <a:latin typeface="Times New Roman" pitchFamily="18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724680" y="6564337"/>
            <a:ext cx="2133600" cy="365125"/>
          </a:xfrm>
        </p:spPr>
        <p:txBody>
          <a:bodyPr/>
          <a:lstStyle/>
          <a:p>
            <a:fld id="{2ADFFEBF-AC71-420D-9A36-DFCB78D0D215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1462"/>
            <a:ext cx="8229600" cy="785818"/>
          </a:xfrm>
        </p:spPr>
        <p:txBody>
          <a:bodyPr>
            <a:normAutofit fontScale="90000"/>
          </a:bodyPr>
          <a:lstStyle/>
          <a:p>
            <a:r>
              <a:rPr lang="ru-RU" sz="2400" b="1" dirty="0" smtClean="0">
                <a:latin typeface="Times New Roman" pitchFamily="18" charset="0"/>
              </a:rPr>
              <a:t>7.4.	СОБСТВЕНИ ФУНКЦИИ И СОБСТВЕНИ СТОЙНОСТИ НА ОПЕРАТОРИ</a:t>
            </a:r>
            <a:endParaRPr lang="en-US" sz="2400" dirty="0">
              <a:latin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71470" y="571480"/>
            <a:ext cx="9501254" cy="635798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400" b="1" i="1" dirty="0" smtClean="0">
                <a:latin typeface="Times New Roman" pitchFamily="18" charset="0"/>
              </a:rPr>
              <a:t>•O</a:t>
            </a:r>
            <a:r>
              <a:rPr lang="ru-RU" sz="2400" b="1" i="1" dirty="0" err="1" smtClean="0">
                <a:latin typeface="Times New Roman" pitchFamily="18" charset="0"/>
              </a:rPr>
              <a:t>ртогоналн</a:t>
            </a:r>
            <a:r>
              <a:rPr lang="en-US" sz="2400" b="1" i="1" dirty="0" smtClean="0">
                <a:latin typeface="Times New Roman" pitchFamily="18" charset="0"/>
              </a:rPr>
              <a:t>o</a:t>
            </a:r>
            <a:r>
              <a:rPr lang="bg-BG" sz="2400" b="1" i="1" dirty="0" err="1" smtClean="0">
                <a:latin typeface="Times New Roman" pitchFamily="18" charset="0"/>
              </a:rPr>
              <a:t>ст</a:t>
            </a:r>
            <a:r>
              <a:rPr lang="bg-BG" sz="2400" b="1" i="1" dirty="0" smtClean="0">
                <a:latin typeface="Times New Roman" pitchFamily="18" charset="0"/>
              </a:rPr>
              <a:t> на с</a:t>
            </a:r>
            <a:r>
              <a:rPr lang="ru-RU" sz="2400" b="1" i="1" dirty="0" err="1" smtClean="0">
                <a:latin typeface="Times New Roman" pitchFamily="18" charset="0"/>
              </a:rPr>
              <a:t>обствените</a:t>
            </a:r>
            <a:r>
              <a:rPr lang="ru-RU" sz="2400" b="1" i="1" dirty="0" smtClean="0">
                <a:latin typeface="Times New Roman" pitchFamily="18" charset="0"/>
              </a:rPr>
              <a:t> функции на </a:t>
            </a:r>
            <a:r>
              <a:rPr lang="ru-RU" sz="2400" b="1" i="1" dirty="0" err="1" smtClean="0">
                <a:latin typeface="Times New Roman" pitchFamily="18" charset="0"/>
              </a:rPr>
              <a:t>ермитов</a:t>
            </a:r>
            <a:r>
              <a:rPr lang="ru-RU" sz="2400" b="1" i="1" dirty="0" smtClean="0">
                <a:latin typeface="Times New Roman" pitchFamily="18" charset="0"/>
              </a:rPr>
              <a:t> оператор</a:t>
            </a:r>
          </a:p>
          <a:p>
            <a:endParaRPr lang="ru-RU" sz="2400" dirty="0" smtClean="0">
              <a:latin typeface="Times New Roman" pitchFamily="18" charset="0"/>
            </a:endParaRPr>
          </a:p>
          <a:p>
            <a:pPr>
              <a:buNone/>
            </a:pPr>
            <a:r>
              <a:rPr lang="ru-RU" sz="2400" dirty="0" err="1" smtClean="0">
                <a:latin typeface="Times New Roman" pitchFamily="18" charset="0"/>
              </a:rPr>
              <a:t>Умножаваме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първото</a:t>
            </a:r>
            <a:r>
              <a:rPr lang="ru-RU" sz="2400" dirty="0" smtClean="0">
                <a:latin typeface="Times New Roman" pitchFamily="18" charset="0"/>
              </a:rPr>
              <a:t> уравнение по     , а </a:t>
            </a:r>
            <a:r>
              <a:rPr lang="ru-RU" sz="2400" dirty="0" err="1" smtClean="0">
                <a:latin typeface="Times New Roman" pitchFamily="18" charset="0"/>
              </a:rPr>
              <a:t>второто</a:t>
            </a:r>
            <a:r>
              <a:rPr lang="ru-RU" sz="2400" dirty="0" smtClean="0">
                <a:latin typeface="Times New Roman" pitchFamily="18" charset="0"/>
              </a:rPr>
              <a:t> по     , </a:t>
            </a:r>
            <a:r>
              <a:rPr lang="ru-RU" sz="2400" dirty="0" err="1" smtClean="0">
                <a:latin typeface="Times New Roman" pitchFamily="18" charset="0"/>
              </a:rPr>
              <a:t>изваждаме</a:t>
            </a:r>
            <a:r>
              <a:rPr lang="ru-RU" sz="2400" dirty="0" smtClean="0">
                <a:latin typeface="Times New Roman" pitchFamily="18" charset="0"/>
              </a:rPr>
              <a:t> </a:t>
            </a:r>
          </a:p>
          <a:p>
            <a:pPr>
              <a:buNone/>
            </a:pPr>
            <a:r>
              <a:rPr lang="ru-RU" sz="2400" dirty="0" err="1" smtClean="0">
                <a:latin typeface="Times New Roman" pitchFamily="18" charset="0"/>
              </a:rPr>
              <a:t>получените</a:t>
            </a:r>
            <a:r>
              <a:rPr lang="ru-RU" sz="2400" dirty="0" smtClean="0">
                <a:latin typeface="Times New Roman" pitchFamily="18" charset="0"/>
              </a:rPr>
              <a:t> уравнения и </a:t>
            </a:r>
            <a:r>
              <a:rPr lang="ru-RU" sz="2400" dirty="0" err="1" smtClean="0">
                <a:latin typeface="Times New Roman" pitchFamily="18" charset="0"/>
              </a:rPr>
              <a:t>интегрираме</a:t>
            </a:r>
            <a:r>
              <a:rPr lang="ru-RU" sz="2400" dirty="0" smtClean="0">
                <a:latin typeface="Times New Roman" pitchFamily="18" charset="0"/>
              </a:rPr>
              <a:t> по </a:t>
            </a:r>
            <a:r>
              <a:rPr lang="ru-RU" sz="2400" dirty="0" err="1" smtClean="0">
                <a:latin typeface="Times New Roman" pitchFamily="18" charset="0"/>
              </a:rPr>
              <a:t>променливата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en-US" sz="2400" i="1" dirty="0" smtClean="0">
                <a:latin typeface="Times New Roman" pitchFamily="18" charset="0"/>
              </a:rPr>
              <a:t>x</a:t>
            </a:r>
            <a:r>
              <a:rPr lang="ru-RU" sz="2400" dirty="0" smtClean="0">
                <a:latin typeface="Times New Roman" pitchFamily="18" charset="0"/>
              </a:rPr>
              <a:t> :</a:t>
            </a:r>
            <a:endParaRPr lang="en-US" sz="2400" dirty="0" smtClean="0">
              <a:latin typeface="Times New Roman" pitchFamily="18" charset="0"/>
            </a:endParaRPr>
          </a:p>
          <a:p>
            <a:pPr>
              <a:buNone/>
            </a:pPr>
            <a:endParaRPr lang="en-US" sz="2400" dirty="0" smtClean="0">
              <a:latin typeface="Times New Roman" pitchFamily="18" charset="0"/>
            </a:endParaRP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</a:rPr>
              <a:t>По </a:t>
            </a:r>
            <a:r>
              <a:rPr lang="ru-RU" sz="2400" dirty="0" err="1" smtClean="0">
                <a:latin typeface="Times New Roman" pitchFamily="18" charset="0"/>
              </a:rPr>
              <a:t>силата</a:t>
            </a:r>
            <a:r>
              <a:rPr lang="ru-RU" sz="2400" dirty="0" smtClean="0">
                <a:latin typeface="Times New Roman" pitchFamily="18" charset="0"/>
              </a:rPr>
              <a:t> на </a:t>
            </a:r>
            <a:r>
              <a:rPr lang="ru-RU" sz="2400" dirty="0" err="1" smtClean="0">
                <a:latin typeface="Times New Roman" pitchFamily="18" charset="0"/>
              </a:rPr>
              <a:t>ермитовостта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на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операторите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лявата</a:t>
            </a:r>
            <a:r>
              <a:rPr lang="ru-RU" sz="2400" dirty="0" smtClean="0">
                <a:latin typeface="Times New Roman" pitchFamily="18" charset="0"/>
              </a:rPr>
              <a:t> част е </a:t>
            </a:r>
            <a:r>
              <a:rPr lang="ru-RU" sz="2400" dirty="0" err="1" smtClean="0">
                <a:latin typeface="Times New Roman" pitchFamily="18" charset="0"/>
              </a:rPr>
              <a:t>нула</a:t>
            </a:r>
            <a:r>
              <a:rPr lang="ru-RU" sz="2400" dirty="0" smtClean="0">
                <a:latin typeface="Times New Roman" pitchFamily="18" charset="0"/>
              </a:rPr>
              <a:t>:</a:t>
            </a:r>
            <a:endParaRPr lang="en-US" sz="2400" dirty="0" smtClean="0">
              <a:latin typeface="Times New Roman" pitchFamily="18" charset="0"/>
            </a:endParaRPr>
          </a:p>
          <a:p>
            <a:pPr>
              <a:buNone/>
            </a:pPr>
            <a:endParaRPr lang="en-US" sz="2400" dirty="0" smtClean="0">
              <a:latin typeface="Times New Roman" pitchFamily="18" charset="0"/>
            </a:endParaRPr>
          </a:p>
          <a:p>
            <a:pPr>
              <a:buNone/>
            </a:pPr>
            <a:r>
              <a:rPr lang="bg-BG" sz="2400" dirty="0" smtClean="0">
                <a:latin typeface="Times New Roman" pitchFamily="18" charset="0"/>
              </a:rPr>
              <a:t>Д</a:t>
            </a:r>
            <a:r>
              <a:rPr lang="ru-RU" sz="2400" dirty="0" err="1" smtClean="0">
                <a:latin typeface="Times New Roman" pitchFamily="18" charset="0"/>
              </a:rPr>
              <a:t>обавияме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условието</a:t>
            </a:r>
            <a:r>
              <a:rPr lang="ru-RU" sz="2400" dirty="0" smtClean="0">
                <a:latin typeface="Times New Roman" pitchFamily="18" charset="0"/>
              </a:rPr>
              <a:t> за </a:t>
            </a:r>
            <a:r>
              <a:rPr lang="ru-RU" sz="2400" dirty="0" err="1" smtClean="0">
                <a:latin typeface="Times New Roman" pitchFamily="18" charset="0"/>
              </a:rPr>
              <a:t>нормировка.Собствените</a:t>
            </a:r>
            <a:r>
              <a:rPr lang="ru-RU" sz="2400" dirty="0" smtClean="0">
                <a:latin typeface="Times New Roman" pitchFamily="18" charset="0"/>
              </a:rPr>
              <a:t> функции на </a:t>
            </a:r>
            <a:r>
              <a:rPr lang="ru-RU" sz="2400" dirty="0" err="1" smtClean="0">
                <a:latin typeface="Times New Roman" pitchFamily="18" charset="0"/>
              </a:rPr>
              <a:t>ерми</a:t>
            </a:r>
            <a:r>
              <a:rPr lang="ru-RU" sz="2400" dirty="0" smtClean="0">
                <a:latin typeface="Times New Roman" pitchFamily="18" charset="0"/>
              </a:rPr>
              <a:t>-</a:t>
            </a:r>
          </a:p>
          <a:p>
            <a:pPr>
              <a:buNone/>
            </a:pPr>
            <a:r>
              <a:rPr lang="ru-RU" sz="2400" dirty="0" err="1" smtClean="0">
                <a:latin typeface="Times New Roman" pitchFamily="18" charset="0"/>
              </a:rPr>
              <a:t>тов</a:t>
            </a:r>
            <a:r>
              <a:rPr lang="ru-RU" sz="2400" dirty="0" smtClean="0">
                <a:latin typeface="Times New Roman" pitchFamily="18" charset="0"/>
              </a:rPr>
              <a:t> оператор </a:t>
            </a:r>
            <a:r>
              <a:rPr lang="ru-RU" sz="2400" dirty="0" err="1" smtClean="0">
                <a:latin typeface="Times New Roman" pitchFamily="18" charset="0"/>
              </a:rPr>
              <a:t>образуват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ортонормирана</a:t>
            </a:r>
            <a:r>
              <a:rPr lang="ru-RU" sz="2400" dirty="0" smtClean="0">
                <a:latin typeface="Times New Roman" pitchFamily="18" charset="0"/>
              </a:rPr>
              <a:t> система</a:t>
            </a:r>
          </a:p>
          <a:p>
            <a:pPr>
              <a:buNone/>
            </a:pPr>
            <a:r>
              <a:rPr lang="ru-RU" sz="2400" b="1" i="1" dirty="0" smtClean="0">
                <a:latin typeface="Times New Roman" pitchFamily="18" charset="0"/>
              </a:rPr>
              <a:t>•</a:t>
            </a:r>
            <a:r>
              <a:rPr lang="ru-RU" sz="2400" b="1" i="1" spc="-20" dirty="0" smtClean="0">
                <a:latin typeface="Times New Roman" pitchFamily="18" charset="0"/>
              </a:rPr>
              <a:t>За </a:t>
            </a:r>
            <a:r>
              <a:rPr lang="ru-RU" sz="2400" b="1" i="1" spc="-20" dirty="0" err="1" smtClean="0">
                <a:latin typeface="Times New Roman" pitchFamily="18" charset="0"/>
              </a:rPr>
              <a:t>собствените</a:t>
            </a:r>
            <a:r>
              <a:rPr lang="ru-RU" sz="2400" b="1" i="1" spc="-20" dirty="0" smtClean="0">
                <a:latin typeface="Times New Roman" pitchFamily="18" charset="0"/>
              </a:rPr>
              <a:t> функции и </a:t>
            </a:r>
            <a:r>
              <a:rPr lang="ru-RU" sz="2400" b="1" i="1" spc="-20" dirty="0" err="1" smtClean="0">
                <a:latin typeface="Times New Roman" pitchFamily="18" charset="0"/>
              </a:rPr>
              <a:t>стойности</a:t>
            </a:r>
            <a:r>
              <a:rPr lang="ru-RU" sz="2400" b="1" i="1" spc="-20" dirty="0" smtClean="0">
                <a:latin typeface="Times New Roman" pitchFamily="18" charset="0"/>
              </a:rPr>
              <a:t> на </a:t>
            </a:r>
            <a:r>
              <a:rPr lang="ru-RU" sz="2400" b="1" i="1" spc="-20" dirty="0" err="1" smtClean="0">
                <a:latin typeface="Times New Roman" pitchFamily="18" charset="0"/>
              </a:rPr>
              <a:t>ермитов</a:t>
            </a:r>
            <a:r>
              <a:rPr lang="ru-RU" sz="2400" b="1" i="1" spc="-20" dirty="0" smtClean="0">
                <a:latin typeface="Times New Roman" pitchFamily="18" charset="0"/>
              </a:rPr>
              <a:t> оператор</a:t>
            </a:r>
            <a:endParaRPr lang="ru-RU" sz="2400" dirty="0" smtClean="0">
              <a:latin typeface="Times New Roman" pitchFamily="18" charset="0"/>
            </a:endParaRPr>
          </a:p>
          <a:p>
            <a:pPr>
              <a:buNone/>
            </a:pPr>
            <a:r>
              <a:rPr lang="ru-RU" sz="2400" dirty="0" err="1" smtClean="0">
                <a:latin typeface="Times New Roman" pitchFamily="18" charset="0"/>
              </a:rPr>
              <a:t>Съвкупността</a:t>
            </a:r>
            <a:r>
              <a:rPr lang="ru-RU" sz="2400" dirty="0" smtClean="0">
                <a:latin typeface="Times New Roman" pitchFamily="18" charset="0"/>
              </a:rPr>
              <a:t> от </a:t>
            </a:r>
            <a:r>
              <a:rPr lang="ru-RU" sz="2400" dirty="0" err="1" smtClean="0">
                <a:latin typeface="Times New Roman" pitchFamily="18" charset="0"/>
              </a:rPr>
              <a:t>собствени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ф-ии</a:t>
            </a:r>
            <a:r>
              <a:rPr lang="ru-RU" sz="2400" dirty="0" smtClean="0">
                <a:latin typeface="Times New Roman" pitchFamily="18" charset="0"/>
              </a:rPr>
              <a:t> на </a:t>
            </a:r>
            <a:r>
              <a:rPr lang="ru-RU" sz="2400" dirty="0" err="1" smtClean="0">
                <a:latin typeface="Times New Roman" pitchFamily="18" charset="0"/>
              </a:rPr>
              <a:t>ермитов</a:t>
            </a:r>
            <a:r>
              <a:rPr lang="ru-RU" sz="2400" dirty="0" smtClean="0">
                <a:latin typeface="Times New Roman" pitchFamily="18" charset="0"/>
              </a:rPr>
              <a:t> оператор </a:t>
            </a:r>
            <a:r>
              <a:rPr lang="ru-RU" sz="2400" dirty="0" err="1" smtClean="0">
                <a:latin typeface="Times New Roman" pitchFamily="18" charset="0"/>
              </a:rPr>
              <a:t>образува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пълна</a:t>
            </a:r>
            <a:endParaRPr lang="ru-RU" sz="2400" dirty="0" smtClean="0">
              <a:latin typeface="Times New Roman" pitchFamily="18" charset="0"/>
            </a:endParaRP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</a:rPr>
              <a:t> система. </a:t>
            </a:r>
            <a:r>
              <a:rPr lang="ru-RU" sz="2400" dirty="0" err="1" smtClean="0">
                <a:latin typeface="Times New Roman" pitchFamily="18" charset="0"/>
              </a:rPr>
              <a:t>Всяка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вълнова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ф-ия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може</a:t>
            </a:r>
            <a:r>
              <a:rPr lang="ru-RU" sz="2400" dirty="0" smtClean="0">
                <a:latin typeface="Times New Roman" pitchFamily="18" charset="0"/>
              </a:rPr>
              <a:t> да се </a:t>
            </a:r>
            <a:r>
              <a:rPr lang="ru-RU" sz="2400" dirty="0" err="1" smtClean="0">
                <a:latin typeface="Times New Roman" pitchFamily="18" charset="0"/>
              </a:rPr>
              <a:t>представи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като</a:t>
            </a:r>
            <a:r>
              <a:rPr lang="ru-RU" sz="2400" dirty="0" smtClean="0">
                <a:latin typeface="Times New Roman" pitchFamily="18" charset="0"/>
              </a:rPr>
              <a:t> линейна ком-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бинация</a:t>
            </a:r>
            <a:r>
              <a:rPr lang="ru-RU" sz="2400" dirty="0" smtClean="0">
                <a:latin typeface="Times New Roman" pitchFamily="18" charset="0"/>
              </a:rPr>
              <a:t> от </a:t>
            </a:r>
            <a:r>
              <a:rPr lang="ru-RU" sz="2400" dirty="0" err="1" smtClean="0">
                <a:latin typeface="Times New Roman" pitchFamily="18" charset="0"/>
              </a:rPr>
              <a:t>тях</a:t>
            </a:r>
            <a:r>
              <a:rPr lang="ru-RU" sz="2400" dirty="0" smtClean="0">
                <a:latin typeface="Times New Roman" pitchFamily="18" charset="0"/>
              </a:rPr>
              <a:t>: </a:t>
            </a:r>
          </a:p>
          <a:p>
            <a:pPr>
              <a:buNone/>
            </a:pPr>
            <a:r>
              <a:rPr lang="ru-RU" sz="2400" dirty="0" err="1" smtClean="0">
                <a:latin typeface="Times New Roman" pitchFamily="18" charset="0"/>
              </a:rPr>
              <a:t>Собствени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стойности</a:t>
            </a:r>
            <a:r>
              <a:rPr lang="ru-RU" sz="2400" dirty="0" smtClean="0">
                <a:latin typeface="Times New Roman" pitchFamily="18" charset="0"/>
              </a:rPr>
              <a:t> на </a:t>
            </a:r>
            <a:r>
              <a:rPr lang="ru-RU" sz="2400" dirty="0" err="1" smtClean="0">
                <a:latin typeface="Times New Roman" pitchFamily="18" charset="0"/>
              </a:rPr>
              <a:t>ермитов</a:t>
            </a:r>
            <a:r>
              <a:rPr lang="ru-RU" sz="2400" dirty="0" smtClean="0">
                <a:latin typeface="Times New Roman" pitchFamily="18" charset="0"/>
              </a:rPr>
              <a:t> оператор </a:t>
            </a:r>
            <a:r>
              <a:rPr lang="ru-RU" sz="2400" dirty="0" err="1" smtClean="0">
                <a:latin typeface="Times New Roman" pitchFamily="18" charset="0"/>
              </a:rPr>
              <a:t>са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реални</a:t>
            </a:r>
            <a:r>
              <a:rPr lang="ru-RU" sz="2400" dirty="0" smtClean="0">
                <a:latin typeface="Times New Roman" pitchFamily="18" charset="0"/>
              </a:rPr>
              <a:t>   </a:t>
            </a:r>
          </a:p>
          <a:p>
            <a:pPr>
              <a:buNone/>
            </a:pPr>
            <a:endParaRPr lang="ru-RU" sz="2400" dirty="0" smtClean="0">
              <a:latin typeface="Times New Roman" pitchFamily="18" charset="0"/>
            </a:endParaRPr>
          </a:p>
          <a:p>
            <a:pPr>
              <a:buNone/>
            </a:pPr>
            <a:endParaRPr lang="ru-RU" sz="2400" b="1" i="1" spc="-20" dirty="0" smtClean="0">
              <a:latin typeface="Times New Roman" pitchFamily="18" charset="0"/>
            </a:endParaRPr>
          </a:p>
          <a:p>
            <a:pPr>
              <a:buNone/>
            </a:pPr>
            <a:endParaRPr lang="en-US" sz="2400" b="1" i="1" spc="-20" dirty="0" smtClean="0">
              <a:latin typeface="Times New Roman" pitchFamily="18" charset="0"/>
            </a:endParaRPr>
          </a:p>
          <a:p>
            <a:pPr>
              <a:buNone/>
            </a:pPr>
            <a:endParaRPr lang="ru-RU" sz="2400" dirty="0" smtClean="0">
              <a:latin typeface="Times New Roman" pitchFamily="18" charset="0"/>
            </a:endParaRP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</a:rPr>
              <a:t> </a:t>
            </a:r>
            <a:endParaRPr lang="en-US" sz="2400" dirty="0">
              <a:latin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10432" y="6564337"/>
            <a:ext cx="2133600" cy="365125"/>
          </a:xfrm>
        </p:spPr>
        <p:txBody>
          <a:bodyPr/>
          <a:lstStyle/>
          <a:p>
            <a:fld id="{2ADFFEBF-AC71-420D-9A36-DFCB78D0D215}" type="slidenum">
              <a:rPr lang="en-US" smtClean="0"/>
              <a:pPr/>
              <a:t>10</a:t>
            </a:fld>
            <a:endParaRPr lang="en-US"/>
          </a:p>
        </p:txBody>
      </p:sp>
      <p:graphicFrame>
        <p:nvGraphicFramePr>
          <p:cNvPr id="21506" name="Object 2"/>
          <p:cNvGraphicFramePr>
            <a:graphicFrameLocks noChangeAspect="1"/>
          </p:cNvGraphicFramePr>
          <p:nvPr/>
        </p:nvGraphicFramePr>
        <p:xfrm>
          <a:off x="2967038" y="1071546"/>
          <a:ext cx="2568575" cy="358775"/>
        </p:xfrm>
        <a:graphic>
          <a:graphicData uri="http://schemas.openxmlformats.org/presentationml/2006/ole">
            <p:oleObj spid="_x0000_s21506" name="Equation" r:id="rId3" imgW="1638000" imgH="228600" progId="Equation.DSMT4">
              <p:embed/>
            </p:oleObj>
          </a:graphicData>
        </a:graphic>
      </p:graphicFrame>
      <p:graphicFrame>
        <p:nvGraphicFramePr>
          <p:cNvPr id="21507" name="Object 3"/>
          <p:cNvGraphicFramePr>
            <a:graphicFrameLocks noChangeAspect="1"/>
          </p:cNvGraphicFramePr>
          <p:nvPr/>
        </p:nvGraphicFramePr>
        <p:xfrm>
          <a:off x="6773880" y="1553856"/>
          <a:ext cx="298450" cy="319088"/>
        </p:xfrm>
        <a:graphic>
          <a:graphicData uri="http://schemas.openxmlformats.org/presentationml/2006/ole">
            <p:oleObj spid="_x0000_s21507" name="Equation" r:id="rId4" imgW="190440" imgH="203040" progId="Equation.DSMT4">
              <p:embed/>
            </p:oleObj>
          </a:graphicData>
        </a:graphic>
      </p:graphicFrame>
      <p:graphicFrame>
        <p:nvGraphicFramePr>
          <p:cNvPr id="21508" name="Object 4"/>
          <p:cNvGraphicFramePr>
            <a:graphicFrameLocks noChangeAspect="1"/>
          </p:cNvGraphicFramePr>
          <p:nvPr/>
        </p:nvGraphicFramePr>
        <p:xfrm>
          <a:off x="4611690" y="1519226"/>
          <a:ext cx="317500" cy="338138"/>
        </p:xfrm>
        <a:graphic>
          <a:graphicData uri="http://schemas.openxmlformats.org/presentationml/2006/ole">
            <p:oleObj spid="_x0000_s21508" name="Equation" r:id="rId5" imgW="203040" imgH="215640" progId="Equation.DSMT4">
              <p:embed/>
            </p:oleObj>
          </a:graphicData>
        </a:graphic>
      </p:graphicFrame>
      <p:graphicFrame>
        <p:nvGraphicFramePr>
          <p:cNvPr id="21509" name="Object 5"/>
          <p:cNvGraphicFramePr>
            <a:graphicFrameLocks noChangeAspect="1"/>
          </p:cNvGraphicFramePr>
          <p:nvPr/>
        </p:nvGraphicFramePr>
        <p:xfrm>
          <a:off x="2428861" y="2411112"/>
          <a:ext cx="4143403" cy="432893"/>
        </p:xfrm>
        <a:graphic>
          <a:graphicData uri="http://schemas.openxmlformats.org/presentationml/2006/ole">
            <p:oleObj spid="_x0000_s21509" name="Equation" r:id="rId6" imgW="2552400" imgH="266400" progId="Equation.DSMT4">
              <p:embed/>
            </p:oleObj>
          </a:graphicData>
        </a:graphic>
      </p:graphicFrame>
      <p:graphicFrame>
        <p:nvGraphicFramePr>
          <p:cNvPr id="21510" name="Object 6"/>
          <p:cNvGraphicFramePr>
            <a:graphicFrameLocks noChangeAspect="1"/>
          </p:cNvGraphicFramePr>
          <p:nvPr/>
        </p:nvGraphicFramePr>
        <p:xfrm>
          <a:off x="1400175" y="3268368"/>
          <a:ext cx="5651500" cy="433388"/>
        </p:xfrm>
        <a:graphic>
          <a:graphicData uri="http://schemas.openxmlformats.org/presentationml/2006/ole">
            <p:oleObj spid="_x0000_s21510" name="Equation" r:id="rId7" imgW="3479760" imgH="266400" progId="Equation.DSMT4">
              <p:embed/>
            </p:oleObj>
          </a:graphicData>
        </a:graphic>
      </p:graphicFrame>
      <p:sp>
        <p:nvSpPr>
          <p:cNvPr id="21513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1515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1516" name="Object 12"/>
          <p:cNvGraphicFramePr>
            <a:graphicFrameLocks noChangeAspect="1"/>
          </p:cNvGraphicFramePr>
          <p:nvPr/>
        </p:nvGraphicFramePr>
        <p:xfrm>
          <a:off x="6215074" y="4143380"/>
          <a:ext cx="1546225" cy="433388"/>
        </p:xfrm>
        <a:graphic>
          <a:graphicData uri="http://schemas.openxmlformats.org/presentationml/2006/ole">
            <p:oleObj spid="_x0000_s21516" name="Equation" r:id="rId8" imgW="952200" imgH="266400" progId="Equation.DSMT4">
              <p:embed/>
            </p:oleObj>
          </a:graphicData>
        </a:graphic>
      </p:graphicFrame>
      <p:graphicFrame>
        <p:nvGraphicFramePr>
          <p:cNvPr id="21517" name="Object 13"/>
          <p:cNvGraphicFramePr>
            <a:graphicFrameLocks noChangeAspect="1"/>
          </p:cNvGraphicFramePr>
          <p:nvPr/>
        </p:nvGraphicFramePr>
        <p:xfrm>
          <a:off x="2357422" y="5857892"/>
          <a:ext cx="2057328" cy="571480"/>
        </p:xfrm>
        <a:graphic>
          <a:graphicData uri="http://schemas.openxmlformats.org/presentationml/2006/ole">
            <p:oleObj spid="_x0000_s21517" name="Equation" r:id="rId9" imgW="1143000" imgH="31716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1462"/>
            <a:ext cx="8229600" cy="785818"/>
          </a:xfrm>
        </p:spPr>
        <p:txBody>
          <a:bodyPr>
            <a:normAutofit fontScale="90000"/>
          </a:bodyPr>
          <a:lstStyle/>
          <a:p>
            <a:r>
              <a:rPr lang="ru-RU" sz="2400" b="1" dirty="0" smtClean="0">
                <a:latin typeface="Times New Roman" pitchFamily="18" charset="0"/>
              </a:rPr>
              <a:t>7.4.	СОБСТВЕНИ ФУНКЦИИ И СОБСТВЕНИ СТОЙНОСТИ НА ОПЕРАТОРИ</a:t>
            </a:r>
            <a:endParaRPr lang="en-US" sz="2400" dirty="0">
              <a:latin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42908" y="928694"/>
            <a:ext cx="9572692" cy="621508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ru-RU" sz="2400" b="1" i="1" dirty="0" err="1" smtClean="0">
                <a:latin typeface="Times New Roman" pitchFamily="18" charset="0"/>
              </a:rPr>
              <a:t>Квантовата</a:t>
            </a:r>
            <a:r>
              <a:rPr lang="ru-RU" sz="2400" b="1" i="1" dirty="0" smtClean="0">
                <a:latin typeface="Times New Roman" pitchFamily="18" charset="0"/>
              </a:rPr>
              <a:t> механика – </a:t>
            </a:r>
            <a:r>
              <a:rPr lang="ru-RU" sz="2400" b="1" i="1" dirty="0" err="1" smtClean="0">
                <a:latin typeface="Times New Roman" pitchFamily="18" charset="0"/>
              </a:rPr>
              <a:t>линейни</a:t>
            </a:r>
            <a:r>
              <a:rPr lang="ru-RU" sz="2400" b="1" i="1" dirty="0" smtClean="0">
                <a:latin typeface="Times New Roman" pitchFamily="18" charset="0"/>
              </a:rPr>
              <a:t> и </a:t>
            </a:r>
            <a:r>
              <a:rPr lang="ru-RU" sz="2400" b="1" i="1" dirty="0" err="1" smtClean="0">
                <a:latin typeface="Times New Roman" pitchFamily="18" charset="0"/>
              </a:rPr>
              <a:t>ермитови</a:t>
            </a:r>
            <a:r>
              <a:rPr lang="ru-RU" sz="2400" b="1" i="1" dirty="0" smtClean="0">
                <a:latin typeface="Times New Roman" pitchFamily="18" charset="0"/>
              </a:rPr>
              <a:t> </a:t>
            </a:r>
            <a:r>
              <a:rPr lang="ru-RU" sz="2400" b="1" i="1" dirty="0" err="1" smtClean="0">
                <a:latin typeface="Times New Roman" pitchFamily="18" charset="0"/>
              </a:rPr>
              <a:t>оператори</a:t>
            </a:r>
            <a:endParaRPr lang="ru-RU" sz="2400" b="1" i="1" dirty="0" smtClean="0">
              <a:latin typeface="Times New Roman" pitchFamily="18" charset="0"/>
            </a:endParaRPr>
          </a:p>
          <a:p>
            <a:pPr>
              <a:lnSpc>
                <a:spcPct val="150000"/>
              </a:lnSpc>
              <a:buNone/>
            </a:pPr>
            <a:r>
              <a:rPr lang="ru-RU" sz="2400" dirty="0" smtClean="0">
                <a:latin typeface="Times New Roman" pitchFamily="18" charset="0"/>
              </a:rPr>
              <a:t>    Не </a:t>
            </a:r>
            <a:r>
              <a:rPr lang="ru-RU" sz="2400" dirty="0" err="1" smtClean="0">
                <a:latin typeface="Times New Roman" pitchFamily="18" charset="0"/>
              </a:rPr>
              <a:t>всички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оператори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са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подходящи</a:t>
            </a:r>
            <a:r>
              <a:rPr lang="ru-RU" sz="2400" dirty="0" smtClean="0">
                <a:latin typeface="Times New Roman" pitchFamily="18" charset="0"/>
              </a:rPr>
              <a:t> за </a:t>
            </a:r>
            <a:r>
              <a:rPr lang="ru-RU" sz="2400" dirty="0" err="1" smtClean="0">
                <a:latin typeface="Times New Roman" pitchFamily="18" charset="0"/>
              </a:rPr>
              <a:t>квантовата</a:t>
            </a:r>
            <a:r>
              <a:rPr lang="ru-RU" sz="2400" dirty="0" smtClean="0">
                <a:latin typeface="Times New Roman" pitchFamily="18" charset="0"/>
              </a:rPr>
              <a:t> механика. За да </a:t>
            </a:r>
            <a:r>
              <a:rPr lang="ru-RU" sz="2400" dirty="0" err="1" smtClean="0">
                <a:latin typeface="Times New Roman" pitchFamily="18" charset="0"/>
              </a:rPr>
              <a:t>отразяват</a:t>
            </a:r>
            <a:r>
              <a:rPr lang="ru-RU" sz="2400" dirty="0" smtClean="0">
                <a:latin typeface="Times New Roman" pitchFamily="18" charset="0"/>
              </a:rPr>
              <a:t> адекватно </a:t>
            </a:r>
            <a:r>
              <a:rPr lang="ru-RU" sz="2400" dirty="0" err="1" smtClean="0">
                <a:latin typeface="Times New Roman" pitchFamily="18" charset="0"/>
              </a:rPr>
              <a:t>свойствата</a:t>
            </a:r>
            <a:r>
              <a:rPr lang="ru-RU" sz="2400" dirty="0" smtClean="0">
                <a:latin typeface="Times New Roman" pitchFamily="18" charset="0"/>
              </a:rPr>
              <a:t> на </a:t>
            </a:r>
            <a:r>
              <a:rPr lang="ru-RU" sz="2400" dirty="0" err="1" smtClean="0">
                <a:latin typeface="Times New Roman" pitchFamily="18" charset="0"/>
              </a:rPr>
              <a:t>микросвета</a:t>
            </a:r>
            <a:r>
              <a:rPr lang="ru-RU" sz="2400" dirty="0" smtClean="0">
                <a:latin typeface="Times New Roman" pitchFamily="18" charset="0"/>
              </a:rPr>
              <a:t>, те </a:t>
            </a:r>
            <a:r>
              <a:rPr lang="ru-RU" sz="2400" dirty="0" err="1" smtClean="0">
                <a:latin typeface="Times New Roman" pitchFamily="18" charset="0"/>
              </a:rPr>
              <a:t>трябва</a:t>
            </a:r>
            <a:r>
              <a:rPr lang="ru-RU" sz="2400" dirty="0" smtClean="0">
                <a:latin typeface="Times New Roman" pitchFamily="18" charset="0"/>
              </a:rPr>
              <a:t> да </a:t>
            </a:r>
            <a:r>
              <a:rPr lang="ru-RU" sz="2400" dirty="0" err="1" smtClean="0">
                <a:latin typeface="Times New Roman" pitchFamily="18" charset="0"/>
              </a:rPr>
              <a:t>отговарят</a:t>
            </a:r>
            <a:r>
              <a:rPr lang="ru-RU" sz="2400" dirty="0" smtClean="0">
                <a:latin typeface="Times New Roman" pitchFamily="18" charset="0"/>
              </a:rPr>
              <a:t> на </a:t>
            </a:r>
            <a:r>
              <a:rPr lang="ru-RU" sz="2400" dirty="0" err="1" smtClean="0">
                <a:latin typeface="Times New Roman" pitchFamily="18" charset="0"/>
              </a:rPr>
              <a:t>някои</a:t>
            </a:r>
            <a:r>
              <a:rPr lang="ru-RU" sz="2400" dirty="0" smtClean="0">
                <a:latin typeface="Times New Roman" pitchFamily="18" charset="0"/>
              </a:rPr>
              <a:t> условия. </a:t>
            </a:r>
            <a:r>
              <a:rPr lang="ru-RU" sz="2400" i="1" dirty="0" err="1" smtClean="0">
                <a:latin typeface="Times New Roman" pitchFamily="18" charset="0"/>
              </a:rPr>
              <a:t>Първо</a:t>
            </a:r>
            <a:r>
              <a:rPr lang="ru-RU" sz="2400" i="1" dirty="0" smtClean="0">
                <a:latin typeface="Times New Roman" pitchFamily="18" charset="0"/>
              </a:rPr>
              <a:t>, </a:t>
            </a:r>
            <a:r>
              <a:rPr lang="ru-RU" sz="2400" i="1" dirty="0" err="1" smtClean="0">
                <a:latin typeface="Times New Roman" pitchFamily="18" charset="0"/>
              </a:rPr>
              <a:t>операторите</a:t>
            </a:r>
            <a:r>
              <a:rPr lang="ru-RU" sz="2400" i="1" dirty="0" smtClean="0">
                <a:latin typeface="Times New Roman" pitchFamily="18" charset="0"/>
              </a:rPr>
              <a:t> </a:t>
            </a:r>
            <a:r>
              <a:rPr lang="ru-RU" sz="2400" i="1" dirty="0" err="1" smtClean="0">
                <a:latin typeface="Times New Roman" pitchFamily="18" charset="0"/>
              </a:rPr>
              <a:t>трябва</a:t>
            </a:r>
            <a:r>
              <a:rPr lang="ru-RU" sz="2400" i="1" dirty="0" smtClean="0">
                <a:latin typeface="Times New Roman" pitchFamily="18" charset="0"/>
              </a:rPr>
              <a:t> да </a:t>
            </a:r>
            <a:r>
              <a:rPr lang="ru-RU" sz="2400" i="1" dirty="0" err="1" smtClean="0">
                <a:latin typeface="Times New Roman" pitchFamily="18" charset="0"/>
              </a:rPr>
              <a:t>удовлетворяват</a:t>
            </a:r>
            <a:r>
              <a:rPr lang="ru-RU" sz="2400" i="1" dirty="0" smtClean="0">
                <a:latin typeface="Times New Roman" pitchFamily="18" charset="0"/>
              </a:rPr>
              <a:t> принципа на </a:t>
            </a:r>
            <a:r>
              <a:rPr lang="ru-RU" sz="2400" i="1" dirty="0" err="1" smtClean="0">
                <a:latin typeface="Times New Roman" pitchFamily="18" charset="0"/>
              </a:rPr>
              <a:t>суперпозицията</a:t>
            </a:r>
            <a:r>
              <a:rPr lang="ru-RU" sz="2400" i="1" dirty="0" smtClean="0">
                <a:latin typeface="Times New Roman" pitchFamily="18" charset="0"/>
              </a:rPr>
              <a:t>. </a:t>
            </a:r>
            <a:r>
              <a:rPr lang="ru-RU" sz="2400" i="1" dirty="0" err="1" smtClean="0">
                <a:latin typeface="Times New Roman" pitchFamily="18" charset="0"/>
              </a:rPr>
              <a:t>Второ</a:t>
            </a:r>
            <a:r>
              <a:rPr lang="ru-RU" sz="2400" i="1" dirty="0" smtClean="0">
                <a:latin typeface="Times New Roman" pitchFamily="18" charset="0"/>
              </a:rPr>
              <a:t>, при действие на оператора </a:t>
            </a:r>
            <a:r>
              <a:rPr lang="ru-RU" sz="2400" i="1" dirty="0" err="1" smtClean="0">
                <a:latin typeface="Times New Roman" pitchFamily="18" charset="0"/>
              </a:rPr>
              <a:t>върху</a:t>
            </a:r>
            <a:r>
              <a:rPr lang="ru-RU" sz="2400" i="1" dirty="0" smtClean="0">
                <a:latin typeface="Times New Roman" pitchFamily="18" charset="0"/>
              </a:rPr>
              <a:t> </a:t>
            </a:r>
            <a:r>
              <a:rPr lang="ru-RU" sz="2400" i="1" dirty="0" err="1" smtClean="0">
                <a:latin typeface="Times New Roman" pitchFamily="18" charset="0"/>
              </a:rPr>
              <a:t>вълновата</a:t>
            </a:r>
            <a:r>
              <a:rPr lang="ru-RU" sz="2400" i="1" dirty="0" smtClean="0">
                <a:latin typeface="Times New Roman" pitchFamily="18" charset="0"/>
              </a:rPr>
              <a:t> функция се </a:t>
            </a:r>
            <a:r>
              <a:rPr lang="ru-RU" sz="2400" i="1" dirty="0" err="1" smtClean="0">
                <a:latin typeface="Times New Roman" pitchFamily="18" charset="0"/>
              </a:rPr>
              <a:t>получава</a:t>
            </a:r>
            <a:r>
              <a:rPr lang="ru-RU" sz="2400" i="1" dirty="0" smtClean="0">
                <a:latin typeface="Times New Roman" pitchFamily="18" charset="0"/>
              </a:rPr>
              <a:t> </a:t>
            </a:r>
            <a:r>
              <a:rPr lang="ru-RU" sz="2400" i="1" dirty="0" err="1" smtClean="0">
                <a:latin typeface="Times New Roman" pitchFamily="18" charset="0"/>
              </a:rPr>
              <a:t>реално</a:t>
            </a:r>
            <a:r>
              <a:rPr lang="ru-RU" sz="2400" i="1" dirty="0" smtClean="0">
                <a:latin typeface="Times New Roman" pitchFamily="18" charset="0"/>
              </a:rPr>
              <a:t> число. </a:t>
            </a:r>
          </a:p>
          <a:p>
            <a:pPr>
              <a:lnSpc>
                <a:spcPct val="150000"/>
              </a:lnSpc>
              <a:buNone/>
            </a:pPr>
            <a:r>
              <a:rPr lang="ru-RU" sz="2400" i="1" dirty="0" smtClean="0">
                <a:latin typeface="Times New Roman" pitchFamily="18" charset="0"/>
              </a:rPr>
              <a:t>    На </a:t>
            </a:r>
            <a:r>
              <a:rPr lang="ru-RU" sz="2400" i="1" dirty="0" err="1" smtClean="0">
                <a:latin typeface="Times New Roman" pitchFamily="18" charset="0"/>
              </a:rPr>
              <a:t>първото</a:t>
            </a:r>
            <a:r>
              <a:rPr lang="ru-RU" sz="2400" i="1" dirty="0" smtClean="0">
                <a:latin typeface="Times New Roman" pitchFamily="18" charset="0"/>
              </a:rPr>
              <a:t> </a:t>
            </a:r>
            <a:r>
              <a:rPr lang="ru-RU" sz="2400" i="1" dirty="0" err="1" smtClean="0">
                <a:latin typeface="Times New Roman" pitchFamily="18" charset="0"/>
              </a:rPr>
              <a:t>изискване</a:t>
            </a:r>
            <a:r>
              <a:rPr lang="ru-RU" sz="2400" i="1" dirty="0" smtClean="0">
                <a:latin typeface="Times New Roman" pitchFamily="18" charset="0"/>
              </a:rPr>
              <a:t> </a:t>
            </a:r>
            <a:r>
              <a:rPr lang="ru-RU" sz="2400" i="1" dirty="0" err="1" smtClean="0">
                <a:latin typeface="Times New Roman" pitchFamily="18" charset="0"/>
              </a:rPr>
              <a:t>отговарят</a:t>
            </a:r>
            <a:r>
              <a:rPr lang="ru-RU" sz="2400" i="1" dirty="0" smtClean="0">
                <a:latin typeface="Times New Roman" pitchFamily="18" charset="0"/>
              </a:rPr>
              <a:t> </a:t>
            </a:r>
            <a:r>
              <a:rPr lang="ru-RU" sz="2400" b="1" i="1" dirty="0" err="1" smtClean="0">
                <a:latin typeface="Times New Roman" pitchFamily="18" charset="0"/>
              </a:rPr>
              <a:t>линейни</a:t>
            </a:r>
            <a:r>
              <a:rPr lang="ru-RU" sz="2400" b="1" i="1" dirty="0" smtClean="0">
                <a:latin typeface="Times New Roman" pitchFamily="18" charset="0"/>
              </a:rPr>
              <a:t> </a:t>
            </a:r>
            <a:r>
              <a:rPr lang="ru-RU" sz="2400" b="1" i="1" dirty="0" err="1" smtClean="0">
                <a:latin typeface="Times New Roman" pitchFamily="18" charset="0"/>
              </a:rPr>
              <a:t>опе</a:t>
            </a:r>
            <a:r>
              <a:rPr lang="ru-RU" sz="2400" i="1" dirty="0" err="1" smtClean="0">
                <a:latin typeface="Times New Roman" pitchFamily="18" charset="0"/>
              </a:rPr>
              <a:t>ратори</a:t>
            </a:r>
            <a:r>
              <a:rPr lang="ru-RU" sz="2400" i="1" dirty="0" smtClean="0">
                <a:latin typeface="Times New Roman" pitchFamily="18" charset="0"/>
              </a:rPr>
              <a:t>, а на </a:t>
            </a:r>
            <a:r>
              <a:rPr lang="ru-RU" sz="2400" i="1" dirty="0" err="1" smtClean="0">
                <a:latin typeface="Times New Roman" pitchFamily="18" charset="0"/>
              </a:rPr>
              <a:t>второто</a:t>
            </a:r>
            <a:r>
              <a:rPr lang="ru-RU" sz="2400" i="1" dirty="0" smtClean="0">
                <a:latin typeface="Times New Roman" pitchFamily="18" charset="0"/>
              </a:rPr>
              <a:t> – </a:t>
            </a:r>
            <a:r>
              <a:rPr lang="ru-RU" sz="2400" b="1" i="1" dirty="0" err="1" smtClean="0">
                <a:latin typeface="Times New Roman" pitchFamily="18" charset="0"/>
              </a:rPr>
              <a:t>ермитови</a:t>
            </a:r>
            <a:r>
              <a:rPr lang="ru-RU" sz="2400" i="1" dirty="0" smtClean="0">
                <a:latin typeface="Times New Roman" pitchFamily="18" charset="0"/>
              </a:rPr>
              <a:t>. </a:t>
            </a:r>
            <a:r>
              <a:rPr lang="ru-RU" sz="2400" i="1" dirty="0" err="1" smtClean="0">
                <a:latin typeface="Times New Roman" pitchFamily="18" charset="0"/>
              </a:rPr>
              <a:t>Това</a:t>
            </a:r>
            <a:r>
              <a:rPr lang="ru-RU" sz="2400" i="1" dirty="0" smtClean="0">
                <a:latin typeface="Times New Roman" pitchFamily="18" charset="0"/>
              </a:rPr>
              <a:t>, </a:t>
            </a:r>
            <a:r>
              <a:rPr lang="ru-RU" sz="2400" i="1" dirty="0" err="1" smtClean="0">
                <a:latin typeface="Times New Roman" pitchFamily="18" charset="0"/>
              </a:rPr>
              <a:t>че</a:t>
            </a:r>
            <a:r>
              <a:rPr lang="ru-RU" sz="2400" i="1" dirty="0" smtClean="0">
                <a:latin typeface="Times New Roman" pitchFamily="18" charset="0"/>
              </a:rPr>
              <a:t> </a:t>
            </a:r>
            <a:r>
              <a:rPr lang="ru-RU" sz="2400" i="1" dirty="0" err="1" smtClean="0">
                <a:latin typeface="Times New Roman" pitchFamily="18" charset="0"/>
              </a:rPr>
              <a:t>операторите</a:t>
            </a:r>
            <a:r>
              <a:rPr lang="ru-RU" sz="2400" i="1" dirty="0" smtClean="0">
                <a:latin typeface="Times New Roman" pitchFamily="18" charset="0"/>
              </a:rPr>
              <a:t> на </a:t>
            </a:r>
            <a:r>
              <a:rPr lang="ru-RU" sz="2400" i="1" dirty="0" err="1" smtClean="0">
                <a:latin typeface="Times New Roman" pitchFamily="18" charset="0"/>
              </a:rPr>
              <a:t>физичните</a:t>
            </a:r>
            <a:r>
              <a:rPr lang="ru-RU" sz="2400" i="1" dirty="0" smtClean="0">
                <a:latin typeface="Times New Roman" pitchFamily="18" charset="0"/>
              </a:rPr>
              <a:t> </a:t>
            </a:r>
          </a:p>
          <a:p>
            <a:pPr>
              <a:lnSpc>
                <a:spcPct val="150000"/>
              </a:lnSpc>
              <a:buNone/>
            </a:pPr>
            <a:r>
              <a:rPr lang="ru-RU" sz="2400" i="1" dirty="0" smtClean="0">
                <a:latin typeface="Times New Roman" pitchFamily="18" charset="0"/>
              </a:rPr>
              <a:t>     </a:t>
            </a:r>
            <a:r>
              <a:rPr lang="ru-RU" sz="2400" i="1" dirty="0" err="1" smtClean="0">
                <a:latin typeface="Times New Roman" pitchFamily="18" charset="0"/>
              </a:rPr>
              <a:t>величини</a:t>
            </a:r>
            <a:r>
              <a:rPr lang="ru-RU" sz="2400" i="1" dirty="0" smtClean="0">
                <a:latin typeface="Times New Roman" pitchFamily="18" charset="0"/>
              </a:rPr>
              <a:t> </a:t>
            </a:r>
            <a:r>
              <a:rPr lang="ru-RU" sz="2400" i="1" dirty="0" err="1" smtClean="0">
                <a:latin typeface="Times New Roman" pitchFamily="18" charset="0"/>
              </a:rPr>
              <a:t>са</a:t>
            </a:r>
            <a:r>
              <a:rPr lang="ru-RU" sz="2400" i="1" dirty="0" smtClean="0">
                <a:latin typeface="Times New Roman" pitchFamily="18" charset="0"/>
              </a:rPr>
              <a:t> </a:t>
            </a:r>
            <a:r>
              <a:rPr lang="ru-RU" sz="2400" i="1" dirty="0" err="1" smtClean="0">
                <a:latin typeface="Times New Roman" pitchFamily="18" charset="0"/>
              </a:rPr>
              <a:t>ермитови</a:t>
            </a:r>
            <a:r>
              <a:rPr lang="ru-RU" sz="2400" i="1" dirty="0" smtClean="0">
                <a:latin typeface="Times New Roman" pitchFamily="18" charset="0"/>
              </a:rPr>
              <a:t> е III постулат на </a:t>
            </a:r>
            <a:r>
              <a:rPr lang="ru-RU" sz="2400" i="1" dirty="0" err="1" smtClean="0">
                <a:latin typeface="Times New Roman" pitchFamily="18" charset="0"/>
              </a:rPr>
              <a:t>квантовата</a:t>
            </a:r>
            <a:r>
              <a:rPr lang="ru-RU" sz="2400" i="1" dirty="0" smtClean="0">
                <a:latin typeface="Times New Roman" pitchFamily="18" charset="0"/>
              </a:rPr>
              <a:t> механика.</a:t>
            </a:r>
            <a:endParaRPr lang="en-US" sz="2400" i="1" dirty="0">
              <a:latin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72330" y="6572272"/>
            <a:ext cx="2133600" cy="365125"/>
          </a:xfrm>
        </p:spPr>
        <p:txBody>
          <a:bodyPr/>
          <a:lstStyle/>
          <a:p>
            <a:fld id="{2ADFFEBF-AC71-420D-9A36-DFCB78D0D215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1414"/>
            <a:ext cx="8229600" cy="785818"/>
          </a:xfrm>
        </p:spPr>
        <p:txBody>
          <a:bodyPr>
            <a:normAutofit fontScale="90000"/>
          </a:bodyPr>
          <a:lstStyle/>
          <a:p>
            <a:r>
              <a:rPr lang="ru-RU" sz="2400" b="1" dirty="0" smtClean="0">
                <a:latin typeface="Times New Roman" pitchFamily="18" charset="0"/>
              </a:rPr>
              <a:t>7.4.	СОБСТВЕНИ ФУНКЦИИ И СОБСТВЕНИ СТОЙНОСТИ НА ОПЕРАТОРИ</a:t>
            </a:r>
            <a:endParaRPr lang="en-US" sz="2400" b="1" dirty="0">
              <a:latin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57232"/>
            <a:ext cx="9144000" cy="6000768"/>
          </a:xfrm>
        </p:spPr>
        <p:txBody>
          <a:bodyPr>
            <a:normAutofit/>
          </a:bodyPr>
          <a:lstStyle/>
          <a:p>
            <a:r>
              <a:rPr lang="bg-BG" sz="2400" b="1" i="1" dirty="0" smtClean="0">
                <a:latin typeface="Times New Roman" pitchFamily="18" charset="0"/>
              </a:rPr>
              <a:t>Критерий за съвместими величини</a:t>
            </a:r>
          </a:p>
          <a:p>
            <a:endParaRPr lang="bg-BG" sz="2400" b="1" i="1" dirty="0" smtClean="0">
              <a:latin typeface="Times New Roman" pitchFamily="18" charset="0"/>
            </a:endParaRPr>
          </a:p>
          <a:p>
            <a:pPr>
              <a:buNone/>
            </a:pPr>
            <a:r>
              <a:rPr lang="ru-RU" sz="2400" dirty="0" err="1" smtClean="0">
                <a:latin typeface="Times New Roman" pitchFamily="18" charset="0"/>
              </a:rPr>
              <a:t>Действаме</a:t>
            </a:r>
            <a:r>
              <a:rPr lang="ru-RU" sz="2400" dirty="0" smtClean="0">
                <a:latin typeface="Times New Roman" pitchFamily="18" charset="0"/>
              </a:rPr>
              <a:t> на </a:t>
            </a:r>
            <a:r>
              <a:rPr lang="ru-RU" sz="2400" dirty="0" err="1" smtClean="0">
                <a:latin typeface="Times New Roman" pitchFamily="18" charset="0"/>
              </a:rPr>
              <a:t>второто</a:t>
            </a:r>
            <a:r>
              <a:rPr lang="ru-RU" sz="2400" dirty="0" smtClean="0">
                <a:latin typeface="Times New Roman" pitchFamily="18" charset="0"/>
              </a:rPr>
              <a:t> уравнение с оператора     , а на </a:t>
            </a:r>
            <a:r>
              <a:rPr lang="ru-RU" sz="2400" dirty="0" err="1" smtClean="0">
                <a:latin typeface="Times New Roman" pitchFamily="18" charset="0"/>
              </a:rPr>
              <a:t>първото</a:t>
            </a:r>
            <a:r>
              <a:rPr lang="ru-RU" sz="2400" dirty="0" smtClean="0">
                <a:latin typeface="Times New Roman" pitchFamily="18" charset="0"/>
              </a:rPr>
              <a:t> с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</a:rPr>
              <a:t> оператора       и от </a:t>
            </a:r>
            <a:r>
              <a:rPr lang="ru-RU" sz="2400" dirty="0" err="1" smtClean="0">
                <a:latin typeface="Times New Roman" pitchFamily="18" charset="0"/>
              </a:rPr>
              <a:t>първия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резултат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изваждаме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втория</a:t>
            </a:r>
            <a:r>
              <a:rPr lang="ru-RU" sz="2400" dirty="0" smtClean="0">
                <a:latin typeface="Times New Roman" pitchFamily="18" charset="0"/>
              </a:rPr>
              <a:t>:</a:t>
            </a:r>
            <a:r>
              <a:rPr lang="bg-BG" sz="2400" dirty="0" smtClean="0">
                <a:latin typeface="Times New Roman" pitchFamily="18" charset="0"/>
              </a:rPr>
              <a:t> </a:t>
            </a:r>
          </a:p>
          <a:p>
            <a:pPr>
              <a:buNone/>
            </a:pPr>
            <a:endParaRPr lang="bg-BG" sz="2400" b="1" i="1" dirty="0" smtClean="0">
              <a:latin typeface="Times New Roman" pitchFamily="18" charset="0"/>
            </a:endParaRPr>
          </a:p>
          <a:p>
            <a:pPr>
              <a:buNone/>
            </a:pPr>
            <a:endParaRPr lang="bg-BG" sz="2400" b="1" i="1" dirty="0" smtClean="0">
              <a:latin typeface="Times New Roman" pitchFamily="18" charset="0"/>
            </a:endParaRPr>
          </a:p>
          <a:p>
            <a:pPr>
              <a:buNone/>
            </a:pPr>
            <a:endParaRPr lang="bg-BG" sz="2400" b="1" i="1" dirty="0" smtClean="0">
              <a:latin typeface="Times New Roman" pitchFamily="18" charset="0"/>
            </a:endParaRPr>
          </a:p>
          <a:p>
            <a:pPr>
              <a:buNone/>
            </a:pPr>
            <a:r>
              <a:rPr lang="ru-RU" sz="2400" dirty="0" err="1" smtClean="0">
                <a:latin typeface="Times New Roman" pitchFamily="18" charset="0"/>
              </a:rPr>
              <a:t>Условието</a:t>
            </a:r>
            <a:r>
              <a:rPr lang="ru-RU" sz="2400" dirty="0" smtClean="0">
                <a:latin typeface="Times New Roman" pitchFamily="18" charset="0"/>
              </a:rPr>
              <a:t> е в сила при </a:t>
            </a:r>
            <a:r>
              <a:rPr lang="ru-RU" sz="2400" dirty="0" err="1" smtClean="0">
                <a:latin typeface="Times New Roman" pitchFamily="18" charset="0"/>
              </a:rPr>
              <a:t>произволна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вълнова</a:t>
            </a:r>
            <a:r>
              <a:rPr lang="ru-RU" sz="2400" dirty="0" smtClean="0">
                <a:latin typeface="Times New Roman" pitchFamily="18" charset="0"/>
              </a:rPr>
              <a:t> функция и </a:t>
            </a:r>
            <a:r>
              <a:rPr lang="ru-RU" sz="2400" dirty="0" err="1" smtClean="0">
                <a:latin typeface="Times New Roman" pitchFamily="18" charset="0"/>
              </a:rPr>
              <a:t>следователно</a:t>
            </a:r>
            <a:endParaRPr lang="ru-RU" sz="2400" dirty="0" smtClean="0">
              <a:latin typeface="Times New Roman" pitchFamily="18" charset="0"/>
            </a:endParaRPr>
          </a:p>
          <a:p>
            <a:pPr>
              <a:buNone/>
            </a:pPr>
            <a:endParaRPr lang="ru-RU" sz="2400" b="1" i="1" dirty="0" smtClean="0">
              <a:latin typeface="Times New Roman" pitchFamily="18" charset="0"/>
            </a:endParaRPr>
          </a:p>
          <a:p>
            <a:pPr>
              <a:buNone/>
            </a:pPr>
            <a:r>
              <a:rPr lang="ru-RU" sz="2400" i="1" dirty="0" smtClean="0">
                <a:latin typeface="Times New Roman" pitchFamily="18" charset="0"/>
              </a:rPr>
              <a:t>Две </a:t>
            </a:r>
            <a:r>
              <a:rPr lang="ru-RU" sz="2400" i="1" dirty="0" err="1" smtClean="0">
                <a:latin typeface="Times New Roman" pitchFamily="18" charset="0"/>
              </a:rPr>
              <a:t>физични</a:t>
            </a:r>
            <a:r>
              <a:rPr lang="ru-RU" sz="2400" i="1" dirty="0" smtClean="0">
                <a:latin typeface="Times New Roman" pitchFamily="18" charset="0"/>
              </a:rPr>
              <a:t> </a:t>
            </a:r>
            <a:r>
              <a:rPr lang="ru-RU" sz="2400" i="1" dirty="0" err="1" smtClean="0">
                <a:latin typeface="Times New Roman" pitchFamily="18" charset="0"/>
              </a:rPr>
              <a:t>величини</a:t>
            </a:r>
            <a:r>
              <a:rPr lang="ru-RU" sz="2400" i="1" dirty="0" smtClean="0">
                <a:latin typeface="Times New Roman" pitchFamily="18" charset="0"/>
              </a:rPr>
              <a:t> </a:t>
            </a:r>
            <a:r>
              <a:rPr lang="ru-RU" sz="2400" i="1" dirty="0" err="1" smtClean="0">
                <a:latin typeface="Times New Roman" pitchFamily="18" charset="0"/>
              </a:rPr>
              <a:t>са</a:t>
            </a:r>
            <a:r>
              <a:rPr lang="ru-RU" sz="2400" i="1" dirty="0" smtClean="0">
                <a:latin typeface="Times New Roman" pitchFamily="18" charset="0"/>
              </a:rPr>
              <a:t> </a:t>
            </a:r>
            <a:r>
              <a:rPr lang="ru-RU" sz="2400" b="1" i="1" dirty="0" err="1" smtClean="0">
                <a:latin typeface="Times New Roman" pitchFamily="18" charset="0"/>
              </a:rPr>
              <a:t>едновременно</a:t>
            </a:r>
            <a:r>
              <a:rPr lang="ru-RU" sz="2400" b="1" i="1" dirty="0" smtClean="0">
                <a:latin typeface="Times New Roman" pitchFamily="18" charset="0"/>
              </a:rPr>
              <a:t> </a:t>
            </a:r>
            <a:r>
              <a:rPr lang="ru-RU" sz="2400" b="1" i="1" dirty="0" err="1" smtClean="0">
                <a:latin typeface="Times New Roman" pitchFamily="18" charset="0"/>
              </a:rPr>
              <a:t>измерими</a:t>
            </a:r>
            <a:r>
              <a:rPr lang="ru-RU" sz="2400" i="1" dirty="0" smtClean="0">
                <a:latin typeface="Times New Roman" pitchFamily="18" charset="0"/>
              </a:rPr>
              <a:t>, </a:t>
            </a:r>
            <a:r>
              <a:rPr lang="ru-RU" sz="2400" i="1" dirty="0" err="1" smtClean="0">
                <a:latin typeface="Times New Roman" pitchFamily="18" charset="0"/>
              </a:rPr>
              <a:t>ако</a:t>
            </a:r>
            <a:r>
              <a:rPr lang="ru-RU" sz="2400" i="1" dirty="0" smtClean="0">
                <a:latin typeface="Times New Roman" pitchFamily="18" charset="0"/>
              </a:rPr>
              <a:t> </a:t>
            </a:r>
            <a:r>
              <a:rPr lang="ru-RU" sz="2400" i="1" dirty="0" err="1" smtClean="0">
                <a:latin typeface="Times New Roman" pitchFamily="18" charset="0"/>
              </a:rPr>
              <a:t>техните</a:t>
            </a:r>
            <a:r>
              <a:rPr lang="ru-RU" sz="2400" i="1" dirty="0" smtClean="0">
                <a:latin typeface="Times New Roman" pitchFamily="18" charset="0"/>
              </a:rPr>
              <a:t> </a:t>
            </a:r>
          </a:p>
          <a:p>
            <a:pPr>
              <a:buNone/>
            </a:pPr>
            <a:r>
              <a:rPr lang="ru-RU" sz="2400" b="1" i="1" dirty="0" err="1" smtClean="0">
                <a:latin typeface="Times New Roman" pitchFamily="18" charset="0"/>
              </a:rPr>
              <a:t>оператори</a:t>
            </a:r>
            <a:r>
              <a:rPr lang="ru-RU" sz="2400" b="1" i="1" dirty="0" smtClean="0">
                <a:latin typeface="Times New Roman" pitchFamily="18" charset="0"/>
              </a:rPr>
              <a:t> </a:t>
            </a:r>
            <a:r>
              <a:rPr lang="ru-RU" sz="2400" b="1" i="1" dirty="0" err="1" smtClean="0">
                <a:latin typeface="Times New Roman" pitchFamily="18" charset="0"/>
              </a:rPr>
              <a:t>комутират</a:t>
            </a:r>
            <a:r>
              <a:rPr lang="ru-RU" sz="2400" i="1" dirty="0" smtClean="0">
                <a:latin typeface="Times New Roman" pitchFamily="18" charset="0"/>
              </a:rPr>
              <a:t>.</a:t>
            </a:r>
            <a:endParaRPr lang="bg-BG" sz="2400" i="1" dirty="0" smtClean="0">
              <a:latin typeface="Times New Roman" pitchFamily="18" charset="0"/>
            </a:endParaRPr>
          </a:p>
          <a:p>
            <a:pPr>
              <a:buNone/>
            </a:pPr>
            <a:endParaRPr lang="bg-BG" sz="2400" b="1" i="1" dirty="0" smtClean="0">
              <a:latin typeface="Times New Roman" pitchFamily="18" charset="0"/>
            </a:endParaRPr>
          </a:p>
          <a:p>
            <a:endParaRPr lang="en-US" sz="2400" b="1" i="1" dirty="0">
              <a:latin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10432" y="6564337"/>
            <a:ext cx="2133600" cy="365125"/>
          </a:xfrm>
        </p:spPr>
        <p:txBody>
          <a:bodyPr/>
          <a:lstStyle/>
          <a:p>
            <a:fld id="{2ADFFEBF-AC71-420D-9A36-DFCB78D0D215}" type="slidenum">
              <a:rPr lang="en-US" smtClean="0"/>
              <a:pPr/>
              <a:t>12</a:t>
            </a:fld>
            <a:endParaRPr lang="en-US" dirty="0"/>
          </a:p>
        </p:txBody>
      </p:sp>
      <p:graphicFrame>
        <p:nvGraphicFramePr>
          <p:cNvPr id="32769" name="Object 1"/>
          <p:cNvGraphicFramePr>
            <a:graphicFrameLocks noChangeAspect="1"/>
          </p:cNvGraphicFramePr>
          <p:nvPr/>
        </p:nvGraphicFramePr>
        <p:xfrm>
          <a:off x="3071802" y="1285860"/>
          <a:ext cx="3262335" cy="428628"/>
        </p:xfrm>
        <a:graphic>
          <a:graphicData uri="http://schemas.openxmlformats.org/presentationml/2006/ole">
            <p:oleObj spid="_x0000_s32769" name="Equation" r:id="rId3" imgW="1739880" imgH="228600" progId="Equation.DSMT4">
              <p:embed/>
            </p:oleObj>
          </a:graphicData>
        </a:graphic>
      </p:graphicFrame>
      <p:graphicFrame>
        <p:nvGraphicFramePr>
          <p:cNvPr id="32770" name="Object 2"/>
          <p:cNvGraphicFramePr>
            <a:graphicFrameLocks noChangeAspect="1"/>
          </p:cNvGraphicFramePr>
          <p:nvPr/>
        </p:nvGraphicFramePr>
        <p:xfrm>
          <a:off x="5905510" y="1741122"/>
          <a:ext cx="381002" cy="381002"/>
        </p:xfrm>
        <a:graphic>
          <a:graphicData uri="http://schemas.openxmlformats.org/presentationml/2006/ole">
            <p:oleObj spid="_x0000_s32770" name="Equation" r:id="rId4" imgW="190440" imgH="190440" progId="Equation.DSMT4">
              <p:embed/>
            </p:oleObj>
          </a:graphicData>
        </a:graphic>
      </p:graphicFrame>
      <p:graphicFrame>
        <p:nvGraphicFramePr>
          <p:cNvPr id="32775" name="Object 7"/>
          <p:cNvGraphicFramePr>
            <a:graphicFrameLocks noChangeAspect="1"/>
          </p:cNvGraphicFramePr>
          <p:nvPr/>
        </p:nvGraphicFramePr>
        <p:xfrm>
          <a:off x="1571604" y="2214554"/>
          <a:ext cx="309562" cy="381000"/>
        </p:xfrm>
        <a:graphic>
          <a:graphicData uri="http://schemas.openxmlformats.org/presentationml/2006/ole">
            <p:oleObj spid="_x0000_s32775" name="Equation" r:id="rId5" imgW="164880" imgH="203040" progId="Equation.DSMT4">
              <p:embed/>
            </p:oleObj>
          </a:graphicData>
        </a:graphic>
      </p:graphicFrame>
      <p:graphicFrame>
        <p:nvGraphicFramePr>
          <p:cNvPr id="32776" name="Object 8"/>
          <p:cNvGraphicFramePr>
            <a:graphicFrameLocks noChangeAspect="1"/>
          </p:cNvGraphicFramePr>
          <p:nvPr/>
        </p:nvGraphicFramePr>
        <p:xfrm>
          <a:off x="1500166" y="2857496"/>
          <a:ext cx="5623875" cy="881067"/>
        </p:xfrm>
        <a:graphic>
          <a:graphicData uri="http://schemas.openxmlformats.org/presentationml/2006/ole">
            <p:oleObj spid="_x0000_s32776" name="Equation" r:id="rId6" imgW="3085920" imgH="482400" progId="Equation.DSMT4">
              <p:embed/>
            </p:oleObj>
          </a:graphicData>
        </a:graphic>
      </p:graphicFrame>
      <p:graphicFrame>
        <p:nvGraphicFramePr>
          <p:cNvPr id="32777" name="Object 9"/>
          <p:cNvGraphicFramePr>
            <a:graphicFrameLocks noChangeAspect="1"/>
          </p:cNvGraphicFramePr>
          <p:nvPr/>
        </p:nvGraphicFramePr>
        <p:xfrm>
          <a:off x="2857488" y="4429132"/>
          <a:ext cx="2190775" cy="438155"/>
        </p:xfrm>
        <a:graphic>
          <a:graphicData uri="http://schemas.openxmlformats.org/presentationml/2006/ole">
            <p:oleObj spid="_x0000_s32777" name="Equation" r:id="rId7" imgW="1143000" imgH="2286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42900"/>
            <a:ext cx="8229600" cy="571504"/>
          </a:xfrm>
        </p:spPr>
        <p:txBody>
          <a:bodyPr>
            <a:normAutofit/>
          </a:bodyPr>
          <a:lstStyle/>
          <a:p>
            <a:r>
              <a:rPr lang="bg-BG" sz="2400" b="1" dirty="0" smtClean="0">
                <a:latin typeface="Times New Roman"/>
                <a:ea typeface="Times New Roman"/>
              </a:rPr>
              <a:t>7.5	ПРИНЦИП НА ХАЙЗЕНБЕРГ</a:t>
            </a:r>
            <a:endParaRPr lang="en-US" sz="2400" b="1" dirty="0">
              <a:latin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42908" y="285728"/>
            <a:ext cx="9644130" cy="657227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bg-BG" sz="2400" b="1" i="1" dirty="0" smtClean="0">
                <a:latin typeface="Times New Roman" pitchFamily="18" charset="0"/>
              </a:rPr>
              <a:t>•Несъвместими величини</a:t>
            </a:r>
          </a:p>
          <a:p>
            <a:pPr>
              <a:buNone/>
            </a:pPr>
            <a:r>
              <a:rPr lang="bg-BG" sz="2400" b="1" i="1" dirty="0" smtClean="0">
                <a:latin typeface="Times New Roman" pitchFamily="18" charset="0"/>
              </a:rPr>
              <a:t>•</a:t>
            </a:r>
            <a:r>
              <a:rPr lang="bg-BG" sz="2400" dirty="0" smtClean="0">
                <a:latin typeface="Times New Roman" pitchFamily="18" charset="0"/>
              </a:rPr>
              <a:t>С</a:t>
            </a:r>
            <a:r>
              <a:rPr lang="ru-RU" sz="2400" dirty="0" err="1" smtClean="0">
                <a:latin typeface="Times New Roman" pitchFamily="18" charset="0"/>
              </a:rPr>
              <a:t>ъстоянието</a:t>
            </a:r>
            <a:r>
              <a:rPr lang="ru-RU" sz="2400" dirty="0" smtClean="0">
                <a:latin typeface="Times New Roman" pitchFamily="18" charset="0"/>
              </a:rPr>
              <a:t> на </a:t>
            </a:r>
            <a:r>
              <a:rPr lang="ru-RU" sz="2400" dirty="0" err="1" smtClean="0">
                <a:latin typeface="Times New Roman" pitchFamily="18" charset="0"/>
              </a:rPr>
              <a:t>системата</a:t>
            </a:r>
            <a:r>
              <a:rPr lang="ru-RU" sz="2400" dirty="0" smtClean="0">
                <a:latin typeface="Times New Roman" pitchFamily="18" charset="0"/>
              </a:rPr>
              <a:t> се </a:t>
            </a:r>
            <a:r>
              <a:rPr lang="ru-RU" sz="2400" dirty="0" err="1" smtClean="0">
                <a:latin typeface="Times New Roman" pitchFamily="18" charset="0"/>
              </a:rPr>
              <a:t>описва</a:t>
            </a:r>
            <a:r>
              <a:rPr lang="ru-RU" sz="2400" dirty="0" smtClean="0">
                <a:latin typeface="Times New Roman" pitchFamily="18" charset="0"/>
              </a:rPr>
              <a:t> с </a:t>
            </a:r>
            <a:r>
              <a:rPr lang="ru-RU" sz="2400" dirty="0" err="1" smtClean="0">
                <a:latin typeface="Times New Roman" pitchFamily="18" charset="0"/>
              </a:rPr>
              <a:t>вълнова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фу-я</a:t>
            </a:r>
            <a:r>
              <a:rPr lang="ru-RU" sz="2400" dirty="0" smtClean="0">
                <a:latin typeface="Times New Roman" pitchFamily="18" charset="0"/>
              </a:rPr>
              <a:t>, а </a:t>
            </a:r>
            <a:r>
              <a:rPr lang="ru-RU" sz="2400" dirty="0" err="1" smtClean="0">
                <a:latin typeface="Times New Roman" pitchFamily="18" charset="0"/>
              </a:rPr>
              <a:t>физичните</a:t>
            </a:r>
            <a:r>
              <a:rPr lang="ru-RU" sz="2400" dirty="0" smtClean="0">
                <a:latin typeface="Times New Roman" pitchFamily="18" charset="0"/>
              </a:rPr>
              <a:t> вели-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</a:rPr>
              <a:t>чини – с </a:t>
            </a:r>
            <a:r>
              <a:rPr lang="ru-RU" sz="2400" dirty="0" err="1" smtClean="0">
                <a:latin typeface="Times New Roman" pitchFamily="18" charset="0"/>
              </a:rPr>
              <a:t>оператори</a:t>
            </a:r>
            <a:r>
              <a:rPr lang="ru-RU" sz="2400" dirty="0" smtClean="0">
                <a:latin typeface="Times New Roman" pitchFamily="18" charset="0"/>
              </a:rPr>
              <a:t>. </a:t>
            </a:r>
            <a:r>
              <a:rPr lang="ru-RU" sz="2400" dirty="0" err="1" smtClean="0">
                <a:latin typeface="Times New Roman" pitchFamily="18" charset="0"/>
              </a:rPr>
              <a:t>Когато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измерването</a:t>
            </a:r>
            <a:r>
              <a:rPr lang="ru-RU" sz="2400" dirty="0" smtClean="0">
                <a:latin typeface="Times New Roman" pitchFamily="18" charset="0"/>
              </a:rPr>
              <a:t> на </a:t>
            </a:r>
            <a:r>
              <a:rPr lang="ru-RU" sz="2400" dirty="0" err="1" smtClean="0">
                <a:latin typeface="Times New Roman" pitchFamily="18" charset="0"/>
              </a:rPr>
              <a:t>величинтаа</a:t>
            </a:r>
            <a:r>
              <a:rPr lang="ru-RU" sz="2400" dirty="0" smtClean="0">
                <a:latin typeface="Times New Roman" pitchFamily="18" charset="0"/>
              </a:rPr>
              <a:t>  е </a:t>
            </a:r>
            <a:r>
              <a:rPr lang="ru-RU" sz="2400" dirty="0" err="1" smtClean="0">
                <a:latin typeface="Times New Roman" pitchFamily="18" charset="0"/>
              </a:rPr>
              <a:t>възпроизводи</a:t>
            </a:r>
            <a:r>
              <a:rPr lang="ru-RU" sz="2400" dirty="0" smtClean="0">
                <a:latin typeface="Times New Roman" pitchFamily="18" charset="0"/>
              </a:rPr>
              <a:t>-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</a:rPr>
              <a:t>мо, в </a:t>
            </a:r>
            <a:r>
              <a:rPr lang="ru-RU" sz="2400" dirty="0" err="1" smtClean="0">
                <a:latin typeface="Times New Roman" pitchFamily="18" charset="0"/>
              </a:rPr>
              <a:t>експеримента</a:t>
            </a:r>
            <a:r>
              <a:rPr lang="ru-RU" sz="2400" dirty="0" smtClean="0">
                <a:latin typeface="Times New Roman" pitchFamily="18" charset="0"/>
              </a:rPr>
              <a:t> се </a:t>
            </a:r>
            <a:r>
              <a:rPr lang="ru-RU" sz="2400" dirty="0" err="1" smtClean="0">
                <a:latin typeface="Times New Roman" pitchFamily="18" charset="0"/>
              </a:rPr>
              <a:t>получават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собствените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стойности</a:t>
            </a:r>
            <a:r>
              <a:rPr lang="ru-RU" sz="2400" dirty="0" smtClean="0">
                <a:latin typeface="Times New Roman" pitchFamily="18" charset="0"/>
              </a:rPr>
              <a:t> на </a:t>
            </a:r>
            <a:r>
              <a:rPr lang="ru-RU" sz="2400" dirty="0" err="1" smtClean="0">
                <a:latin typeface="Times New Roman" pitchFamily="18" charset="0"/>
              </a:rPr>
              <a:t>нейния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опе</a:t>
            </a:r>
            <a:r>
              <a:rPr lang="ru-RU" sz="2400" dirty="0" smtClean="0">
                <a:latin typeface="Times New Roman" pitchFamily="18" charset="0"/>
              </a:rPr>
              <a:t>-</a:t>
            </a:r>
          </a:p>
          <a:p>
            <a:pPr>
              <a:buNone/>
            </a:pPr>
            <a:r>
              <a:rPr lang="ru-RU" sz="2400" dirty="0" err="1" smtClean="0">
                <a:latin typeface="Times New Roman" pitchFamily="18" charset="0"/>
              </a:rPr>
              <a:t>ератор</a:t>
            </a:r>
            <a:r>
              <a:rPr lang="ru-RU" sz="2400" dirty="0" smtClean="0">
                <a:latin typeface="Times New Roman" pitchFamily="18" charset="0"/>
              </a:rPr>
              <a:t>, а </a:t>
            </a:r>
            <a:r>
              <a:rPr lang="ru-RU" sz="2400" dirty="0" err="1" smtClean="0">
                <a:latin typeface="Times New Roman" pitchFamily="18" charset="0"/>
              </a:rPr>
              <a:t>вълновата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ф-ия</a:t>
            </a:r>
            <a:r>
              <a:rPr lang="ru-RU" sz="2400" dirty="0" smtClean="0">
                <a:latin typeface="Times New Roman" pitchFamily="18" charset="0"/>
              </a:rPr>
              <a:t> на </a:t>
            </a:r>
            <a:r>
              <a:rPr lang="ru-RU" sz="2400" dirty="0" err="1" smtClean="0">
                <a:latin typeface="Times New Roman" pitchFamily="18" charset="0"/>
              </a:rPr>
              <a:t>състоянието</a:t>
            </a:r>
            <a:r>
              <a:rPr lang="ru-RU" sz="2400" dirty="0" smtClean="0">
                <a:latin typeface="Times New Roman" pitchFamily="18" charset="0"/>
              </a:rPr>
              <a:t> е </a:t>
            </a:r>
            <a:r>
              <a:rPr lang="ru-RU" sz="2400" dirty="0" err="1" smtClean="0">
                <a:latin typeface="Times New Roman" pitchFamily="18" charset="0"/>
              </a:rPr>
              <a:t>собствена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ф-ия</a:t>
            </a:r>
            <a:r>
              <a:rPr lang="ru-RU" sz="2400" dirty="0" smtClean="0">
                <a:latin typeface="Times New Roman" pitchFamily="18" charset="0"/>
              </a:rPr>
              <a:t>  на оператора.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Тогава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физичната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b="1" dirty="0" smtClean="0">
                <a:latin typeface="Times New Roman" pitchFamily="18" charset="0"/>
              </a:rPr>
              <a:t>величина е определена</a:t>
            </a:r>
            <a:r>
              <a:rPr lang="ru-RU" sz="2400" dirty="0" smtClean="0">
                <a:latin typeface="Times New Roman" pitchFamily="18" charset="0"/>
              </a:rPr>
              <a:t>. </a:t>
            </a:r>
            <a:r>
              <a:rPr lang="ru-RU" sz="2400" dirty="0" err="1" smtClean="0">
                <a:latin typeface="Times New Roman" pitchFamily="18" charset="0"/>
              </a:rPr>
              <a:t>Ако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и</a:t>
            </a:r>
            <a:r>
              <a:rPr lang="ru-RU" sz="2400" b="1" dirty="0" err="1" smtClean="0">
                <a:latin typeface="Times New Roman" pitchFamily="18" charset="0"/>
              </a:rPr>
              <a:t>змерването</a:t>
            </a:r>
            <a:r>
              <a:rPr lang="ru-RU" sz="2400" b="1" dirty="0" smtClean="0">
                <a:latin typeface="Times New Roman" pitchFamily="18" charset="0"/>
              </a:rPr>
              <a:t> е </a:t>
            </a:r>
            <a:r>
              <a:rPr lang="ru-RU" sz="2400" b="1" dirty="0" err="1" smtClean="0">
                <a:latin typeface="Times New Roman" pitchFamily="18" charset="0"/>
              </a:rPr>
              <a:t>невъз</a:t>
            </a:r>
            <a:r>
              <a:rPr lang="ru-RU" sz="2400" b="1" dirty="0" smtClean="0">
                <a:latin typeface="Times New Roman" pitchFamily="18" charset="0"/>
              </a:rPr>
              <a:t>-</a:t>
            </a:r>
          </a:p>
          <a:p>
            <a:pPr>
              <a:buNone/>
            </a:pPr>
            <a:r>
              <a:rPr lang="ru-RU" sz="2400" b="1" dirty="0" smtClean="0">
                <a:latin typeface="Times New Roman" pitchFamily="18" charset="0"/>
              </a:rPr>
              <a:t>производимо, </a:t>
            </a:r>
            <a:r>
              <a:rPr lang="ru-RU" sz="2400" dirty="0" err="1" smtClean="0">
                <a:latin typeface="Times New Roman" pitchFamily="18" charset="0"/>
              </a:rPr>
              <a:t>получаваме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различни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стойности</a:t>
            </a:r>
            <a:r>
              <a:rPr lang="ru-RU" sz="2400" dirty="0" smtClean="0">
                <a:latin typeface="Times New Roman" pitchFamily="18" charset="0"/>
              </a:rPr>
              <a:t>, но </a:t>
            </a:r>
            <a:r>
              <a:rPr lang="ru-RU" sz="2400" dirty="0" err="1" smtClean="0">
                <a:latin typeface="Times New Roman" pitchFamily="18" charset="0"/>
              </a:rPr>
              <a:t>винаги</a:t>
            </a:r>
            <a:r>
              <a:rPr lang="ru-RU" sz="2400" dirty="0" smtClean="0">
                <a:latin typeface="Times New Roman" pitchFamily="18" charset="0"/>
              </a:rPr>
              <a:t>  </a:t>
            </a:r>
            <a:r>
              <a:rPr lang="ru-RU" sz="2400" dirty="0" err="1" smtClean="0">
                <a:latin typeface="Times New Roman" pitchFamily="18" charset="0"/>
              </a:rPr>
              <a:t>една</a:t>
            </a:r>
            <a:r>
              <a:rPr lang="ru-RU" sz="2400" dirty="0" smtClean="0">
                <a:latin typeface="Times New Roman" pitchFamily="18" charset="0"/>
              </a:rPr>
              <a:t> от </a:t>
            </a:r>
            <a:r>
              <a:rPr lang="ru-RU" sz="2400" dirty="0" err="1" smtClean="0">
                <a:latin typeface="Times New Roman" pitchFamily="18" charset="0"/>
              </a:rPr>
              <a:t>собс</a:t>
            </a:r>
            <a:r>
              <a:rPr lang="ru-RU" sz="2400" dirty="0" smtClean="0">
                <a:latin typeface="Times New Roman" pitchFamily="18" charset="0"/>
              </a:rPr>
              <a:t>-</a:t>
            </a:r>
          </a:p>
          <a:p>
            <a:pPr>
              <a:buNone/>
            </a:pPr>
            <a:r>
              <a:rPr lang="ru-RU" sz="2400" dirty="0" err="1" smtClean="0">
                <a:latin typeface="Times New Roman" pitchFamily="18" charset="0"/>
              </a:rPr>
              <a:t>твените</a:t>
            </a:r>
            <a:r>
              <a:rPr lang="ru-RU" sz="2400" dirty="0" smtClean="0">
                <a:latin typeface="Times New Roman" pitchFamily="18" charset="0"/>
              </a:rPr>
              <a:t> на оператора на </a:t>
            </a:r>
            <a:r>
              <a:rPr lang="ru-RU" sz="2400" dirty="0" err="1" smtClean="0">
                <a:latin typeface="Times New Roman" pitchFamily="18" charset="0"/>
              </a:rPr>
              <a:t>величината</a:t>
            </a:r>
            <a:r>
              <a:rPr lang="ru-RU" sz="2400" dirty="0" smtClean="0">
                <a:latin typeface="Times New Roman" pitchFamily="18" charset="0"/>
              </a:rPr>
              <a:t>. </a:t>
            </a:r>
            <a:r>
              <a:rPr lang="ru-RU" sz="2400" dirty="0" err="1" smtClean="0">
                <a:latin typeface="Times New Roman" pitchFamily="18" charset="0"/>
              </a:rPr>
              <a:t>Самата</a:t>
            </a:r>
            <a:r>
              <a:rPr lang="ru-RU" sz="2400" dirty="0" smtClean="0">
                <a:latin typeface="Times New Roman" pitchFamily="18" charset="0"/>
              </a:rPr>
              <a:t> величина е </a:t>
            </a:r>
            <a:r>
              <a:rPr lang="ru-RU" sz="2400" b="1" dirty="0" err="1" smtClean="0">
                <a:latin typeface="Times New Roman" pitchFamily="18" charset="0"/>
              </a:rPr>
              <a:t>неопределена</a:t>
            </a:r>
            <a:r>
              <a:rPr lang="ru-RU" sz="2400" dirty="0" smtClean="0">
                <a:latin typeface="Times New Roman" pitchFamily="18" charset="0"/>
              </a:rPr>
              <a:t>. 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</a:rPr>
              <a:t>   </a:t>
            </a:r>
            <a:r>
              <a:rPr lang="ru-RU" sz="2400" dirty="0" err="1" smtClean="0">
                <a:latin typeface="Times New Roman" pitchFamily="18" charset="0"/>
              </a:rPr>
              <a:t>Когато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операторите</a:t>
            </a:r>
            <a:r>
              <a:rPr lang="ru-RU" sz="2400" dirty="0" smtClean="0">
                <a:latin typeface="Times New Roman" pitchFamily="18" charset="0"/>
              </a:rPr>
              <a:t> на две </a:t>
            </a:r>
            <a:r>
              <a:rPr lang="ru-RU" sz="2400" dirty="0" err="1" smtClean="0">
                <a:latin typeface="Times New Roman" pitchFamily="18" charset="0"/>
              </a:rPr>
              <a:t>величини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en-US" sz="2400" i="1" dirty="0" smtClean="0">
                <a:latin typeface="Times New Roman" pitchFamily="18" charset="0"/>
              </a:rPr>
              <a:t>A</a:t>
            </a:r>
            <a:r>
              <a:rPr lang="ru-RU" sz="2400" dirty="0" smtClean="0">
                <a:latin typeface="Times New Roman" pitchFamily="18" charset="0"/>
              </a:rPr>
              <a:t> и </a:t>
            </a:r>
            <a:r>
              <a:rPr lang="en-US" sz="2400" i="1" dirty="0" smtClean="0">
                <a:latin typeface="Times New Roman" pitchFamily="18" charset="0"/>
              </a:rPr>
              <a:t>B</a:t>
            </a:r>
            <a:r>
              <a:rPr lang="ru-RU" sz="2400" dirty="0" smtClean="0">
                <a:latin typeface="Times New Roman" pitchFamily="18" charset="0"/>
              </a:rPr>
              <a:t> не </a:t>
            </a:r>
            <a:r>
              <a:rPr lang="ru-RU" sz="2400" dirty="0" err="1" smtClean="0">
                <a:latin typeface="Times New Roman" pitchFamily="18" charset="0"/>
              </a:rPr>
              <a:t>комутират</a:t>
            </a:r>
            <a:r>
              <a:rPr lang="ru-RU" sz="2400" dirty="0" smtClean="0">
                <a:latin typeface="Times New Roman" pitchFamily="18" charset="0"/>
              </a:rPr>
              <a:t>, те </a:t>
            </a:r>
            <a:r>
              <a:rPr lang="ru-RU" sz="2400" dirty="0" err="1" smtClean="0">
                <a:latin typeface="Times New Roman" pitchFamily="18" charset="0"/>
              </a:rPr>
              <a:t>са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неопре</a:t>
            </a:r>
            <a:r>
              <a:rPr lang="en-US" sz="2400" dirty="0" smtClean="0">
                <a:latin typeface="Times New Roman" pitchFamily="18" charset="0"/>
              </a:rPr>
              <a:t>-</a:t>
            </a:r>
          </a:p>
          <a:p>
            <a:pPr>
              <a:buNone/>
            </a:pPr>
            <a:r>
              <a:rPr lang="ru-RU" sz="2400" dirty="0" err="1" smtClean="0">
                <a:latin typeface="Times New Roman" pitchFamily="18" charset="0"/>
              </a:rPr>
              <a:t>делени</a:t>
            </a:r>
            <a:r>
              <a:rPr lang="ru-RU" sz="2400" dirty="0" smtClean="0">
                <a:latin typeface="Times New Roman" pitchFamily="18" charset="0"/>
              </a:rPr>
              <a:t>. </a:t>
            </a:r>
            <a:r>
              <a:rPr lang="ru-RU" sz="2400" dirty="0" err="1" smtClean="0">
                <a:latin typeface="Times New Roman" pitchFamily="18" charset="0"/>
              </a:rPr>
              <a:t>Нека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комутаторът</a:t>
            </a:r>
            <a:r>
              <a:rPr lang="ru-RU" sz="2400" dirty="0" smtClean="0">
                <a:latin typeface="Times New Roman" pitchFamily="18" charset="0"/>
              </a:rPr>
              <a:t> на </a:t>
            </a:r>
            <a:r>
              <a:rPr lang="ru-RU" sz="2400" dirty="0" err="1" smtClean="0">
                <a:latin typeface="Times New Roman" pitchFamily="18" charset="0"/>
              </a:rPr>
              <a:t>ермитовите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оператори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</a:rPr>
              <a:t>   </a:t>
            </a:r>
            <a:r>
              <a:rPr lang="ru-RU" sz="2400" dirty="0" smtClean="0">
                <a:latin typeface="Times New Roman" pitchFamily="18" charset="0"/>
              </a:rPr>
              <a:t> и  </a:t>
            </a:r>
            <a:r>
              <a:rPr lang="en-US" sz="2400" dirty="0" smtClean="0">
                <a:latin typeface="Times New Roman" pitchFamily="18" charset="0"/>
              </a:rPr>
              <a:t>   </a:t>
            </a:r>
            <a:r>
              <a:rPr lang="ru-RU" sz="2400" dirty="0" smtClean="0">
                <a:latin typeface="Times New Roman" pitchFamily="18" charset="0"/>
              </a:rPr>
              <a:t>на </a:t>
            </a:r>
            <a:r>
              <a:rPr lang="ru-RU" sz="2400" dirty="0" err="1" smtClean="0">
                <a:latin typeface="Times New Roman" pitchFamily="18" charset="0"/>
              </a:rPr>
              <a:t>двете</a:t>
            </a:r>
            <a:endParaRPr lang="en-US" sz="2400" dirty="0" smtClean="0">
              <a:latin typeface="Times New Roman" pitchFamily="18" charset="0"/>
            </a:endParaRP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величини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удовлетворява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съотношението</a:t>
            </a:r>
            <a:endParaRPr lang="ru-RU" sz="2400" dirty="0" smtClean="0">
              <a:latin typeface="Times New Roman" pitchFamily="18" charset="0"/>
            </a:endParaRPr>
          </a:p>
          <a:p>
            <a:pPr>
              <a:buNone/>
            </a:pPr>
            <a:endParaRPr lang="ru-RU" sz="2400" dirty="0" smtClean="0">
              <a:latin typeface="Times New Roman" pitchFamily="18" charset="0"/>
            </a:endParaRPr>
          </a:p>
          <a:p>
            <a:pPr>
              <a:buNone/>
            </a:pPr>
            <a:endParaRPr lang="ru-RU" sz="2400" dirty="0" smtClean="0">
              <a:latin typeface="Times New Roman" pitchFamily="18" charset="0"/>
            </a:endParaRPr>
          </a:p>
          <a:p>
            <a:pPr>
              <a:buNone/>
            </a:pPr>
            <a:r>
              <a:rPr lang="ru-RU" sz="2400" dirty="0" err="1" smtClean="0">
                <a:latin typeface="Times New Roman" pitchFamily="18" charset="0"/>
              </a:rPr>
              <a:t>Съществува</a:t>
            </a:r>
            <a:r>
              <a:rPr lang="ru-RU" sz="2400" dirty="0" smtClean="0">
                <a:latin typeface="Times New Roman" pitchFamily="18" charset="0"/>
              </a:rPr>
              <a:t> ли </a:t>
            </a:r>
            <a:r>
              <a:rPr lang="ru-RU" sz="2400" dirty="0" err="1" smtClean="0">
                <a:latin typeface="Times New Roman" pitchFamily="18" charset="0"/>
              </a:rPr>
              <a:t>връзка</a:t>
            </a:r>
            <a:r>
              <a:rPr lang="ru-RU" sz="2400" dirty="0" smtClean="0">
                <a:latin typeface="Times New Roman" pitchFamily="18" charset="0"/>
              </a:rPr>
              <a:t> между </a:t>
            </a:r>
            <a:r>
              <a:rPr lang="ru-RU" sz="2400" dirty="0" err="1" smtClean="0">
                <a:latin typeface="Times New Roman" pitchFamily="18" charset="0"/>
              </a:rPr>
              <a:t>неопределеностите</a:t>
            </a:r>
            <a:r>
              <a:rPr lang="ru-RU" sz="2400" dirty="0" smtClean="0">
                <a:latin typeface="Times New Roman" pitchFamily="18" charset="0"/>
              </a:rPr>
              <a:t> на </a:t>
            </a:r>
            <a:r>
              <a:rPr lang="ru-RU" sz="2400" dirty="0" err="1" smtClean="0">
                <a:latin typeface="Times New Roman" pitchFamily="18" charset="0"/>
              </a:rPr>
              <a:t>двете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физични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величини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en-US" sz="2400" i="1" dirty="0" smtClean="0">
                <a:latin typeface="Times New Roman" pitchFamily="18" charset="0"/>
              </a:rPr>
              <a:t>A</a:t>
            </a:r>
            <a:r>
              <a:rPr lang="ru-RU" sz="2400" dirty="0" smtClean="0">
                <a:latin typeface="Times New Roman" pitchFamily="18" charset="0"/>
              </a:rPr>
              <a:t> и </a:t>
            </a:r>
            <a:r>
              <a:rPr lang="en-US" sz="2400" i="1" dirty="0" smtClean="0">
                <a:latin typeface="Times New Roman" pitchFamily="18" charset="0"/>
              </a:rPr>
              <a:t>B</a:t>
            </a:r>
            <a:r>
              <a:rPr lang="ru-RU" sz="2400" dirty="0" smtClean="0">
                <a:latin typeface="Times New Roman" pitchFamily="18" charset="0"/>
              </a:rPr>
              <a:t> в </a:t>
            </a:r>
            <a:r>
              <a:rPr lang="ru-RU" sz="2400" dirty="0" err="1" smtClean="0">
                <a:latin typeface="Times New Roman" pitchFamily="18" charset="0"/>
              </a:rPr>
              <a:t>състоянието</a:t>
            </a:r>
            <a:r>
              <a:rPr lang="en-US" sz="2400" dirty="0" smtClean="0">
                <a:latin typeface="Times New Roman" pitchFamily="18" charset="0"/>
              </a:rPr>
              <a:t>    ?</a:t>
            </a:r>
            <a:r>
              <a:rPr lang="ru-RU" sz="2400" dirty="0" smtClean="0">
                <a:latin typeface="Times New Roman" pitchFamily="18" charset="0"/>
              </a:rPr>
              <a:t> </a:t>
            </a:r>
            <a:endParaRPr lang="en-US" sz="2400" dirty="0" smtClean="0">
              <a:latin typeface="Times New Roman" pitchFamily="18" charset="0"/>
            </a:endParaRPr>
          </a:p>
          <a:p>
            <a:pPr>
              <a:buNone/>
            </a:pPr>
            <a:endParaRPr lang="ru-RU" sz="2400" dirty="0" smtClean="0">
              <a:latin typeface="Times New Roman" pitchFamily="18" charset="0"/>
            </a:endParaRPr>
          </a:p>
          <a:p>
            <a:r>
              <a:rPr lang="bg-BG" sz="2400" dirty="0" smtClean="0">
                <a:latin typeface="Times New Roman" pitchFamily="18" charset="0"/>
              </a:rPr>
              <a:t> </a:t>
            </a:r>
            <a:endParaRPr lang="en-US" sz="2400" dirty="0">
              <a:latin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72330" y="6564337"/>
            <a:ext cx="2133600" cy="365125"/>
          </a:xfrm>
        </p:spPr>
        <p:txBody>
          <a:bodyPr/>
          <a:lstStyle/>
          <a:p>
            <a:fld id="{2ADFFEBF-AC71-420D-9A36-DFCB78D0D215}" type="slidenum">
              <a:rPr lang="en-US" smtClean="0"/>
              <a:pPr/>
              <a:t>13</a:t>
            </a:fld>
            <a:endParaRPr lang="en-US"/>
          </a:p>
        </p:txBody>
      </p:sp>
      <p:graphicFrame>
        <p:nvGraphicFramePr>
          <p:cNvPr id="31745" name="Object 1"/>
          <p:cNvGraphicFramePr>
            <a:graphicFrameLocks noChangeAspect="1"/>
          </p:cNvGraphicFramePr>
          <p:nvPr/>
        </p:nvGraphicFramePr>
        <p:xfrm>
          <a:off x="6715140" y="4223444"/>
          <a:ext cx="285752" cy="389662"/>
        </p:xfrm>
        <a:graphic>
          <a:graphicData uri="http://schemas.openxmlformats.org/presentationml/2006/ole">
            <p:oleObj spid="_x0000_s31745" name="Equation" r:id="rId3" imgW="139680" imgH="190440" progId="Equation.DSMT4">
              <p:embed/>
            </p:oleObj>
          </a:graphicData>
        </a:graphic>
      </p:graphicFrame>
      <p:graphicFrame>
        <p:nvGraphicFramePr>
          <p:cNvPr id="31746" name="Object 2"/>
          <p:cNvGraphicFramePr>
            <a:graphicFrameLocks noChangeAspect="1"/>
          </p:cNvGraphicFramePr>
          <p:nvPr/>
        </p:nvGraphicFramePr>
        <p:xfrm>
          <a:off x="7286644" y="4254509"/>
          <a:ext cx="285750" cy="388937"/>
        </p:xfrm>
        <a:graphic>
          <a:graphicData uri="http://schemas.openxmlformats.org/presentationml/2006/ole">
            <p:oleObj spid="_x0000_s31746" name="Equation" r:id="rId4" imgW="139680" imgH="190440" progId="Equation.DSMT4">
              <p:embed/>
            </p:oleObj>
          </a:graphicData>
        </a:graphic>
      </p:graphicFrame>
      <p:graphicFrame>
        <p:nvGraphicFramePr>
          <p:cNvPr id="31747" name="Object 3"/>
          <p:cNvGraphicFramePr>
            <a:graphicFrameLocks noChangeAspect="1"/>
          </p:cNvGraphicFramePr>
          <p:nvPr/>
        </p:nvGraphicFramePr>
        <p:xfrm>
          <a:off x="571472" y="5143512"/>
          <a:ext cx="4695840" cy="500930"/>
        </p:xfrm>
        <a:graphic>
          <a:graphicData uri="http://schemas.openxmlformats.org/presentationml/2006/ole">
            <p:oleObj spid="_x0000_s31747" name="Equation" r:id="rId5" imgW="2145960" imgH="228600" progId="Equation.DSMT4">
              <p:embed/>
            </p:oleObj>
          </a:graphicData>
        </a:graphic>
      </p:graphicFrame>
      <p:sp>
        <p:nvSpPr>
          <p:cNvPr id="3175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1749" name="Object 5"/>
          <p:cNvGraphicFramePr>
            <a:graphicFrameLocks noChangeAspect="1"/>
          </p:cNvGraphicFramePr>
          <p:nvPr/>
        </p:nvGraphicFramePr>
        <p:xfrm>
          <a:off x="642910" y="5500702"/>
          <a:ext cx="6022975" cy="630237"/>
        </p:xfrm>
        <a:graphic>
          <a:graphicData uri="http://schemas.openxmlformats.org/presentationml/2006/ole">
            <p:oleObj spid="_x0000_s31749" name="Equation" r:id="rId6" imgW="3555720" imgH="368280" progId="Equation.DSMT4">
              <p:embed/>
            </p:oleObj>
          </a:graphicData>
        </a:graphic>
      </p:graphicFrame>
      <p:graphicFrame>
        <p:nvGraphicFramePr>
          <p:cNvPr id="5" name="Object 6"/>
          <p:cNvGraphicFramePr>
            <a:graphicFrameLocks noChangeAspect="1"/>
          </p:cNvGraphicFramePr>
          <p:nvPr/>
        </p:nvGraphicFramePr>
        <p:xfrm>
          <a:off x="3009900" y="5429250"/>
          <a:ext cx="250825" cy="361950"/>
        </p:xfrm>
        <a:graphic>
          <a:graphicData uri="http://schemas.openxmlformats.org/presentationml/2006/ole">
            <p:oleObj spid="_x0000_s31750" name="Equation" r:id="rId7" imgW="114120" imgH="164880" progId="Equation.DSMT4">
              <p:embed/>
            </p:oleObj>
          </a:graphicData>
        </a:graphic>
      </p:graphicFrame>
      <p:graphicFrame>
        <p:nvGraphicFramePr>
          <p:cNvPr id="31751" name="Object 7"/>
          <p:cNvGraphicFramePr>
            <a:graphicFrameLocks noChangeAspect="1"/>
          </p:cNvGraphicFramePr>
          <p:nvPr/>
        </p:nvGraphicFramePr>
        <p:xfrm>
          <a:off x="4143372" y="6463900"/>
          <a:ext cx="357190" cy="386956"/>
        </p:xfrm>
        <a:graphic>
          <a:graphicData uri="http://schemas.openxmlformats.org/presentationml/2006/ole">
            <p:oleObj spid="_x0000_s31751" name="Equation" r:id="rId8" imgW="152280" imgH="16488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42900"/>
            <a:ext cx="8229600" cy="571504"/>
          </a:xfrm>
        </p:spPr>
        <p:txBody>
          <a:bodyPr>
            <a:normAutofit/>
          </a:bodyPr>
          <a:lstStyle/>
          <a:p>
            <a:r>
              <a:rPr lang="en-US" sz="2400" b="1" dirty="0" smtClean="0">
                <a:latin typeface="Times New Roman" pitchFamily="18" charset="0"/>
              </a:rPr>
              <a:t>7</a:t>
            </a:r>
            <a:r>
              <a:rPr lang="bg-BG" sz="2400" b="1" dirty="0" smtClean="0">
                <a:latin typeface="Times New Roman" pitchFamily="18" charset="0"/>
              </a:rPr>
              <a:t>.5	ПРИНЦИП НА ХАЙЗЕНБЕРГ</a:t>
            </a:r>
            <a:endParaRPr lang="en-US" sz="2400" b="1" dirty="0">
              <a:latin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71470" y="285728"/>
            <a:ext cx="9572692" cy="6572296"/>
          </a:xfrm>
        </p:spPr>
        <p:txBody>
          <a:bodyPr>
            <a:normAutofit lnSpcReduction="10000"/>
          </a:bodyPr>
          <a:lstStyle/>
          <a:p>
            <a:pPr marL="347472" indent="-347472">
              <a:spcBef>
                <a:spcPts val="576"/>
              </a:spcBef>
              <a:buSzPts val="2400"/>
              <a:buFont typeface="Arial"/>
              <a:buChar char="•"/>
            </a:pPr>
            <a:r>
              <a:rPr lang="bg-BG" sz="2400" b="1" i="1" dirty="0" smtClean="0">
                <a:latin typeface="Times New Roman"/>
              </a:rPr>
              <a:t>Дисперсия</a:t>
            </a:r>
            <a:endParaRPr lang="en-US" sz="2400" b="1" i="1" dirty="0" smtClean="0">
              <a:latin typeface="Times New Roman"/>
            </a:endParaRPr>
          </a:p>
          <a:p>
            <a:pPr>
              <a:buNone/>
            </a:pPr>
            <a:r>
              <a:rPr lang="ru-RU" sz="2400" dirty="0" err="1" smtClean="0">
                <a:latin typeface="Times New Roman" pitchFamily="18" charset="0"/>
              </a:rPr>
              <a:t>Ще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характеризираме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неопределеностите</a:t>
            </a:r>
            <a:r>
              <a:rPr lang="ru-RU" sz="2400" dirty="0" smtClean="0">
                <a:latin typeface="Times New Roman" pitchFamily="18" charset="0"/>
              </a:rPr>
              <a:t> на </a:t>
            </a:r>
            <a:r>
              <a:rPr lang="en-US" sz="2400" dirty="0" smtClean="0">
                <a:latin typeface="Times New Roman" pitchFamily="18" charset="0"/>
              </a:rPr>
              <a:t>2-</a:t>
            </a:r>
            <a:r>
              <a:rPr lang="ru-RU" sz="2400" dirty="0" smtClean="0">
                <a:latin typeface="Times New Roman" pitchFamily="18" charset="0"/>
              </a:rPr>
              <a:t>те </a:t>
            </a:r>
            <a:r>
              <a:rPr lang="ru-RU" sz="2400" dirty="0" err="1" smtClean="0">
                <a:latin typeface="Times New Roman" pitchFamily="18" charset="0"/>
              </a:rPr>
              <a:t>величини</a:t>
            </a:r>
            <a:r>
              <a:rPr lang="ru-RU" sz="2400" dirty="0" smtClean="0">
                <a:latin typeface="Times New Roman" pitchFamily="18" charset="0"/>
              </a:rPr>
              <a:t> с</a:t>
            </a:r>
            <a:r>
              <a:rPr lang="en-US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възможно</a:t>
            </a:r>
            <a:endParaRPr lang="en-US" sz="2400" dirty="0" smtClean="0">
              <a:latin typeface="Times New Roman" pitchFamily="18" charset="0"/>
            </a:endParaRP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минималното</a:t>
            </a:r>
            <a:r>
              <a:rPr lang="ru-RU" sz="2400" dirty="0" smtClean="0">
                <a:latin typeface="Times New Roman" pitchFamily="18" charset="0"/>
              </a:rPr>
              <a:t> произведение на </a:t>
            </a:r>
            <a:r>
              <a:rPr lang="ru-RU" sz="2400" dirty="0" err="1" smtClean="0">
                <a:latin typeface="Times New Roman" pitchFamily="18" charset="0"/>
              </a:rPr>
              <a:t>флуктуациите</a:t>
            </a:r>
            <a:r>
              <a:rPr lang="ru-RU" sz="2400" dirty="0" smtClean="0">
                <a:latin typeface="Times New Roman" pitchFamily="18" charset="0"/>
              </a:rPr>
              <a:t> им. Като </a:t>
            </a:r>
            <a:r>
              <a:rPr lang="bg-BG" sz="2400" dirty="0" smtClean="0">
                <a:latin typeface="Times New Roman" pitchFamily="18" charset="0"/>
              </a:rPr>
              <a:t>м</a:t>
            </a:r>
            <a:r>
              <a:rPr lang="ru-RU" sz="2400" dirty="0" smtClean="0">
                <a:latin typeface="Times New Roman" pitchFamily="18" charset="0"/>
              </a:rPr>
              <a:t>ярка за</a:t>
            </a:r>
            <a:r>
              <a:rPr lang="en-US" sz="2400" dirty="0" smtClean="0">
                <a:latin typeface="Times New Roman" pitchFamily="18" charset="0"/>
              </a:rPr>
              <a:t> </a:t>
            </a:r>
            <a:r>
              <a:rPr lang="bg-BG" sz="2400" dirty="0" smtClean="0">
                <a:latin typeface="Times New Roman" pitchFamily="18" charset="0"/>
              </a:rPr>
              <a:t>о</a:t>
            </a:r>
            <a:r>
              <a:rPr lang="ru-RU" sz="2400" dirty="0" err="1" smtClean="0">
                <a:latin typeface="Times New Roman" pitchFamily="18" charset="0"/>
              </a:rPr>
              <a:t>ткло</a:t>
            </a:r>
            <a:r>
              <a:rPr lang="ru-RU" sz="2400" dirty="0" smtClean="0">
                <a:latin typeface="Times New Roman" pitchFamily="18" charset="0"/>
              </a:rPr>
              <a:t>-</a:t>
            </a:r>
          </a:p>
          <a:p>
            <a:pPr>
              <a:buNone/>
            </a:pPr>
            <a:r>
              <a:rPr lang="ru-RU" sz="2400" dirty="0" err="1" smtClean="0">
                <a:latin typeface="Times New Roman" pitchFamily="18" charset="0"/>
              </a:rPr>
              <a:t>нението</a:t>
            </a:r>
            <a:r>
              <a:rPr lang="ru-RU" sz="2400" dirty="0" smtClean="0">
                <a:latin typeface="Times New Roman" pitchFamily="18" charset="0"/>
              </a:rPr>
              <a:t> на </a:t>
            </a:r>
            <a:r>
              <a:rPr lang="ru-RU" sz="2400" dirty="0" err="1" smtClean="0">
                <a:latin typeface="Times New Roman" pitchFamily="18" charset="0"/>
              </a:rPr>
              <a:t>измерваните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стойности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на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en-US" sz="2400" i="1" dirty="0" smtClean="0">
                <a:latin typeface="Times New Roman" pitchFamily="18" charset="0"/>
              </a:rPr>
              <a:t>A </a:t>
            </a:r>
            <a:r>
              <a:rPr lang="bg-BG" sz="2400" dirty="0" smtClean="0">
                <a:latin typeface="Times New Roman" pitchFamily="18" charset="0"/>
              </a:rPr>
              <a:t>и </a:t>
            </a:r>
            <a:r>
              <a:rPr lang="en-US" sz="2400" i="1" dirty="0" smtClean="0">
                <a:latin typeface="Times New Roman" pitchFamily="18" charset="0"/>
              </a:rPr>
              <a:t>B</a:t>
            </a:r>
            <a:r>
              <a:rPr lang="ru-RU" sz="2400" dirty="0" smtClean="0">
                <a:latin typeface="Times New Roman" pitchFamily="18" charset="0"/>
              </a:rPr>
              <a:t>  от </a:t>
            </a:r>
            <a:r>
              <a:rPr lang="ru-RU" sz="2400" dirty="0" err="1" smtClean="0">
                <a:latin typeface="Times New Roman" pitchFamily="18" charset="0"/>
              </a:rPr>
              <a:t>средните</a:t>
            </a:r>
            <a:r>
              <a:rPr lang="ru-RU" sz="2400" dirty="0" smtClean="0">
                <a:latin typeface="Times New Roman" pitchFamily="18" charset="0"/>
              </a:rPr>
              <a:t> им </a:t>
            </a:r>
            <a:r>
              <a:rPr lang="ru-RU" sz="2400" dirty="0" err="1" smtClean="0">
                <a:latin typeface="Times New Roman" pitchFamily="18" charset="0"/>
              </a:rPr>
              <a:t>ще</a:t>
            </a:r>
            <a:r>
              <a:rPr lang="ru-RU" sz="2400" dirty="0" smtClean="0">
                <a:latin typeface="Times New Roman" pitchFamily="18" charset="0"/>
              </a:rPr>
              <a:t> изберем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средните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квадратични</a:t>
            </a:r>
            <a:r>
              <a:rPr lang="ru-RU" sz="2400" dirty="0" smtClean="0">
                <a:latin typeface="Times New Roman" pitchFamily="18" charset="0"/>
              </a:rPr>
              <a:t> отклонения (</a:t>
            </a:r>
            <a:r>
              <a:rPr lang="ru-RU" sz="2400" dirty="0" err="1" smtClean="0">
                <a:latin typeface="Times New Roman" pitchFamily="18" charset="0"/>
              </a:rPr>
              <a:t>дисперсиите</a:t>
            </a:r>
            <a:r>
              <a:rPr lang="ru-RU" sz="2400" dirty="0" smtClean="0">
                <a:latin typeface="Times New Roman" pitchFamily="18" charset="0"/>
              </a:rPr>
              <a:t>) </a:t>
            </a:r>
            <a:r>
              <a:rPr lang="bg-BG" sz="2400" dirty="0" smtClean="0">
                <a:latin typeface="Times New Roman" pitchFamily="18" charset="0"/>
              </a:rPr>
              <a:t>               и</a:t>
            </a:r>
          </a:p>
          <a:p>
            <a:pPr>
              <a:buNone/>
            </a:pPr>
            <a:endParaRPr lang="bg-BG" sz="2400" dirty="0" smtClean="0">
              <a:latin typeface="Times New Roman" pitchFamily="18" charset="0"/>
            </a:endParaRPr>
          </a:p>
          <a:p>
            <a:pPr>
              <a:buNone/>
            </a:pPr>
            <a:endParaRPr lang="bg-BG" sz="2400" dirty="0" smtClean="0">
              <a:latin typeface="Times New Roman" pitchFamily="18" charset="0"/>
            </a:endParaRP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</a:rPr>
              <a:t>•  </a:t>
            </a:r>
            <a:r>
              <a:rPr lang="ru-RU" sz="2400" b="1" i="1" dirty="0" err="1" smtClean="0">
                <a:latin typeface="Times New Roman" pitchFamily="18" charset="0"/>
              </a:rPr>
              <a:t>Съотношение</a:t>
            </a:r>
            <a:r>
              <a:rPr lang="ru-RU" sz="2400" b="1" i="1" dirty="0" smtClean="0">
                <a:latin typeface="Times New Roman" pitchFamily="18" charset="0"/>
              </a:rPr>
              <a:t> на </a:t>
            </a:r>
            <a:r>
              <a:rPr lang="ru-RU" sz="2400" b="1" i="1" dirty="0" err="1" smtClean="0">
                <a:latin typeface="Times New Roman" pitchFamily="18" charset="0"/>
              </a:rPr>
              <a:t>Хайзенберг</a:t>
            </a:r>
            <a:r>
              <a:rPr lang="ru-RU" sz="2400" b="1" i="1" dirty="0" smtClean="0">
                <a:latin typeface="Times New Roman" pitchFamily="18" charset="0"/>
              </a:rPr>
              <a:t> за </a:t>
            </a:r>
            <a:r>
              <a:rPr lang="ru-RU" sz="2400" b="1" i="1" dirty="0" err="1" smtClean="0">
                <a:latin typeface="Times New Roman" pitchFamily="18" charset="0"/>
              </a:rPr>
              <a:t>дисперсията</a:t>
            </a:r>
            <a:endParaRPr lang="ru-RU" sz="2400" b="1" i="1" dirty="0" smtClean="0">
              <a:latin typeface="Times New Roman" pitchFamily="18" charset="0"/>
            </a:endParaRPr>
          </a:p>
          <a:p>
            <a:pPr>
              <a:buNone/>
            </a:pPr>
            <a:endParaRPr lang="ru-RU" sz="2400" b="1" i="1" dirty="0" smtClean="0">
              <a:latin typeface="Times New Roman" pitchFamily="18" charset="0"/>
            </a:endParaRP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</a:rPr>
              <a:t>То </a:t>
            </a:r>
            <a:r>
              <a:rPr lang="ru-RU" sz="2400" dirty="0" err="1" smtClean="0">
                <a:latin typeface="Times New Roman" pitchFamily="18" charset="0"/>
              </a:rPr>
              <a:t>дава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връзката</a:t>
            </a:r>
            <a:r>
              <a:rPr lang="ru-RU" sz="2400" dirty="0" smtClean="0">
                <a:latin typeface="Times New Roman" pitchFamily="18" charset="0"/>
              </a:rPr>
              <a:t> между </a:t>
            </a:r>
            <a:r>
              <a:rPr lang="ru-RU" sz="2400" dirty="0" err="1" smtClean="0">
                <a:latin typeface="Times New Roman" pitchFamily="18" charset="0"/>
              </a:rPr>
              <a:t>неопределеностите</a:t>
            </a:r>
            <a:r>
              <a:rPr lang="ru-RU" sz="2400" dirty="0" smtClean="0">
                <a:latin typeface="Times New Roman" pitchFamily="18" charset="0"/>
              </a:rPr>
              <a:t> при </a:t>
            </a:r>
            <a:r>
              <a:rPr lang="ru-RU" sz="2400" dirty="0" err="1" smtClean="0">
                <a:latin typeface="Times New Roman" pitchFamily="18" charset="0"/>
              </a:rPr>
              <a:t>измерванията</a:t>
            </a:r>
            <a:r>
              <a:rPr lang="ru-RU" sz="2400" dirty="0" smtClean="0">
                <a:latin typeface="Times New Roman" pitchFamily="18" charset="0"/>
              </a:rPr>
              <a:t> и се на-</a:t>
            </a:r>
          </a:p>
          <a:p>
            <a:pPr>
              <a:buNone/>
            </a:pPr>
            <a:r>
              <a:rPr lang="ru-RU" sz="2400" dirty="0" err="1" smtClean="0">
                <a:latin typeface="Times New Roman" pitchFamily="18" charset="0"/>
              </a:rPr>
              <a:t>рича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</a:rPr>
              <a:t>съотношение</a:t>
            </a:r>
            <a:r>
              <a:rPr lang="ru-RU" sz="2400" b="1" dirty="0" smtClean="0">
                <a:latin typeface="Times New Roman" pitchFamily="18" charset="0"/>
              </a:rPr>
              <a:t> за </a:t>
            </a:r>
            <a:r>
              <a:rPr lang="ru-RU" sz="2400" b="1" dirty="0" err="1" smtClean="0">
                <a:latin typeface="Times New Roman" pitchFamily="18" charset="0"/>
              </a:rPr>
              <a:t>неопределеност</a:t>
            </a:r>
            <a:r>
              <a:rPr lang="ru-RU" sz="2400" dirty="0" smtClean="0">
                <a:latin typeface="Times New Roman" pitchFamily="18" charset="0"/>
              </a:rPr>
              <a:t>. </a:t>
            </a:r>
            <a:r>
              <a:rPr lang="ru-RU" sz="2400" dirty="0" err="1" smtClean="0">
                <a:latin typeface="Times New Roman" pitchFamily="18" charset="0"/>
              </a:rPr>
              <a:t>Колкото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по-точно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измерваме</a:t>
            </a:r>
            <a:endParaRPr lang="ru-RU" sz="2400" dirty="0" smtClean="0">
              <a:latin typeface="Times New Roman" pitchFamily="18" charset="0"/>
            </a:endParaRPr>
          </a:p>
          <a:p>
            <a:pPr>
              <a:buNone/>
            </a:pPr>
            <a:r>
              <a:rPr lang="ru-RU" sz="2400" dirty="0" err="1" smtClean="0">
                <a:latin typeface="Times New Roman" pitchFamily="18" charset="0"/>
              </a:rPr>
              <a:t>едната</a:t>
            </a:r>
            <a:r>
              <a:rPr lang="ru-RU" sz="2400" dirty="0" smtClean="0">
                <a:latin typeface="Times New Roman" pitchFamily="18" charset="0"/>
              </a:rPr>
              <a:t> величина, толкова </a:t>
            </a:r>
            <a:r>
              <a:rPr lang="ru-RU" sz="2400" dirty="0" err="1" smtClean="0">
                <a:latin typeface="Times New Roman" pitchFamily="18" charset="0"/>
              </a:rPr>
              <a:t>по-неопределена</a:t>
            </a:r>
            <a:r>
              <a:rPr lang="ru-RU" sz="2400" dirty="0" smtClean="0">
                <a:latin typeface="Times New Roman" pitchFamily="18" charset="0"/>
              </a:rPr>
              <a:t> се </a:t>
            </a:r>
            <a:r>
              <a:rPr lang="ru-RU" sz="2400" dirty="0" err="1" smtClean="0">
                <a:latin typeface="Times New Roman" pitchFamily="18" charset="0"/>
              </a:rPr>
              <a:t>оказва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другата</a:t>
            </a:r>
            <a:r>
              <a:rPr lang="ru-RU" sz="2400" dirty="0" smtClean="0">
                <a:latin typeface="Times New Roman" pitchFamily="18" charset="0"/>
              </a:rPr>
              <a:t> и обратно.</a:t>
            </a:r>
          </a:p>
          <a:p>
            <a:pPr>
              <a:buNone/>
            </a:pPr>
            <a:r>
              <a:rPr lang="ru-RU" sz="2400" dirty="0" err="1" smtClean="0">
                <a:latin typeface="Times New Roman" pitchFamily="18" charset="0"/>
              </a:rPr>
              <a:t>Съотношението</a:t>
            </a:r>
            <a:r>
              <a:rPr lang="ru-RU" sz="2400" dirty="0" smtClean="0">
                <a:latin typeface="Times New Roman" pitchFamily="18" charset="0"/>
              </a:rPr>
              <a:t> за </a:t>
            </a:r>
            <a:r>
              <a:rPr lang="ru-RU" sz="2400" dirty="0" err="1" smtClean="0">
                <a:latin typeface="Times New Roman" pitchFamily="18" charset="0"/>
              </a:rPr>
              <a:t>неопределеност</a:t>
            </a:r>
            <a:r>
              <a:rPr lang="ru-RU" sz="2400" dirty="0" smtClean="0">
                <a:latin typeface="Times New Roman" pitchFamily="18" charset="0"/>
              </a:rPr>
              <a:t> е следствие от </a:t>
            </a:r>
            <a:r>
              <a:rPr lang="ru-RU" sz="2400" dirty="0" err="1" smtClean="0">
                <a:latin typeface="Times New Roman" pitchFamily="18" charset="0"/>
              </a:rPr>
              <a:t>основните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принципи</a:t>
            </a:r>
            <a:endParaRPr lang="ru-RU" sz="2400" dirty="0" smtClean="0">
              <a:latin typeface="Times New Roman" pitchFamily="18" charset="0"/>
            </a:endParaRP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</a:rPr>
              <a:t> на КМ и е в сила за двойка </a:t>
            </a:r>
            <a:r>
              <a:rPr lang="ru-RU" sz="2400" dirty="0" err="1" smtClean="0">
                <a:latin typeface="Times New Roman" pitchFamily="18" charset="0"/>
              </a:rPr>
              <a:t>величини</a:t>
            </a:r>
            <a:r>
              <a:rPr lang="ru-RU" sz="2400" dirty="0" smtClean="0">
                <a:latin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</a:rPr>
              <a:t>чиито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оператори</a:t>
            </a:r>
            <a:r>
              <a:rPr lang="ru-RU" sz="2400" dirty="0" smtClean="0">
                <a:latin typeface="Times New Roman" pitchFamily="18" charset="0"/>
              </a:rPr>
              <a:t> не </a:t>
            </a:r>
            <a:r>
              <a:rPr lang="ru-RU" sz="2400" dirty="0" err="1" smtClean="0">
                <a:latin typeface="Times New Roman" pitchFamily="18" charset="0"/>
              </a:rPr>
              <a:t>комутират</a:t>
            </a:r>
            <a:r>
              <a:rPr lang="ru-RU" sz="2400" dirty="0" smtClean="0">
                <a:latin typeface="Times New Roman" pitchFamily="18" charset="0"/>
              </a:rPr>
              <a:t>.</a:t>
            </a:r>
          </a:p>
          <a:p>
            <a:pPr>
              <a:buNone/>
            </a:pPr>
            <a:r>
              <a:rPr lang="ru-RU" sz="2400" dirty="0" err="1" smtClean="0">
                <a:latin typeface="Times New Roman" pitchFamily="18" charset="0"/>
              </a:rPr>
              <a:t>Неопределеност</a:t>
            </a:r>
            <a:r>
              <a:rPr lang="ru-RU" sz="2400" dirty="0" smtClean="0">
                <a:latin typeface="Times New Roman" pitchFamily="18" charset="0"/>
              </a:rPr>
              <a:t> на </a:t>
            </a:r>
            <a:r>
              <a:rPr lang="bg-BG" sz="2400" spc="-10" dirty="0" smtClean="0">
                <a:latin typeface="Times New Roman"/>
                <a:ea typeface="Times New Roman"/>
              </a:rPr>
              <a:t>координатата и </a:t>
            </a:r>
            <a:r>
              <a:rPr lang="bg-BG" sz="2400" spc="-10" dirty="0" err="1" smtClean="0">
                <a:latin typeface="Times New Roman"/>
                <a:ea typeface="Times New Roman"/>
              </a:rPr>
              <a:t>компонентата</a:t>
            </a:r>
            <a:r>
              <a:rPr lang="bg-BG" sz="2400" spc="-10" dirty="0" smtClean="0">
                <a:latin typeface="Times New Roman"/>
                <a:ea typeface="Times New Roman"/>
              </a:rPr>
              <a:t> </a:t>
            </a:r>
            <a:r>
              <a:rPr lang="en-GB" sz="2400" spc="-10" dirty="0" smtClean="0">
                <a:latin typeface="Times New Roman"/>
                <a:ea typeface="Times New Roman"/>
              </a:rPr>
              <a:t> </a:t>
            </a:r>
            <a:r>
              <a:rPr lang="bg-BG" sz="2400" spc="-10" dirty="0" smtClean="0">
                <a:latin typeface="Times New Roman"/>
                <a:ea typeface="Times New Roman"/>
              </a:rPr>
              <a:t>на импулса</a:t>
            </a:r>
            <a:endParaRPr lang="ru-RU" sz="2400" dirty="0" smtClean="0">
              <a:latin typeface="Times New Roman" pitchFamily="18" charset="0"/>
            </a:endParaRPr>
          </a:p>
          <a:p>
            <a:pPr>
              <a:buNone/>
            </a:pPr>
            <a:endParaRPr lang="en-US" sz="2400" dirty="0">
              <a:latin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FFEBF-AC71-420D-9A36-DFCB78D0D215}" type="slidenum">
              <a:rPr lang="en-US" smtClean="0"/>
              <a:pPr/>
              <a:t>14</a:t>
            </a:fld>
            <a:endParaRPr lang="en-US"/>
          </a:p>
        </p:txBody>
      </p:sp>
      <p:graphicFrame>
        <p:nvGraphicFramePr>
          <p:cNvPr id="30721" name="Object 1"/>
          <p:cNvGraphicFramePr>
            <a:graphicFrameLocks noChangeAspect="1"/>
          </p:cNvGraphicFramePr>
          <p:nvPr/>
        </p:nvGraphicFramePr>
        <p:xfrm>
          <a:off x="6500826" y="1857364"/>
          <a:ext cx="1141418" cy="428032"/>
        </p:xfrm>
        <a:graphic>
          <a:graphicData uri="http://schemas.openxmlformats.org/presentationml/2006/ole">
            <p:oleObj spid="_x0000_s30721" name="Equation" r:id="rId3" imgW="711000" imgH="266400" progId="Equation.DSMT4">
              <p:embed/>
            </p:oleObj>
          </a:graphicData>
        </a:graphic>
      </p:graphicFrame>
      <p:graphicFrame>
        <p:nvGraphicFramePr>
          <p:cNvPr id="30722" name="Object 2"/>
          <p:cNvGraphicFramePr>
            <a:graphicFrameLocks noChangeAspect="1"/>
          </p:cNvGraphicFramePr>
          <p:nvPr/>
        </p:nvGraphicFramePr>
        <p:xfrm>
          <a:off x="7850219" y="1839194"/>
          <a:ext cx="1222375" cy="428625"/>
        </p:xfrm>
        <a:graphic>
          <a:graphicData uri="http://schemas.openxmlformats.org/presentationml/2006/ole">
            <p:oleObj spid="_x0000_s30722" name="Equation" r:id="rId4" imgW="761760" imgH="266400" progId="Equation.DSMT4">
              <p:embed/>
            </p:oleObj>
          </a:graphicData>
        </a:graphic>
      </p:graphicFrame>
      <p:graphicFrame>
        <p:nvGraphicFramePr>
          <p:cNvPr id="30723" name="Object 3"/>
          <p:cNvGraphicFramePr>
            <a:graphicFrameLocks noChangeAspect="1"/>
          </p:cNvGraphicFramePr>
          <p:nvPr/>
        </p:nvGraphicFramePr>
        <p:xfrm>
          <a:off x="2127853" y="2285992"/>
          <a:ext cx="4515849" cy="819154"/>
        </p:xfrm>
        <a:graphic>
          <a:graphicData uri="http://schemas.openxmlformats.org/presentationml/2006/ole">
            <p:oleObj spid="_x0000_s30723" name="Equation" r:id="rId5" imgW="2730240" imgH="495000" progId="Equation.DSMT4">
              <p:embed/>
            </p:oleObj>
          </a:graphicData>
        </a:graphic>
      </p:graphicFrame>
      <p:graphicFrame>
        <p:nvGraphicFramePr>
          <p:cNvPr id="30724" name="Object 4"/>
          <p:cNvGraphicFramePr>
            <a:graphicFrameLocks noChangeAspect="1"/>
          </p:cNvGraphicFramePr>
          <p:nvPr/>
        </p:nvGraphicFramePr>
        <p:xfrm>
          <a:off x="3357554" y="3429000"/>
          <a:ext cx="1463247" cy="642942"/>
        </p:xfrm>
        <a:graphic>
          <a:graphicData uri="http://schemas.openxmlformats.org/presentationml/2006/ole">
            <p:oleObj spid="_x0000_s30724" name="Equation" r:id="rId6" imgW="838080" imgH="368280" progId="Equation.DSMT4">
              <p:embed/>
            </p:oleObj>
          </a:graphicData>
        </a:graphic>
      </p:graphicFrame>
      <p:graphicFrame>
        <p:nvGraphicFramePr>
          <p:cNvPr id="30725" name="Object 5"/>
          <p:cNvGraphicFramePr>
            <a:graphicFrameLocks noChangeAspect="1"/>
          </p:cNvGraphicFramePr>
          <p:nvPr/>
        </p:nvGraphicFramePr>
        <p:xfrm>
          <a:off x="2852738" y="6251575"/>
          <a:ext cx="3108325" cy="642938"/>
        </p:xfrm>
        <a:graphic>
          <a:graphicData uri="http://schemas.openxmlformats.org/presentationml/2006/ole">
            <p:oleObj spid="_x0000_s30725" name="Equation" r:id="rId7" imgW="1841400" imgH="38088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71462"/>
            <a:ext cx="9144000" cy="785818"/>
          </a:xfrm>
        </p:spPr>
        <p:txBody>
          <a:bodyPr>
            <a:normAutofit fontScale="90000"/>
          </a:bodyPr>
          <a:lstStyle/>
          <a:p>
            <a:r>
              <a:rPr lang="ru-RU" sz="2400" b="1" dirty="0" smtClean="0">
                <a:latin typeface="Times New Roman" pitchFamily="18" charset="0"/>
              </a:rPr>
              <a:t>7.6  СУПЕРПОЗИЦИЯ НА СЪСТОЯНИЯ С НЕПРЕКЪСНАТА ВЕЛИЧИНА</a:t>
            </a:r>
            <a:endParaRPr lang="en-US" sz="2400" b="1" dirty="0">
              <a:latin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42908" y="642918"/>
            <a:ext cx="9644130" cy="621508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b="1" i="1" dirty="0" smtClean="0">
                <a:latin typeface="Times New Roman" pitchFamily="18" charset="0"/>
              </a:rPr>
              <a:t>⁪•</a:t>
            </a:r>
            <a:r>
              <a:rPr lang="el-GR" sz="2400" b="1" i="1" dirty="0" smtClean="0">
                <a:latin typeface="Times New Roman" pitchFamily="18" charset="0"/>
              </a:rPr>
              <a:t> </a:t>
            </a:r>
            <a:r>
              <a:rPr lang="ru-RU" sz="2400" b="1" i="1" dirty="0" err="1" smtClean="0">
                <a:latin typeface="Times New Roman" pitchFamily="18" charset="0"/>
              </a:rPr>
              <a:t>Нормиране</a:t>
            </a:r>
            <a:r>
              <a:rPr lang="ru-RU" sz="2400" b="1" i="1" dirty="0" smtClean="0">
                <a:latin typeface="Times New Roman" pitchFamily="18" charset="0"/>
              </a:rPr>
              <a:t> на  </a:t>
            </a:r>
            <a:r>
              <a:rPr lang="el-GR" sz="2400" b="1" i="1" dirty="0" smtClean="0">
                <a:latin typeface="Times New Roman" pitchFamily="18" charset="0"/>
              </a:rPr>
              <a:t>ψ</a:t>
            </a:r>
            <a:r>
              <a:rPr lang="ru-RU" sz="2400" b="1" i="1" dirty="0" smtClean="0">
                <a:latin typeface="Times New Roman" pitchFamily="18" charset="0"/>
              </a:rPr>
              <a:t>-</a:t>
            </a:r>
            <a:r>
              <a:rPr lang="ru-RU" sz="2400" b="1" i="1" dirty="0" err="1" smtClean="0">
                <a:latin typeface="Times New Roman" pitchFamily="18" charset="0"/>
              </a:rPr>
              <a:t>функцията</a:t>
            </a:r>
            <a:r>
              <a:rPr lang="ru-RU" sz="2400" b="1" i="1" dirty="0" smtClean="0">
                <a:latin typeface="Times New Roman" pitchFamily="18" charset="0"/>
              </a:rPr>
              <a:t> на свободна частица и </a:t>
            </a:r>
            <a:r>
              <a:rPr lang="ru-RU" sz="2400" b="1" i="1" dirty="0" err="1" smtClean="0">
                <a:latin typeface="Times New Roman" pitchFamily="18" charset="0"/>
              </a:rPr>
              <a:t>разходимост</a:t>
            </a:r>
            <a:endParaRPr lang="ru-RU" sz="2400" b="1" i="1" dirty="0" smtClean="0">
              <a:latin typeface="Times New Roman" pitchFamily="18" charset="0"/>
            </a:endParaRPr>
          </a:p>
          <a:p>
            <a:pPr>
              <a:buNone/>
            </a:pPr>
            <a:endParaRPr lang="ru-RU" sz="2400" b="1" i="1" dirty="0" smtClean="0">
              <a:latin typeface="Times New Roman" pitchFamily="18" charset="0"/>
            </a:endParaRPr>
          </a:p>
          <a:p>
            <a:pPr>
              <a:buNone/>
            </a:pPr>
            <a:endParaRPr lang="ru-RU" sz="2400" b="1" i="1" dirty="0" smtClean="0">
              <a:latin typeface="Times New Roman" pitchFamily="18" charset="0"/>
            </a:endParaRPr>
          </a:p>
          <a:p>
            <a:pPr>
              <a:buNone/>
            </a:pPr>
            <a:endParaRPr lang="ru-RU" sz="2400" b="1" i="1" dirty="0" smtClean="0">
              <a:latin typeface="Times New Roman" pitchFamily="18" charset="0"/>
            </a:endParaRPr>
          </a:p>
          <a:p>
            <a:pPr>
              <a:buNone/>
            </a:pPr>
            <a:endParaRPr lang="ru-RU" sz="2400" b="1" i="1" dirty="0" smtClean="0">
              <a:latin typeface="Times New Roman" pitchFamily="18" charset="0"/>
            </a:endParaRPr>
          </a:p>
          <a:p>
            <a:pPr>
              <a:buNone/>
            </a:pPr>
            <a:endParaRPr lang="en-US" sz="2400" b="1" i="1" dirty="0" smtClean="0">
              <a:latin typeface="Times New Roman" pitchFamily="18" charset="0"/>
            </a:endParaRP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</a:rPr>
              <a:t>По аналогия с</a:t>
            </a:r>
            <a:r>
              <a:rPr lang="el-GR" sz="2400" dirty="0" smtClean="0">
                <a:latin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</a:rPr>
              <a:t>(</a:t>
            </a:r>
            <a:r>
              <a:rPr lang="el-GR" sz="2400" dirty="0" smtClean="0">
                <a:latin typeface="Times New Roman" pitchFamily="18" charset="0"/>
              </a:rPr>
              <a:t>α)</a:t>
            </a:r>
            <a:r>
              <a:rPr lang="ru-RU" sz="2400" dirty="0" smtClean="0">
                <a:latin typeface="Times New Roman" pitchFamily="18" charset="0"/>
              </a:rPr>
              <a:t> Дирак </a:t>
            </a:r>
            <a:r>
              <a:rPr lang="ru-RU" sz="2400" dirty="0" err="1" smtClean="0">
                <a:latin typeface="Times New Roman" pitchFamily="18" charset="0"/>
              </a:rPr>
              <a:t>въвежда</a:t>
            </a:r>
            <a:r>
              <a:rPr lang="ru-RU" sz="2400" dirty="0" smtClean="0">
                <a:latin typeface="Times New Roman" pitchFamily="18" charset="0"/>
              </a:rPr>
              <a:t> условие за </a:t>
            </a:r>
            <a:r>
              <a:rPr lang="ru-RU" sz="2400" dirty="0" err="1" smtClean="0">
                <a:latin typeface="Times New Roman" pitchFamily="18" charset="0"/>
              </a:rPr>
              <a:t>ортонормираност</a:t>
            </a:r>
            <a:r>
              <a:rPr lang="ru-RU" sz="2400" dirty="0" smtClean="0">
                <a:latin typeface="Times New Roman" pitchFamily="18" charset="0"/>
              </a:rPr>
              <a:t> на </a:t>
            </a:r>
            <a:r>
              <a:rPr lang="ru-RU" sz="2400" dirty="0" err="1" smtClean="0">
                <a:latin typeface="Times New Roman" pitchFamily="18" charset="0"/>
              </a:rPr>
              <a:t>вълно</a:t>
            </a:r>
            <a:r>
              <a:rPr lang="ru-RU" sz="2400" dirty="0" smtClean="0">
                <a:latin typeface="Times New Roman" pitchFamily="18" charset="0"/>
              </a:rPr>
              <a:t>-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</a:rPr>
              <a:t>вата функция на </a:t>
            </a:r>
            <a:r>
              <a:rPr lang="ru-RU" sz="2400" dirty="0" err="1" smtClean="0">
                <a:latin typeface="Times New Roman" pitchFamily="18" charset="0"/>
              </a:rPr>
              <a:t>състояние</a:t>
            </a:r>
            <a:r>
              <a:rPr lang="ru-RU" sz="2400" dirty="0" smtClean="0">
                <a:latin typeface="Times New Roman" pitchFamily="18" charset="0"/>
              </a:rPr>
              <a:t> с </a:t>
            </a:r>
            <a:r>
              <a:rPr lang="ru-RU" sz="2400" dirty="0" err="1" smtClean="0">
                <a:latin typeface="Times New Roman" pitchFamily="18" charset="0"/>
              </a:rPr>
              <a:t>непрекъсната</a:t>
            </a:r>
            <a:r>
              <a:rPr lang="ru-RU" sz="2400" dirty="0" smtClean="0">
                <a:latin typeface="Times New Roman" pitchFamily="18" charset="0"/>
              </a:rPr>
              <a:t> величина. На 2 </a:t>
            </a:r>
            <a:r>
              <a:rPr lang="ru-RU" sz="2400" dirty="0" err="1" smtClean="0">
                <a:latin typeface="Times New Roman" pitchFamily="18" charset="0"/>
              </a:rPr>
              <a:t>фиксирани</a:t>
            </a:r>
            <a:r>
              <a:rPr lang="ru-RU" sz="2400" dirty="0" smtClean="0">
                <a:latin typeface="Times New Roman" pitchFamily="18" charset="0"/>
              </a:rPr>
              <a:t> </a:t>
            </a:r>
          </a:p>
          <a:p>
            <a:pPr>
              <a:buNone/>
            </a:pPr>
            <a:r>
              <a:rPr lang="ru-RU" sz="2400" dirty="0" err="1" smtClean="0">
                <a:latin typeface="Times New Roman" pitchFamily="18" charset="0"/>
              </a:rPr>
              <a:t>стойности</a:t>
            </a:r>
            <a:r>
              <a:rPr lang="ru-RU" sz="2400" dirty="0" smtClean="0">
                <a:latin typeface="Times New Roman" pitchFamily="18" charset="0"/>
              </a:rPr>
              <a:t> на </a:t>
            </a:r>
            <a:r>
              <a:rPr lang="ru-RU" sz="2400" dirty="0" err="1" smtClean="0">
                <a:latin typeface="Times New Roman" pitchFamily="18" charset="0"/>
              </a:rPr>
              <a:t>импулса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en-US" sz="2400" i="1" dirty="0" smtClean="0">
                <a:latin typeface="Times New Roman" pitchFamily="18" charset="0"/>
              </a:rPr>
              <a:t>p</a:t>
            </a:r>
            <a:r>
              <a:rPr lang="ru-RU" sz="2400" dirty="0" smtClean="0">
                <a:latin typeface="Times New Roman" pitchFamily="18" charset="0"/>
              </a:rPr>
              <a:t> и </a:t>
            </a:r>
            <a:r>
              <a:rPr lang="en-US" sz="2400" i="1" dirty="0" smtClean="0">
                <a:latin typeface="Times New Roman" pitchFamily="18" charset="0"/>
              </a:rPr>
              <a:t>   </a:t>
            </a:r>
            <a:r>
              <a:rPr lang="ru-RU" sz="2400" dirty="0" smtClean="0">
                <a:latin typeface="Times New Roman" pitchFamily="18" charset="0"/>
              </a:rPr>
              <a:t>  </a:t>
            </a:r>
            <a:r>
              <a:rPr lang="ru-RU" sz="2400" dirty="0" err="1" smtClean="0">
                <a:latin typeface="Times New Roman" pitchFamily="18" charset="0"/>
              </a:rPr>
              <a:t>съответстват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функциите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</a:rPr>
              <a:t>      </a:t>
            </a:r>
            <a:r>
              <a:rPr lang="ru-RU" sz="2400" dirty="0" smtClean="0">
                <a:latin typeface="Times New Roman" pitchFamily="18" charset="0"/>
              </a:rPr>
              <a:t>  </a:t>
            </a:r>
            <a:r>
              <a:rPr lang="en-US" sz="2400" dirty="0" smtClean="0">
                <a:latin typeface="Times New Roman" pitchFamily="18" charset="0"/>
              </a:rPr>
              <a:t>   </a:t>
            </a:r>
            <a:r>
              <a:rPr lang="ru-RU" sz="2400" dirty="0" smtClean="0">
                <a:latin typeface="Times New Roman" pitchFamily="18" charset="0"/>
              </a:rPr>
              <a:t>и</a:t>
            </a:r>
            <a:r>
              <a:rPr lang="en-US" sz="2400" dirty="0" smtClean="0">
                <a:latin typeface="Times New Roman" pitchFamily="18" charset="0"/>
              </a:rPr>
              <a:t>      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</a:rPr>
              <a:t>     </a:t>
            </a:r>
            <a:r>
              <a:rPr lang="ru-RU" sz="2400" dirty="0" smtClean="0">
                <a:latin typeface="Times New Roman" pitchFamily="18" charset="0"/>
              </a:rPr>
              <a:t> </a:t>
            </a:r>
            <a:endParaRPr lang="en-US" sz="2400" dirty="0" smtClean="0">
              <a:latin typeface="Times New Roman" pitchFamily="18" charset="0"/>
            </a:endParaRPr>
          </a:p>
          <a:p>
            <a:pPr>
              <a:buNone/>
            </a:pPr>
            <a:endParaRPr lang="en-US" sz="2400" dirty="0" smtClean="0">
              <a:latin typeface="Times New Roman" pitchFamily="18" charset="0"/>
            </a:endParaRPr>
          </a:p>
          <a:p>
            <a:pPr>
              <a:buNone/>
            </a:pPr>
            <a:endParaRPr lang="en-US" sz="2400" dirty="0" smtClean="0">
              <a:latin typeface="Times New Roman" pitchFamily="18" charset="0"/>
            </a:endParaRP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</a:rPr>
              <a:t>                 </a:t>
            </a:r>
            <a:r>
              <a:rPr lang="ru-RU" sz="2400" dirty="0" smtClean="0">
                <a:latin typeface="Times New Roman" pitchFamily="18" charset="0"/>
              </a:rPr>
              <a:t>е </a:t>
            </a:r>
            <a:r>
              <a:rPr lang="ru-RU" sz="2400" dirty="0" err="1" smtClean="0">
                <a:latin typeface="Times New Roman" pitchFamily="18" charset="0"/>
              </a:rPr>
              <a:t>специална</a:t>
            </a:r>
            <a:r>
              <a:rPr lang="ru-RU" sz="2400" dirty="0" smtClean="0">
                <a:latin typeface="Times New Roman" pitchFamily="18" charset="0"/>
              </a:rPr>
              <a:t> обобщена функция, наречена </a:t>
            </a:r>
            <a:r>
              <a:rPr lang="ru-RU" sz="2400" dirty="0" err="1" smtClean="0">
                <a:latin typeface="Times New Roman" pitchFamily="18" charset="0"/>
              </a:rPr>
              <a:t>делта-функция</a:t>
            </a:r>
            <a:r>
              <a:rPr lang="ru-RU" sz="2400" dirty="0" smtClean="0">
                <a:latin typeface="Times New Roman" pitchFamily="18" charset="0"/>
              </a:rPr>
              <a:t> на</a:t>
            </a:r>
            <a:endParaRPr lang="en-US" sz="2400" dirty="0" smtClean="0">
              <a:latin typeface="Times New Roman" pitchFamily="18" charset="0"/>
            </a:endParaRP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</a:rPr>
              <a:t> Дирак.</a:t>
            </a:r>
            <a:endParaRPr lang="el-GR" sz="2400" dirty="0" smtClean="0">
              <a:latin typeface="Times New Roman" pitchFamily="18" charset="0"/>
            </a:endParaRPr>
          </a:p>
          <a:p>
            <a:pPr>
              <a:buNone/>
            </a:pPr>
            <a:endParaRPr lang="el-GR" sz="2400" b="1" i="1" dirty="0" smtClean="0">
              <a:latin typeface="Times New Roman" pitchFamily="18" charset="0"/>
            </a:endParaRPr>
          </a:p>
          <a:p>
            <a:pPr>
              <a:buNone/>
            </a:pPr>
            <a:endParaRPr lang="el-GR" sz="2400" b="1" i="1" dirty="0" smtClean="0">
              <a:latin typeface="Times New Roman" pitchFamily="18" charset="0"/>
            </a:endParaRPr>
          </a:p>
          <a:p>
            <a:pPr>
              <a:buNone/>
            </a:pPr>
            <a:endParaRPr lang="el-GR" sz="2400" b="1" i="1" dirty="0" smtClean="0">
              <a:latin typeface="Times New Roman" pitchFamily="18" charset="0"/>
            </a:endParaRPr>
          </a:p>
          <a:p>
            <a:pPr>
              <a:buNone/>
            </a:pPr>
            <a:endParaRPr lang="en-US" sz="2400" b="1" i="1" dirty="0">
              <a:latin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10432" y="6564337"/>
            <a:ext cx="2133600" cy="365125"/>
          </a:xfrm>
        </p:spPr>
        <p:txBody>
          <a:bodyPr/>
          <a:lstStyle/>
          <a:p>
            <a:fld id="{2ADFFEBF-AC71-420D-9A36-DFCB78D0D215}" type="slidenum">
              <a:rPr lang="en-US" smtClean="0"/>
              <a:pPr/>
              <a:t>15</a:t>
            </a:fld>
            <a:endParaRPr lang="en-US" dirty="0"/>
          </a:p>
        </p:txBody>
      </p:sp>
      <p:graphicFrame>
        <p:nvGraphicFramePr>
          <p:cNvPr id="29697" name="Object 1"/>
          <p:cNvGraphicFramePr>
            <a:graphicFrameLocks noChangeAspect="1"/>
          </p:cNvGraphicFramePr>
          <p:nvPr/>
        </p:nvGraphicFramePr>
        <p:xfrm>
          <a:off x="357158" y="1214422"/>
          <a:ext cx="4899806" cy="785818"/>
        </p:xfrm>
        <a:graphic>
          <a:graphicData uri="http://schemas.openxmlformats.org/presentationml/2006/ole">
            <p:oleObj spid="_x0000_s29697" name="Equation" r:id="rId3" imgW="2692080" imgH="431640" progId="Equation.DSMT4">
              <p:embed/>
            </p:oleObj>
          </a:graphicData>
        </a:graphic>
      </p:graphicFrame>
      <p:graphicFrame>
        <p:nvGraphicFramePr>
          <p:cNvPr id="29698" name="Object 2"/>
          <p:cNvGraphicFramePr>
            <a:graphicFrameLocks noChangeAspect="1"/>
          </p:cNvGraphicFramePr>
          <p:nvPr/>
        </p:nvGraphicFramePr>
        <p:xfrm>
          <a:off x="7294581" y="1357298"/>
          <a:ext cx="1722449" cy="500066"/>
        </p:xfrm>
        <a:graphic>
          <a:graphicData uri="http://schemas.openxmlformats.org/presentationml/2006/ole">
            <p:oleObj spid="_x0000_s29698" name="Equation" r:id="rId4" imgW="787320" imgH="228600" progId="Equation.DSMT4">
              <p:embed/>
            </p:oleObj>
          </a:graphicData>
        </a:graphic>
      </p:graphicFrame>
      <p:graphicFrame>
        <p:nvGraphicFramePr>
          <p:cNvPr id="29699" name="Object 3"/>
          <p:cNvGraphicFramePr>
            <a:graphicFrameLocks noChangeAspect="1"/>
          </p:cNvGraphicFramePr>
          <p:nvPr/>
        </p:nvGraphicFramePr>
        <p:xfrm>
          <a:off x="2378075" y="2071688"/>
          <a:ext cx="3933825" cy="857250"/>
        </p:xfrm>
        <a:graphic>
          <a:graphicData uri="http://schemas.openxmlformats.org/presentationml/2006/ole">
            <p:oleObj spid="_x0000_s29699" name="Equation" r:id="rId5" imgW="1981080" imgH="431640" progId="Equation.DSMT4">
              <p:embed/>
            </p:oleObj>
          </a:graphicData>
        </a:graphic>
      </p:graphicFrame>
      <p:sp>
        <p:nvSpPr>
          <p:cNvPr id="8" name="Rectangle 7"/>
          <p:cNvSpPr/>
          <p:nvPr/>
        </p:nvSpPr>
        <p:spPr>
          <a:xfrm>
            <a:off x="-142908" y="2786058"/>
            <a:ext cx="396974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bg-BG" sz="2400" b="1" i="1" dirty="0" smtClean="0">
                <a:latin typeface="Times New Roman"/>
                <a:ea typeface="Times New Roman"/>
              </a:rPr>
              <a:t>• Делта-функция на </a:t>
            </a:r>
            <a:r>
              <a:rPr lang="bg-BG" sz="2400" b="1" i="1" dirty="0" err="1" smtClean="0">
                <a:latin typeface="Times New Roman"/>
                <a:ea typeface="Times New Roman"/>
              </a:rPr>
              <a:t>Дирак</a:t>
            </a:r>
            <a:endParaRPr lang="en-US" sz="2400" b="1" dirty="0"/>
          </a:p>
        </p:txBody>
      </p:sp>
      <p:graphicFrame>
        <p:nvGraphicFramePr>
          <p:cNvPr id="29700" name="Object 4"/>
          <p:cNvGraphicFramePr>
            <a:graphicFrameLocks noChangeAspect="1"/>
          </p:cNvGraphicFramePr>
          <p:nvPr/>
        </p:nvGraphicFramePr>
        <p:xfrm>
          <a:off x="3286116" y="4214818"/>
          <a:ext cx="347755" cy="428628"/>
        </p:xfrm>
        <a:graphic>
          <a:graphicData uri="http://schemas.openxmlformats.org/presentationml/2006/ole">
            <p:oleObj spid="_x0000_s29700" name="Equation" r:id="rId6" imgW="164880" imgH="203040" progId="Equation.DSMT4">
              <p:embed/>
            </p:oleObj>
          </a:graphicData>
        </a:graphic>
      </p:graphicFrame>
      <p:graphicFrame>
        <p:nvGraphicFramePr>
          <p:cNvPr id="29701" name="Object 5"/>
          <p:cNvGraphicFramePr>
            <a:graphicFrameLocks noChangeAspect="1"/>
          </p:cNvGraphicFramePr>
          <p:nvPr/>
        </p:nvGraphicFramePr>
        <p:xfrm>
          <a:off x="7907338" y="4214813"/>
          <a:ext cx="1122362" cy="482600"/>
        </p:xfrm>
        <a:graphic>
          <a:graphicData uri="http://schemas.openxmlformats.org/presentationml/2006/ole">
            <p:oleObj spid="_x0000_s29701" name="Equation" r:id="rId7" imgW="533160" imgH="228600" progId="Equation.DSMT4">
              <p:embed/>
            </p:oleObj>
          </a:graphicData>
        </a:graphic>
      </p:graphicFrame>
      <p:graphicFrame>
        <p:nvGraphicFramePr>
          <p:cNvPr id="29702" name="Object 6"/>
          <p:cNvGraphicFramePr>
            <a:graphicFrameLocks noChangeAspect="1"/>
          </p:cNvGraphicFramePr>
          <p:nvPr/>
        </p:nvGraphicFramePr>
        <p:xfrm>
          <a:off x="6929454" y="4214819"/>
          <a:ext cx="857256" cy="428628"/>
        </p:xfrm>
        <a:graphic>
          <a:graphicData uri="http://schemas.openxmlformats.org/presentationml/2006/ole">
            <p:oleObj spid="_x0000_s29702" name="Equation" r:id="rId8" imgW="457200" imgH="228600" progId="Equation.DSMT4">
              <p:embed/>
            </p:oleObj>
          </a:graphicData>
        </a:graphic>
      </p:graphicFrame>
      <p:sp>
        <p:nvSpPr>
          <p:cNvPr id="29704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9703" name="Object 7"/>
          <p:cNvGraphicFramePr>
            <a:graphicFrameLocks noChangeAspect="1"/>
          </p:cNvGraphicFramePr>
          <p:nvPr/>
        </p:nvGraphicFramePr>
        <p:xfrm>
          <a:off x="3305175" y="4805374"/>
          <a:ext cx="2624147" cy="552452"/>
        </p:xfrm>
        <a:graphic>
          <a:graphicData uri="http://schemas.openxmlformats.org/presentationml/2006/ole">
            <p:oleObj spid="_x0000_s29703" name="Equation" r:id="rId9" imgW="1269449" imgH="266584" progId="Equation.DSMT4">
              <p:embed/>
            </p:oleObj>
          </a:graphicData>
        </a:graphic>
      </p:graphicFrame>
      <p:graphicFrame>
        <p:nvGraphicFramePr>
          <p:cNvPr id="29705" name="Object 9"/>
          <p:cNvGraphicFramePr>
            <a:graphicFrameLocks noChangeAspect="1"/>
          </p:cNvGraphicFramePr>
          <p:nvPr/>
        </p:nvGraphicFramePr>
        <p:xfrm>
          <a:off x="-71470" y="5534042"/>
          <a:ext cx="1258888" cy="395288"/>
        </p:xfrm>
        <a:graphic>
          <a:graphicData uri="http://schemas.openxmlformats.org/presentationml/2006/ole">
            <p:oleObj spid="_x0000_s29705" name="Equation" r:id="rId10" imgW="609480" imgH="19044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42900"/>
            <a:ext cx="9144000" cy="785818"/>
          </a:xfrm>
        </p:spPr>
        <p:txBody>
          <a:bodyPr>
            <a:normAutofit fontScale="90000"/>
          </a:bodyPr>
          <a:lstStyle/>
          <a:p>
            <a:r>
              <a:rPr lang="ru-RU" sz="2400" b="1" dirty="0" smtClean="0">
                <a:latin typeface="Times New Roman" pitchFamily="18" charset="0"/>
              </a:rPr>
              <a:t>7.6  СУПЕРПОЗИЦИЯ НА СЪСТОЯНИЯ С НЕПРЕКЪСНАТА ВЕЛИЧИНА</a:t>
            </a:r>
            <a:endParaRPr lang="en-US" sz="2400" b="1" dirty="0">
              <a:latin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571480"/>
            <a:ext cx="9429784" cy="6286520"/>
          </a:xfrm>
        </p:spPr>
        <p:txBody>
          <a:bodyPr>
            <a:normAutofit/>
          </a:bodyPr>
          <a:lstStyle/>
          <a:p>
            <a:r>
              <a:rPr lang="bg-BG" sz="2400" b="1" i="1" dirty="0" smtClean="0">
                <a:latin typeface="Times New Roman" pitchFamily="18" charset="0"/>
              </a:rPr>
              <a:t>Свойства</a:t>
            </a:r>
          </a:p>
          <a:p>
            <a:endParaRPr lang="bg-BG" sz="2400" b="1" i="1" dirty="0" smtClean="0">
              <a:latin typeface="Times New Roman" pitchFamily="18" charset="0"/>
            </a:endParaRPr>
          </a:p>
          <a:p>
            <a:endParaRPr lang="bg-BG" sz="2400" b="1" i="1" dirty="0" smtClean="0">
              <a:latin typeface="Times New Roman" pitchFamily="18" charset="0"/>
            </a:endParaRPr>
          </a:p>
          <a:p>
            <a:endParaRPr lang="bg-BG" sz="2400" b="1" i="1" dirty="0" smtClean="0">
              <a:latin typeface="Times New Roman" pitchFamily="18" charset="0"/>
            </a:endParaRPr>
          </a:p>
          <a:p>
            <a:endParaRPr lang="bg-BG" sz="2400" b="1" i="1" dirty="0" smtClean="0">
              <a:latin typeface="Times New Roman" pitchFamily="18" charset="0"/>
            </a:endParaRPr>
          </a:p>
          <a:p>
            <a:r>
              <a:rPr lang="ru-RU" sz="2400" b="1" i="1" dirty="0" err="1" smtClean="0">
                <a:latin typeface="Times New Roman" pitchFamily="18" charset="0"/>
              </a:rPr>
              <a:t>Определяне</a:t>
            </a:r>
            <a:r>
              <a:rPr lang="ru-RU" sz="2400" b="1" i="1" dirty="0" smtClean="0">
                <a:latin typeface="Times New Roman" pitchFamily="18" charset="0"/>
              </a:rPr>
              <a:t> на </a:t>
            </a:r>
            <a:r>
              <a:rPr lang="ru-RU" sz="2400" b="1" i="1" dirty="0" err="1" smtClean="0">
                <a:latin typeface="Times New Roman" pitchFamily="18" charset="0"/>
              </a:rPr>
              <a:t>амплитудата</a:t>
            </a:r>
            <a:r>
              <a:rPr lang="ru-RU" sz="2400" b="1" i="1" dirty="0" smtClean="0">
                <a:latin typeface="Times New Roman" pitchFamily="18" charset="0"/>
              </a:rPr>
              <a:t> </a:t>
            </a:r>
            <a:r>
              <a:rPr lang="ru-RU" sz="2400" b="1" i="1" dirty="0" err="1" smtClean="0">
                <a:latin typeface="Times New Roman" pitchFamily="18" charset="0"/>
              </a:rPr>
              <a:t>на</a:t>
            </a:r>
            <a:r>
              <a:rPr lang="ru-RU" sz="2400" b="1" i="1" dirty="0" smtClean="0">
                <a:latin typeface="Times New Roman" pitchFamily="18" charset="0"/>
              </a:rPr>
              <a:t>      -</a:t>
            </a:r>
            <a:r>
              <a:rPr lang="ru-RU" sz="2400" b="1" i="1" dirty="0" err="1" smtClean="0">
                <a:latin typeface="Times New Roman" pitchFamily="18" charset="0"/>
              </a:rPr>
              <a:t>функцията</a:t>
            </a:r>
            <a:endParaRPr lang="ru-RU" sz="2400" b="1" i="1" dirty="0" smtClean="0">
              <a:latin typeface="Times New Roman" pitchFamily="18" charset="0"/>
            </a:endParaRPr>
          </a:p>
          <a:p>
            <a:endParaRPr lang="ru-RU" sz="2400" b="1" i="1" dirty="0" smtClean="0">
              <a:latin typeface="Times New Roman" pitchFamily="18" charset="0"/>
            </a:endParaRPr>
          </a:p>
          <a:p>
            <a:endParaRPr lang="ru-RU" sz="2400" b="1" i="1" dirty="0" smtClean="0">
              <a:latin typeface="Times New Roman" pitchFamily="18" charset="0"/>
            </a:endParaRPr>
          </a:p>
          <a:p>
            <a:endParaRPr lang="bg-BG" sz="2400" b="1" i="1" dirty="0" smtClean="0">
              <a:latin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10432" y="6564337"/>
            <a:ext cx="2133600" cy="365125"/>
          </a:xfrm>
        </p:spPr>
        <p:txBody>
          <a:bodyPr/>
          <a:lstStyle/>
          <a:p>
            <a:fld id="{2ADFFEBF-AC71-420D-9A36-DFCB78D0D215}" type="slidenum">
              <a:rPr lang="en-US" smtClean="0"/>
              <a:pPr/>
              <a:t>16</a:t>
            </a:fld>
            <a:endParaRPr lang="en-US"/>
          </a:p>
        </p:txBody>
      </p:sp>
      <p:graphicFrame>
        <p:nvGraphicFramePr>
          <p:cNvPr id="28674" name="Object 2"/>
          <p:cNvGraphicFramePr>
            <a:graphicFrameLocks noChangeAspect="1"/>
          </p:cNvGraphicFramePr>
          <p:nvPr/>
        </p:nvGraphicFramePr>
        <p:xfrm>
          <a:off x="3116276" y="1071546"/>
          <a:ext cx="3384550" cy="684213"/>
        </p:xfrm>
        <a:graphic>
          <a:graphicData uri="http://schemas.openxmlformats.org/presentationml/2006/ole">
            <p:oleObj spid="_x0000_s28674" name="Equation" r:id="rId3" imgW="2323800" imgH="469800" progId="Equation.DSMT4">
              <p:embed/>
            </p:oleObj>
          </a:graphicData>
        </a:graphic>
      </p:graphicFrame>
      <p:graphicFrame>
        <p:nvGraphicFramePr>
          <p:cNvPr id="28675" name="Object 3"/>
          <p:cNvGraphicFramePr>
            <a:graphicFrameLocks noChangeAspect="1"/>
          </p:cNvGraphicFramePr>
          <p:nvPr/>
        </p:nvGraphicFramePr>
        <p:xfrm>
          <a:off x="150813" y="1928813"/>
          <a:ext cx="2586037" cy="714375"/>
        </p:xfrm>
        <a:graphic>
          <a:graphicData uri="http://schemas.openxmlformats.org/presentationml/2006/ole">
            <p:oleObj spid="_x0000_s28675" name="Equation" r:id="rId4" imgW="1701720" imgH="469800" progId="Equation.DSMT4">
              <p:embed/>
            </p:oleObj>
          </a:graphicData>
        </a:graphic>
      </p:graphicFrame>
      <p:graphicFrame>
        <p:nvGraphicFramePr>
          <p:cNvPr id="28676" name="Object 4"/>
          <p:cNvGraphicFramePr>
            <a:graphicFrameLocks noChangeAspect="1"/>
          </p:cNvGraphicFramePr>
          <p:nvPr/>
        </p:nvGraphicFramePr>
        <p:xfrm>
          <a:off x="3055938" y="1928813"/>
          <a:ext cx="2174875" cy="717550"/>
        </p:xfrm>
        <a:graphic>
          <a:graphicData uri="http://schemas.openxmlformats.org/presentationml/2006/ole">
            <p:oleObj spid="_x0000_s28676" name="Equation" r:id="rId5" imgW="1307880" imgH="431640" progId="Equation.DSMT4">
              <p:embed/>
            </p:oleObj>
          </a:graphicData>
        </a:graphic>
      </p:graphicFrame>
      <p:sp>
        <p:nvSpPr>
          <p:cNvPr id="2867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8677" name="Object 5"/>
          <p:cNvGraphicFramePr>
            <a:graphicFrameLocks noChangeAspect="1"/>
          </p:cNvGraphicFramePr>
          <p:nvPr/>
        </p:nvGraphicFramePr>
        <p:xfrm>
          <a:off x="5867400" y="2071688"/>
          <a:ext cx="1730375" cy="500062"/>
        </p:xfrm>
        <a:graphic>
          <a:graphicData uri="http://schemas.openxmlformats.org/presentationml/2006/ole">
            <p:oleObj spid="_x0000_s28677" name="Equation" r:id="rId6" imgW="787320" imgH="228600" progId="Equation.DSMT4">
              <p:embed/>
            </p:oleObj>
          </a:graphicData>
        </a:graphic>
      </p:graphicFrame>
      <p:graphicFrame>
        <p:nvGraphicFramePr>
          <p:cNvPr id="28679" name="Object 7"/>
          <p:cNvGraphicFramePr>
            <a:graphicFrameLocks noChangeAspect="1"/>
          </p:cNvGraphicFramePr>
          <p:nvPr/>
        </p:nvGraphicFramePr>
        <p:xfrm>
          <a:off x="215900" y="1071563"/>
          <a:ext cx="2212975" cy="642937"/>
        </p:xfrm>
        <a:graphic>
          <a:graphicData uri="http://schemas.openxmlformats.org/presentationml/2006/ole">
            <p:oleObj spid="_x0000_s28679" name="Equation" r:id="rId7" imgW="1485720" imgH="431640" progId="Equation.DSMT4">
              <p:embed/>
            </p:oleObj>
          </a:graphicData>
        </a:graphic>
      </p:graphicFrame>
      <p:graphicFrame>
        <p:nvGraphicFramePr>
          <p:cNvPr id="28680" name="Object 8"/>
          <p:cNvGraphicFramePr>
            <a:graphicFrameLocks noChangeAspect="1"/>
          </p:cNvGraphicFramePr>
          <p:nvPr/>
        </p:nvGraphicFramePr>
        <p:xfrm>
          <a:off x="4857752" y="2828922"/>
          <a:ext cx="381002" cy="457202"/>
        </p:xfrm>
        <a:graphic>
          <a:graphicData uri="http://schemas.openxmlformats.org/presentationml/2006/ole">
            <p:oleObj spid="_x0000_s28680" name="Equation" r:id="rId8" imgW="190440" imgH="228600" progId="Equation.DSMT4">
              <p:embed/>
            </p:oleObj>
          </a:graphicData>
        </a:graphic>
      </p:graphicFrame>
      <p:graphicFrame>
        <p:nvGraphicFramePr>
          <p:cNvPr id="28681" name="Object 9"/>
          <p:cNvGraphicFramePr>
            <a:graphicFrameLocks noChangeAspect="1"/>
          </p:cNvGraphicFramePr>
          <p:nvPr/>
        </p:nvGraphicFramePr>
        <p:xfrm>
          <a:off x="2322522" y="3108325"/>
          <a:ext cx="3606800" cy="812800"/>
        </p:xfrm>
        <a:graphic>
          <a:graphicData uri="http://schemas.openxmlformats.org/presentationml/2006/ole">
            <p:oleObj spid="_x0000_s28681" name="Equation" r:id="rId9" imgW="1803240" imgH="406080" progId="Equation.DSMT4">
              <p:embed/>
            </p:oleObj>
          </a:graphicData>
        </a:graphic>
      </p:graphicFrame>
      <p:graphicFrame>
        <p:nvGraphicFramePr>
          <p:cNvPr id="28683" name="Object 11"/>
          <p:cNvGraphicFramePr>
            <a:graphicFrameLocks noChangeAspect="1"/>
          </p:cNvGraphicFramePr>
          <p:nvPr/>
        </p:nvGraphicFramePr>
        <p:xfrm>
          <a:off x="1285852" y="3929066"/>
          <a:ext cx="6668228" cy="1571636"/>
        </p:xfrm>
        <a:graphic>
          <a:graphicData uri="http://schemas.openxmlformats.org/presentationml/2006/ole">
            <p:oleObj spid="_x0000_s28683" name="Equation" r:id="rId10" imgW="3771720" imgH="888840" progId="Equation.DSMT4">
              <p:embed/>
            </p:oleObj>
          </a:graphicData>
        </a:graphic>
      </p:graphicFrame>
      <p:graphicFrame>
        <p:nvGraphicFramePr>
          <p:cNvPr id="28684" name="Object 12"/>
          <p:cNvGraphicFramePr>
            <a:graphicFrameLocks noChangeAspect="1"/>
          </p:cNvGraphicFramePr>
          <p:nvPr/>
        </p:nvGraphicFramePr>
        <p:xfrm>
          <a:off x="-14288" y="5618163"/>
          <a:ext cx="4216401" cy="863600"/>
        </p:xfrm>
        <a:graphic>
          <a:graphicData uri="http://schemas.openxmlformats.org/presentationml/2006/ole">
            <p:oleObj spid="_x0000_s28684" name="Equation" r:id="rId11" imgW="2108160" imgH="431640" progId="Equation.DSMT4">
              <p:embed/>
            </p:oleObj>
          </a:graphicData>
        </a:graphic>
      </p:graphicFrame>
      <p:graphicFrame>
        <p:nvGraphicFramePr>
          <p:cNvPr id="28685" name="Object 13"/>
          <p:cNvGraphicFramePr>
            <a:graphicFrameLocks noChangeAspect="1"/>
          </p:cNvGraphicFramePr>
          <p:nvPr/>
        </p:nvGraphicFramePr>
        <p:xfrm>
          <a:off x="4724400" y="5643578"/>
          <a:ext cx="4419600" cy="838200"/>
        </p:xfrm>
        <a:graphic>
          <a:graphicData uri="http://schemas.openxmlformats.org/presentationml/2006/ole">
            <p:oleObj spid="_x0000_s28685" name="Equation" r:id="rId12" imgW="2209680" imgH="41904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60364"/>
            <a:ext cx="9144000" cy="774720"/>
          </a:xfrm>
        </p:spPr>
        <p:txBody>
          <a:bodyPr>
            <a:normAutofit fontScale="90000"/>
          </a:bodyPr>
          <a:lstStyle/>
          <a:p>
            <a:r>
              <a:rPr lang="ru-RU" sz="2400" b="1" dirty="0" smtClean="0">
                <a:latin typeface="Times New Roman"/>
              </a:rPr>
              <a:t>7.6  СУПЕРПОЗИЦИЯ НА СЪСТОЯНИЯ С НЕПРЕКЪСНАТА ВЕЛИЧИНА</a:t>
            </a:r>
            <a:endParaRPr lang="en-US" sz="2400" dirty="0">
              <a:latin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14356"/>
            <a:ext cx="9429784" cy="6143644"/>
          </a:xfrm>
        </p:spPr>
        <p:txBody>
          <a:bodyPr>
            <a:normAutofit/>
          </a:bodyPr>
          <a:lstStyle/>
          <a:p>
            <a:r>
              <a:rPr lang="bg-BG" sz="2400" b="1" i="1" dirty="0" err="1" smtClean="0"/>
              <a:t>Суперпозиция</a:t>
            </a:r>
            <a:r>
              <a:rPr lang="bg-BG" sz="2400" b="1" i="1" dirty="0" smtClean="0"/>
              <a:t> от състояния на свободна частица</a:t>
            </a:r>
          </a:p>
          <a:p>
            <a:endParaRPr lang="bg-BG" sz="2400" b="1" i="1" dirty="0" smtClean="0"/>
          </a:p>
          <a:p>
            <a:endParaRPr lang="bg-BG" sz="2400" b="1" i="1" dirty="0" smtClean="0"/>
          </a:p>
          <a:p>
            <a:endParaRPr lang="bg-BG" sz="2400" b="1" i="1" dirty="0" smtClean="0"/>
          </a:p>
          <a:p>
            <a:pPr>
              <a:buNone/>
            </a:pPr>
            <a:r>
              <a:rPr lang="ru-RU" sz="2400" dirty="0" smtClean="0"/>
              <a:t>Като знаем </a:t>
            </a:r>
            <a:r>
              <a:rPr lang="ru-RU" sz="2400" dirty="0" err="1" smtClean="0"/>
              <a:t>функцията</a:t>
            </a:r>
            <a:r>
              <a:rPr lang="ru-RU" sz="2400" dirty="0" smtClean="0"/>
              <a:t>            , т.е., можем да определим            . </a:t>
            </a:r>
            <a:r>
              <a:rPr lang="ru-RU" sz="2400" dirty="0" err="1" smtClean="0"/>
              <a:t>Ако</a:t>
            </a:r>
            <a:r>
              <a:rPr lang="ru-RU" sz="2400" dirty="0" smtClean="0"/>
              <a:t> </a:t>
            </a:r>
          </a:p>
          <a:p>
            <a:pPr>
              <a:buNone/>
            </a:pPr>
            <a:r>
              <a:rPr lang="ru-RU" sz="2400" dirty="0" smtClean="0"/>
              <a:t>знаем             , можем да определим              . </a:t>
            </a:r>
            <a:r>
              <a:rPr lang="ru-RU" sz="2400" dirty="0" err="1" smtClean="0"/>
              <a:t>Затова</a:t>
            </a:r>
            <a:r>
              <a:rPr lang="ru-RU" sz="2400" dirty="0" smtClean="0"/>
              <a:t> е </a:t>
            </a:r>
            <a:r>
              <a:rPr lang="ru-RU" sz="2400" dirty="0" err="1" smtClean="0"/>
              <a:t>достатъчно</a:t>
            </a:r>
            <a:r>
              <a:rPr lang="ru-RU" sz="2400" dirty="0" smtClean="0"/>
              <a:t> да си</a:t>
            </a:r>
          </a:p>
          <a:p>
            <a:pPr>
              <a:buNone/>
            </a:pPr>
            <a:r>
              <a:rPr lang="ru-RU" sz="2400" dirty="0" smtClean="0"/>
              <a:t> </a:t>
            </a:r>
            <a:r>
              <a:rPr lang="ru-RU" sz="2400" dirty="0" err="1" smtClean="0"/>
              <a:t>спомним</a:t>
            </a:r>
            <a:r>
              <a:rPr lang="ru-RU" sz="2400" dirty="0" smtClean="0"/>
              <a:t> </a:t>
            </a:r>
            <a:r>
              <a:rPr lang="ru-RU" sz="2400" dirty="0" err="1" smtClean="0"/>
              <a:t>преобразуванията</a:t>
            </a:r>
            <a:r>
              <a:rPr lang="ru-RU" sz="2400" dirty="0" smtClean="0"/>
              <a:t> на </a:t>
            </a:r>
            <a:r>
              <a:rPr lang="ru-RU" sz="2400" dirty="0" err="1" smtClean="0"/>
              <a:t>Фурие</a:t>
            </a:r>
            <a:r>
              <a:rPr lang="ru-RU" sz="2400" dirty="0" smtClean="0"/>
              <a:t> за </a:t>
            </a:r>
            <a:r>
              <a:rPr lang="ru-RU" sz="2400" dirty="0" err="1" smtClean="0"/>
              <a:t>функциите</a:t>
            </a:r>
            <a:r>
              <a:rPr lang="ru-RU" sz="2400" dirty="0" smtClean="0"/>
              <a:t>          и </a:t>
            </a:r>
          </a:p>
          <a:p>
            <a:pPr>
              <a:buNone/>
            </a:pPr>
            <a:endParaRPr lang="ru-RU" sz="2400" dirty="0" smtClean="0"/>
          </a:p>
          <a:p>
            <a:pPr>
              <a:buNone/>
            </a:pPr>
            <a:endParaRPr lang="ru-RU" sz="2400" dirty="0" smtClean="0"/>
          </a:p>
          <a:p>
            <a:pPr>
              <a:buNone/>
            </a:pPr>
            <a:endParaRPr lang="ru-RU" sz="2400" dirty="0" smtClean="0"/>
          </a:p>
          <a:p>
            <a:pPr>
              <a:buNone/>
            </a:pPr>
            <a:r>
              <a:rPr lang="ru-RU" sz="2400" dirty="0" smtClean="0"/>
              <a:t> </a:t>
            </a:r>
            <a:endParaRPr lang="bg-BG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10432" y="6564337"/>
            <a:ext cx="2133600" cy="365125"/>
          </a:xfrm>
        </p:spPr>
        <p:txBody>
          <a:bodyPr/>
          <a:lstStyle/>
          <a:p>
            <a:fld id="{2ADFFEBF-AC71-420D-9A36-DFCB78D0D215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-32" y="5643578"/>
            <a:ext cx="935837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g-BG" sz="2400" i="1" dirty="0" smtClean="0"/>
              <a:t>•    </a:t>
            </a:r>
            <a:r>
              <a:rPr lang="bg-BG" sz="2400" b="1" i="1" dirty="0" smtClean="0"/>
              <a:t>Импулсна вълнова функция и</a:t>
            </a:r>
            <a:r>
              <a:rPr lang="ru-RU" sz="2400" b="1" i="1" dirty="0" smtClean="0"/>
              <a:t> </a:t>
            </a:r>
            <a:r>
              <a:rPr lang="ru-RU" sz="2400" b="1" i="1" dirty="0" err="1" smtClean="0"/>
              <a:t>Фурие</a:t>
            </a:r>
            <a:r>
              <a:rPr lang="ru-RU" sz="2400" b="1" i="1" dirty="0" smtClean="0"/>
              <a:t>-</a:t>
            </a:r>
            <a:r>
              <a:rPr lang="bg-BG" sz="2400" b="1" i="1" dirty="0" smtClean="0"/>
              <a:t>преобразуване</a:t>
            </a:r>
            <a:endParaRPr lang="en-US" sz="2400" b="1" i="1" dirty="0"/>
          </a:p>
        </p:txBody>
      </p:sp>
      <p:graphicFrame>
        <p:nvGraphicFramePr>
          <p:cNvPr id="27649" name="Object 1"/>
          <p:cNvGraphicFramePr>
            <a:graphicFrameLocks noChangeAspect="1"/>
          </p:cNvGraphicFramePr>
          <p:nvPr/>
        </p:nvGraphicFramePr>
        <p:xfrm>
          <a:off x="71406" y="1142984"/>
          <a:ext cx="6109501" cy="1500198"/>
        </p:xfrm>
        <a:graphic>
          <a:graphicData uri="http://schemas.openxmlformats.org/presentationml/2006/ole">
            <p:oleObj spid="_x0000_s27649" name="Equation" r:id="rId3" imgW="3568680" imgH="876240" progId="Equation.DSMT4">
              <p:embed/>
            </p:oleObj>
          </a:graphicData>
        </a:graphic>
      </p:graphicFrame>
      <p:graphicFrame>
        <p:nvGraphicFramePr>
          <p:cNvPr id="27650" name="Object 2"/>
          <p:cNvGraphicFramePr>
            <a:graphicFrameLocks noChangeAspect="1"/>
          </p:cNvGraphicFramePr>
          <p:nvPr/>
        </p:nvGraphicFramePr>
        <p:xfrm>
          <a:off x="6069393" y="1857364"/>
          <a:ext cx="3074607" cy="774704"/>
        </p:xfrm>
        <a:graphic>
          <a:graphicData uri="http://schemas.openxmlformats.org/presentationml/2006/ole">
            <p:oleObj spid="_x0000_s27650" name="Equation" r:id="rId4" imgW="1612800" imgH="406080" progId="Equation.DSMT4">
              <p:embed/>
            </p:oleObj>
          </a:graphicData>
        </a:graphic>
      </p:graphicFrame>
      <p:graphicFrame>
        <p:nvGraphicFramePr>
          <p:cNvPr id="27651" name="Object 3"/>
          <p:cNvGraphicFramePr>
            <a:graphicFrameLocks noChangeAspect="1"/>
          </p:cNvGraphicFramePr>
          <p:nvPr/>
        </p:nvGraphicFramePr>
        <p:xfrm>
          <a:off x="3000364" y="2538409"/>
          <a:ext cx="782638" cy="390525"/>
        </p:xfrm>
        <a:graphic>
          <a:graphicData uri="http://schemas.openxmlformats.org/presentationml/2006/ole">
            <p:oleObj spid="_x0000_s27651" name="Equation" r:id="rId5" imgW="457200" imgH="228600" progId="Equation.DSMT4">
              <p:embed/>
            </p:oleObj>
          </a:graphicData>
        </a:graphic>
      </p:graphicFrame>
      <p:graphicFrame>
        <p:nvGraphicFramePr>
          <p:cNvPr id="27652" name="Object 4"/>
          <p:cNvGraphicFramePr>
            <a:graphicFrameLocks noChangeAspect="1"/>
          </p:cNvGraphicFramePr>
          <p:nvPr/>
        </p:nvGraphicFramePr>
        <p:xfrm>
          <a:off x="928662" y="2965450"/>
          <a:ext cx="760412" cy="392112"/>
        </p:xfrm>
        <a:graphic>
          <a:graphicData uri="http://schemas.openxmlformats.org/presentationml/2006/ole">
            <p:oleObj spid="_x0000_s27652" name="Equation" r:id="rId6" imgW="444240" imgH="228600" progId="Equation.DSMT4">
              <p:embed/>
            </p:oleObj>
          </a:graphicData>
        </a:graphic>
      </p:graphicFrame>
      <p:graphicFrame>
        <p:nvGraphicFramePr>
          <p:cNvPr id="27654" name="Object 6"/>
          <p:cNvGraphicFramePr>
            <a:graphicFrameLocks noChangeAspect="1"/>
          </p:cNvGraphicFramePr>
          <p:nvPr/>
        </p:nvGraphicFramePr>
        <p:xfrm>
          <a:off x="7358082" y="2536822"/>
          <a:ext cx="760412" cy="392112"/>
        </p:xfrm>
        <a:graphic>
          <a:graphicData uri="http://schemas.openxmlformats.org/presentationml/2006/ole">
            <p:oleObj spid="_x0000_s27654" name="Equation" r:id="rId7" imgW="444240" imgH="228600" progId="Equation.DSMT4">
              <p:embed/>
            </p:oleObj>
          </a:graphicData>
        </a:graphic>
      </p:graphicFrame>
      <p:graphicFrame>
        <p:nvGraphicFramePr>
          <p:cNvPr id="27655" name="Object 7"/>
          <p:cNvGraphicFramePr>
            <a:graphicFrameLocks noChangeAspect="1"/>
          </p:cNvGraphicFramePr>
          <p:nvPr/>
        </p:nvGraphicFramePr>
        <p:xfrm>
          <a:off x="4857752" y="2967037"/>
          <a:ext cx="782638" cy="390525"/>
        </p:xfrm>
        <a:graphic>
          <a:graphicData uri="http://schemas.openxmlformats.org/presentationml/2006/ole">
            <p:oleObj spid="_x0000_s27655" name="Equation" r:id="rId8" imgW="457200" imgH="228600" progId="Equation.DSMT4">
              <p:embed/>
            </p:oleObj>
          </a:graphicData>
        </a:graphic>
      </p:graphicFrame>
      <p:graphicFrame>
        <p:nvGraphicFramePr>
          <p:cNvPr id="27656" name="Object 8"/>
          <p:cNvGraphicFramePr>
            <a:graphicFrameLocks noChangeAspect="1"/>
          </p:cNvGraphicFramePr>
          <p:nvPr/>
        </p:nvGraphicFramePr>
        <p:xfrm>
          <a:off x="3214688" y="3816362"/>
          <a:ext cx="3429000" cy="1398588"/>
        </p:xfrm>
        <a:graphic>
          <a:graphicData uri="http://schemas.openxmlformats.org/presentationml/2006/ole">
            <p:oleObj spid="_x0000_s27656" name="Equation" r:id="rId9" imgW="2209680" imgH="901440" progId="Equation.DSMT4">
              <p:embed/>
            </p:oleObj>
          </a:graphicData>
        </a:graphic>
      </p:graphicFrame>
      <p:graphicFrame>
        <p:nvGraphicFramePr>
          <p:cNvPr id="27657" name="Object 9"/>
          <p:cNvGraphicFramePr>
            <a:graphicFrameLocks noChangeAspect="1"/>
          </p:cNvGraphicFramePr>
          <p:nvPr/>
        </p:nvGraphicFramePr>
        <p:xfrm>
          <a:off x="2760659" y="5143512"/>
          <a:ext cx="1239837" cy="354013"/>
        </p:xfrm>
        <a:graphic>
          <a:graphicData uri="http://schemas.openxmlformats.org/presentationml/2006/ole">
            <p:oleObj spid="_x0000_s27657" name="Equation" r:id="rId10" imgW="799920" imgH="228600" progId="Equation.DSMT4">
              <p:embed/>
            </p:oleObj>
          </a:graphicData>
        </a:graphic>
      </p:graphicFrame>
      <p:graphicFrame>
        <p:nvGraphicFramePr>
          <p:cNvPr id="27658" name="Object 10"/>
          <p:cNvGraphicFramePr>
            <a:graphicFrameLocks noChangeAspect="1"/>
          </p:cNvGraphicFramePr>
          <p:nvPr/>
        </p:nvGraphicFramePr>
        <p:xfrm>
          <a:off x="6929454" y="3455634"/>
          <a:ext cx="550862" cy="354012"/>
        </p:xfrm>
        <a:graphic>
          <a:graphicData uri="http://schemas.openxmlformats.org/presentationml/2006/ole">
            <p:oleObj spid="_x0000_s27658" name="Equation" r:id="rId11" imgW="355320" imgH="228600" progId="Equation.DSMT4">
              <p:embed/>
            </p:oleObj>
          </a:graphicData>
        </a:graphic>
      </p:graphicFrame>
      <p:graphicFrame>
        <p:nvGraphicFramePr>
          <p:cNvPr id="27662" name="Object 14"/>
          <p:cNvGraphicFramePr>
            <a:graphicFrameLocks noChangeAspect="1"/>
          </p:cNvGraphicFramePr>
          <p:nvPr/>
        </p:nvGraphicFramePr>
        <p:xfrm>
          <a:off x="7858148" y="3446756"/>
          <a:ext cx="511175" cy="354012"/>
        </p:xfrm>
        <a:graphic>
          <a:graphicData uri="http://schemas.openxmlformats.org/presentationml/2006/ole">
            <p:oleObj spid="_x0000_s27662" name="Equation" r:id="rId12" imgW="330120" imgH="228600" progId="Equation.DSMT4">
              <p:embed/>
            </p:oleObj>
          </a:graphicData>
        </a:graphic>
      </p:graphicFrame>
      <p:graphicFrame>
        <p:nvGraphicFramePr>
          <p:cNvPr id="27665" name="Object 17"/>
          <p:cNvGraphicFramePr>
            <a:graphicFrameLocks noChangeAspect="1"/>
          </p:cNvGraphicFramePr>
          <p:nvPr/>
        </p:nvGraphicFramePr>
        <p:xfrm>
          <a:off x="-188499" y="5143512"/>
          <a:ext cx="1620838" cy="361950"/>
        </p:xfrm>
        <a:graphic>
          <a:graphicData uri="http://schemas.openxmlformats.org/presentationml/2006/ole">
            <p:oleObj spid="_x0000_s27665" name="Equation" r:id="rId13" imgW="850680" imgH="190440" progId="Equation.DSMT4">
              <p:embed/>
            </p:oleObj>
          </a:graphicData>
        </a:graphic>
      </p:graphicFrame>
      <p:graphicFrame>
        <p:nvGraphicFramePr>
          <p:cNvPr id="27667" name="Object 19"/>
          <p:cNvGraphicFramePr>
            <a:graphicFrameLocks noChangeAspect="1"/>
          </p:cNvGraphicFramePr>
          <p:nvPr/>
        </p:nvGraphicFramePr>
        <p:xfrm>
          <a:off x="1571604" y="5138752"/>
          <a:ext cx="920750" cy="361950"/>
        </p:xfrm>
        <a:graphic>
          <a:graphicData uri="http://schemas.openxmlformats.org/presentationml/2006/ole">
            <p:oleObj spid="_x0000_s27667" name="Equation" r:id="rId14" imgW="482400" imgH="190440" progId="Equation.DSMT4">
              <p:embed/>
            </p:oleObj>
          </a:graphicData>
        </a:graphic>
      </p:graphicFrame>
      <p:graphicFrame>
        <p:nvGraphicFramePr>
          <p:cNvPr id="27670" name="Object 22"/>
          <p:cNvGraphicFramePr>
            <a:graphicFrameLocks noChangeAspect="1"/>
          </p:cNvGraphicFramePr>
          <p:nvPr/>
        </p:nvGraphicFramePr>
        <p:xfrm>
          <a:off x="4138622" y="5143512"/>
          <a:ext cx="1790700" cy="354012"/>
        </p:xfrm>
        <a:graphic>
          <a:graphicData uri="http://schemas.openxmlformats.org/presentationml/2006/ole">
            <p:oleObj spid="_x0000_s27670" name="Equation" r:id="rId15" imgW="1155600" imgH="228600" progId="Equation.DSMT4">
              <p:embed/>
            </p:oleObj>
          </a:graphicData>
        </a:graphic>
      </p:graphicFrame>
      <p:graphicFrame>
        <p:nvGraphicFramePr>
          <p:cNvPr id="27671" name="Object 23"/>
          <p:cNvGraphicFramePr>
            <a:graphicFrameLocks noChangeAspect="1"/>
          </p:cNvGraphicFramePr>
          <p:nvPr/>
        </p:nvGraphicFramePr>
        <p:xfrm>
          <a:off x="2132737" y="6072206"/>
          <a:ext cx="4368089" cy="785794"/>
        </p:xfrm>
        <a:graphic>
          <a:graphicData uri="http://schemas.openxmlformats.org/presentationml/2006/ole">
            <p:oleObj spid="_x0000_s27671" name="Equation" r:id="rId16" imgW="2400120" imgH="43164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42900"/>
            <a:ext cx="9144000" cy="917596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latin typeface="Times New Roman"/>
              </a:rPr>
              <a:t>7.6  СУПЕРПОЗИЦИЯ НА СЪСТОЯНИЯ С НЕПРЕКЪСНАТА ВЕЛИЧИНА</a:t>
            </a:r>
            <a:endParaRPr lang="en-US" sz="2400" dirty="0">
              <a:latin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42908" y="642918"/>
            <a:ext cx="9644130" cy="6215082"/>
          </a:xfrm>
        </p:spPr>
        <p:txBody>
          <a:bodyPr>
            <a:normAutofit/>
          </a:bodyPr>
          <a:lstStyle/>
          <a:p>
            <a:r>
              <a:rPr lang="bg-BG" sz="2400" dirty="0" smtClean="0">
                <a:latin typeface="Times New Roman" pitchFamily="18" charset="0"/>
              </a:rPr>
              <a:t> </a:t>
            </a:r>
            <a:r>
              <a:rPr lang="bg-BG" sz="2400" b="1" i="1" dirty="0" smtClean="0">
                <a:latin typeface="Times New Roman" pitchFamily="18" charset="0"/>
              </a:rPr>
              <a:t>Вероятностно разпределение на импулса</a:t>
            </a:r>
          </a:p>
          <a:p>
            <a:pPr>
              <a:buNone/>
            </a:pPr>
            <a:r>
              <a:rPr lang="ru-RU" sz="2400" dirty="0" err="1" smtClean="0">
                <a:latin typeface="Times New Roman" pitchFamily="18" charset="0"/>
              </a:rPr>
              <a:t>Тъй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като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познаването</a:t>
            </a:r>
            <a:r>
              <a:rPr lang="ru-RU" sz="2400" dirty="0" smtClean="0">
                <a:latin typeface="Times New Roman" pitchFamily="18" charset="0"/>
              </a:rPr>
              <a:t> на </a:t>
            </a:r>
            <a:r>
              <a:rPr lang="ru-RU" sz="2400" dirty="0" err="1" smtClean="0">
                <a:latin typeface="Times New Roman" pitchFamily="18" charset="0"/>
              </a:rPr>
              <a:t>функцията</a:t>
            </a:r>
            <a:r>
              <a:rPr lang="ru-RU" sz="2400" dirty="0" smtClean="0">
                <a:latin typeface="Times New Roman" pitchFamily="18" charset="0"/>
              </a:rPr>
              <a:t>            </a:t>
            </a:r>
            <a:r>
              <a:rPr lang="ru-RU" sz="2400" dirty="0" err="1" smtClean="0">
                <a:latin typeface="Times New Roman" pitchFamily="18" charset="0"/>
              </a:rPr>
              <a:t>позволява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еднозначно</a:t>
            </a:r>
            <a:r>
              <a:rPr lang="ru-RU" sz="2400" dirty="0" smtClean="0">
                <a:latin typeface="Times New Roman" pitchFamily="18" charset="0"/>
              </a:rPr>
              <a:t> да по-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</a:rPr>
              <a:t>лучим            , то            </a:t>
            </a:r>
            <a:r>
              <a:rPr lang="ru-RU" sz="2400" dirty="0" err="1" smtClean="0">
                <a:latin typeface="Times New Roman" pitchFamily="18" charset="0"/>
              </a:rPr>
              <a:t>определя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състоянието</a:t>
            </a:r>
            <a:r>
              <a:rPr lang="ru-RU" sz="2400" dirty="0" smtClean="0">
                <a:latin typeface="Times New Roman" pitchFamily="18" charset="0"/>
              </a:rPr>
              <a:t> на </a:t>
            </a:r>
            <a:r>
              <a:rPr lang="ru-RU" sz="2400" dirty="0" err="1" smtClean="0">
                <a:latin typeface="Times New Roman" pitchFamily="18" charset="0"/>
              </a:rPr>
              <a:t>системата</a:t>
            </a:r>
            <a:r>
              <a:rPr lang="ru-RU" sz="2400" dirty="0" smtClean="0">
                <a:latin typeface="Times New Roman" pitchFamily="18" charset="0"/>
              </a:rPr>
              <a:t>. </a:t>
            </a:r>
            <a:r>
              <a:rPr lang="ru-RU" sz="2400" dirty="0" err="1" smtClean="0">
                <a:latin typeface="Times New Roman" pitchFamily="18" charset="0"/>
              </a:rPr>
              <a:t>Тя</a:t>
            </a:r>
            <a:r>
              <a:rPr lang="ru-RU" sz="2400" dirty="0" smtClean="0">
                <a:latin typeface="Times New Roman" pitchFamily="18" charset="0"/>
              </a:rPr>
              <a:t> е </a:t>
            </a:r>
            <a:r>
              <a:rPr lang="ru-RU" sz="2400" dirty="0" err="1" smtClean="0">
                <a:latin typeface="Times New Roman" pitchFamily="18" charset="0"/>
              </a:rPr>
              <a:t>пълно</a:t>
            </a:r>
            <a:r>
              <a:rPr lang="ru-RU" sz="2400" dirty="0" smtClean="0">
                <a:latin typeface="Times New Roman" pitchFamily="18" charset="0"/>
              </a:rPr>
              <a:t>-</a:t>
            </a:r>
          </a:p>
          <a:p>
            <a:pPr>
              <a:buNone/>
            </a:pPr>
            <a:r>
              <a:rPr lang="ru-RU" sz="2400" dirty="0" err="1" smtClean="0">
                <a:latin typeface="Times New Roman" pitchFamily="18" charset="0"/>
              </a:rPr>
              <a:t>правна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вълнова</a:t>
            </a:r>
            <a:r>
              <a:rPr lang="ru-RU" sz="2400" dirty="0" smtClean="0">
                <a:latin typeface="Times New Roman" pitchFamily="18" charset="0"/>
              </a:rPr>
              <a:t> функция. </a:t>
            </a:r>
            <a:r>
              <a:rPr lang="ru-RU" sz="2400" dirty="0" err="1" smtClean="0">
                <a:latin typeface="Times New Roman" pitchFamily="18" charset="0"/>
              </a:rPr>
              <a:t>Тя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зависи</a:t>
            </a:r>
            <a:r>
              <a:rPr lang="ru-RU" sz="2400" dirty="0" smtClean="0">
                <a:latin typeface="Times New Roman" pitchFamily="18" charset="0"/>
              </a:rPr>
              <a:t> от </a:t>
            </a:r>
            <a:r>
              <a:rPr lang="ru-RU" sz="2400" dirty="0" err="1" smtClean="0">
                <a:latin typeface="Times New Roman" pitchFamily="18" charset="0"/>
              </a:rPr>
              <a:t>импулса</a:t>
            </a:r>
            <a:r>
              <a:rPr lang="ru-RU" sz="2400" dirty="0" smtClean="0">
                <a:latin typeface="Times New Roman" pitchFamily="18" charset="0"/>
              </a:rPr>
              <a:t> и е определена в „им-</a:t>
            </a:r>
          </a:p>
          <a:p>
            <a:pPr>
              <a:buNone/>
            </a:pPr>
            <a:r>
              <a:rPr lang="ru-RU" sz="2400" dirty="0" err="1" smtClean="0">
                <a:latin typeface="Times New Roman" pitchFamily="18" charset="0"/>
              </a:rPr>
              <a:t>пул-сното</a:t>
            </a:r>
            <a:r>
              <a:rPr lang="ru-RU" sz="2400" dirty="0" smtClean="0">
                <a:latin typeface="Times New Roman" pitchFamily="18" charset="0"/>
              </a:rPr>
              <a:t> пространство“ за </a:t>
            </a:r>
            <a:r>
              <a:rPr lang="ru-RU" sz="2400" dirty="0" err="1" smtClean="0">
                <a:latin typeface="Times New Roman" pitchFamily="18" charset="0"/>
              </a:rPr>
              <a:t>разлика</a:t>
            </a:r>
            <a:r>
              <a:rPr lang="ru-RU" sz="2400" dirty="0" smtClean="0">
                <a:latin typeface="Times New Roman" pitchFamily="18" charset="0"/>
              </a:rPr>
              <a:t> от           , </a:t>
            </a:r>
            <a:r>
              <a:rPr lang="ru-RU" sz="2400" dirty="0" err="1" smtClean="0">
                <a:latin typeface="Times New Roman" pitchFamily="18" charset="0"/>
              </a:rPr>
              <a:t>която</a:t>
            </a:r>
            <a:r>
              <a:rPr lang="ru-RU" sz="2400" dirty="0" smtClean="0">
                <a:latin typeface="Times New Roman" pitchFamily="18" charset="0"/>
              </a:rPr>
              <a:t> е определена в </a:t>
            </a:r>
          </a:p>
          <a:p>
            <a:pPr>
              <a:buNone/>
            </a:pPr>
            <a:r>
              <a:rPr lang="ru-RU" sz="2400" dirty="0" err="1" smtClean="0">
                <a:latin typeface="Times New Roman" pitchFamily="18" charset="0"/>
              </a:rPr>
              <a:t>реалното</a:t>
            </a:r>
            <a:r>
              <a:rPr lang="ru-RU" sz="2400" dirty="0" smtClean="0">
                <a:latin typeface="Times New Roman" pitchFamily="18" charset="0"/>
              </a:rPr>
              <a:t> пространство. </a:t>
            </a:r>
            <a:r>
              <a:rPr lang="ru-RU" sz="2400" dirty="0" err="1" smtClean="0">
                <a:latin typeface="Times New Roman" pitchFamily="18" charset="0"/>
              </a:rPr>
              <a:t>Така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че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вълновата</a:t>
            </a:r>
            <a:r>
              <a:rPr lang="ru-RU" sz="2400" dirty="0" smtClean="0">
                <a:latin typeface="Times New Roman" pitchFamily="18" charset="0"/>
              </a:rPr>
              <a:t> функция            (или     )   оп-</a:t>
            </a:r>
          </a:p>
          <a:p>
            <a:pPr>
              <a:buNone/>
            </a:pPr>
            <a:r>
              <a:rPr lang="ru-RU" sz="2400" dirty="0" err="1" smtClean="0">
                <a:latin typeface="Times New Roman" pitchFamily="18" charset="0"/>
              </a:rPr>
              <a:t>ределя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вероятностното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разпределение</a:t>
            </a:r>
            <a:r>
              <a:rPr lang="ru-RU" sz="2400" dirty="0" smtClean="0">
                <a:latin typeface="Times New Roman" pitchFamily="18" charset="0"/>
              </a:rPr>
              <a:t> на </a:t>
            </a:r>
            <a:r>
              <a:rPr lang="ru-RU" sz="2400" dirty="0" err="1" smtClean="0">
                <a:latin typeface="Times New Roman" pitchFamily="18" charset="0"/>
              </a:rPr>
              <a:t>импулсите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на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частиците</a:t>
            </a:r>
            <a:endParaRPr lang="ru-RU" sz="2400" dirty="0" smtClean="0">
              <a:latin typeface="Times New Roman" pitchFamily="18" charset="0"/>
            </a:endParaRPr>
          </a:p>
          <a:p>
            <a:pPr>
              <a:buNone/>
            </a:pPr>
            <a:r>
              <a:rPr lang="bg-BG" sz="2400" dirty="0" smtClean="0">
                <a:latin typeface="Times New Roman" pitchFamily="18" charset="0"/>
              </a:rPr>
              <a:t>                                                             </a:t>
            </a:r>
            <a:r>
              <a:rPr lang="ru-RU" sz="2000" dirty="0" err="1" smtClean="0">
                <a:latin typeface="Times New Roman" pitchFamily="18" charset="0"/>
              </a:rPr>
              <a:t>Почерняването</a:t>
            </a:r>
            <a:r>
              <a:rPr lang="ru-RU" sz="2000" dirty="0" smtClean="0">
                <a:latin typeface="Times New Roman" pitchFamily="18" charset="0"/>
              </a:rPr>
              <a:t> в т. </a:t>
            </a:r>
            <a:r>
              <a:rPr lang="en-US" sz="2000" i="1" dirty="0" smtClean="0">
                <a:latin typeface="Times New Roman" pitchFamily="18" charset="0"/>
              </a:rPr>
              <a:t>M </a:t>
            </a:r>
            <a:r>
              <a:rPr lang="ru-RU" sz="2000" dirty="0" smtClean="0">
                <a:latin typeface="Times New Roman" pitchFamily="18" charset="0"/>
              </a:rPr>
              <a:t>е</a:t>
            </a:r>
            <a:r>
              <a:rPr lang="en-US" sz="2000" dirty="0" smtClean="0">
                <a:latin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</a:rPr>
              <a:t>пропорциоално</a:t>
            </a:r>
            <a:r>
              <a:rPr lang="ru-RU" sz="2000" dirty="0" smtClean="0">
                <a:latin typeface="Times New Roman" pitchFamily="18" charset="0"/>
              </a:rPr>
              <a:t> на</a:t>
            </a:r>
            <a:endParaRPr lang="en-US" sz="2000" dirty="0" smtClean="0">
              <a:latin typeface="Times New Roman" pitchFamily="18" charset="0"/>
            </a:endParaRP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</a:rPr>
              <a:t>                                                                         </a:t>
            </a:r>
            <a:r>
              <a:rPr lang="ru-RU" sz="2000" dirty="0" err="1" smtClean="0">
                <a:latin typeface="Times New Roman" pitchFamily="18" charset="0"/>
              </a:rPr>
              <a:t>частиците</a:t>
            </a:r>
            <a:r>
              <a:rPr lang="ru-RU" sz="2000" dirty="0" smtClean="0">
                <a:latin typeface="Times New Roman" pitchFamily="18" charset="0"/>
              </a:rPr>
              <a:t> с</a:t>
            </a:r>
            <a:r>
              <a:rPr lang="en-US" sz="2000" dirty="0" smtClean="0">
                <a:latin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</a:rPr>
              <a:t>координати</a:t>
            </a:r>
            <a:r>
              <a:rPr lang="en-US" sz="2000" dirty="0" smtClean="0">
                <a:latin typeface="Times New Roman" pitchFamily="18" charset="0"/>
              </a:rPr>
              <a:t>         </a:t>
            </a:r>
            <a:r>
              <a:rPr lang="ru-RU" sz="2000" dirty="0" smtClean="0">
                <a:latin typeface="Times New Roman" pitchFamily="18" charset="0"/>
              </a:rPr>
              <a:t>–</a:t>
            </a:r>
            <a:endParaRPr lang="en-US" sz="2000" dirty="0" smtClean="0">
              <a:latin typeface="Times New Roman" pitchFamily="18" charset="0"/>
            </a:endParaRPr>
          </a:p>
          <a:p>
            <a:pPr>
              <a:buNone/>
            </a:pPr>
            <a:r>
              <a:rPr lang="en-US" sz="2000" dirty="0" smtClean="0">
                <a:latin typeface="Times New Roman" pitchFamily="18" charset="0"/>
              </a:rPr>
              <a:t>                                                                            </a:t>
            </a:r>
            <a:r>
              <a:rPr lang="ru-RU" sz="2000" dirty="0" smtClean="0">
                <a:latin typeface="Times New Roman" pitchFamily="18" charset="0"/>
              </a:rPr>
              <a:t>  </a:t>
            </a:r>
            <a:r>
              <a:rPr lang="en-US" sz="2000" dirty="0" smtClean="0">
                <a:latin typeface="Times New Roman" pitchFamily="18" charset="0"/>
              </a:rPr>
              <a:t>                       </a:t>
            </a:r>
            <a:r>
              <a:rPr lang="ru-RU" sz="2000" dirty="0" smtClean="0">
                <a:latin typeface="Times New Roman" pitchFamily="18" charset="0"/>
              </a:rPr>
              <a:t>Но то </a:t>
            </a:r>
            <a:r>
              <a:rPr lang="ru-RU" sz="2000" dirty="0" err="1" smtClean="0">
                <a:latin typeface="Times New Roman" pitchFamily="18" charset="0"/>
              </a:rPr>
              <a:t>също</a:t>
            </a:r>
            <a:r>
              <a:rPr lang="ru-RU" sz="2000" dirty="0" smtClean="0">
                <a:latin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</a:rPr>
              <a:t>така</a:t>
            </a:r>
            <a:r>
              <a:rPr lang="ru-RU" sz="2000" dirty="0" smtClean="0">
                <a:latin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</a:rPr>
              <a:t>може</a:t>
            </a:r>
            <a:r>
              <a:rPr lang="ru-RU" sz="2000" dirty="0" smtClean="0">
                <a:latin typeface="Times New Roman" pitchFamily="18" charset="0"/>
              </a:rPr>
              <a:t> да</a:t>
            </a:r>
            <a:endParaRPr lang="en-US" sz="2000" dirty="0" smtClean="0">
              <a:latin typeface="Times New Roman" pitchFamily="18" charset="0"/>
            </a:endParaRP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</a:rPr>
              <a:t>                                                                          </a:t>
            </a:r>
            <a:r>
              <a:rPr lang="ru-RU" sz="2000" dirty="0" err="1" smtClean="0">
                <a:latin typeface="Times New Roman" pitchFamily="18" charset="0"/>
              </a:rPr>
              <a:t>бъде</a:t>
            </a:r>
            <a:r>
              <a:rPr lang="ru-RU" sz="2000" dirty="0" smtClean="0">
                <a:latin typeface="Times New Roman" pitchFamily="18" charset="0"/>
              </a:rPr>
              <a:t> определено от </a:t>
            </a:r>
            <a:r>
              <a:rPr lang="ru-RU" sz="2000" dirty="0" err="1" smtClean="0">
                <a:latin typeface="Times New Roman" pitchFamily="18" charset="0"/>
              </a:rPr>
              <a:t>броя</a:t>
            </a:r>
            <a:r>
              <a:rPr lang="ru-RU" sz="2000" dirty="0" smtClean="0">
                <a:latin typeface="Times New Roman" pitchFamily="18" charset="0"/>
              </a:rPr>
              <a:t> на </a:t>
            </a:r>
            <a:r>
              <a:rPr lang="ru-RU" sz="2000" dirty="0" err="1" smtClean="0">
                <a:latin typeface="Times New Roman" pitchFamily="18" charset="0"/>
              </a:rPr>
              <a:t>частиците</a:t>
            </a:r>
            <a:r>
              <a:rPr lang="ru-RU" sz="2000" dirty="0" smtClean="0">
                <a:latin typeface="Times New Roman" pitchFamily="18" charset="0"/>
              </a:rPr>
              <a:t> с</a:t>
            </a:r>
            <a:endParaRPr lang="en-US" sz="2000" dirty="0" smtClean="0">
              <a:latin typeface="Times New Roman" pitchFamily="18" charset="0"/>
            </a:endParaRPr>
          </a:p>
          <a:p>
            <a:pPr>
              <a:buNone/>
            </a:pPr>
            <a:r>
              <a:rPr lang="en-US" sz="2000" dirty="0" smtClean="0">
                <a:latin typeface="Times New Roman" pitchFamily="18" charset="0"/>
              </a:rPr>
              <a:t>                                                                          </a:t>
            </a:r>
            <a:r>
              <a:rPr lang="ru-RU" sz="2000" dirty="0" smtClean="0">
                <a:latin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</a:rPr>
              <a:t>импулс</a:t>
            </a:r>
            <a:r>
              <a:rPr lang="en-US" sz="2000" dirty="0" smtClean="0">
                <a:latin typeface="Times New Roman" pitchFamily="18" charset="0"/>
              </a:rPr>
              <a:t>      </a:t>
            </a:r>
            <a:r>
              <a:rPr lang="ru-RU" sz="2000" dirty="0" smtClean="0">
                <a:latin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</a:rPr>
              <a:t>който</a:t>
            </a:r>
            <a:r>
              <a:rPr lang="ru-RU" sz="2000" dirty="0" smtClean="0">
                <a:latin typeface="Times New Roman" pitchFamily="18" charset="0"/>
              </a:rPr>
              <a:t> е </a:t>
            </a:r>
            <a:r>
              <a:rPr lang="ru-RU" sz="2000" dirty="0" err="1" smtClean="0">
                <a:latin typeface="Times New Roman" pitchFamily="18" charset="0"/>
              </a:rPr>
              <a:t>пропорциона</a:t>
            </a:r>
            <a:endParaRPr lang="en-US" sz="2000" dirty="0" smtClean="0">
              <a:latin typeface="Times New Roman" pitchFamily="18" charset="0"/>
            </a:endParaRPr>
          </a:p>
          <a:p>
            <a:pPr>
              <a:buNone/>
            </a:pPr>
            <a:r>
              <a:rPr lang="en-US" sz="2000" dirty="0" smtClean="0">
                <a:latin typeface="Times New Roman" pitchFamily="18" charset="0"/>
              </a:rPr>
              <a:t>                                                                            </a:t>
            </a:r>
            <a:r>
              <a:rPr lang="ru-RU" sz="2000" dirty="0" smtClean="0">
                <a:latin typeface="Times New Roman" pitchFamily="18" charset="0"/>
              </a:rPr>
              <a:t>лен на</a:t>
            </a:r>
            <a:r>
              <a:rPr lang="en-US" sz="2000" dirty="0" smtClean="0">
                <a:latin typeface="Times New Roman" pitchFamily="18" charset="0"/>
              </a:rPr>
              <a:t>                           </a:t>
            </a:r>
            <a:endParaRPr lang="en-US" sz="2000" dirty="0">
              <a:latin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10432" y="6564337"/>
            <a:ext cx="2133600" cy="365125"/>
          </a:xfrm>
        </p:spPr>
        <p:txBody>
          <a:bodyPr/>
          <a:lstStyle/>
          <a:p>
            <a:fld id="{2ADFFEBF-AC71-420D-9A36-DFCB78D0D215}" type="slidenum">
              <a:rPr lang="en-US" smtClean="0"/>
              <a:pPr/>
              <a:t>18</a:t>
            </a:fld>
            <a:endParaRPr lang="en-US"/>
          </a:p>
        </p:txBody>
      </p:sp>
      <p:graphicFrame>
        <p:nvGraphicFramePr>
          <p:cNvPr id="26627" name="Object 3"/>
          <p:cNvGraphicFramePr>
            <a:graphicFrameLocks noChangeAspect="1"/>
          </p:cNvGraphicFramePr>
          <p:nvPr/>
        </p:nvGraphicFramePr>
        <p:xfrm>
          <a:off x="4714876" y="1114408"/>
          <a:ext cx="857256" cy="428628"/>
        </p:xfrm>
        <a:graphic>
          <a:graphicData uri="http://schemas.openxmlformats.org/presentationml/2006/ole">
            <p:oleObj spid="_x0000_s26627" name="Equation" r:id="rId3" imgW="457200" imgH="228600" progId="Equation.DSMT4">
              <p:embed/>
            </p:oleObj>
          </a:graphicData>
        </a:graphic>
      </p:graphicFrame>
      <p:graphicFrame>
        <p:nvGraphicFramePr>
          <p:cNvPr id="26628" name="Object 4"/>
          <p:cNvGraphicFramePr>
            <a:graphicFrameLocks noChangeAspect="1"/>
          </p:cNvGraphicFramePr>
          <p:nvPr/>
        </p:nvGraphicFramePr>
        <p:xfrm>
          <a:off x="928662" y="1571612"/>
          <a:ext cx="833437" cy="428625"/>
        </p:xfrm>
        <a:graphic>
          <a:graphicData uri="http://schemas.openxmlformats.org/presentationml/2006/ole">
            <p:oleObj spid="_x0000_s26628" name="Equation" r:id="rId4" imgW="444240" imgH="228600" progId="Equation.DSMT4">
              <p:embed/>
            </p:oleObj>
          </a:graphicData>
        </a:graphic>
      </p:graphicFrame>
      <p:graphicFrame>
        <p:nvGraphicFramePr>
          <p:cNvPr id="26629" name="Object 5"/>
          <p:cNvGraphicFramePr>
            <a:graphicFrameLocks noChangeAspect="1"/>
          </p:cNvGraphicFramePr>
          <p:nvPr/>
        </p:nvGraphicFramePr>
        <p:xfrm>
          <a:off x="2143108" y="1571612"/>
          <a:ext cx="857250" cy="428625"/>
        </p:xfrm>
        <a:graphic>
          <a:graphicData uri="http://schemas.openxmlformats.org/presentationml/2006/ole">
            <p:oleObj spid="_x0000_s26629" name="Equation" r:id="rId5" imgW="457200" imgH="228600" progId="Equation.DSMT4">
              <p:embed/>
            </p:oleObj>
          </a:graphicData>
        </a:graphic>
      </p:graphicFrame>
      <p:graphicFrame>
        <p:nvGraphicFramePr>
          <p:cNvPr id="26630" name="Object 6"/>
          <p:cNvGraphicFramePr>
            <a:graphicFrameLocks noChangeAspect="1"/>
          </p:cNvGraphicFramePr>
          <p:nvPr/>
        </p:nvGraphicFramePr>
        <p:xfrm>
          <a:off x="5024447" y="2437746"/>
          <a:ext cx="833437" cy="428625"/>
        </p:xfrm>
        <a:graphic>
          <a:graphicData uri="http://schemas.openxmlformats.org/presentationml/2006/ole">
            <p:oleObj spid="_x0000_s26630" name="Equation" r:id="rId6" imgW="444240" imgH="228600" progId="Equation.DSMT4">
              <p:embed/>
            </p:oleObj>
          </a:graphicData>
        </a:graphic>
      </p:graphicFrame>
      <p:graphicFrame>
        <p:nvGraphicFramePr>
          <p:cNvPr id="26631" name="Object 7"/>
          <p:cNvGraphicFramePr>
            <a:graphicFrameLocks noChangeAspect="1"/>
          </p:cNvGraphicFramePr>
          <p:nvPr/>
        </p:nvGraphicFramePr>
        <p:xfrm>
          <a:off x="6643708" y="2884130"/>
          <a:ext cx="857250" cy="428625"/>
        </p:xfrm>
        <a:graphic>
          <a:graphicData uri="http://schemas.openxmlformats.org/presentationml/2006/ole">
            <p:oleObj spid="_x0000_s26631" name="Equation" r:id="rId7" imgW="457200" imgH="228600" progId="Equation.DSMT4">
              <p:embed/>
            </p:oleObj>
          </a:graphicData>
        </a:graphic>
      </p:graphicFrame>
      <p:graphicFrame>
        <p:nvGraphicFramePr>
          <p:cNvPr id="26632" name="Object 8"/>
          <p:cNvGraphicFramePr>
            <a:graphicFrameLocks noChangeAspect="1"/>
          </p:cNvGraphicFramePr>
          <p:nvPr/>
        </p:nvGraphicFramePr>
        <p:xfrm>
          <a:off x="8137848" y="2893008"/>
          <a:ext cx="666750" cy="428625"/>
        </p:xfrm>
        <a:graphic>
          <a:graphicData uri="http://schemas.openxmlformats.org/presentationml/2006/ole">
            <p:oleObj spid="_x0000_s26632" name="Equation" r:id="rId8" imgW="355320" imgH="228600" progId="Equation.DSMT4">
              <p:embed/>
            </p:oleObj>
          </a:graphicData>
        </a:graphic>
      </p:graphicFrame>
      <p:pic>
        <p:nvPicPr>
          <p:cNvPr id="26633" name="Picture 9" descr="fig904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57158" y="3722532"/>
            <a:ext cx="4139071" cy="29211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6634" name="Object 10"/>
          <p:cNvGraphicFramePr>
            <a:graphicFrameLocks noChangeAspect="1"/>
          </p:cNvGraphicFramePr>
          <p:nvPr/>
        </p:nvGraphicFramePr>
        <p:xfrm>
          <a:off x="7278693" y="4175184"/>
          <a:ext cx="381000" cy="381000"/>
        </p:xfrm>
        <a:graphic>
          <a:graphicData uri="http://schemas.openxmlformats.org/presentationml/2006/ole">
            <p:oleObj spid="_x0000_s26634" name="Equation" r:id="rId10" imgW="203040" imgH="203040" progId="Equation.DSMT4">
              <p:embed/>
            </p:oleObj>
          </a:graphicData>
        </a:graphic>
      </p:graphicFrame>
      <p:graphicFrame>
        <p:nvGraphicFramePr>
          <p:cNvPr id="26635" name="Object 11"/>
          <p:cNvGraphicFramePr>
            <a:graphicFrameLocks noChangeAspect="1"/>
          </p:cNvGraphicFramePr>
          <p:nvPr/>
        </p:nvGraphicFramePr>
        <p:xfrm>
          <a:off x="4786314" y="4500570"/>
          <a:ext cx="1533374" cy="455221"/>
        </p:xfrm>
        <a:graphic>
          <a:graphicData uri="http://schemas.openxmlformats.org/presentationml/2006/ole">
            <p:oleObj spid="_x0000_s26635" name="Equation" r:id="rId11" imgW="812520" imgH="241200" progId="Equation.DSMT4">
              <p:embed/>
            </p:oleObj>
          </a:graphicData>
        </a:graphic>
      </p:graphicFrame>
      <p:graphicFrame>
        <p:nvGraphicFramePr>
          <p:cNvPr id="26636" name="Object 12"/>
          <p:cNvGraphicFramePr>
            <a:graphicFrameLocks noChangeAspect="1"/>
          </p:cNvGraphicFramePr>
          <p:nvPr/>
        </p:nvGraphicFramePr>
        <p:xfrm>
          <a:off x="5500694" y="5270529"/>
          <a:ext cx="404813" cy="381000"/>
        </p:xfrm>
        <a:graphic>
          <a:graphicData uri="http://schemas.openxmlformats.org/presentationml/2006/ole">
            <p:oleObj spid="_x0000_s26636" name="Equation" r:id="rId12" imgW="215640" imgH="203040" progId="Equation.DSMT4">
              <p:embed/>
            </p:oleObj>
          </a:graphicData>
        </a:graphic>
      </p:graphicFrame>
      <p:graphicFrame>
        <p:nvGraphicFramePr>
          <p:cNvPr id="26637" name="Object 13"/>
          <p:cNvGraphicFramePr>
            <a:graphicFrameLocks noChangeAspect="1"/>
          </p:cNvGraphicFramePr>
          <p:nvPr/>
        </p:nvGraphicFramePr>
        <p:xfrm>
          <a:off x="2359025" y="1787525"/>
          <a:ext cx="857250" cy="428625"/>
        </p:xfrm>
        <a:graphic>
          <a:graphicData uri="http://schemas.openxmlformats.org/presentationml/2006/ole">
            <p:oleObj spid="_x0000_s26637" name="Equation" r:id="rId13" imgW="457200" imgH="228600" progId="Equation.DSMT4">
              <p:embed/>
            </p:oleObj>
          </a:graphicData>
        </a:graphic>
      </p:graphicFrame>
      <p:graphicFrame>
        <p:nvGraphicFramePr>
          <p:cNvPr id="26638" name="Object 14"/>
          <p:cNvGraphicFramePr>
            <a:graphicFrameLocks noChangeAspect="1"/>
          </p:cNvGraphicFramePr>
          <p:nvPr/>
        </p:nvGraphicFramePr>
        <p:xfrm>
          <a:off x="5643570" y="5572140"/>
          <a:ext cx="1557338" cy="455612"/>
        </p:xfrm>
        <a:graphic>
          <a:graphicData uri="http://schemas.openxmlformats.org/presentationml/2006/ole">
            <p:oleObj spid="_x0000_s26638" name="Equation" r:id="rId14" imgW="825480" imgH="2412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42900"/>
            <a:ext cx="9144000" cy="571504"/>
          </a:xfrm>
        </p:spPr>
        <p:txBody>
          <a:bodyPr>
            <a:normAutofit/>
          </a:bodyPr>
          <a:lstStyle/>
          <a:p>
            <a:r>
              <a:rPr lang="bg-BG" sz="2400" b="1" dirty="0" smtClean="0">
                <a:latin typeface="Times New Roman"/>
                <a:ea typeface="Times New Roman"/>
              </a:rPr>
              <a:t>ЕЛЕМЕНТИ ОТ ТЕОРИЯТА НА ПРЕДСТАВЯНИЯТА</a:t>
            </a:r>
            <a:endParaRPr lang="en-US" sz="2400" b="1" dirty="0">
              <a:latin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71470" y="285728"/>
            <a:ext cx="9501254" cy="664373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b="1" i="1" spc="-20" dirty="0" smtClean="0">
                <a:latin typeface="Times New Roman"/>
                <a:ea typeface="Times New Roman"/>
              </a:rPr>
              <a:t>•</a:t>
            </a:r>
            <a:r>
              <a:rPr lang="bg-BG" sz="2400" b="1" i="1" spc="-20" dirty="0" smtClean="0">
                <a:latin typeface="Times New Roman"/>
                <a:ea typeface="Times New Roman"/>
              </a:rPr>
              <a:t>   </a:t>
            </a:r>
            <a:r>
              <a:rPr lang="en-US" sz="2400" b="1" i="1" spc="-20" dirty="0" err="1" smtClean="0">
                <a:latin typeface="Times New Roman"/>
                <a:ea typeface="Times New Roman"/>
              </a:rPr>
              <a:t>Координатно</a:t>
            </a:r>
            <a:r>
              <a:rPr lang="en-US" sz="2400" b="1" i="1" spc="-20" dirty="0" smtClean="0">
                <a:latin typeface="Times New Roman"/>
                <a:ea typeface="Times New Roman"/>
              </a:rPr>
              <a:t> и </a:t>
            </a:r>
            <a:r>
              <a:rPr lang="en-US" sz="2400" b="1" i="1" spc="-20" dirty="0" err="1" smtClean="0">
                <a:latin typeface="Times New Roman"/>
                <a:ea typeface="Times New Roman"/>
              </a:rPr>
              <a:t>импулсно</a:t>
            </a:r>
            <a:r>
              <a:rPr lang="en-US" sz="2400" b="1" i="1" spc="-20" dirty="0" smtClean="0">
                <a:latin typeface="Times New Roman"/>
                <a:ea typeface="Times New Roman"/>
              </a:rPr>
              <a:t> </a:t>
            </a:r>
            <a:r>
              <a:rPr lang="en-US" sz="2400" b="1" i="1" spc="-20" dirty="0" err="1" smtClean="0">
                <a:latin typeface="Times New Roman"/>
                <a:ea typeface="Times New Roman"/>
              </a:rPr>
              <a:t>представяне</a:t>
            </a:r>
            <a:endParaRPr lang="en-US" sz="2400" b="1" i="1" spc="-20" dirty="0" smtClean="0">
              <a:latin typeface="Times New Roman"/>
              <a:ea typeface="Times New Roman"/>
            </a:endParaRPr>
          </a:p>
          <a:p>
            <a:pPr>
              <a:buNone/>
            </a:pPr>
            <a:r>
              <a:rPr lang="bg-BG" sz="2400" spc="-20" dirty="0" smtClean="0">
                <a:latin typeface="Times New Roman"/>
                <a:ea typeface="Times New Roman"/>
              </a:rPr>
              <a:t>  Д</a:t>
            </a:r>
            <a:r>
              <a:rPr lang="ru-RU" sz="2400" spc="-20" dirty="0" err="1" smtClean="0">
                <a:latin typeface="Times New Roman"/>
                <a:ea typeface="Times New Roman"/>
              </a:rPr>
              <a:t>окоснахме</a:t>
            </a:r>
            <a:r>
              <a:rPr lang="ru-RU" sz="2400" spc="-20" dirty="0" smtClean="0">
                <a:latin typeface="Times New Roman"/>
                <a:ea typeface="Times New Roman"/>
              </a:rPr>
              <a:t> до много важен </a:t>
            </a:r>
            <a:r>
              <a:rPr lang="ru-RU" sz="2400" spc="-20" dirty="0" err="1" smtClean="0">
                <a:latin typeface="Times New Roman"/>
                <a:ea typeface="Times New Roman"/>
              </a:rPr>
              <a:t>въпрос</a:t>
            </a:r>
            <a:r>
              <a:rPr lang="ru-RU" sz="2400" spc="-20" dirty="0" smtClean="0">
                <a:latin typeface="Times New Roman"/>
                <a:ea typeface="Times New Roman"/>
              </a:rPr>
              <a:t> от КМ – </a:t>
            </a:r>
            <a:r>
              <a:rPr lang="ru-RU" sz="2400" spc="-20" dirty="0" err="1" smtClean="0">
                <a:latin typeface="Times New Roman"/>
                <a:ea typeface="Times New Roman"/>
              </a:rPr>
              <a:t>състоянието</a:t>
            </a:r>
            <a:r>
              <a:rPr lang="ru-RU" sz="2400" spc="-20" dirty="0" smtClean="0">
                <a:latin typeface="Times New Roman"/>
                <a:ea typeface="Times New Roman"/>
              </a:rPr>
              <a:t> на система-</a:t>
            </a:r>
          </a:p>
          <a:p>
            <a:pPr>
              <a:buNone/>
            </a:pPr>
            <a:r>
              <a:rPr lang="ru-RU" sz="2400" spc="-20" dirty="0" smtClean="0">
                <a:latin typeface="Times New Roman"/>
                <a:ea typeface="Times New Roman"/>
              </a:rPr>
              <a:t>та </a:t>
            </a:r>
            <a:r>
              <a:rPr lang="ru-RU" sz="2400" spc="-20" dirty="0" err="1" smtClean="0">
                <a:latin typeface="Times New Roman"/>
                <a:ea typeface="Times New Roman"/>
              </a:rPr>
              <a:t>може</a:t>
            </a:r>
            <a:r>
              <a:rPr lang="ru-RU" sz="2400" spc="-20" dirty="0" smtClean="0">
                <a:latin typeface="Times New Roman"/>
                <a:ea typeface="Times New Roman"/>
              </a:rPr>
              <a:t> да се </a:t>
            </a:r>
            <a:r>
              <a:rPr lang="ru-RU" sz="2400" spc="-20" dirty="0" err="1" smtClean="0">
                <a:latin typeface="Times New Roman"/>
                <a:ea typeface="Times New Roman"/>
              </a:rPr>
              <a:t>описва</a:t>
            </a:r>
            <a:r>
              <a:rPr lang="ru-RU" sz="2400" spc="-20" dirty="0" smtClean="0">
                <a:latin typeface="Times New Roman"/>
                <a:ea typeface="Times New Roman"/>
              </a:rPr>
              <a:t> с 2 </a:t>
            </a:r>
            <a:r>
              <a:rPr lang="ru-RU" sz="2400" spc="-20" dirty="0" err="1" smtClean="0">
                <a:latin typeface="Times New Roman"/>
                <a:ea typeface="Times New Roman"/>
              </a:rPr>
              <a:t>различни</a:t>
            </a:r>
            <a:r>
              <a:rPr lang="ru-RU" sz="2400" spc="-20" dirty="0" smtClean="0">
                <a:latin typeface="Times New Roman"/>
                <a:ea typeface="Times New Roman"/>
              </a:rPr>
              <a:t> </a:t>
            </a:r>
            <a:r>
              <a:rPr lang="ru-RU" sz="2400" spc="-20" dirty="0" smtClean="0">
                <a:latin typeface="Times New Roman"/>
                <a:ea typeface="Times New Roman"/>
              </a:rPr>
              <a:t>функции        </a:t>
            </a:r>
            <a:r>
              <a:rPr lang="ru-RU" sz="2400" spc="-20" dirty="0" smtClean="0">
                <a:latin typeface="Times New Roman"/>
                <a:ea typeface="Times New Roman"/>
              </a:rPr>
              <a:t>и         </a:t>
            </a:r>
            <a:r>
              <a:rPr lang="el-GR" sz="2400" spc="-20" dirty="0" smtClean="0">
                <a:latin typeface="Times New Roman"/>
                <a:ea typeface="Times New Roman"/>
              </a:rPr>
              <a:t> </a:t>
            </a:r>
            <a:r>
              <a:rPr lang="ru-RU" sz="2400" spc="-20" dirty="0" smtClean="0">
                <a:latin typeface="Times New Roman"/>
                <a:ea typeface="Times New Roman"/>
              </a:rPr>
              <a:t>(или        ). По</a:t>
            </a:r>
          </a:p>
          <a:p>
            <a:pPr>
              <a:buNone/>
            </a:pPr>
            <a:r>
              <a:rPr lang="ru-RU" sz="2400" spc="-20" dirty="0" smtClean="0">
                <a:latin typeface="Times New Roman"/>
                <a:ea typeface="Times New Roman"/>
              </a:rPr>
              <a:t> </a:t>
            </a:r>
            <a:r>
              <a:rPr lang="ru-RU" sz="2400" spc="-20" dirty="0" err="1" smtClean="0">
                <a:latin typeface="Times New Roman"/>
                <a:ea typeface="Times New Roman"/>
              </a:rPr>
              <a:t>същество</a:t>
            </a:r>
            <a:r>
              <a:rPr lang="ru-RU" sz="2400" spc="-20" dirty="0" smtClean="0">
                <a:latin typeface="Times New Roman"/>
                <a:ea typeface="Times New Roman"/>
              </a:rPr>
              <a:t> </a:t>
            </a:r>
            <a:r>
              <a:rPr lang="ru-RU" sz="2400" spc="-20" dirty="0" err="1" smtClean="0">
                <a:latin typeface="Times New Roman"/>
                <a:ea typeface="Times New Roman"/>
              </a:rPr>
              <a:t>това</a:t>
            </a:r>
            <a:r>
              <a:rPr lang="ru-RU" sz="2400" spc="-20" dirty="0" smtClean="0">
                <a:latin typeface="Times New Roman"/>
                <a:ea typeface="Times New Roman"/>
              </a:rPr>
              <a:t> е </a:t>
            </a:r>
            <a:r>
              <a:rPr lang="ru-RU" sz="2400" spc="-20" dirty="0" err="1" smtClean="0">
                <a:latin typeface="Times New Roman"/>
                <a:ea typeface="Times New Roman"/>
              </a:rPr>
              <a:t>една</a:t>
            </a:r>
            <a:r>
              <a:rPr lang="ru-RU" sz="2400" spc="-20" dirty="0" smtClean="0">
                <a:latin typeface="Times New Roman"/>
                <a:ea typeface="Times New Roman"/>
              </a:rPr>
              <a:t> </a:t>
            </a:r>
            <a:r>
              <a:rPr lang="ru-RU" sz="2400" i="1" spc="-20" dirty="0" err="1" smtClean="0">
                <a:latin typeface="Times New Roman"/>
                <a:ea typeface="Times New Roman"/>
              </a:rPr>
              <a:t>вълнова</a:t>
            </a:r>
            <a:r>
              <a:rPr lang="ru-RU" sz="2400" i="1" spc="-20" dirty="0" smtClean="0">
                <a:latin typeface="Times New Roman"/>
                <a:ea typeface="Times New Roman"/>
              </a:rPr>
              <a:t> функция в </a:t>
            </a:r>
            <a:r>
              <a:rPr lang="ru-RU" sz="2400" i="1" spc="-20" dirty="0" err="1" smtClean="0">
                <a:latin typeface="Times New Roman"/>
                <a:ea typeface="Times New Roman"/>
              </a:rPr>
              <a:t>различни</a:t>
            </a:r>
            <a:r>
              <a:rPr lang="ru-RU" sz="2400" i="1" spc="-20" dirty="0" smtClean="0">
                <a:latin typeface="Times New Roman"/>
                <a:ea typeface="Times New Roman"/>
              </a:rPr>
              <a:t> </a:t>
            </a:r>
            <a:r>
              <a:rPr lang="ru-RU" sz="2400" i="1" spc="-20" dirty="0" err="1" smtClean="0">
                <a:latin typeface="Times New Roman"/>
                <a:ea typeface="Times New Roman"/>
              </a:rPr>
              <a:t>представяния</a:t>
            </a:r>
            <a:r>
              <a:rPr lang="ru-RU" sz="2400" spc="-20" dirty="0" smtClean="0">
                <a:latin typeface="Times New Roman"/>
                <a:ea typeface="Times New Roman"/>
              </a:rPr>
              <a:t>.</a:t>
            </a:r>
          </a:p>
          <a:p>
            <a:pPr>
              <a:lnSpc>
                <a:spcPts val="2400"/>
              </a:lnSpc>
              <a:buNone/>
            </a:pPr>
            <a:endParaRPr lang="ru-RU" sz="2400" spc="-20" dirty="0" smtClean="0">
              <a:latin typeface="Times New Roman"/>
              <a:ea typeface="Times New Roman"/>
            </a:endParaRPr>
          </a:p>
          <a:p>
            <a:pPr>
              <a:lnSpc>
                <a:spcPts val="2400"/>
              </a:lnSpc>
              <a:buNone/>
            </a:pPr>
            <a:endParaRPr lang="ru-RU" sz="2400" spc="-20" dirty="0" smtClean="0">
              <a:latin typeface="Times New Roman"/>
              <a:ea typeface="Times New Roman"/>
            </a:endParaRPr>
          </a:p>
          <a:p>
            <a:pPr>
              <a:lnSpc>
                <a:spcPts val="2400"/>
              </a:lnSpc>
              <a:buNone/>
            </a:pPr>
            <a:endParaRPr lang="ru-RU" sz="2400" spc="-20" dirty="0" smtClean="0">
              <a:latin typeface="Times New Roman"/>
              <a:ea typeface="Times New Roman"/>
            </a:endParaRPr>
          </a:p>
          <a:p>
            <a:pPr>
              <a:lnSpc>
                <a:spcPts val="2400"/>
              </a:lnSpc>
              <a:buNone/>
            </a:pPr>
            <a:r>
              <a:rPr lang="en-US" sz="2400" b="1" i="1" spc="-20" dirty="0" smtClean="0">
                <a:latin typeface="Times New Roman"/>
                <a:ea typeface="Times New Roman"/>
              </a:rPr>
              <a:t>•</a:t>
            </a:r>
            <a:r>
              <a:rPr lang="bg-BG" sz="2400" b="1" i="1" spc="-20" dirty="0" smtClean="0">
                <a:latin typeface="Times New Roman"/>
                <a:ea typeface="Times New Roman"/>
              </a:rPr>
              <a:t>   Собствено </a:t>
            </a:r>
            <a:r>
              <a:rPr lang="en-US" sz="2400" b="1" i="1" spc="-20" dirty="0" err="1" smtClean="0">
                <a:latin typeface="Times New Roman"/>
                <a:ea typeface="Times New Roman"/>
              </a:rPr>
              <a:t>представ</a:t>
            </a:r>
            <a:r>
              <a:rPr lang="bg-BG" sz="2400" b="1" i="1" spc="-20" dirty="0" smtClean="0">
                <a:latin typeface="Times New Roman"/>
                <a:ea typeface="Times New Roman"/>
              </a:rPr>
              <a:t>я</a:t>
            </a:r>
            <a:r>
              <a:rPr lang="en-US" sz="2400" b="1" i="1" spc="-20" dirty="0" err="1" smtClean="0">
                <a:latin typeface="Times New Roman"/>
                <a:ea typeface="Times New Roman"/>
              </a:rPr>
              <a:t>не</a:t>
            </a:r>
            <a:endParaRPr lang="bg-BG" sz="2400" b="1" i="1" spc="-20" dirty="0" smtClean="0">
              <a:latin typeface="Times New Roman"/>
              <a:ea typeface="Times New Roman"/>
            </a:endParaRPr>
          </a:p>
          <a:p>
            <a:pPr>
              <a:buNone/>
            </a:pPr>
            <a:r>
              <a:rPr lang="bg-BG" sz="2400" spc="-20" dirty="0" smtClean="0">
                <a:latin typeface="Times New Roman"/>
                <a:ea typeface="Times New Roman"/>
              </a:rPr>
              <a:t>Н</a:t>
            </a:r>
            <a:r>
              <a:rPr lang="ru-RU" sz="2400" spc="-20" dirty="0" err="1" smtClean="0">
                <a:latin typeface="Times New Roman"/>
                <a:ea typeface="Times New Roman"/>
              </a:rPr>
              <a:t>акратко</a:t>
            </a:r>
            <a:r>
              <a:rPr lang="ru-RU" sz="2400" spc="-20" dirty="0" smtClean="0">
                <a:latin typeface="Times New Roman"/>
                <a:ea typeface="Times New Roman"/>
              </a:rPr>
              <a:t> за </a:t>
            </a:r>
            <a:r>
              <a:rPr lang="ru-RU" sz="2400" spc="-20" dirty="0" err="1" smtClean="0">
                <a:latin typeface="Times New Roman"/>
                <a:ea typeface="Times New Roman"/>
              </a:rPr>
              <a:t>собствените</a:t>
            </a:r>
            <a:r>
              <a:rPr lang="ru-RU" sz="2400" spc="-20" dirty="0" smtClean="0">
                <a:latin typeface="Times New Roman"/>
                <a:ea typeface="Times New Roman"/>
              </a:rPr>
              <a:t> </a:t>
            </a:r>
            <a:r>
              <a:rPr lang="ru-RU" sz="2400" spc="-20" dirty="0" err="1" smtClean="0">
                <a:latin typeface="Times New Roman"/>
                <a:ea typeface="Times New Roman"/>
              </a:rPr>
              <a:t>вълнови</a:t>
            </a:r>
            <a:r>
              <a:rPr lang="ru-RU" sz="2400" spc="-20" dirty="0" smtClean="0">
                <a:latin typeface="Times New Roman"/>
                <a:ea typeface="Times New Roman"/>
              </a:rPr>
              <a:t> функции на </a:t>
            </a:r>
            <a:r>
              <a:rPr lang="ru-RU" sz="2400" spc="-20" dirty="0" err="1" smtClean="0">
                <a:latin typeface="Times New Roman"/>
                <a:ea typeface="Times New Roman"/>
              </a:rPr>
              <a:t>непрекъсната</a:t>
            </a:r>
            <a:r>
              <a:rPr lang="ru-RU" sz="2400" spc="-20" dirty="0" smtClean="0">
                <a:latin typeface="Times New Roman"/>
                <a:ea typeface="Times New Roman"/>
              </a:rPr>
              <a:t> величина </a:t>
            </a:r>
            <a:r>
              <a:rPr lang="ru-RU" sz="2400" i="1" spc="-20" dirty="0" smtClean="0">
                <a:latin typeface="Times New Roman"/>
                <a:ea typeface="Times New Roman"/>
              </a:rPr>
              <a:t>А</a:t>
            </a:r>
            <a:r>
              <a:rPr lang="ru-RU" sz="2400" spc="-20" dirty="0" smtClean="0">
                <a:latin typeface="Times New Roman"/>
                <a:ea typeface="Times New Roman"/>
              </a:rPr>
              <a:t> </a:t>
            </a:r>
          </a:p>
          <a:p>
            <a:pPr>
              <a:buNone/>
            </a:pPr>
            <a:r>
              <a:rPr lang="ru-RU" sz="2400" spc="-20" dirty="0" smtClean="0">
                <a:latin typeface="Times New Roman"/>
                <a:ea typeface="Times New Roman"/>
              </a:rPr>
              <a:t>в </a:t>
            </a:r>
            <a:r>
              <a:rPr lang="ru-RU" sz="2400" i="1" spc="-20" dirty="0" err="1" smtClean="0">
                <a:latin typeface="Times New Roman"/>
                <a:ea typeface="Times New Roman"/>
              </a:rPr>
              <a:t>А</a:t>
            </a:r>
            <a:r>
              <a:rPr lang="ru-RU" sz="2400" spc="-20" dirty="0" err="1" smtClean="0">
                <a:latin typeface="Times New Roman"/>
                <a:ea typeface="Times New Roman"/>
              </a:rPr>
              <a:t>-представяне</a:t>
            </a:r>
            <a:r>
              <a:rPr lang="ru-RU" sz="2400" spc="-20" dirty="0" smtClean="0">
                <a:latin typeface="Times New Roman"/>
                <a:ea typeface="Times New Roman"/>
              </a:rPr>
              <a:t>, т.е. в </a:t>
            </a:r>
            <a:r>
              <a:rPr lang="ru-RU" sz="2400" spc="-20" dirty="0" err="1" smtClean="0">
                <a:latin typeface="Times New Roman"/>
                <a:ea typeface="Times New Roman"/>
              </a:rPr>
              <a:t>собствено</a:t>
            </a:r>
            <a:r>
              <a:rPr lang="ru-RU" sz="2400" spc="-20" dirty="0" smtClean="0">
                <a:latin typeface="Times New Roman"/>
                <a:ea typeface="Times New Roman"/>
              </a:rPr>
              <a:t> </a:t>
            </a:r>
            <a:r>
              <a:rPr lang="ru-RU" sz="2400" spc="-20" dirty="0" err="1" smtClean="0">
                <a:latin typeface="Times New Roman"/>
                <a:ea typeface="Times New Roman"/>
              </a:rPr>
              <a:t>представяне</a:t>
            </a:r>
            <a:r>
              <a:rPr lang="ru-RU" sz="2400" spc="-20" dirty="0" smtClean="0">
                <a:latin typeface="Times New Roman"/>
                <a:ea typeface="Times New Roman"/>
              </a:rPr>
              <a:t>. </a:t>
            </a:r>
            <a:r>
              <a:rPr lang="ru-RU" sz="2400" spc="-20" dirty="0" err="1" smtClean="0">
                <a:latin typeface="Times New Roman"/>
                <a:ea typeface="Times New Roman"/>
              </a:rPr>
              <a:t>Досега</a:t>
            </a:r>
            <a:r>
              <a:rPr lang="ru-RU" sz="2400" spc="-20" dirty="0" smtClean="0">
                <a:latin typeface="Times New Roman"/>
                <a:ea typeface="Times New Roman"/>
              </a:rPr>
              <a:t> </a:t>
            </a:r>
            <a:r>
              <a:rPr lang="ru-RU" sz="2400" spc="-20" dirty="0" err="1" smtClean="0">
                <a:latin typeface="Times New Roman"/>
                <a:ea typeface="Times New Roman"/>
              </a:rPr>
              <a:t>обиковено</a:t>
            </a:r>
            <a:r>
              <a:rPr lang="ru-RU" sz="2400" spc="-20" dirty="0" smtClean="0">
                <a:latin typeface="Times New Roman"/>
                <a:ea typeface="Times New Roman"/>
              </a:rPr>
              <a:t> </a:t>
            </a:r>
            <a:r>
              <a:rPr lang="ru-RU" sz="2400" spc="-20" dirty="0" err="1" smtClean="0">
                <a:latin typeface="Times New Roman"/>
                <a:ea typeface="Times New Roman"/>
              </a:rPr>
              <a:t>сме</a:t>
            </a:r>
            <a:endParaRPr lang="ru-RU" sz="2400" spc="-20" dirty="0" smtClean="0">
              <a:latin typeface="Times New Roman"/>
              <a:ea typeface="Times New Roman"/>
            </a:endParaRPr>
          </a:p>
          <a:p>
            <a:pPr>
              <a:buNone/>
            </a:pPr>
            <a:r>
              <a:rPr lang="ru-RU" sz="2400" spc="-20" dirty="0" err="1" smtClean="0">
                <a:latin typeface="Times New Roman"/>
                <a:ea typeface="Times New Roman"/>
              </a:rPr>
              <a:t>записвали</a:t>
            </a:r>
            <a:r>
              <a:rPr lang="ru-RU" sz="2400" spc="-20" dirty="0" smtClean="0">
                <a:latin typeface="Times New Roman"/>
                <a:ea typeface="Times New Roman"/>
              </a:rPr>
              <a:t> </a:t>
            </a:r>
            <a:r>
              <a:rPr lang="ru-RU" sz="2400" spc="-20" dirty="0" err="1" smtClean="0">
                <a:latin typeface="Times New Roman"/>
                <a:ea typeface="Times New Roman"/>
              </a:rPr>
              <a:t>вълновите</a:t>
            </a:r>
            <a:r>
              <a:rPr lang="ru-RU" sz="2400" spc="-20" dirty="0" smtClean="0">
                <a:latin typeface="Times New Roman"/>
                <a:ea typeface="Times New Roman"/>
              </a:rPr>
              <a:t> функции в </a:t>
            </a:r>
            <a:r>
              <a:rPr lang="ru-RU" sz="2400" spc="-20" dirty="0" err="1" smtClean="0">
                <a:latin typeface="Times New Roman"/>
                <a:ea typeface="Times New Roman"/>
              </a:rPr>
              <a:t>координатно</a:t>
            </a:r>
            <a:r>
              <a:rPr lang="ru-RU" sz="2400" spc="-20" dirty="0" smtClean="0">
                <a:latin typeface="Times New Roman"/>
                <a:ea typeface="Times New Roman"/>
              </a:rPr>
              <a:t> </a:t>
            </a:r>
            <a:r>
              <a:rPr lang="ru-RU" sz="2400" spc="-20" dirty="0" err="1" smtClean="0">
                <a:latin typeface="Times New Roman"/>
                <a:ea typeface="Times New Roman"/>
              </a:rPr>
              <a:t>пр-не</a:t>
            </a:r>
            <a:r>
              <a:rPr lang="ru-RU" sz="2400" spc="-20" dirty="0" smtClean="0">
                <a:latin typeface="Times New Roman"/>
                <a:ea typeface="Times New Roman"/>
              </a:rPr>
              <a:t>. </a:t>
            </a:r>
            <a:r>
              <a:rPr lang="ru-RU" sz="2400" b="1" i="1" spc="-20" dirty="0" smtClean="0">
                <a:latin typeface="Times New Roman"/>
                <a:ea typeface="Times New Roman"/>
              </a:rPr>
              <a:t>В </a:t>
            </a:r>
            <a:r>
              <a:rPr lang="ru-RU" sz="2400" b="1" i="1" spc="-20" dirty="0" err="1" smtClean="0">
                <a:latin typeface="Times New Roman"/>
                <a:ea typeface="Times New Roman"/>
              </a:rPr>
              <a:t>собствено</a:t>
            </a:r>
            <a:r>
              <a:rPr lang="ru-RU" sz="2400" b="1" i="1" spc="-20" dirty="0" smtClean="0">
                <a:latin typeface="Times New Roman"/>
                <a:ea typeface="Times New Roman"/>
              </a:rPr>
              <a:t> пред-</a:t>
            </a:r>
          </a:p>
          <a:p>
            <a:pPr>
              <a:buNone/>
            </a:pPr>
            <a:r>
              <a:rPr lang="ru-RU" sz="2400" b="1" i="1" spc="-20" dirty="0" err="1" smtClean="0">
                <a:latin typeface="Times New Roman"/>
                <a:ea typeface="Times New Roman"/>
              </a:rPr>
              <a:t>ставяне</a:t>
            </a:r>
            <a:r>
              <a:rPr lang="ru-RU" sz="2400" b="1" i="1" spc="-20" dirty="0" smtClean="0">
                <a:latin typeface="Times New Roman"/>
                <a:ea typeface="Times New Roman"/>
              </a:rPr>
              <a:t> те </a:t>
            </a:r>
            <a:r>
              <a:rPr lang="ru-RU" sz="2400" b="1" i="1" spc="-20" dirty="0" err="1" smtClean="0">
                <a:latin typeface="Times New Roman"/>
                <a:ea typeface="Times New Roman"/>
              </a:rPr>
              <a:t>са</a:t>
            </a:r>
            <a:r>
              <a:rPr lang="ru-RU" sz="2400" b="1" i="1" spc="-20" dirty="0" smtClean="0">
                <a:latin typeface="Times New Roman"/>
                <a:ea typeface="Times New Roman"/>
              </a:rPr>
              <a:t> </a:t>
            </a:r>
            <a:r>
              <a:rPr lang="ru-RU" sz="2400" b="1" i="1" spc="-20" dirty="0" err="1" smtClean="0">
                <a:latin typeface="Times New Roman"/>
                <a:ea typeface="Times New Roman"/>
              </a:rPr>
              <a:t>винаги</a:t>
            </a:r>
            <a:r>
              <a:rPr lang="ru-RU" sz="2400" b="1" i="1" spc="-20" dirty="0" smtClean="0">
                <a:latin typeface="Times New Roman"/>
                <a:ea typeface="Times New Roman"/>
              </a:rPr>
              <a:t> </a:t>
            </a:r>
            <a:r>
              <a:rPr lang="el-GR" sz="2400" b="1" i="1" spc="-20" dirty="0" smtClean="0">
                <a:latin typeface="Times New Roman"/>
                <a:ea typeface="Times New Roman"/>
              </a:rPr>
              <a:t>δ</a:t>
            </a:r>
            <a:r>
              <a:rPr lang="ru-RU" sz="2400" b="1" i="1" spc="-20" dirty="0" smtClean="0">
                <a:latin typeface="Times New Roman"/>
                <a:ea typeface="Times New Roman"/>
              </a:rPr>
              <a:t> -функции</a:t>
            </a:r>
            <a:r>
              <a:rPr lang="ru-RU" sz="2400" spc="-20" dirty="0" smtClean="0">
                <a:latin typeface="Times New Roman"/>
                <a:ea typeface="Times New Roman"/>
              </a:rPr>
              <a:t>. Например </a:t>
            </a:r>
            <a:r>
              <a:rPr lang="el-GR" sz="2400" spc="-20" dirty="0" smtClean="0">
                <a:latin typeface="Times New Roman"/>
                <a:ea typeface="Times New Roman"/>
              </a:rPr>
              <a:t> </a:t>
            </a:r>
            <a:r>
              <a:rPr lang="bg-BG" sz="2400" spc="-20" dirty="0" smtClean="0">
                <a:latin typeface="Times New Roman"/>
                <a:ea typeface="Times New Roman"/>
              </a:rPr>
              <a:t>с</a:t>
            </a:r>
            <a:r>
              <a:rPr lang="ru-RU" sz="2400" spc="-20" dirty="0" err="1" smtClean="0">
                <a:latin typeface="Times New Roman"/>
                <a:ea typeface="Times New Roman"/>
              </a:rPr>
              <a:t>обствената</a:t>
            </a:r>
            <a:r>
              <a:rPr lang="ru-RU" sz="2400" spc="-20" dirty="0" smtClean="0">
                <a:latin typeface="Times New Roman"/>
                <a:ea typeface="Times New Roman"/>
              </a:rPr>
              <a:t> функция</a:t>
            </a:r>
          </a:p>
          <a:p>
            <a:pPr>
              <a:buNone/>
            </a:pPr>
            <a:r>
              <a:rPr lang="ru-RU" sz="2400" spc="-20" dirty="0" smtClean="0">
                <a:latin typeface="Times New Roman"/>
                <a:ea typeface="Times New Roman"/>
              </a:rPr>
              <a:t>на свободна частица с </a:t>
            </a:r>
            <a:r>
              <a:rPr lang="ru-RU" sz="2400" spc="-20" dirty="0" err="1" smtClean="0">
                <a:latin typeface="Times New Roman"/>
                <a:ea typeface="Times New Roman"/>
              </a:rPr>
              <a:t>импулс</a:t>
            </a:r>
            <a:r>
              <a:rPr lang="el-GR" sz="2400" spc="-20" dirty="0" smtClean="0">
                <a:latin typeface="Times New Roman"/>
                <a:ea typeface="Times New Roman"/>
              </a:rPr>
              <a:t> </a:t>
            </a:r>
            <a:r>
              <a:rPr lang="ru-RU" sz="2400" spc="-20" dirty="0" smtClean="0">
                <a:latin typeface="Times New Roman"/>
                <a:ea typeface="Times New Roman"/>
              </a:rPr>
              <a:t>   в  </a:t>
            </a:r>
            <a:r>
              <a:rPr lang="en-US" sz="2400" i="1" spc="-20" dirty="0" smtClean="0">
                <a:latin typeface="Times New Roman"/>
                <a:ea typeface="Times New Roman"/>
              </a:rPr>
              <a:t>x</a:t>
            </a:r>
            <a:r>
              <a:rPr lang="ru-RU" sz="2400" spc="-20" dirty="0" smtClean="0">
                <a:latin typeface="Times New Roman"/>
                <a:ea typeface="Times New Roman"/>
              </a:rPr>
              <a:t>-</a:t>
            </a:r>
            <a:r>
              <a:rPr lang="ru-RU" sz="2400" spc="-20" dirty="0" err="1" smtClean="0">
                <a:latin typeface="Times New Roman"/>
                <a:ea typeface="Times New Roman"/>
              </a:rPr>
              <a:t>представяне</a:t>
            </a:r>
            <a:r>
              <a:rPr lang="ru-RU" sz="2400" spc="-20" dirty="0" smtClean="0">
                <a:latin typeface="Times New Roman"/>
                <a:ea typeface="Times New Roman"/>
              </a:rPr>
              <a:t> и в   </a:t>
            </a:r>
            <a:r>
              <a:rPr lang="en-US" sz="2400" spc="-20" dirty="0" smtClean="0">
                <a:latin typeface="Times New Roman"/>
                <a:ea typeface="Times New Roman"/>
              </a:rPr>
              <a:t> </a:t>
            </a:r>
            <a:r>
              <a:rPr lang="ru-RU" sz="2400" spc="-20" dirty="0" smtClean="0">
                <a:latin typeface="Times New Roman"/>
                <a:ea typeface="Times New Roman"/>
              </a:rPr>
              <a:t>-</a:t>
            </a:r>
            <a:r>
              <a:rPr lang="ru-RU" sz="2400" spc="-20" dirty="0" err="1" smtClean="0">
                <a:latin typeface="Times New Roman"/>
                <a:ea typeface="Times New Roman"/>
              </a:rPr>
              <a:t>представяне</a:t>
            </a:r>
            <a:r>
              <a:rPr lang="ru-RU" sz="2400" spc="-20" dirty="0" smtClean="0">
                <a:latin typeface="Times New Roman"/>
                <a:ea typeface="Times New Roman"/>
              </a:rPr>
              <a:t> е:</a:t>
            </a:r>
            <a:endParaRPr lang="en-US" sz="2400" spc="-20" dirty="0" smtClean="0">
              <a:latin typeface="Times New Roman"/>
              <a:ea typeface="Times New Roman"/>
            </a:endParaRPr>
          </a:p>
          <a:p>
            <a:endParaRPr lang="en-US" sz="2400" dirty="0">
              <a:latin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72330" y="6278585"/>
            <a:ext cx="2133600" cy="365125"/>
          </a:xfrm>
        </p:spPr>
        <p:txBody>
          <a:bodyPr/>
          <a:lstStyle/>
          <a:p>
            <a:fld id="{2ADFFEBF-AC71-420D-9A36-DFCB78D0D215}" type="slidenum">
              <a:rPr lang="en-US" smtClean="0"/>
              <a:pPr/>
              <a:t>19</a:t>
            </a:fld>
            <a:endParaRPr lang="en-US" dirty="0"/>
          </a:p>
        </p:txBody>
      </p:sp>
      <p:graphicFrame>
        <p:nvGraphicFramePr>
          <p:cNvPr id="34818" name="Object 2"/>
          <p:cNvGraphicFramePr>
            <a:graphicFrameLocks noChangeAspect="1"/>
          </p:cNvGraphicFramePr>
          <p:nvPr/>
        </p:nvGraphicFramePr>
        <p:xfrm>
          <a:off x="1643042" y="1928802"/>
          <a:ext cx="4765335" cy="642942"/>
        </p:xfrm>
        <a:graphic>
          <a:graphicData uri="http://schemas.openxmlformats.org/presentationml/2006/ole">
            <p:oleObj spid="_x0000_s34818" name="Equation" r:id="rId3" imgW="3200400" imgH="431640" progId="Equation.DSMT4">
              <p:embed/>
            </p:oleObj>
          </a:graphicData>
        </a:graphic>
      </p:graphicFrame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4821" name="Object 5"/>
          <p:cNvGraphicFramePr>
            <a:graphicFrameLocks noChangeAspect="1"/>
          </p:cNvGraphicFramePr>
          <p:nvPr/>
        </p:nvGraphicFramePr>
        <p:xfrm>
          <a:off x="1500166" y="2571744"/>
          <a:ext cx="5357850" cy="714380"/>
        </p:xfrm>
        <a:graphic>
          <a:graphicData uri="http://schemas.openxmlformats.org/presentationml/2006/ole">
            <p:oleObj spid="_x0000_s34821" name="Equation" r:id="rId4" imgW="3238200" imgH="431640" progId="Equation.DSMT4">
              <p:embed/>
            </p:oleObj>
          </a:graphicData>
        </a:graphic>
      </p:graphicFrame>
      <p:graphicFrame>
        <p:nvGraphicFramePr>
          <p:cNvPr id="34822" name="Object 6"/>
          <p:cNvGraphicFramePr>
            <a:graphicFrameLocks noChangeAspect="1"/>
          </p:cNvGraphicFramePr>
          <p:nvPr/>
        </p:nvGraphicFramePr>
        <p:xfrm>
          <a:off x="5572132" y="1247973"/>
          <a:ext cx="568325" cy="377825"/>
        </p:xfrm>
        <a:graphic>
          <a:graphicData uri="http://schemas.openxmlformats.org/presentationml/2006/ole">
            <p:oleObj spid="_x0000_s34822" name="Equation" r:id="rId5" imgW="342720" imgH="228600" progId="Equation.DSMT4">
              <p:embed/>
            </p:oleObj>
          </a:graphicData>
        </a:graphic>
      </p:graphicFrame>
      <p:graphicFrame>
        <p:nvGraphicFramePr>
          <p:cNvPr id="34825" name="Object 9"/>
          <p:cNvGraphicFramePr>
            <a:graphicFrameLocks noChangeAspect="1"/>
          </p:cNvGraphicFramePr>
          <p:nvPr/>
        </p:nvGraphicFramePr>
        <p:xfrm>
          <a:off x="6438014" y="1251356"/>
          <a:ext cx="588962" cy="377825"/>
        </p:xfrm>
        <a:graphic>
          <a:graphicData uri="http://schemas.openxmlformats.org/presentationml/2006/ole">
            <p:oleObj spid="_x0000_s34825" name="Equation" r:id="rId6" imgW="355320" imgH="228600" progId="Equation.DSMT4">
              <p:embed/>
            </p:oleObj>
          </a:graphicData>
        </a:graphic>
      </p:graphicFrame>
      <p:graphicFrame>
        <p:nvGraphicFramePr>
          <p:cNvPr id="34827" name="Object 11"/>
          <p:cNvGraphicFramePr>
            <a:graphicFrameLocks noChangeAspect="1"/>
          </p:cNvGraphicFramePr>
          <p:nvPr/>
        </p:nvGraphicFramePr>
        <p:xfrm>
          <a:off x="7786710" y="1231674"/>
          <a:ext cx="568325" cy="377825"/>
        </p:xfrm>
        <a:graphic>
          <a:graphicData uri="http://schemas.openxmlformats.org/presentationml/2006/ole">
            <p:oleObj spid="_x0000_s34827" name="Equation" r:id="rId7" imgW="342720" imgH="228600" progId="Equation.DSMT4">
              <p:embed/>
            </p:oleObj>
          </a:graphicData>
        </a:graphic>
      </p:graphicFrame>
      <p:graphicFrame>
        <p:nvGraphicFramePr>
          <p:cNvPr id="34828" name="Object 12"/>
          <p:cNvGraphicFramePr>
            <a:graphicFrameLocks noChangeAspect="1"/>
          </p:cNvGraphicFramePr>
          <p:nvPr/>
        </p:nvGraphicFramePr>
        <p:xfrm>
          <a:off x="3831742" y="5392330"/>
          <a:ext cx="274637" cy="336550"/>
        </p:xfrm>
        <a:graphic>
          <a:graphicData uri="http://schemas.openxmlformats.org/presentationml/2006/ole">
            <p:oleObj spid="_x0000_s34828" name="Equation" r:id="rId8" imgW="164880" imgH="203040" progId="Equation.DSMT4">
              <p:embed/>
            </p:oleObj>
          </a:graphicData>
        </a:graphic>
      </p:graphicFrame>
      <p:graphicFrame>
        <p:nvGraphicFramePr>
          <p:cNvPr id="34829" name="Object 13"/>
          <p:cNvGraphicFramePr>
            <a:graphicFrameLocks noChangeAspect="1"/>
          </p:cNvGraphicFramePr>
          <p:nvPr/>
        </p:nvGraphicFramePr>
        <p:xfrm>
          <a:off x="6715140" y="5463768"/>
          <a:ext cx="231775" cy="252412"/>
        </p:xfrm>
        <a:graphic>
          <a:graphicData uri="http://schemas.openxmlformats.org/presentationml/2006/ole">
            <p:oleObj spid="_x0000_s34829" name="Equation" r:id="rId9" imgW="139680" imgH="152280" progId="Equation.DSMT4">
              <p:embed/>
            </p:oleObj>
          </a:graphicData>
        </a:graphic>
      </p:graphicFrame>
      <p:graphicFrame>
        <p:nvGraphicFramePr>
          <p:cNvPr id="34830" name="Object 14"/>
          <p:cNvGraphicFramePr>
            <a:graphicFrameLocks noChangeAspect="1"/>
          </p:cNvGraphicFramePr>
          <p:nvPr/>
        </p:nvGraphicFramePr>
        <p:xfrm>
          <a:off x="1530350" y="5643563"/>
          <a:ext cx="5199063" cy="1143000"/>
        </p:xfrm>
        <a:graphic>
          <a:graphicData uri="http://schemas.openxmlformats.org/presentationml/2006/ole">
            <p:oleObj spid="_x0000_s34830" name="Equation" r:id="rId10" imgW="2946240" imgH="64764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71462"/>
            <a:ext cx="9286908" cy="857256"/>
          </a:xfrm>
        </p:spPr>
        <p:txBody>
          <a:bodyPr>
            <a:normAutofit/>
          </a:bodyPr>
          <a:lstStyle/>
          <a:p>
            <a:r>
              <a:rPr lang="en-US" sz="2400" b="1" dirty="0" smtClean="0">
                <a:latin typeface="Times New Roman" pitchFamily="18" charset="0"/>
              </a:rPr>
              <a:t>7.1     </a:t>
            </a:r>
            <a:r>
              <a:rPr lang="ru-RU" sz="2400" b="1" dirty="0" smtClean="0">
                <a:latin typeface="Times New Roman" pitchFamily="18" charset="0"/>
              </a:rPr>
              <a:t>ХИЛБЕРТОВО ПРОСТРАНСТВО</a:t>
            </a:r>
            <a:endParaRPr lang="en-US" sz="2400" b="1" dirty="0">
              <a:latin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428660" y="1071546"/>
            <a:ext cx="9715568" cy="578645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000" b="1" i="1" dirty="0" smtClean="0">
                <a:latin typeface="Times New Roman" pitchFamily="18" charset="0"/>
              </a:rPr>
              <a:t>     </a:t>
            </a:r>
            <a:r>
              <a:rPr lang="ru-RU" sz="2000" b="1" i="1" dirty="0" smtClean="0">
                <a:latin typeface="Times New Roman" pitchFamily="18" charset="0"/>
              </a:rPr>
              <a:t>•  </a:t>
            </a:r>
            <a:r>
              <a:rPr lang="ru-RU" sz="2000" b="1" i="1" dirty="0" err="1" smtClean="0">
                <a:latin typeface="Times New Roman" pitchFamily="18" charset="0"/>
              </a:rPr>
              <a:t>Хилбертово</a:t>
            </a:r>
            <a:r>
              <a:rPr lang="ru-RU" sz="2000" b="1" i="1" dirty="0" smtClean="0">
                <a:latin typeface="Times New Roman" pitchFamily="18" charset="0"/>
              </a:rPr>
              <a:t> пространство</a:t>
            </a:r>
            <a:r>
              <a:rPr lang="bg-BG" sz="2000" dirty="0" smtClean="0"/>
              <a:t> Когато, скаларното произведение съгласно условието за нормировка на вълновите функции е равно на единица</a:t>
            </a:r>
            <a:r>
              <a:rPr lang="ru-RU" sz="2000" dirty="0" smtClean="0"/>
              <a:t>:</a:t>
            </a:r>
            <a:r>
              <a:rPr lang="ru-RU" sz="2000" b="1" i="1" dirty="0" smtClean="0">
                <a:latin typeface="Times New Roman" pitchFamily="18" charset="0"/>
              </a:rPr>
              <a:t> </a:t>
            </a:r>
            <a:r>
              <a:rPr lang="en-US" sz="2000" b="1" i="1" dirty="0" smtClean="0">
                <a:latin typeface="Times New Roman" pitchFamily="18" charset="0"/>
              </a:rPr>
              <a:t>    </a:t>
            </a:r>
            <a:r>
              <a:rPr lang="ru-RU" sz="2000" dirty="0" err="1" smtClean="0">
                <a:latin typeface="Times New Roman" pitchFamily="18" charset="0"/>
              </a:rPr>
              <a:t>Съвкупността</a:t>
            </a:r>
            <a:r>
              <a:rPr lang="ru-RU" sz="2000" dirty="0" smtClean="0">
                <a:latin typeface="Times New Roman" pitchFamily="18" charset="0"/>
              </a:rPr>
              <a:t> от </a:t>
            </a:r>
            <a:r>
              <a:rPr lang="ru-RU" sz="2000" dirty="0" err="1" smtClean="0">
                <a:latin typeface="Times New Roman" pitchFamily="18" charset="0"/>
              </a:rPr>
              <a:t>всички</a:t>
            </a:r>
            <a:r>
              <a:rPr lang="ru-RU" sz="2000" dirty="0" smtClean="0">
                <a:latin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</a:rPr>
              <a:t>вълновите</a:t>
            </a:r>
            <a:r>
              <a:rPr lang="ru-RU" sz="2000" dirty="0" smtClean="0">
                <a:latin typeface="Times New Roman" pitchFamily="18" charset="0"/>
              </a:rPr>
              <a:t> функции</a:t>
            </a:r>
            <a:r>
              <a:rPr lang="en-US" sz="2000" dirty="0" smtClean="0">
                <a:latin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</a:rPr>
              <a:t>можем да </a:t>
            </a:r>
            <a:r>
              <a:rPr lang="ru-RU" sz="2000" dirty="0" err="1" smtClean="0">
                <a:latin typeface="Times New Roman" pitchFamily="18" charset="0"/>
              </a:rPr>
              <a:t>разглеждаме</a:t>
            </a:r>
            <a:r>
              <a:rPr lang="ru-RU" sz="2000" dirty="0" smtClean="0">
                <a:latin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</a:rPr>
              <a:t>като</a:t>
            </a:r>
            <a:r>
              <a:rPr lang="ru-RU" sz="2000" dirty="0" smtClean="0">
                <a:latin typeface="Times New Roman" pitchFamily="18" charset="0"/>
              </a:rPr>
              <a:t> линейно </a:t>
            </a:r>
            <a:r>
              <a:rPr lang="ru-RU" sz="2000" dirty="0" err="1" smtClean="0">
                <a:latin typeface="Times New Roman" pitchFamily="18" charset="0"/>
              </a:rPr>
              <a:t>векторно</a:t>
            </a:r>
            <a:r>
              <a:rPr lang="ru-RU" sz="2000" dirty="0" smtClean="0">
                <a:latin typeface="Times New Roman" pitchFamily="18" charset="0"/>
              </a:rPr>
              <a:t> пространство, по </a:t>
            </a:r>
            <a:r>
              <a:rPr lang="ru-RU" sz="2000" dirty="0" err="1" smtClean="0">
                <a:latin typeface="Times New Roman" pitchFamily="18" charset="0"/>
              </a:rPr>
              <a:t>осите</a:t>
            </a:r>
            <a:r>
              <a:rPr lang="ru-RU" sz="2000" dirty="0" smtClean="0">
                <a:latin typeface="Times New Roman" pitchFamily="18" charset="0"/>
              </a:rPr>
              <a:t> на </a:t>
            </a:r>
            <a:r>
              <a:rPr lang="ru-RU" sz="2000" dirty="0" err="1" smtClean="0">
                <a:latin typeface="Times New Roman" pitchFamily="18" charset="0"/>
              </a:rPr>
              <a:t>което</a:t>
            </a:r>
            <a:r>
              <a:rPr lang="ru-RU" sz="2000" dirty="0" smtClean="0">
                <a:latin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</a:rPr>
              <a:t>нанасяме</a:t>
            </a:r>
            <a:r>
              <a:rPr lang="ru-RU" sz="2000" dirty="0" smtClean="0">
                <a:latin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</a:rPr>
              <a:t>самите</a:t>
            </a:r>
            <a:r>
              <a:rPr lang="ru-RU" sz="2000" dirty="0" smtClean="0">
                <a:latin typeface="Times New Roman" pitchFamily="18" charset="0"/>
              </a:rPr>
              <a:t> функции. </a:t>
            </a:r>
            <a:r>
              <a:rPr lang="ru-RU" sz="2000" dirty="0" err="1" smtClean="0">
                <a:latin typeface="Times New Roman" pitchFamily="18" charset="0"/>
              </a:rPr>
              <a:t>Вълновите</a:t>
            </a:r>
            <a:r>
              <a:rPr lang="ru-RU" sz="2000" dirty="0" smtClean="0">
                <a:latin typeface="Times New Roman" pitchFamily="18" charset="0"/>
              </a:rPr>
              <a:t> функции </a:t>
            </a:r>
            <a:r>
              <a:rPr lang="ru-RU" sz="2000" dirty="0" err="1" smtClean="0">
                <a:latin typeface="Times New Roman" pitchFamily="18" charset="0"/>
              </a:rPr>
              <a:t>са</a:t>
            </a:r>
            <a:r>
              <a:rPr lang="ru-RU" sz="2000" dirty="0" smtClean="0">
                <a:latin typeface="Times New Roman" pitchFamily="18" charset="0"/>
              </a:rPr>
              <a:t> квадратично </a:t>
            </a:r>
            <a:r>
              <a:rPr lang="ru-RU" sz="2000" dirty="0" err="1" smtClean="0">
                <a:latin typeface="Times New Roman" pitchFamily="18" charset="0"/>
              </a:rPr>
              <a:t>интегрируеми</a:t>
            </a:r>
            <a:r>
              <a:rPr lang="ru-RU" sz="2000" dirty="0" smtClean="0">
                <a:latin typeface="Times New Roman" pitchFamily="18" charset="0"/>
              </a:rPr>
              <a:t> функции и те </a:t>
            </a:r>
            <a:r>
              <a:rPr lang="ru-RU" sz="2000" dirty="0" err="1" smtClean="0">
                <a:latin typeface="Times New Roman" pitchFamily="18" charset="0"/>
              </a:rPr>
              <a:t>образуват</a:t>
            </a:r>
            <a:r>
              <a:rPr lang="ru-RU" sz="2000" dirty="0" smtClean="0">
                <a:latin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</a:rPr>
              <a:t>безкрайномерно</a:t>
            </a:r>
            <a:r>
              <a:rPr lang="ru-RU" sz="2000" dirty="0" smtClean="0">
                <a:latin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</a:rPr>
              <a:t>хилбертово</a:t>
            </a:r>
            <a:r>
              <a:rPr lang="ru-RU" sz="2000" dirty="0" smtClean="0">
                <a:latin typeface="Times New Roman" pitchFamily="18" charset="0"/>
              </a:rPr>
              <a:t> пространство. Те </a:t>
            </a:r>
            <a:r>
              <a:rPr lang="ru-RU" sz="2000" dirty="0" err="1" smtClean="0">
                <a:latin typeface="Times New Roman" pitchFamily="18" charset="0"/>
              </a:rPr>
              <a:t>отговарят</a:t>
            </a:r>
            <a:r>
              <a:rPr lang="ru-RU" sz="2000" dirty="0" smtClean="0">
                <a:latin typeface="Times New Roman" pitchFamily="18" charset="0"/>
              </a:rPr>
              <a:t> на трите условия за линейно </a:t>
            </a:r>
            <a:r>
              <a:rPr lang="ru-RU" sz="2000" dirty="0" err="1" smtClean="0">
                <a:latin typeface="Times New Roman" pitchFamily="18" charset="0"/>
              </a:rPr>
              <a:t>векторно</a:t>
            </a:r>
            <a:r>
              <a:rPr lang="ru-RU" sz="2000" dirty="0" smtClean="0">
                <a:latin typeface="Times New Roman" pitchFamily="18" charset="0"/>
              </a:rPr>
              <a:t> пространство.</a:t>
            </a:r>
          </a:p>
          <a:p>
            <a:pPr>
              <a:buNone/>
            </a:pPr>
            <a:r>
              <a:rPr lang="ru-RU" sz="2000" b="1" i="1" dirty="0" smtClean="0">
                <a:latin typeface="Times New Roman" pitchFamily="18" charset="0"/>
              </a:rPr>
              <a:t>     •  Произведение на две </a:t>
            </a:r>
            <a:r>
              <a:rPr lang="ru-RU" sz="2000" b="1" i="1" dirty="0" err="1" smtClean="0">
                <a:latin typeface="Times New Roman" pitchFamily="18" charset="0"/>
              </a:rPr>
              <a:t>ф-ии</a:t>
            </a:r>
            <a:r>
              <a:rPr lang="ru-RU" sz="2000" b="1" i="1" dirty="0" smtClean="0">
                <a:latin typeface="Times New Roman" pitchFamily="18" charset="0"/>
              </a:rPr>
              <a:t> в </a:t>
            </a:r>
            <a:r>
              <a:rPr lang="ru-RU" sz="2000" b="1" i="1" dirty="0" err="1" smtClean="0">
                <a:latin typeface="Times New Roman" pitchFamily="18" charset="0"/>
              </a:rPr>
              <a:t>хилбертовото</a:t>
            </a:r>
            <a:r>
              <a:rPr lang="ru-RU" sz="2000" b="1" i="1" dirty="0" smtClean="0">
                <a:latin typeface="Times New Roman" pitchFamily="18" charset="0"/>
              </a:rPr>
              <a:t> пространство</a:t>
            </a:r>
            <a:endParaRPr lang="ru-RU" sz="2000" dirty="0" smtClean="0">
              <a:latin typeface="Times New Roman" pitchFamily="18" charset="0"/>
            </a:endParaRPr>
          </a:p>
          <a:p>
            <a:pPr>
              <a:buNone/>
            </a:pPr>
            <a:r>
              <a:rPr lang="en-US" sz="2000" dirty="0" smtClean="0">
                <a:latin typeface="Times New Roman" pitchFamily="18" charset="0"/>
              </a:rPr>
              <a:t>     </a:t>
            </a:r>
            <a:r>
              <a:rPr lang="ru-RU" sz="2000" dirty="0" err="1" smtClean="0">
                <a:latin typeface="Times New Roman" pitchFamily="18" charset="0"/>
              </a:rPr>
              <a:t>Вълновите</a:t>
            </a:r>
            <a:r>
              <a:rPr lang="ru-RU" sz="2000" dirty="0" smtClean="0">
                <a:latin typeface="Times New Roman" pitchFamily="18" charset="0"/>
              </a:rPr>
              <a:t> функции </a:t>
            </a:r>
            <a:r>
              <a:rPr lang="ru-RU" sz="2000" dirty="0" err="1" smtClean="0">
                <a:latin typeface="Times New Roman" pitchFamily="18" charset="0"/>
              </a:rPr>
              <a:t>са</a:t>
            </a:r>
            <a:r>
              <a:rPr lang="ru-RU" sz="2000" dirty="0" smtClean="0">
                <a:latin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</a:rPr>
              <a:t>базиси</a:t>
            </a:r>
            <a:r>
              <a:rPr lang="ru-RU" sz="2000" dirty="0" smtClean="0">
                <a:latin typeface="Times New Roman" pitchFamily="18" charset="0"/>
              </a:rPr>
              <a:t> на </a:t>
            </a:r>
            <a:r>
              <a:rPr lang="ru-RU" sz="2000" dirty="0" err="1" smtClean="0">
                <a:latin typeface="Times New Roman" pitchFamily="18" charset="0"/>
              </a:rPr>
              <a:t>това</a:t>
            </a:r>
            <a:r>
              <a:rPr lang="ru-RU" sz="2000" dirty="0" smtClean="0">
                <a:latin typeface="Times New Roman" pitchFamily="18" charset="0"/>
              </a:rPr>
              <a:t> пространство. В </a:t>
            </a:r>
            <a:r>
              <a:rPr lang="ru-RU" sz="2000" dirty="0" err="1" smtClean="0">
                <a:latin typeface="Times New Roman" pitchFamily="18" charset="0"/>
              </a:rPr>
              <a:t>хилбертовото</a:t>
            </a:r>
            <a:r>
              <a:rPr lang="ru-RU" sz="2000" dirty="0" smtClean="0">
                <a:latin typeface="Times New Roman" pitchFamily="18" charset="0"/>
              </a:rPr>
              <a:t> пространство подобно на </a:t>
            </a:r>
            <a:r>
              <a:rPr lang="ru-RU" sz="2000" dirty="0" err="1" smtClean="0">
                <a:latin typeface="Times New Roman" pitchFamily="18" charset="0"/>
              </a:rPr>
              <a:t>скаларното</a:t>
            </a:r>
            <a:r>
              <a:rPr lang="ru-RU" sz="2000" dirty="0" smtClean="0">
                <a:latin typeface="Times New Roman" pitchFamily="18" charset="0"/>
              </a:rPr>
              <a:t> произведение</a:t>
            </a:r>
            <a:r>
              <a:rPr lang="en-US" sz="2000" dirty="0" smtClean="0">
                <a:latin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</a:rPr>
              <a:t>a.b</a:t>
            </a:r>
            <a:r>
              <a:rPr lang="ru-RU" sz="2000" dirty="0" smtClean="0">
                <a:latin typeface="Times New Roman" pitchFamily="18" charset="0"/>
              </a:rPr>
              <a:t> на два вектора </a:t>
            </a:r>
            <a:r>
              <a:rPr lang="en-US" sz="2000" b="1" dirty="0" smtClean="0">
                <a:latin typeface="Times New Roman" pitchFamily="18" charset="0"/>
              </a:rPr>
              <a:t>a</a:t>
            </a:r>
            <a:r>
              <a:rPr lang="ru-RU" sz="2000" dirty="0" smtClean="0">
                <a:latin typeface="Times New Roman" pitchFamily="18" charset="0"/>
              </a:rPr>
              <a:t> и  </a:t>
            </a:r>
            <a:r>
              <a:rPr lang="en-US" sz="2000" b="1" dirty="0" smtClean="0">
                <a:latin typeface="Times New Roman" pitchFamily="18" charset="0"/>
              </a:rPr>
              <a:t>b </a:t>
            </a:r>
            <a:r>
              <a:rPr lang="ru-RU" sz="2000" dirty="0" err="1" smtClean="0">
                <a:latin typeface="Times New Roman" pitchFamily="18" charset="0"/>
              </a:rPr>
              <a:t>ще</a:t>
            </a:r>
            <a:r>
              <a:rPr lang="ru-RU" sz="2000" dirty="0" smtClean="0">
                <a:latin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</a:rPr>
              <a:t>въведем</a:t>
            </a:r>
            <a:r>
              <a:rPr lang="ru-RU" sz="2000" dirty="0" smtClean="0">
                <a:latin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</a:rPr>
              <a:t>скаларно</a:t>
            </a:r>
            <a:r>
              <a:rPr lang="ru-RU" sz="2000" dirty="0" smtClean="0">
                <a:latin typeface="Times New Roman" pitchFamily="18" charset="0"/>
              </a:rPr>
              <a:t> произведение на две функции </a:t>
            </a:r>
            <a:r>
              <a:rPr lang="el-GR" sz="2000" i="1" dirty="0" smtClean="0">
                <a:latin typeface="Times New Roman" pitchFamily="18" charset="0"/>
              </a:rPr>
              <a:t>φ </a:t>
            </a:r>
            <a:r>
              <a:rPr lang="bg-BG" sz="2000" dirty="0" smtClean="0">
                <a:latin typeface="Times New Roman" pitchFamily="18" charset="0"/>
              </a:rPr>
              <a:t>и </a:t>
            </a:r>
            <a:endParaRPr lang="bg-BG" sz="2000" i="1" dirty="0" smtClean="0">
              <a:latin typeface="Times New Roman" pitchFamily="18" charset="0"/>
            </a:endParaRPr>
          </a:p>
          <a:p>
            <a:pPr>
              <a:buNone/>
            </a:pPr>
            <a:endParaRPr lang="bg-BG" sz="2000" i="1" dirty="0" smtClean="0">
              <a:latin typeface="Times New Roman" pitchFamily="18" charset="0"/>
            </a:endParaRPr>
          </a:p>
          <a:p>
            <a:pPr>
              <a:buNone/>
            </a:pPr>
            <a:r>
              <a:rPr lang="ru-RU" sz="2000" i="1" dirty="0" smtClean="0">
                <a:latin typeface="Times New Roman" pitchFamily="18" charset="0"/>
              </a:rPr>
              <a:t>        </a:t>
            </a:r>
            <a:r>
              <a:rPr lang="ru-RU" sz="2000" dirty="0" smtClean="0">
                <a:latin typeface="Times New Roman" pitchFamily="18" charset="0"/>
              </a:rPr>
              <a:t>По </a:t>
            </a:r>
            <a:r>
              <a:rPr lang="ru-RU" sz="2000" dirty="0" err="1" smtClean="0">
                <a:latin typeface="Times New Roman" pitchFamily="18" charset="0"/>
              </a:rPr>
              <a:t>аналогията</a:t>
            </a:r>
            <a:r>
              <a:rPr lang="ru-RU" sz="2000" dirty="0" smtClean="0">
                <a:latin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</a:rPr>
              <a:t>със</a:t>
            </a:r>
            <a:r>
              <a:rPr lang="ru-RU" sz="2000" dirty="0" smtClean="0">
                <a:latin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</a:rPr>
              <a:t>скаларно</a:t>
            </a:r>
            <a:r>
              <a:rPr lang="ru-RU" sz="2000" dirty="0" smtClean="0">
                <a:latin typeface="Times New Roman" pitchFamily="18" charset="0"/>
              </a:rPr>
              <a:t> произведение на два </a:t>
            </a:r>
            <a:r>
              <a:rPr lang="ru-RU" sz="2000" dirty="0" err="1" smtClean="0">
                <a:latin typeface="Times New Roman" pitchFamily="18" charset="0"/>
              </a:rPr>
              <a:t>ортогонални</a:t>
            </a:r>
            <a:r>
              <a:rPr lang="ru-RU" sz="2000" dirty="0" smtClean="0">
                <a:latin typeface="Times New Roman" pitchFamily="18" charset="0"/>
              </a:rPr>
              <a:t> вектора в </a:t>
            </a:r>
            <a:r>
              <a:rPr lang="ru-RU" sz="2000" dirty="0" err="1" smtClean="0">
                <a:latin typeface="Times New Roman" pitchFamily="18" charset="0"/>
              </a:rPr>
              <a:t>реалното</a:t>
            </a:r>
            <a:r>
              <a:rPr lang="ru-RU" sz="2000" dirty="0" smtClean="0">
                <a:latin typeface="Times New Roman" pitchFamily="18" charset="0"/>
              </a:rPr>
              <a:t> пространство, </a:t>
            </a:r>
            <a:r>
              <a:rPr lang="ru-RU" sz="2000" dirty="0" err="1" smtClean="0">
                <a:latin typeface="Times New Roman" pitchFamily="18" charset="0"/>
              </a:rPr>
              <a:t>скаларно</a:t>
            </a:r>
            <a:r>
              <a:rPr lang="ru-RU" sz="2000" dirty="0" smtClean="0">
                <a:latin typeface="Times New Roman" pitchFamily="18" charset="0"/>
              </a:rPr>
              <a:t> произведение на две </a:t>
            </a:r>
            <a:r>
              <a:rPr lang="ru-RU" sz="2000" dirty="0" err="1" smtClean="0">
                <a:latin typeface="Times New Roman" pitchFamily="18" charset="0"/>
              </a:rPr>
              <a:t>различни</a:t>
            </a:r>
            <a:r>
              <a:rPr lang="ru-RU" sz="2000" dirty="0" smtClean="0">
                <a:latin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</a:rPr>
              <a:t>базисни</a:t>
            </a:r>
            <a:r>
              <a:rPr lang="ru-RU" sz="2000" dirty="0" smtClean="0">
                <a:latin typeface="Times New Roman" pitchFamily="18" charset="0"/>
              </a:rPr>
              <a:t> функции е</a:t>
            </a:r>
            <a:endParaRPr lang="en-US" sz="2000" dirty="0" smtClean="0">
              <a:latin typeface="Times New Roman" pitchFamily="18" charset="0"/>
            </a:endParaRPr>
          </a:p>
          <a:p>
            <a:pPr>
              <a:buNone/>
            </a:pPr>
            <a:endParaRPr lang="en-US" sz="2000" dirty="0" smtClean="0">
              <a:latin typeface="Times New Roman" pitchFamily="18" charset="0"/>
            </a:endParaRPr>
          </a:p>
          <a:p>
            <a:pPr>
              <a:buNone/>
            </a:pPr>
            <a:r>
              <a:rPr lang="en-US" sz="2000" dirty="0" smtClean="0">
                <a:latin typeface="Times New Roman" pitchFamily="18" charset="0"/>
              </a:rPr>
              <a:t>        </a:t>
            </a:r>
            <a:r>
              <a:rPr lang="ru-RU" sz="2000" dirty="0" err="1" smtClean="0">
                <a:latin typeface="Times New Roman" pitchFamily="18" charset="0"/>
              </a:rPr>
              <a:t>Когато</a:t>
            </a:r>
            <a:r>
              <a:rPr lang="en-US" sz="2000" dirty="0" smtClean="0">
                <a:latin typeface="Times New Roman" pitchFamily="18" charset="0"/>
              </a:rPr>
              <a:t>          </a:t>
            </a:r>
            <a:r>
              <a:rPr lang="ru-RU" sz="2000" dirty="0" smtClean="0">
                <a:latin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</a:rPr>
              <a:t>скаларното</a:t>
            </a:r>
            <a:r>
              <a:rPr lang="ru-RU" sz="2000" dirty="0" smtClean="0">
                <a:latin typeface="Times New Roman" pitchFamily="18" charset="0"/>
              </a:rPr>
              <a:t> произведение </a:t>
            </a:r>
            <a:r>
              <a:rPr lang="ru-RU" sz="2000" dirty="0" err="1" smtClean="0">
                <a:latin typeface="Times New Roman" pitchFamily="18" charset="0"/>
              </a:rPr>
              <a:t>съгласно</a:t>
            </a:r>
            <a:r>
              <a:rPr lang="ru-RU" sz="2000" dirty="0" smtClean="0">
                <a:latin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</a:rPr>
              <a:t>условието</a:t>
            </a:r>
            <a:r>
              <a:rPr lang="ru-RU" sz="2000" dirty="0" smtClean="0">
                <a:latin typeface="Times New Roman" pitchFamily="18" charset="0"/>
              </a:rPr>
              <a:t> за нормировка е равно на единица: </a:t>
            </a:r>
            <a:endParaRPr lang="en-US" sz="2000" dirty="0" smtClean="0">
              <a:latin typeface="Times New Roman" pitchFamily="18" charset="0"/>
            </a:endParaRPr>
          </a:p>
          <a:p>
            <a:pPr>
              <a:buNone/>
            </a:pPr>
            <a:endParaRPr lang="en-US" sz="2000" dirty="0" smtClean="0">
              <a:latin typeface="Times New Roman" pitchFamily="18" charset="0"/>
            </a:endParaRPr>
          </a:p>
          <a:p>
            <a:pPr>
              <a:buNone/>
            </a:pPr>
            <a:endParaRPr lang="ru-RU" sz="2000" dirty="0" smtClean="0">
              <a:latin typeface="Times New Roman" pitchFamily="18" charset="0"/>
            </a:endParaRPr>
          </a:p>
          <a:p>
            <a:pPr>
              <a:buNone/>
            </a:pPr>
            <a:endParaRPr lang="ru-RU" sz="2000" dirty="0" smtClean="0">
              <a:latin typeface="Times New Roman" pitchFamily="18" charset="0"/>
            </a:endParaRPr>
          </a:p>
          <a:p>
            <a:pPr>
              <a:buNone/>
            </a:pPr>
            <a:endParaRPr lang="ru-RU" sz="2000" dirty="0" smtClean="0">
              <a:latin typeface="Times New Roman" pitchFamily="18" charset="0"/>
            </a:endParaRPr>
          </a:p>
          <a:p>
            <a:pPr>
              <a:buNone/>
            </a:pPr>
            <a:endParaRPr lang="ru-RU" sz="2000" dirty="0" smtClean="0">
              <a:latin typeface="Times New Roman" pitchFamily="18" charset="0"/>
            </a:endParaRPr>
          </a:p>
          <a:p>
            <a:pPr>
              <a:buNone/>
            </a:pPr>
            <a:endParaRPr lang="ru-RU" sz="2000" dirty="0" smtClean="0">
              <a:latin typeface="Times New Roman" pitchFamily="18" charset="0"/>
            </a:endParaRPr>
          </a:p>
          <a:p>
            <a:pPr>
              <a:buNone/>
            </a:pPr>
            <a:endParaRPr lang="ru-RU" sz="2000" dirty="0" smtClean="0">
              <a:latin typeface="Times New Roman" pitchFamily="18" charset="0"/>
            </a:endParaRPr>
          </a:p>
          <a:p>
            <a:pPr>
              <a:buNone/>
            </a:pPr>
            <a:endParaRPr lang="ru-RU" sz="2000" i="1" dirty="0" smtClean="0">
              <a:latin typeface="Times New Roman" pitchFamily="18" charset="0"/>
            </a:endParaRPr>
          </a:p>
          <a:p>
            <a:pPr>
              <a:buNone/>
            </a:pPr>
            <a:endParaRPr lang="bg-BG" sz="2000" i="1" dirty="0" smtClean="0">
              <a:latin typeface="Times New Roman" pitchFamily="18" charset="0"/>
            </a:endParaRPr>
          </a:p>
          <a:p>
            <a:pPr>
              <a:buNone/>
            </a:pPr>
            <a:endParaRPr lang="bg-BG" sz="2000" i="1" dirty="0" smtClean="0">
              <a:latin typeface="Times New Roman" pitchFamily="18" charset="0"/>
            </a:endParaRPr>
          </a:p>
          <a:p>
            <a:pPr>
              <a:buNone/>
            </a:pPr>
            <a:endParaRPr lang="bg-BG" sz="2000" i="1" dirty="0" smtClean="0">
              <a:latin typeface="Times New Roman" pitchFamily="18" charset="0"/>
            </a:endParaRPr>
          </a:p>
          <a:p>
            <a:pPr>
              <a:buNone/>
            </a:pPr>
            <a:endParaRPr lang="bg-BG" sz="2000" i="1" dirty="0" smtClean="0">
              <a:latin typeface="Times New Roman" pitchFamily="18" charset="0"/>
            </a:endParaRPr>
          </a:p>
          <a:p>
            <a:pPr>
              <a:buNone/>
            </a:pPr>
            <a:endParaRPr lang="bg-BG" sz="2000" i="1" dirty="0" smtClean="0">
              <a:latin typeface="Times New Roman" pitchFamily="18" charset="0"/>
            </a:endParaRPr>
          </a:p>
          <a:p>
            <a:pPr>
              <a:buNone/>
            </a:pPr>
            <a:endParaRPr lang="ru-RU" sz="2000" dirty="0" smtClean="0">
              <a:latin typeface="Times New Roman" pitchFamily="18" charset="0"/>
            </a:endParaRPr>
          </a:p>
          <a:p>
            <a:pPr>
              <a:buNone/>
            </a:pPr>
            <a:endParaRPr lang="en-US" sz="2000" b="1" i="1" dirty="0" smtClean="0">
              <a:latin typeface="Times New Roman" pitchFamily="18" charset="0"/>
            </a:endParaRPr>
          </a:p>
          <a:p>
            <a:endParaRPr lang="en-US" sz="2000" dirty="0" smtClean="0">
              <a:latin typeface="Times New Roman" pitchFamily="18" charset="0"/>
            </a:endParaRPr>
          </a:p>
          <a:p>
            <a:pPr>
              <a:buNone/>
            </a:pPr>
            <a:r>
              <a:rPr lang="en-US" sz="2000" dirty="0" smtClean="0">
                <a:latin typeface="Times New Roman" pitchFamily="18" charset="0"/>
              </a:rPr>
              <a:t>    </a:t>
            </a:r>
            <a:r>
              <a:rPr lang="ru-RU" sz="2000" dirty="0" smtClean="0">
                <a:latin typeface="Times New Roman" pitchFamily="18" charset="0"/>
              </a:rPr>
              <a:t>Да </a:t>
            </a:r>
            <a:r>
              <a:rPr lang="ru-RU" sz="2000" dirty="0" err="1" smtClean="0">
                <a:latin typeface="Times New Roman" pitchFamily="18" charset="0"/>
              </a:rPr>
              <a:t>погледнем</a:t>
            </a:r>
            <a:r>
              <a:rPr lang="ru-RU" sz="2000" dirty="0" smtClean="0">
                <a:latin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</a:rPr>
              <a:t>по-широко</a:t>
            </a:r>
            <a:r>
              <a:rPr lang="ru-RU" sz="2000" dirty="0" smtClean="0">
                <a:latin typeface="Times New Roman" pitchFamily="18" charset="0"/>
              </a:rPr>
              <a:t> на принципа на </a:t>
            </a:r>
            <a:r>
              <a:rPr lang="ru-RU" sz="2000" dirty="0" err="1" smtClean="0">
                <a:latin typeface="Times New Roman" pitchFamily="18" charset="0"/>
              </a:rPr>
              <a:t>суперпозицията</a:t>
            </a:r>
            <a:r>
              <a:rPr lang="ru-RU" sz="2000" dirty="0" smtClean="0">
                <a:latin typeface="Times New Roman" pitchFamily="18" charset="0"/>
              </a:rPr>
              <a:t> от </a:t>
            </a:r>
            <a:r>
              <a:rPr lang="ru-RU" sz="2000" dirty="0" err="1" smtClean="0">
                <a:latin typeface="Times New Roman" pitchFamily="18" charset="0"/>
              </a:rPr>
              <a:t>гледнаточка</a:t>
            </a:r>
            <a:r>
              <a:rPr lang="ru-RU" sz="2000" dirty="0" smtClean="0">
                <a:latin typeface="Times New Roman" pitchFamily="18" charset="0"/>
              </a:rPr>
              <a:t> на </a:t>
            </a:r>
            <a:r>
              <a:rPr lang="ru-RU" sz="2000" dirty="0" err="1" smtClean="0">
                <a:latin typeface="Times New Roman" pitchFamily="18" charset="0"/>
              </a:rPr>
              <a:t>линейната</a:t>
            </a:r>
            <a:r>
              <a:rPr lang="ru-RU" sz="2000" dirty="0" smtClean="0">
                <a:latin typeface="Times New Roman" pitchFamily="18" charset="0"/>
              </a:rPr>
              <a:t> алгебра. </a:t>
            </a:r>
            <a:endParaRPr lang="en-US" sz="2000" dirty="0" smtClean="0">
              <a:latin typeface="Times New Roman" pitchFamily="18" charset="0"/>
            </a:endParaRPr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3286116" y="4286256"/>
          <a:ext cx="1785937" cy="436562"/>
        </p:xfrm>
        <a:graphic>
          <a:graphicData uri="http://schemas.openxmlformats.org/presentationml/2006/ole">
            <p:oleObj spid="_x0000_s39938" name="Equation" r:id="rId3" imgW="1091880" imgH="266400" progId="Equation.DSMT4">
              <p:embed/>
            </p:oleObj>
          </a:graphicData>
        </a:graphic>
      </p:graphicFrame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3143239" y="5286388"/>
          <a:ext cx="2262203" cy="428628"/>
        </p:xfrm>
        <a:graphic>
          <a:graphicData uri="http://schemas.openxmlformats.org/presentationml/2006/ole">
            <p:oleObj spid="_x0000_s39939" name="Equation" r:id="rId4" imgW="1206360" imgH="228600" progId="Equation.DSMT4">
              <p:embed/>
            </p:oleObj>
          </a:graphicData>
        </a:graphic>
      </p:graphicFrame>
      <p:graphicFrame>
        <p:nvGraphicFramePr>
          <p:cNvPr id="1028" name="Object 4"/>
          <p:cNvGraphicFramePr>
            <a:graphicFrameLocks noChangeAspect="1"/>
          </p:cNvGraphicFramePr>
          <p:nvPr/>
        </p:nvGraphicFramePr>
        <p:xfrm>
          <a:off x="981052" y="5782141"/>
          <a:ext cx="519114" cy="281187"/>
        </p:xfrm>
        <a:graphic>
          <a:graphicData uri="http://schemas.openxmlformats.org/presentationml/2006/ole">
            <p:oleObj spid="_x0000_s39940" name="Equation" r:id="rId5" imgW="304560" imgH="164880" progId="Equation.DSMT4">
              <p:embed/>
            </p:oleObj>
          </a:graphicData>
        </a:graphic>
      </p:graphicFrame>
      <p:graphicFrame>
        <p:nvGraphicFramePr>
          <p:cNvPr id="1030" name="Object 6"/>
          <p:cNvGraphicFramePr>
            <a:graphicFrameLocks noChangeAspect="1"/>
          </p:cNvGraphicFramePr>
          <p:nvPr/>
        </p:nvGraphicFramePr>
        <p:xfrm>
          <a:off x="2571736" y="6072206"/>
          <a:ext cx="2195602" cy="785794"/>
        </p:xfrm>
        <a:graphic>
          <a:graphicData uri="http://schemas.openxmlformats.org/presentationml/2006/ole">
            <p:oleObj spid="_x0000_s39941" name="Equation" r:id="rId6" imgW="1206360" imgH="431640" progId="Equation.DSMT4">
              <p:embed/>
            </p:oleObj>
          </a:graphicData>
        </a:graphic>
      </p:graphicFrame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724680" y="6564337"/>
            <a:ext cx="2133600" cy="365125"/>
          </a:xfrm>
        </p:spPr>
        <p:txBody>
          <a:bodyPr/>
          <a:lstStyle/>
          <a:p>
            <a:fld id="{2ADFFEBF-AC71-420D-9A36-DFCB78D0D215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71462"/>
            <a:ext cx="8801072" cy="428628"/>
          </a:xfrm>
        </p:spPr>
        <p:txBody>
          <a:bodyPr>
            <a:normAutofit fontScale="90000"/>
          </a:bodyPr>
          <a:lstStyle/>
          <a:p>
            <a:r>
              <a:rPr lang="ru-RU" sz="2400" b="1" dirty="0" smtClean="0">
                <a:latin typeface="Times New Roman" pitchFamily="18" charset="0"/>
              </a:rPr>
              <a:t>ЕЛЕМЕНТИ ОТ ТЕОРИЯТА НА ПРЕДСТАВЯНИЯТА</a:t>
            </a:r>
            <a:endParaRPr lang="en-US" sz="2400" b="1" dirty="0">
              <a:latin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85728"/>
            <a:ext cx="9501222" cy="6572272"/>
          </a:xfrm>
        </p:spPr>
        <p:txBody>
          <a:bodyPr>
            <a:normAutofit/>
          </a:bodyPr>
          <a:lstStyle/>
          <a:p>
            <a:r>
              <a:rPr lang="bg-BG" sz="2400" b="1" i="1" dirty="0" smtClean="0">
                <a:latin typeface="Times New Roman" pitchFamily="18" charset="0"/>
              </a:rPr>
              <a:t>Вълнова функция в </a:t>
            </a:r>
            <a:r>
              <a:rPr lang="en-US" sz="2400" b="1" i="1" dirty="0" smtClean="0">
                <a:latin typeface="Times New Roman" pitchFamily="18" charset="0"/>
              </a:rPr>
              <a:t>M-</a:t>
            </a:r>
            <a:r>
              <a:rPr lang="bg-BG" sz="2400" b="1" i="1" dirty="0" smtClean="0">
                <a:latin typeface="Times New Roman" pitchFamily="18" charset="0"/>
              </a:rPr>
              <a:t>представяне </a:t>
            </a:r>
          </a:p>
          <a:p>
            <a:pPr>
              <a:lnSpc>
                <a:spcPts val="2500"/>
              </a:lnSpc>
              <a:buNone/>
            </a:pPr>
            <a:r>
              <a:rPr lang="ru-RU" sz="2400" dirty="0" smtClean="0">
                <a:latin typeface="Times New Roman" pitchFamily="18" charset="0"/>
              </a:rPr>
              <a:t>   Да </a:t>
            </a:r>
            <a:r>
              <a:rPr lang="ru-RU" sz="2400" dirty="0" err="1" smtClean="0">
                <a:latin typeface="Times New Roman" pitchFamily="18" charset="0"/>
              </a:rPr>
              <a:t>разгледаме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състояние</a:t>
            </a:r>
            <a:r>
              <a:rPr lang="ru-RU" sz="2400" dirty="0" smtClean="0">
                <a:latin typeface="Times New Roman" pitchFamily="18" charset="0"/>
              </a:rPr>
              <a:t> с величина </a:t>
            </a:r>
            <a:r>
              <a:rPr lang="en-US" sz="2400" i="1" dirty="0" smtClean="0">
                <a:latin typeface="Times New Roman" pitchFamily="18" charset="0"/>
              </a:rPr>
              <a:t>M</a:t>
            </a:r>
            <a:r>
              <a:rPr lang="ru-RU" sz="2400" dirty="0" smtClean="0">
                <a:latin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</a:rPr>
              <a:t>приемаща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дискретни</a:t>
            </a:r>
            <a:r>
              <a:rPr lang="ru-RU" sz="2400" dirty="0" smtClean="0">
                <a:latin typeface="Times New Roman" pitchFamily="18" charset="0"/>
              </a:rPr>
              <a:t> стой</a:t>
            </a:r>
            <a:r>
              <a:rPr lang="en-US" sz="2400" dirty="0" smtClean="0">
                <a:latin typeface="Times New Roman" pitchFamily="18" charset="0"/>
              </a:rPr>
              <a:t>-</a:t>
            </a:r>
          </a:p>
          <a:p>
            <a:pPr>
              <a:lnSpc>
                <a:spcPts val="2500"/>
              </a:lnSpc>
              <a:buNone/>
            </a:pPr>
            <a:r>
              <a:rPr lang="ru-RU" sz="2400" dirty="0" err="1" smtClean="0">
                <a:latin typeface="Times New Roman" pitchFamily="18" charset="0"/>
              </a:rPr>
              <a:t>ности</a:t>
            </a:r>
            <a:r>
              <a:rPr lang="ru-RU" sz="2400" dirty="0" smtClean="0">
                <a:latin typeface="Times New Roman" pitchFamily="18" charset="0"/>
              </a:rPr>
              <a:t>. </a:t>
            </a:r>
            <a:r>
              <a:rPr lang="ru-RU" sz="2400" dirty="0" err="1" smtClean="0">
                <a:latin typeface="Times New Roman" pitchFamily="18" charset="0"/>
              </a:rPr>
              <a:t>Операторът</a:t>
            </a:r>
            <a:r>
              <a:rPr lang="en-US" sz="2400" dirty="0" smtClean="0">
                <a:latin typeface="Times New Roman" pitchFamily="18" charset="0"/>
              </a:rPr>
              <a:t>  </a:t>
            </a:r>
            <a:r>
              <a:rPr lang="ru-RU" sz="2400" dirty="0" smtClean="0">
                <a:latin typeface="Times New Roman" pitchFamily="18" charset="0"/>
              </a:rPr>
              <a:t>  </a:t>
            </a:r>
            <a:r>
              <a:rPr lang="en-US" sz="2400" dirty="0" smtClean="0">
                <a:latin typeface="Times New Roman" pitchFamily="18" charset="0"/>
              </a:rPr>
              <a:t>  </a:t>
            </a:r>
            <a:r>
              <a:rPr lang="ru-RU" sz="2400" dirty="0" smtClean="0">
                <a:latin typeface="Times New Roman" pitchFamily="18" charset="0"/>
              </a:rPr>
              <a:t>на </a:t>
            </a:r>
            <a:r>
              <a:rPr lang="ru-RU" sz="2400" dirty="0" err="1" smtClean="0">
                <a:latin typeface="Times New Roman" pitchFamily="18" charset="0"/>
              </a:rPr>
              <a:t>тази</a:t>
            </a:r>
            <a:r>
              <a:rPr lang="ru-RU" sz="2400" dirty="0" smtClean="0">
                <a:latin typeface="Times New Roman" pitchFamily="18" charset="0"/>
              </a:rPr>
              <a:t> величина </a:t>
            </a:r>
            <a:r>
              <a:rPr lang="ru-RU" sz="2400" dirty="0" err="1" smtClean="0">
                <a:latin typeface="Times New Roman" pitchFamily="18" charset="0"/>
              </a:rPr>
              <a:t>има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собствени</a:t>
            </a:r>
            <a:r>
              <a:rPr lang="ru-RU" sz="2400" dirty="0" smtClean="0">
                <a:latin typeface="Times New Roman" pitchFamily="18" charset="0"/>
              </a:rPr>
              <a:t> функции</a:t>
            </a:r>
            <a:endParaRPr lang="en-US" sz="2400" dirty="0" smtClean="0">
              <a:latin typeface="Times New Roman" pitchFamily="18" charset="0"/>
            </a:endParaRPr>
          </a:p>
          <a:p>
            <a:pPr>
              <a:lnSpc>
                <a:spcPts val="2500"/>
              </a:lnSpc>
              <a:buNone/>
            </a:pPr>
            <a:endParaRPr lang="en-US" sz="2400" dirty="0" smtClean="0">
              <a:latin typeface="Times New Roman" pitchFamily="18" charset="0"/>
            </a:endParaRPr>
          </a:p>
          <a:p>
            <a:pPr>
              <a:lnSpc>
                <a:spcPts val="2500"/>
              </a:lnSpc>
              <a:buNone/>
            </a:pPr>
            <a:r>
              <a:rPr lang="bg-BG" sz="2400" dirty="0" smtClean="0">
                <a:latin typeface="Times New Roman" pitchFamily="18" charset="0"/>
                <a:cs typeface="Times New Roman" pitchFamily="18" charset="0"/>
              </a:rPr>
              <a:t>Собствените функции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bg-BG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bg-BG" sz="2400" dirty="0" smtClean="0">
                <a:latin typeface="Times New Roman" pitchFamily="18" charset="0"/>
                <a:cs typeface="Times New Roman" pitchFamily="18" charset="0"/>
              </a:rPr>
              <a:t>са в координатно представяне</a:t>
            </a:r>
            <a:r>
              <a:rPr lang="bg-BG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ts val="2500"/>
              </a:lnSpc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ts val="2500"/>
              </a:lnSpc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еднозначно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определят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функцията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т.е. </a:t>
            </a:r>
            <a:r>
              <a:rPr lang="bg-BG" sz="2400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състоянието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Te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са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ts val="2500"/>
              </a:lnSpc>
              <a:buNone/>
            </a:pP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вълнова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функция, но в </a:t>
            </a:r>
            <a:r>
              <a:rPr lang="el-GR" sz="2400" i="1" dirty="0" smtClean="0">
                <a:latin typeface="Times New Roman" pitchFamily="18" charset="0"/>
                <a:cs typeface="Times New Roman" pitchFamily="18" charset="0"/>
              </a:rPr>
              <a:t>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представяне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(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Ако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имахме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собствените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фун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</a:t>
            </a:r>
          </a:p>
          <a:p>
            <a:pPr>
              <a:lnSpc>
                <a:spcPts val="2500"/>
              </a:lnSpc>
              <a:buNone/>
            </a:pP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κ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ции</a:t>
            </a: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оператора</a:t>
            </a: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     в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разлагането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                     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оп-</a:t>
            </a:r>
          </a:p>
          <a:p>
            <a:pPr>
              <a:lnSpc>
                <a:spcPts val="2500"/>
              </a:lnSpc>
              <a:buNone/>
            </a:pP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ределят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вълновата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функция в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представяне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.) Очевидно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вълновата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ts val="2500"/>
              </a:lnSpc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функция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да се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представи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като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едноколонна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матрица </a:t>
            </a:r>
          </a:p>
          <a:p>
            <a:pPr>
              <a:buNone/>
            </a:pPr>
            <a:endParaRPr lang="en-US" sz="2400" dirty="0" smtClean="0">
              <a:latin typeface="Times New Roman" pitchFamily="18" charset="0"/>
            </a:endParaRPr>
          </a:p>
          <a:p>
            <a:pPr>
              <a:buNone/>
            </a:pPr>
            <a:endParaRPr lang="en-US" sz="2400" dirty="0">
              <a:latin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938994" y="6564337"/>
            <a:ext cx="2133600" cy="365125"/>
          </a:xfrm>
        </p:spPr>
        <p:txBody>
          <a:bodyPr/>
          <a:lstStyle/>
          <a:p>
            <a:fld id="{2ADFFEBF-AC71-420D-9A36-DFCB78D0D215}" type="slidenum">
              <a:rPr lang="en-US" smtClean="0"/>
              <a:pPr/>
              <a:t>20</a:t>
            </a:fld>
            <a:endParaRPr lang="en-US"/>
          </a:p>
        </p:txBody>
      </p:sp>
      <p:graphicFrame>
        <p:nvGraphicFramePr>
          <p:cNvPr id="37889" name="Object 1"/>
          <p:cNvGraphicFramePr>
            <a:graphicFrameLocks noChangeAspect="1"/>
          </p:cNvGraphicFramePr>
          <p:nvPr/>
        </p:nvGraphicFramePr>
        <p:xfrm>
          <a:off x="2554484" y="1160236"/>
          <a:ext cx="381002" cy="381002"/>
        </p:xfrm>
        <a:graphic>
          <a:graphicData uri="http://schemas.openxmlformats.org/presentationml/2006/ole">
            <p:oleObj spid="_x0000_s37889" name="Equation" r:id="rId3" imgW="190440" imgH="190440" progId="Equation.DSMT4">
              <p:embed/>
            </p:oleObj>
          </a:graphicData>
        </a:graphic>
      </p:graphicFrame>
      <p:graphicFrame>
        <p:nvGraphicFramePr>
          <p:cNvPr id="37890" name="Object 2"/>
          <p:cNvGraphicFramePr>
            <a:graphicFrameLocks noChangeAspect="1"/>
          </p:cNvGraphicFramePr>
          <p:nvPr/>
        </p:nvGraphicFramePr>
        <p:xfrm>
          <a:off x="2573330" y="1500174"/>
          <a:ext cx="3355992" cy="400052"/>
        </p:xfrm>
        <a:graphic>
          <a:graphicData uri="http://schemas.openxmlformats.org/presentationml/2006/ole">
            <p:oleObj spid="_x0000_s37890" name="Equation" r:id="rId4" imgW="1917360" imgH="228600" progId="Equation.DSMT4">
              <p:embed/>
            </p:oleObj>
          </a:graphicData>
        </a:graphic>
      </p:graphicFrame>
      <p:graphicFrame>
        <p:nvGraphicFramePr>
          <p:cNvPr id="37891" name="Object 3"/>
          <p:cNvGraphicFramePr>
            <a:graphicFrameLocks noChangeAspect="1"/>
          </p:cNvGraphicFramePr>
          <p:nvPr/>
        </p:nvGraphicFramePr>
        <p:xfrm>
          <a:off x="2946178" y="1911550"/>
          <a:ext cx="688975" cy="400050"/>
        </p:xfrm>
        <a:graphic>
          <a:graphicData uri="http://schemas.openxmlformats.org/presentationml/2006/ole">
            <p:oleObj spid="_x0000_s37891" name="Equation" r:id="rId5" imgW="393480" imgH="228600" progId="Equation.DSMT4">
              <p:embed/>
            </p:oleObj>
          </a:graphicData>
        </a:graphic>
      </p:graphicFrame>
      <p:graphicFrame>
        <p:nvGraphicFramePr>
          <p:cNvPr id="37892" name="Object 4"/>
          <p:cNvGraphicFramePr>
            <a:graphicFrameLocks noChangeAspect="1"/>
          </p:cNvGraphicFramePr>
          <p:nvPr/>
        </p:nvGraphicFramePr>
        <p:xfrm>
          <a:off x="3714744" y="3498165"/>
          <a:ext cx="423862" cy="422275"/>
        </p:xfrm>
        <a:graphic>
          <a:graphicData uri="http://schemas.openxmlformats.org/presentationml/2006/ole">
            <p:oleObj spid="_x0000_s37892" name="Equation" r:id="rId6" imgW="228600" imgH="228600" progId="Equation.DSMT4">
              <p:embed/>
            </p:oleObj>
          </a:graphicData>
        </a:graphic>
      </p:graphicFrame>
      <p:graphicFrame>
        <p:nvGraphicFramePr>
          <p:cNvPr id="37893" name="Object 5"/>
          <p:cNvGraphicFramePr>
            <a:graphicFrameLocks noChangeAspect="1"/>
          </p:cNvGraphicFramePr>
          <p:nvPr/>
        </p:nvGraphicFramePr>
        <p:xfrm>
          <a:off x="0" y="2720973"/>
          <a:ext cx="469900" cy="422275"/>
        </p:xfrm>
        <a:graphic>
          <a:graphicData uri="http://schemas.openxmlformats.org/presentationml/2006/ole">
            <p:oleObj spid="_x0000_s37893" name="Equation" r:id="rId7" imgW="253800" imgH="228600" progId="Equation.DSMT4">
              <p:embed/>
            </p:oleObj>
          </a:graphicData>
        </a:graphic>
      </p:graphicFrame>
      <p:graphicFrame>
        <p:nvGraphicFramePr>
          <p:cNvPr id="37894" name="Object 6"/>
          <p:cNvGraphicFramePr>
            <a:graphicFrameLocks noChangeAspect="1"/>
          </p:cNvGraphicFramePr>
          <p:nvPr/>
        </p:nvGraphicFramePr>
        <p:xfrm>
          <a:off x="4929190" y="2643182"/>
          <a:ext cx="633412" cy="422275"/>
        </p:xfrm>
        <a:graphic>
          <a:graphicData uri="http://schemas.openxmlformats.org/presentationml/2006/ole">
            <p:oleObj spid="_x0000_s37894" name="Equation" r:id="rId8" imgW="342720" imgH="228600" progId="Equation.DSMT4">
              <p:embed/>
            </p:oleObj>
          </a:graphicData>
        </a:graphic>
      </p:graphicFrame>
      <p:graphicFrame>
        <p:nvGraphicFramePr>
          <p:cNvPr id="37895" name="Object 7"/>
          <p:cNvGraphicFramePr>
            <a:graphicFrameLocks noChangeAspect="1"/>
          </p:cNvGraphicFramePr>
          <p:nvPr/>
        </p:nvGraphicFramePr>
        <p:xfrm>
          <a:off x="785786" y="3465727"/>
          <a:ext cx="796925" cy="446087"/>
        </p:xfrm>
        <a:graphic>
          <a:graphicData uri="http://schemas.openxmlformats.org/presentationml/2006/ole">
            <p:oleObj spid="_x0000_s37895" name="Equation" r:id="rId9" imgW="431640" imgH="241200" progId="Equation.DSMT4">
              <p:embed/>
            </p:oleObj>
          </a:graphicData>
        </a:graphic>
      </p:graphicFrame>
      <p:graphicFrame>
        <p:nvGraphicFramePr>
          <p:cNvPr id="37897" name="Object 9"/>
          <p:cNvGraphicFramePr>
            <a:graphicFrameLocks noChangeAspect="1"/>
          </p:cNvGraphicFramePr>
          <p:nvPr/>
        </p:nvGraphicFramePr>
        <p:xfrm>
          <a:off x="3214678" y="3500438"/>
          <a:ext cx="282575" cy="422275"/>
        </p:xfrm>
        <a:graphic>
          <a:graphicData uri="http://schemas.openxmlformats.org/presentationml/2006/ole">
            <p:oleObj spid="_x0000_s37897" name="Equation" r:id="rId10" imgW="152280" imgH="228600" progId="Equation.DSMT4">
              <p:embed/>
            </p:oleObj>
          </a:graphicData>
        </a:graphic>
      </p:graphicFrame>
      <p:graphicFrame>
        <p:nvGraphicFramePr>
          <p:cNvPr id="37898" name="Object 10"/>
          <p:cNvGraphicFramePr>
            <a:graphicFrameLocks noChangeAspect="1"/>
          </p:cNvGraphicFramePr>
          <p:nvPr/>
        </p:nvGraphicFramePr>
        <p:xfrm>
          <a:off x="3043227" y="2357430"/>
          <a:ext cx="2171715" cy="571504"/>
        </p:xfrm>
        <a:graphic>
          <a:graphicData uri="http://schemas.openxmlformats.org/presentationml/2006/ole">
            <p:oleObj spid="_x0000_s37898" name="Equation" r:id="rId11" imgW="1206360" imgH="317160" progId="Equation.DSMT4">
              <p:embed/>
            </p:oleObj>
          </a:graphicData>
        </a:graphic>
      </p:graphicFrame>
      <p:graphicFrame>
        <p:nvGraphicFramePr>
          <p:cNvPr id="37899" name="Object 11"/>
          <p:cNvGraphicFramePr>
            <a:graphicFrameLocks noChangeAspect="1"/>
          </p:cNvGraphicFramePr>
          <p:nvPr/>
        </p:nvGraphicFramePr>
        <p:xfrm>
          <a:off x="5929322" y="3429000"/>
          <a:ext cx="2103438" cy="571500"/>
        </p:xfrm>
        <a:graphic>
          <a:graphicData uri="http://schemas.openxmlformats.org/presentationml/2006/ole">
            <p:oleObj spid="_x0000_s37899" name="Equation" r:id="rId12" imgW="1168200" imgH="317160" progId="Equation.DSMT4">
              <p:embed/>
            </p:oleObj>
          </a:graphicData>
        </a:graphic>
      </p:graphicFrame>
      <p:graphicFrame>
        <p:nvGraphicFramePr>
          <p:cNvPr id="37900" name="Object 12"/>
          <p:cNvGraphicFramePr>
            <a:graphicFrameLocks noChangeAspect="1"/>
          </p:cNvGraphicFramePr>
          <p:nvPr/>
        </p:nvGraphicFramePr>
        <p:xfrm>
          <a:off x="3500430" y="4572008"/>
          <a:ext cx="1571636" cy="2439554"/>
        </p:xfrm>
        <a:graphic>
          <a:graphicData uri="http://schemas.openxmlformats.org/presentationml/2006/ole">
            <p:oleObj spid="_x0000_s37900" name="Equation" r:id="rId13" imgW="850680" imgH="132048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1462"/>
            <a:ext cx="8229600" cy="500066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latin typeface="Times New Roman" pitchFamily="18" charset="0"/>
              </a:rPr>
              <a:t>ЕЛЕМЕНТИ ОТ ТЕОРИЯТА НА ПРЕДСТАВЯНИЯТА</a:t>
            </a:r>
            <a:endParaRPr lang="en-US" sz="2400" b="1" dirty="0">
              <a:latin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357166"/>
            <a:ext cx="9358346" cy="6500834"/>
          </a:xfrm>
        </p:spPr>
        <p:txBody>
          <a:bodyPr>
            <a:noAutofit/>
          </a:bodyPr>
          <a:lstStyle/>
          <a:p>
            <a:r>
              <a:rPr lang="bg-BG" sz="2400" b="1" i="1" dirty="0" smtClean="0">
                <a:latin typeface="Times New Roman" pitchFamily="18" charset="0"/>
              </a:rPr>
              <a:t>Оператор в </a:t>
            </a:r>
            <a:r>
              <a:rPr lang="en-US" sz="2400" b="1" i="1" dirty="0" smtClean="0">
                <a:latin typeface="Times New Roman" pitchFamily="18" charset="0"/>
              </a:rPr>
              <a:t>M-</a:t>
            </a:r>
            <a:r>
              <a:rPr lang="bg-BG" sz="2400" b="1" i="1" dirty="0" smtClean="0">
                <a:latin typeface="Times New Roman" pitchFamily="18" charset="0"/>
              </a:rPr>
              <a:t>представяне</a:t>
            </a:r>
          </a:p>
          <a:p>
            <a:endParaRPr lang="bg-BG" sz="2400" b="1" i="1" dirty="0" smtClean="0">
              <a:latin typeface="Times New Roman" pitchFamily="18" charset="0"/>
            </a:endParaRPr>
          </a:p>
          <a:p>
            <a:endParaRPr lang="bg-BG" sz="2400" b="1" i="1" dirty="0" smtClean="0">
              <a:latin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</a:rPr>
              <a:t>Тук </a:t>
            </a:r>
            <a:r>
              <a:rPr lang="ru-RU" sz="2400" dirty="0" err="1" smtClean="0">
                <a:latin typeface="Times New Roman" pitchFamily="18" charset="0"/>
              </a:rPr>
              <a:t>функциите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</a:rPr>
              <a:t>и </a:t>
            </a:r>
            <a:r>
              <a:rPr lang="ru-RU" sz="2400" dirty="0" err="1" smtClean="0">
                <a:latin typeface="Times New Roman" pitchFamily="18" charset="0"/>
              </a:rPr>
              <a:t>операторът</a:t>
            </a:r>
            <a:r>
              <a:rPr lang="ru-RU" sz="2400" dirty="0" smtClean="0">
                <a:latin typeface="Times New Roman" pitchFamily="18" charset="0"/>
              </a:rPr>
              <a:t>  </a:t>
            </a:r>
            <a:r>
              <a:rPr lang="ru-RU" sz="2400" dirty="0" err="1" smtClean="0">
                <a:latin typeface="Times New Roman" pitchFamily="18" charset="0"/>
              </a:rPr>
              <a:t>са</a:t>
            </a:r>
            <a:r>
              <a:rPr lang="ru-RU" sz="2400" dirty="0" smtClean="0">
                <a:latin typeface="Times New Roman" pitchFamily="18" charset="0"/>
              </a:rPr>
              <a:t>  в  </a:t>
            </a:r>
            <a:r>
              <a:rPr lang="en-US" sz="2400" i="1" dirty="0" smtClean="0">
                <a:latin typeface="Times New Roman" pitchFamily="18" charset="0"/>
              </a:rPr>
              <a:t>x</a:t>
            </a:r>
            <a:r>
              <a:rPr lang="ru-RU" sz="2400" dirty="0" smtClean="0">
                <a:latin typeface="Times New Roman" pitchFamily="18" charset="0"/>
              </a:rPr>
              <a:t>-</a:t>
            </a:r>
            <a:r>
              <a:rPr lang="ru-RU" sz="2400" dirty="0" err="1" smtClean="0">
                <a:latin typeface="Times New Roman" pitchFamily="18" charset="0"/>
              </a:rPr>
              <a:t>представяне</a:t>
            </a:r>
            <a:r>
              <a:rPr lang="ru-RU" sz="2400" dirty="0" smtClean="0">
                <a:latin typeface="Times New Roman" pitchFamily="18" charset="0"/>
              </a:rPr>
              <a:t>. </a:t>
            </a:r>
            <a:r>
              <a:rPr lang="bg-BG" sz="2400" dirty="0" smtClean="0">
                <a:latin typeface="Times New Roman" pitchFamily="18" charset="0"/>
              </a:rPr>
              <a:t>В</a:t>
            </a:r>
            <a:r>
              <a:rPr lang="ru-RU" sz="2400" dirty="0" err="1" smtClean="0">
                <a:latin typeface="Times New Roman" pitchFamily="18" charset="0"/>
              </a:rPr>
              <a:t>идът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</a:rPr>
              <a:t>на       в</a:t>
            </a:r>
          </a:p>
          <a:p>
            <a:pPr>
              <a:buNone/>
            </a:pPr>
            <a:r>
              <a:rPr lang="en-US" sz="2400" i="1" dirty="0" smtClean="0">
                <a:latin typeface="Times New Roman" pitchFamily="18" charset="0"/>
              </a:rPr>
              <a:t>M</a:t>
            </a:r>
            <a:r>
              <a:rPr lang="ru-RU" sz="2400" dirty="0" smtClean="0">
                <a:latin typeface="Times New Roman" pitchFamily="18" charset="0"/>
              </a:rPr>
              <a:t> –</a:t>
            </a:r>
            <a:r>
              <a:rPr lang="ru-RU" sz="2400" dirty="0" err="1" smtClean="0">
                <a:latin typeface="Times New Roman" pitchFamily="18" charset="0"/>
              </a:rPr>
              <a:t>представяне</a:t>
            </a:r>
            <a:r>
              <a:rPr lang="en-US" sz="2400" dirty="0" smtClean="0">
                <a:latin typeface="Times New Roman" pitchFamily="18" charset="0"/>
              </a:rPr>
              <a:t>?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Нека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собствените</a:t>
            </a:r>
            <a:r>
              <a:rPr lang="ru-RU" sz="2400" dirty="0" smtClean="0">
                <a:latin typeface="Times New Roman" pitchFamily="18" charset="0"/>
              </a:rPr>
              <a:t> функции и </a:t>
            </a:r>
            <a:r>
              <a:rPr lang="ru-RU" sz="2400" dirty="0" err="1" smtClean="0">
                <a:latin typeface="Times New Roman" pitchFamily="18" charset="0"/>
              </a:rPr>
              <a:t>собствените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стойности</a:t>
            </a:r>
            <a:endParaRPr lang="en-US" sz="2400" dirty="0" smtClean="0">
              <a:latin typeface="Times New Roman" pitchFamily="18" charset="0"/>
            </a:endParaRP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</a:rPr>
              <a:t>на оператора </a:t>
            </a:r>
            <a:r>
              <a:rPr lang="en-US" sz="2400" dirty="0" smtClean="0">
                <a:latin typeface="Times New Roman" pitchFamily="18" charset="0"/>
              </a:rPr>
              <a:t>    </a:t>
            </a:r>
            <a:r>
              <a:rPr lang="ru-RU" sz="2400" dirty="0" err="1" smtClean="0">
                <a:latin typeface="Times New Roman" pitchFamily="18" charset="0"/>
              </a:rPr>
              <a:t>са</a:t>
            </a:r>
            <a:endParaRPr lang="en-US" sz="2400" dirty="0" smtClean="0">
              <a:latin typeface="Times New Roman" pitchFamily="18" charset="0"/>
            </a:endParaRPr>
          </a:p>
          <a:p>
            <a:pPr>
              <a:buNone/>
            </a:pPr>
            <a:endParaRPr lang="en-US" sz="2400" dirty="0" smtClean="0">
              <a:latin typeface="Times New Roman" pitchFamily="18" charset="0"/>
            </a:endParaRPr>
          </a:p>
          <a:p>
            <a:pPr>
              <a:buNone/>
            </a:pPr>
            <a:r>
              <a:rPr lang="ru-RU" sz="2400" dirty="0" err="1" smtClean="0">
                <a:latin typeface="Times New Roman" pitchFamily="18" charset="0"/>
              </a:rPr>
              <a:t>Разлагаме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функциите</a:t>
            </a:r>
            <a:r>
              <a:rPr lang="en-US" sz="2400" dirty="0" smtClean="0">
                <a:latin typeface="Times New Roman" pitchFamily="18" charset="0"/>
              </a:rPr>
              <a:t>     </a:t>
            </a:r>
            <a:r>
              <a:rPr lang="ru-RU" sz="2400" dirty="0" smtClean="0">
                <a:latin typeface="Times New Roman" pitchFamily="18" charset="0"/>
              </a:rPr>
              <a:t>  </a:t>
            </a:r>
            <a:r>
              <a:rPr lang="en-US" sz="2400" dirty="0" smtClean="0">
                <a:latin typeface="Times New Roman" pitchFamily="18" charset="0"/>
              </a:rPr>
              <a:t>   </a:t>
            </a:r>
            <a:r>
              <a:rPr lang="ru-RU" sz="2400" dirty="0" smtClean="0">
                <a:latin typeface="Times New Roman" pitchFamily="18" charset="0"/>
              </a:rPr>
              <a:t>и  </a:t>
            </a:r>
            <a:r>
              <a:rPr lang="en-US" sz="2400" dirty="0" smtClean="0">
                <a:latin typeface="Times New Roman" pitchFamily="18" charset="0"/>
              </a:rPr>
              <a:t>         </a:t>
            </a:r>
            <a:r>
              <a:rPr lang="ru-RU" sz="2400" dirty="0" smtClean="0">
                <a:latin typeface="Times New Roman" pitchFamily="18" charset="0"/>
              </a:rPr>
              <a:t>по базиса</a:t>
            </a:r>
            <a:r>
              <a:rPr lang="en-US" sz="2400" dirty="0" smtClean="0">
                <a:latin typeface="Times New Roman" pitchFamily="18" charset="0"/>
              </a:rPr>
              <a:t>          </a:t>
            </a:r>
            <a:r>
              <a:rPr lang="ru-RU" sz="2400" dirty="0" smtClean="0">
                <a:latin typeface="Times New Roman" pitchFamily="18" charset="0"/>
              </a:rPr>
              <a:t>:</a:t>
            </a:r>
            <a:r>
              <a:rPr lang="en-US" sz="2400" dirty="0" smtClean="0">
                <a:latin typeface="Times New Roman" pitchFamily="18" charset="0"/>
              </a:rPr>
              <a:t> </a:t>
            </a:r>
          </a:p>
          <a:p>
            <a:pPr>
              <a:buNone/>
            </a:pPr>
            <a:endParaRPr lang="en-US" sz="2400" dirty="0" smtClean="0">
              <a:latin typeface="Times New Roman" pitchFamily="18" charset="0"/>
            </a:endParaRP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</a:rPr>
              <a:t>Тук</a:t>
            </a:r>
            <a:r>
              <a:rPr lang="en-US" sz="2400" dirty="0" smtClean="0">
                <a:latin typeface="Times New Roman" pitchFamily="18" charset="0"/>
              </a:rPr>
              <a:t>     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</a:rPr>
              <a:t>                     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</a:rPr>
              <a:t>         </a:t>
            </a:r>
            <a:r>
              <a:rPr lang="ru-RU" sz="2400" dirty="0" err="1" smtClean="0">
                <a:latin typeface="Times New Roman" pitchFamily="18" charset="0"/>
              </a:rPr>
              <a:t>са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функциите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</a:rPr>
              <a:t>                     </a:t>
            </a:r>
            <a:r>
              <a:rPr lang="ru-RU" sz="2400" dirty="0" smtClean="0">
                <a:latin typeface="Times New Roman" pitchFamily="18" charset="0"/>
              </a:rPr>
              <a:t>в  </a:t>
            </a:r>
            <a:r>
              <a:rPr lang="en-US" sz="2400" i="1" dirty="0" smtClean="0">
                <a:latin typeface="Times New Roman" pitchFamily="18" charset="0"/>
              </a:rPr>
              <a:t>M</a:t>
            </a:r>
            <a:r>
              <a:rPr lang="en-US" sz="2400" dirty="0" smtClean="0">
                <a:latin typeface="Times New Roman" pitchFamily="18" charset="0"/>
              </a:rPr>
              <a:t>-</a:t>
            </a:r>
            <a:r>
              <a:rPr lang="bg-BG" sz="2400" dirty="0" smtClean="0">
                <a:latin typeface="Times New Roman" pitchFamily="18" charset="0"/>
              </a:rPr>
              <a:t>представя</a:t>
            </a:r>
            <a:r>
              <a:rPr lang="ru-RU" sz="2400" dirty="0" smtClean="0">
                <a:latin typeface="Times New Roman" pitchFamily="18" charset="0"/>
              </a:rPr>
              <a:t>не.</a:t>
            </a:r>
          </a:p>
          <a:p>
            <a:pPr>
              <a:buNone/>
            </a:pPr>
            <a:endParaRPr lang="ru-RU" sz="2400" dirty="0" smtClean="0">
              <a:latin typeface="Times New Roman" pitchFamily="18" charset="0"/>
            </a:endParaRPr>
          </a:p>
          <a:p>
            <a:pPr>
              <a:buNone/>
            </a:pPr>
            <a:endParaRPr lang="ru-RU" sz="2400" dirty="0" smtClean="0">
              <a:latin typeface="Times New Roman" pitchFamily="18" charset="0"/>
            </a:endParaRPr>
          </a:p>
          <a:p>
            <a:pPr>
              <a:buNone/>
            </a:pPr>
            <a:endParaRPr lang="ru-RU" sz="2400" dirty="0" smtClean="0">
              <a:latin typeface="Times New Roman" pitchFamily="18" charset="0"/>
            </a:endParaRPr>
          </a:p>
          <a:p>
            <a:pPr>
              <a:buNone/>
            </a:pPr>
            <a:endParaRPr lang="ru-RU" sz="2400" dirty="0" smtClean="0">
              <a:latin typeface="Times New Roman" pitchFamily="18" charset="0"/>
            </a:endParaRPr>
          </a:p>
          <a:p>
            <a:pPr>
              <a:buNone/>
            </a:pPr>
            <a:endParaRPr lang="ru-RU" sz="2400" dirty="0" smtClean="0">
              <a:latin typeface="Times New Roman" pitchFamily="18" charset="0"/>
            </a:endParaRPr>
          </a:p>
          <a:p>
            <a:pPr>
              <a:buNone/>
            </a:pPr>
            <a:endParaRPr lang="ru-RU" sz="2400" dirty="0" smtClean="0">
              <a:latin typeface="Times New Roman" pitchFamily="18" charset="0"/>
            </a:endParaRPr>
          </a:p>
          <a:p>
            <a:pPr>
              <a:buNone/>
            </a:pPr>
            <a:endParaRPr lang="ru-RU" sz="2400" dirty="0" smtClean="0">
              <a:latin typeface="Times New Roman" pitchFamily="18" charset="0"/>
            </a:endParaRPr>
          </a:p>
          <a:p>
            <a:pPr>
              <a:buNone/>
            </a:pPr>
            <a:endParaRPr lang="ru-RU" sz="2400" dirty="0" smtClean="0">
              <a:latin typeface="Times New Roman" pitchFamily="18" charset="0"/>
            </a:endParaRPr>
          </a:p>
          <a:p>
            <a:pPr>
              <a:buNone/>
            </a:pPr>
            <a:endParaRPr lang="ru-RU" sz="2400" dirty="0" smtClean="0">
              <a:latin typeface="Times New Roman" pitchFamily="18" charset="0"/>
            </a:endParaRPr>
          </a:p>
          <a:p>
            <a:pPr>
              <a:buNone/>
            </a:pPr>
            <a:endParaRPr lang="ru-RU" sz="2400" dirty="0" smtClean="0">
              <a:latin typeface="Times New Roman" pitchFamily="18" charset="0"/>
            </a:endParaRPr>
          </a:p>
          <a:p>
            <a:pPr>
              <a:buNone/>
            </a:pPr>
            <a:endParaRPr lang="ru-RU" sz="2400" dirty="0" smtClean="0">
              <a:latin typeface="Times New Roman" pitchFamily="18" charset="0"/>
            </a:endParaRPr>
          </a:p>
          <a:p>
            <a:pPr>
              <a:buNone/>
            </a:pPr>
            <a:endParaRPr lang="ru-RU" sz="2400" dirty="0" smtClean="0">
              <a:latin typeface="Times New Roman" pitchFamily="18" charset="0"/>
            </a:endParaRPr>
          </a:p>
          <a:p>
            <a:pPr>
              <a:buNone/>
            </a:pPr>
            <a:endParaRPr lang="ru-RU" sz="2400" dirty="0" smtClean="0">
              <a:latin typeface="Times New Roman" pitchFamily="18" charset="0"/>
            </a:endParaRPr>
          </a:p>
          <a:p>
            <a:pPr>
              <a:buNone/>
            </a:pPr>
            <a:endParaRPr lang="en-US" sz="2400" dirty="0" smtClean="0">
              <a:latin typeface="Times New Roman" pitchFamily="18" charset="0"/>
            </a:endParaRPr>
          </a:p>
          <a:p>
            <a:pPr>
              <a:buNone/>
            </a:pPr>
            <a:endParaRPr lang="en-US" sz="2400" dirty="0" smtClean="0">
              <a:latin typeface="Times New Roman" pitchFamily="18" charset="0"/>
            </a:endParaRPr>
          </a:p>
          <a:p>
            <a:pPr>
              <a:buNone/>
            </a:pPr>
            <a:endParaRPr lang="bg-BG" sz="2400" dirty="0" smtClean="0">
              <a:latin typeface="Times New Roman" pitchFamily="18" charset="0"/>
            </a:endParaRPr>
          </a:p>
          <a:p>
            <a:endParaRPr lang="bg-BG" sz="2400" b="1" i="1" dirty="0" smtClean="0">
              <a:latin typeface="Times New Roman" pitchFamily="18" charset="0"/>
            </a:endParaRPr>
          </a:p>
          <a:p>
            <a:endParaRPr lang="bg-BG" sz="2400" b="1" i="1" dirty="0" smtClean="0">
              <a:latin typeface="Times New Roman" pitchFamily="18" charset="0"/>
            </a:endParaRPr>
          </a:p>
          <a:p>
            <a:pPr>
              <a:buNone/>
            </a:pPr>
            <a:r>
              <a:rPr lang="bg-BG" sz="2400" dirty="0" smtClean="0">
                <a:latin typeface="Times New Roman" pitchFamily="18" charset="0"/>
              </a:rPr>
              <a:t> </a:t>
            </a:r>
            <a:endParaRPr lang="en-US" sz="2400" dirty="0">
              <a:latin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938994" y="6564337"/>
            <a:ext cx="2133600" cy="365125"/>
          </a:xfrm>
        </p:spPr>
        <p:txBody>
          <a:bodyPr/>
          <a:lstStyle/>
          <a:p>
            <a:fld id="{2ADFFEBF-AC71-420D-9A36-DFCB78D0D215}" type="slidenum">
              <a:rPr lang="en-US" smtClean="0"/>
              <a:pPr/>
              <a:t>21</a:t>
            </a:fld>
            <a:endParaRPr lang="en-US"/>
          </a:p>
        </p:txBody>
      </p:sp>
      <p:graphicFrame>
        <p:nvGraphicFramePr>
          <p:cNvPr id="36865" name="Object 1"/>
          <p:cNvGraphicFramePr>
            <a:graphicFrameLocks noChangeAspect="1"/>
          </p:cNvGraphicFramePr>
          <p:nvPr/>
        </p:nvGraphicFramePr>
        <p:xfrm>
          <a:off x="2571736" y="785794"/>
          <a:ext cx="3571900" cy="474588"/>
        </p:xfrm>
        <a:graphic>
          <a:graphicData uri="http://schemas.openxmlformats.org/presentationml/2006/ole">
            <p:oleObj spid="_x0000_s36865" name="Equation" r:id="rId3" imgW="1815840" imgH="241200" progId="Equation.DSMT4">
              <p:embed/>
            </p:oleObj>
          </a:graphicData>
        </a:graphic>
      </p:graphicFrame>
      <p:graphicFrame>
        <p:nvGraphicFramePr>
          <p:cNvPr id="36866" name="Object 2"/>
          <p:cNvGraphicFramePr>
            <a:graphicFrameLocks noChangeAspect="1"/>
          </p:cNvGraphicFramePr>
          <p:nvPr/>
        </p:nvGraphicFramePr>
        <p:xfrm>
          <a:off x="2857489" y="1142984"/>
          <a:ext cx="2643206" cy="722928"/>
        </p:xfrm>
        <a:graphic>
          <a:graphicData uri="http://schemas.openxmlformats.org/presentationml/2006/ole">
            <p:oleObj spid="_x0000_s36866" name="Equation" r:id="rId4" imgW="1485720" imgH="406080" progId="Equation.DSMT4">
              <p:embed/>
            </p:oleObj>
          </a:graphicData>
        </a:graphic>
      </p:graphicFrame>
      <p:graphicFrame>
        <p:nvGraphicFramePr>
          <p:cNvPr id="36867" name="Object 3"/>
          <p:cNvGraphicFramePr>
            <a:graphicFrameLocks noChangeAspect="1"/>
          </p:cNvGraphicFramePr>
          <p:nvPr/>
        </p:nvGraphicFramePr>
        <p:xfrm>
          <a:off x="8358214" y="1714488"/>
          <a:ext cx="341312" cy="420688"/>
        </p:xfrm>
        <a:graphic>
          <a:graphicData uri="http://schemas.openxmlformats.org/presentationml/2006/ole">
            <p:oleObj spid="_x0000_s36867" name="Equation" r:id="rId5" imgW="164880" imgH="203040" progId="Equation.DSMT4">
              <p:embed/>
            </p:oleObj>
          </a:graphicData>
        </a:graphic>
      </p:graphicFrame>
      <p:graphicFrame>
        <p:nvGraphicFramePr>
          <p:cNvPr id="36869" name="Object 5"/>
          <p:cNvGraphicFramePr>
            <a:graphicFrameLocks noChangeAspect="1"/>
          </p:cNvGraphicFramePr>
          <p:nvPr/>
        </p:nvGraphicFramePr>
        <p:xfrm>
          <a:off x="1840528" y="2533647"/>
          <a:ext cx="393700" cy="395287"/>
        </p:xfrm>
        <a:graphic>
          <a:graphicData uri="http://schemas.openxmlformats.org/presentationml/2006/ole">
            <p:oleObj spid="_x0000_s36869" name="Equation" r:id="rId6" imgW="190440" imgH="190440" progId="Equation.DSMT4">
              <p:embed/>
            </p:oleObj>
          </a:graphicData>
        </a:graphic>
      </p:graphicFrame>
      <p:graphicFrame>
        <p:nvGraphicFramePr>
          <p:cNvPr id="36870" name="Object 6"/>
          <p:cNvGraphicFramePr>
            <a:graphicFrameLocks noChangeAspect="1"/>
          </p:cNvGraphicFramePr>
          <p:nvPr/>
        </p:nvGraphicFramePr>
        <p:xfrm>
          <a:off x="2884709" y="2571744"/>
          <a:ext cx="3401803" cy="793754"/>
        </p:xfrm>
        <a:graphic>
          <a:graphicData uri="http://schemas.openxmlformats.org/presentationml/2006/ole">
            <p:oleObj spid="_x0000_s36870" name="Equation" r:id="rId7" imgW="1904760" imgH="444240" progId="Equation.DSMT4">
              <p:embed/>
            </p:oleObj>
          </a:graphicData>
        </a:graphic>
      </p:graphicFrame>
      <p:graphicFrame>
        <p:nvGraphicFramePr>
          <p:cNvPr id="36871" name="Object 7"/>
          <p:cNvGraphicFramePr>
            <a:graphicFrameLocks noChangeAspect="1"/>
          </p:cNvGraphicFramePr>
          <p:nvPr/>
        </p:nvGraphicFramePr>
        <p:xfrm>
          <a:off x="2928926" y="3454878"/>
          <a:ext cx="612775" cy="409575"/>
        </p:xfrm>
        <a:graphic>
          <a:graphicData uri="http://schemas.openxmlformats.org/presentationml/2006/ole">
            <p:oleObj spid="_x0000_s36871" name="Equation" r:id="rId8" imgW="342720" imgH="228600" progId="Equation.DSMT4">
              <p:embed/>
            </p:oleObj>
          </a:graphicData>
        </a:graphic>
      </p:graphicFrame>
      <p:graphicFrame>
        <p:nvGraphicFramePr>
          <p:cNvPr id="36873" name="Object 9"/>
          <p:cNvGraphicFramePr>
            <a:graphicFrameLocks noChangeAspect="1"/>
          </p:cNvGraphicFramePr>
          <p:nvPr/>
        </p:nvGraphicFramePr>
        <p:xfrm>
          <a:off x="3940175" y="3473931"/>
          <a:ext cx="590550" cy="409575"/>
        </p:xfrm>
        <a:graphic>
          <a:graphicData uri="http://schemas.openxmlformats.org/presentationml/2006/ole">
            <p:oleObj spid="_x0000_s36873" name="Equation" r:id="rId9" imgW="330120" imgH="228600" progId="Equation.DSMT4">
              <p:embed/>
            </p:oleObj>
          </a:graphicData>
        </a:graphic>
      </p:graphicFrame>
      <p:graphicFrame>
        <p:nvGraphicFramePr>
          <p:cNvPr id="36875" name="Object 11"/>
          <p:cNvGraphicFramePr>
            <a:graphicFrameLocks noChangeAspect="1"/>
          </p:cNvGraphicFramePr>
          <p:nvPr/>
        </p:nvGraphicFramePr>
        <p:xfrm>
          <a:off x="5940440" y="3467735"/>
          <a:ext cx="703262" cy="409575"/>
        </p:xfrm>
        <a:graphic>
          <a:graphicData uri="http://schemas.openxmlformats.org/presentationml/2006/ole">
            <p:oleObj spid="_x0000_s36875" name="Equation" r:id="rId10" imgW="393480" imgH="228600" progId="Equation.DSMT4">
              <p:embed/>
            </p:oleObj>
          </a:graphicData>
        </a:graphic>
      </p:graphicFrame>
      <p:graphicFrame>
        <p:nvGraphicFramePr>
          <p:cNvPr id="36876" name="Object 12"/>
          <p:cNvGraphicFramePr>
            <a:graphicFrameLocks noChangeAspect="1"/>
          </p:cNvGraphicFramePr>
          <p:nvPr/>
        </p:nvGraphicFramePr>
        <p:xfrm>
          <a:off x="4124325" y="3857625"/>
          <a:ext cx="2681288" cy="638175"/>
        </p:xfrm>
        <a:graphic>
          <a:graphicData uri="http://schemas.openxmlformats.org/presentationml/2006/ole">
            <p:oleObj spid="_x0000_s36876" name="Equation" r:id="rId11" imgW="1333440" imgH="317160" progId="Equation.DSMT4">
              <p:embed/>
            </p:oleObj>
          </a:graphicData>
        </a:graphic>
      </p:graphicFrame>
      <p:graphicFrame>
        <p:nvGraphicFramePr>
          <p:cNvPr id="36877" name="Object 13"/>
          <p:cNvGraphicFramePr>
            <a:graphicFrameLocks noChangeAspect="1"/>
          </p:cNvGraphicFramePr>
          <p:nvPr/>
        </p:nvGraphicFramePr>
        <p:xfrm>
          <a:off x="642910" y="4374946"/>
          <a:ext cx="2643206" cy="377601"/>
        </p:xfrm>
        <a:graphic>
          <a:graphicData uri="http://schemas.openxmlformats.org/presentationml/2006/ole">
            <p:oleObj spid="_x0000_s36877" name="Equation" r:id="rId12" imgW="1422360" imgH="203040" progId="Equation.DSMT4">
              <p:embed/>
            </p:oleObj>
          </a:graphicData>
        </a:graphic>
      </p:graphicFrame>
      <p:graphicFrame>
        <p:nvGraphicFramePr>
          <p:cNvPr id="36878" name="Object 14"/>
          <p:cNvGraphicFramePr>
            <a:graphicFrameLocks noChangeAspect="1"/>
          </p:cNvGraphicFramePr>
          <p:nvPr/>
        </p:nvGraphicFramePr>
        <p:xfrm>
          <a:off x="5186634" y="4357694"/>
          <a:ext cx="1557338" cy="458788"/>
        </p:xfrm>
        <a:graphic>
          <a:graphicData uri="http://schemas.openxmlformats.org/presentationml/2006/ole">
            <p:oleObj spid="_x0000_s36878" name="Equation" r:id="rId13" imgW="774360" imgH="228600" progId="Equation.DSMT4">
              <p:embed/>
            </p:oleObj>
          </a:graphicData>
        </a:graphic>
      </p:graphicFrame>
      <p:graphicFrame>
        <p:nvGraphicFramePr>
          <p:cNvPr id="36879" name="Object 15"/>
          <p:cNvGraphicFramePr>
            <a:graphicFrameLocks noChangeAspect="1"/>
          </p:cNvGraphicFramePr>
          <p:nvPr/>
        </p:nvGraphicFramePr>
        <p:xfrm>
          <a:off x="692150" y="4857750"/>
          <a:ext cx="8375650" cy="571500"/>
        </p:xfrm>
        <a:graphic>
          <a:graphicData uri="http://schemas.openxmlformats.org/presentationml/2006/ole">
            <p:oleObj spid="_x0000_s36879" name="Equation" r:id="rId14" imgW="4838400" imgH="330120" progId="Equation.DSMT4">
              <p:embed/>
            </p:oleObj>
          </a:graphicData>
        </a:graphic>
      </p:graphicFrame>
      <p:graphicFrame>
        <p:nvGraphicFramePr>
          <p:cNvPr id="36880" name="Object 16"/>
          <p:cNvGraphicFramePr>
            <a:graphicFrameLocks noChangeAspect="1"/>
          </p:cNvGraphicFramePr>
          <p:nvPr/>
        </p:nvGraphicFramePr>
        <p:xfrm>
          <a:off x="2525713" y="5399111"/>
          <a:ext cx="5675312" cy="1387475"/>
        </p:xfrm>
        <a:graphic>
          <a:graphicData uri="http://schemas.openxmlformats.org/presentationml/2006/ole">
            <p:oleObj spid="_x0000_s36880" name="Equation" r:id="rId15" imgW="2857320" imgH="698400" progId="Equation.DSMT4">
              <p:embed/>
            </p:oleObj>
          </a:graphicData>
        </a:graphic>
      </p:graphicFrame>
      <p:graphicFrame>
        <p:nvGraphicFramePr>
          <p:cNvPr id="36881" name="Object 17"/>
          <p:cNvGraphicFramePr>
            <a:graphicFrameLocks noChangeAspect="1"/>
          </p:cNvGraphicFramePr>
          <p:nvPr/>
        </p:nvGraphicFramePr>
        <p:xfrm>
          <a:off x="904869" y="3857628"/>
          <a:ext cx="2809875" cy="638175"/>
        </p:xfrm>
        <a:graphic>
          <a:graphicData uri="http://schemas.openxmlformats.org/presentationml/2006/ole">
            <p:oleObj spid="_x0000_s36881" name="Equation" r:id="rId16" imgW="1396800" imgH="31716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1462"/>
            <a:ext cx="8229600" cy="500066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latin typeface="Times New Roman"/>
              </a:rPr>
              <a:t>ЕЛЕМЕНТИ ОТ ТЕОРИЯТА НА ПРЕДСТАВЯНИЯТА</a:t>
            </a:r>
            <a:endParaRPr lang="en-US" sz="2400" dirty="0">
              <a:latin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500066"/>
            <a:ext cx="9144000" cy="650083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bg-BG" sz="2400" dirty="0" smtClean="0">
                <a:latin typeface="Times New Roman" pitchFamily="18" charset="0"/>
              </a:rPr>
              <a:t> </a:t>
            </a:r>
            <a:endParaRPr lang="en-US" sz="2400" dirty="0">
              <a:latin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938994" y="6564337"/>
            <a:ext cx="2133600" cy="365125"/>
          </a:xfrm>
        </p:spPr>
        <p:txBody>
          <a:bodyPr/>
          <a:lstStyle/>
          <a:p>
            <a:fld id="{2ADFFEBF-AC71-420D-9A36-DFCB78D0D215}" type="slidenum">
              <a:rPr lang="en-US" smtClean="0"/>
              <a:pPr/>
              <a:t>22</a:t>
            </a:fld>
            <a:endParaRPr lang="en-US"/>
          </a:p>
        </p:txBody>
      </p:sp>
      <p:graphicFrame>
        <p:nvGraphicFramePr>
          <p:cNvPr id="35841" name="Object 1"/>
          <p:cNvGraphicFramePr>
            <a:graphicFrameLocks noChangeAspect="1"/>
          </p:cNvGraphicFramePr>
          <p:nvPr/>
        </p:nvGraphicFramePr>
        <p:xfrm>
          <a:off x="3357554" y="500042"/>
          <a:ext cx="1371610" cy="571504"/>
        </p:xfrm>
        <a:graphic>
          <a:graphicData uri="http://schemas.openxmlformats.org/presentationml/2006/ole">
            <p:oleObj spid="_x0000_s35841" name="Equation" r:id="rId3" imgW="761760" imgH="317160" progId="Equation.DSMT4">
              <p:embed/>
            </p:oleObj>
          </a:graphicData>
        </a:graphic>
      </p:graphicFrame>
      <p:sp>
        <p:nvSpPr>
          <p:cNvPr id="17" name="Rectangle 16"/>
          <p:cNvSpPr/>
          <p:nvPr/>
        </p:nvSpPr>
        <p:spPr>
          <a:xfrm>
            <a:off x="-142908" y="1131404"/>
            <a:ext cx="9787006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Тук     е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функцията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в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представяне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а 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функцията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–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представяне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Логично е да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разглеждаме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матрицата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като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оператора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в  </a:t>
            </a:r>
            <a:r>
              <a:rPr lang="el-GR" sz="2400" i="1" dirty="0" smtClean="0">
                <a:latin typeface="Times New Roman" pitchFamily="18" charset="0"/>
                <a:cs typeface="Times New Roman" pitchFamily="18" charset="0"/>
              </a:rPr>
              <a:t>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представяне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който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в явен вид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придобива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вида</a:t>
            </a:r>
            <a:endParaRPr lang="el-GR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l-GR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l-GR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l-GR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l-GR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l-GR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l-GR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l-GR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bg-BG" sz="2400" dirty="0" smtClean="0">
                <a:latin typeface="Times New Roman"/>
                <a:ea typeface="Times New Roman"/>
              </a:rPr>
              <a:t>Установихме, че в квантовата механика е възможно на една величина</a:t>
            </a:r>
            <a:endParaRPr lang="el-GR" sz="2400" dirty="0" smtClean="0">
              <a:latin typeface="Times New Roman"/>
              <a:ea typeface="Times New Roman"/>
            </a:endParaRPr>
          </a:p>
          <a:p>
            <a:r>
              <a:rPr lang="bg-BG" sz="2400" dirty="0" smtClean="0">
                <a:latin typeface="Times New Roman"/>
                <a:ea typeface="Times New Roman"/>
              </a:rPr>
              <a:t> </a:t>
            </a:r>
            <a:r>
              <a:rPr lang="en-US" sz="2400" i="1" dirty="0" smtClean="0">
                <a:latin typeface="Times New Roman"/>
                <a:ea typeface="Times New Roman"/>
              </a:rPr>
              <a:t>N</a:t>
            </a:r>
            <a:r>
              <a:rPr lang="en-US" sz="2400" dirty="0" smtClean="0">
                <a:latin typeface="Times New Roman"/>
                <a:ea typeface="Times New Roman"/>
              </a:rPr>
              <a:t> </a:t>
            </a:r>
            <a:r>
              <a:rPr lang="bg-BG" sz="2400" dirty="0" smtClean="0">
                <a:latin typeface="Times New Roman"/>
                <a:ea typeface="Times New Roman"/>
              </a:rPr>
              <a:t>вместо оператор да съпоставяме матрицата. Първоначалното </a:t>
            </a:r>
            <a:r>
              <a:rPr lang="bg-BG" sz="2400" dirty="0" err="1" smtClean="0">
                <a:latin typeface="Times New Roman"/>
                <a:ea typeface="Times New Roman"/>
              </a:rPr>
              <a:t>раз</a:t>
            </a:r>
            <a:r>
              <a:rPr lang="en-US" sz="2400" dirty="0" smtClean="0">
                <a:latin typeface="Times New Roman"/>
                <a:ea typeface="Times New Roman"/>
              </a:rPr>
              <a:t>-</a:t>
            </a:r>
          </a:p>
          <a:p>
            <a:r>
              <a:rPr lang="bg-BG" sz="2400" dirty="0" err="1" smtClean="0">
                <a:latin typeface="Times New Roman"/>
                <a:ea typeface="Times New Roman"/>
              </a:rPr>
              <a:t>витие</a:t>
            </a:r>
            <a:r>
              <a:rPr lang="bg-BG" sz="2400" dirty="0" smtClean="0">
                <a:latin typeface="Times New Roman"/>
                <a:ea typeface="Times New Roman"/>
              </a:rPr>
              <a:t> </a:t>
            </a:r>
            <a:r>
              <a:rPr lang="bg-BG" sz="2400" spc="-20" dirty="0" smtClean="0">
                <a:latin typeface="Times New Roman"/>
                <a:ea typeface="Times New Roman"/>
              </a:rPr>
              <a:t>на </a:t>
            </a:r>
            <a:r>
              <a:rPr lang="en-US" sz="2400" spc="-20" dirty="0" smtClean="0">
                <a:latin typeface="Times New Roman"/>
                <a:ea typeface="Times New Roman"/>
              </a:rPr>
              <a:t>KM </a:t>
            </a:r>
            <a:r>
              <a:rPr lang="bg-BG" sz="2400" spc="-20" dirty="0" smtClean="0">
                <a:latin typeface="Times New Roman"/>
                <a:ea typeface="Times New Roman"/>
              </a:rPr>
              <a:t>се е базирало на тази идея, предложена от </a:t>
            </a:r>
            <a:r>
              <a:rPr lang="bg-BG" sz="2400" spc="-20" dirty="0" err="1" smtClean="0">
                <a:latin typeface="Times New Roman"/>
                <a:ea typeface="Times New Roman"/>
              </a:rPr>
              <a:t>Хайзенберг</a:t>
            </a:r>
            <a:r>
              <a:rPr lang="bg-BG" sz="2400" spc="-20" dirty="0" smtClean="0">
                <a:latin typeface="Times New Roman"/>
                <a:ea typeface="Times New Roman"/>
              </a:rPr>
              <a:t>.</a:t>
            </a:r>
            <a:endParaRPr lang="el-GR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l-GR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l-GR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l-GR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l-GR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l-GR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l-GR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l-GR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5853" name="Object 13"/>
          <p:cNvGraphicFramePr>
            <a:graphicFrameLocks noChangeAspect="1"/>
          </p:cNvGraphicFramePr>
          <p:nvPr/>
        </p:nvGraphicFramePr>
        <p:xfrm>
          <a:off x="571472" y="1223048"/>
          <a:ext cx="227013" cy="365125"/>
        </p:xfrm>
        <a:graphic>
          <a:graphicData uri="http://schemas.openxmlformats.org/presentationml/2006/ole">
            <p:oleObj spid="_x0000_s35853" name="Equation" r:id="rId4" imgW="126720" imgH="203040" progId="Equation.DSMT4">
              <p:embed/>
            </p:oleObj>
          </a:graphicData>
        </a:graphic>
      </p:graphicFrame>
      <p:graphicFrame>
        <p:nvGraphicFramePr>
          <p:cNvPr id="35856" name="Object 16"/>
          <p:cNvGraphicFramePr>
            <a:graphicFrameLocks noChangeAspect="1"/>
          </p:cNvGraphicFramePr>
          <p:nvPr/>
        </p:nvGraphicFramePr>
        <p:xfrm>
          <a:off x="2428860" y="1225550"/>
          <a:ext cx="544513" cy="342900"/>
        </p:xfrm>
        <a:graphic>
          <a:graphicData uri="http://schemas.openxmlformats.org/presentationml/2006/ole">
            <p:oleObj spid="_x0000_s35856" name="Equation" r:id="rId5" imgW="304560" imgH="190440" progId="Equation.DSMT4">
              <p:embed/>
            </p:oleObj>
          </a:graphicData>
        </a:graphic>
      </p:graphicFrame>
      <p:graphicFrame>
        <p:nvGraphicFramePr>
          <p:cNvPr id="35857" name="Object 17"/>
          <p:cNvGraphicFramePr>
            <a:graphicFrameLocks noChangeAspect="1"/>
          </p:cNvGraphicFramePr>
          <p:nvPr/>
        </p:nvGraphicFramePr>
        <p:xfrm>
          <a:off x="5500694" y="1214422"/>
          <a:ext cx="274638" cy="365125"/>
        </p:xfrm>
        <a:graphic>
          <a:graphicData uri="http://schemas.openxmlformats.org/presentationml/2006/ole">
            <p:oleObj spid="_x0000_s35857" name="Equation" r:id="rId6" imgW="152280" imgH="203040" progId="Equation.DSMT4">
              <p:embed/>
            </p:oleObj>
          </a:graphicData>
        </a:graphic>
      </p:graphicFrame>
      <p:graphicFrame>
        <p:nvGraphicFramePr>
          <p:cNvPr id="35858" name="Object 18"/>
          <p:cNvGraphicFramePr>
            <a:graphicFrameLocks noChangeAspect="1"/>
          </p:cNvGraphicFramePr>
          <p:nvPr/>
        </p:nvGraphicFramePr>
        <p:xfrm>
          <a:off x="7500958" y="1228712"/>
          <a:ext cx="566738" cy="342900"/>
        </p:xfrm>
        <a:graphic>
          <a:graphicData uri="http://schemas.openxmlformats.org/presentationml/2006/ole">
            <p:oleObj spid="_x0000_s35858" name="Equation" r:id="rId7" imgW="317160" imgH="190440" progId="Equation.DSMT4">
              <p:embed/>
            </p:oleObj>
          </a:graphicData>
        </a:graphic>
      </p:graphicFrame>
      <p:graphicFrame>
        <p:nvGraphicFramePr>
          <p:cNvPr id="35859" name="Object 19"/>
          <p:cNvGraphicFramePr>
            <a:graphicFrameLocks noChangeAspect="1"/>
          </p:cNvGraphicFramePr>
          <p:nvPr/>
        </p:nvGraphicFramePr>
        <p:xfrm>
          <a:off x="6715140" y="1597490"/>
          <a:ext cx="388938" cy="365125"/>
        </p:xfrm>
        <a:graphic>
          <a:graphicData uri="http://schemas.openxmlformats.org/presentationml/2006/ole">
            <p:oleObj spid="_x0000_s35859" name="Equation" r:id="rId8" imgW="215640" imgH="203040" progId="Equation.DSMT4">
              <p:embed/>
            </p:oleObj>
          </a:graphicData>
        </a:graphic>
      </p:graphicFrame>
      <p:graphicFrame>
        <p:nvGraphicFramePr>
          <p:cNvPr id="35860" name="Object 20"/>
          <p:cNvGraphicFramePr>
            <a:graphicFrameLocks noChangeAspect="1"/>
          </p:cNvGraphicFramePr>
          <p:nvPr/>
        </p:nvGraphicFramePr>
        <p:xfrm>
          <a:off x="46038" y="1928813"/>
          <a:ext cx="296862" cy="365125"/>
        </p:xfrm>
        <a:graphic>
          <a:graphicData uri="http://schemas.openxmlformats.org/presentationml/2006/ole">
            <p:oleObj spid="_x0000_s35860" name="Equation" r:id="rId9" imgW="164880" imgH="203040" progId="Equation.DSMT4">
              <p:embed/>
            </p:oleObj>
          </a:graphicData>
        </a:graphic>
      </p:graphicFrame>
      <p:graphicFrame>
        <p:nvGraphicFramePr>
          <p:cNvPr id="35861" name="Object 21"/>
          <p:cNvGraphicFramePr>
            <a:graphicFrameLocks noChangeAspect="1"/>
          </p:cNvGraphicFramePr>
          <p:nvPr/>
        </p:nvGraphicFramePr>
        <p:xfrm>
          <a:off x="2643174" y="2428868"/>
          <a:ext cx="3143272" cy="2138280"/>
        </p:xfrm>
        <a:graphic>
          <a:graphicData uri="http://schemas.openxmlformats.org/presentationml/2006/ole">
            <p:oleObj spid="_x0000_s35861" name="Equation" r:id="rId10" imgW="1866600" imgH="126972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-24"/>
            <a:ext cx="9144000" cy="600078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latin typeface="Times New Roman"/>
              </a:rPr>
              <a:t>ЕЛЕМЕНТИ ОТ ТЕОРИЯТА НА ПРЕДСТАВЯНИЯТА</a:t>
            </a:r>
            <a:endParaRPr lang="en-US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500042"/>
            <a:ext cx="9144000" cy="6500858"/>
          </a:xfrm>
        </p:spPr>
        <p:txBody>
          <a:bodyPr>
            <a:normAutofit/>
          </a:bodyPr>
          <a:lstStyle/>
          <a:p>
            <a:pPr algn="just"/>
            <a:r>
              <a:rPr lang="en-US" sz="2400" i="1" spc="-20" dirty="0" smtClean="0">
                <a:latin typeface="Times New Roman"/>
                <a:ea typeface="Times New Roman"/>
              </a:rPr>
              <a:t>•  </a:t>
            </a:r>
            <a:r>
              <a:rPr lang="en-US" sz="2400" b="1" i="1" spc="-20" dirty="0" err="1" smtClean="0">
                <a:latin typeface="Times New Roman"/>
                <a:ea typeface="Times New Roman"/>
              </a:rPr>
              <a:t>Oператор</a:t>
            </a:r>
            <a:r>
              <a:rPr lang="en-US" sz="2400" b="1" i="1" spc="-20" dirty="0" smtClean="0">
                <a:latin typeface="Times New Roman"/>
                <a:ea typeface="Times New Roman"/>
              </a:rPr>
              <a:t> в </a:t>
            </a:r>
            <a:r>
              <a:rPr lang="en-US" sz="2400" b="1" i="1" spc="-20" dirty="0" err="1" smtClean="0">
                <a:latin typeface="Times New Roman"/>
                <a:ea typeface="Times New Roman"/>
              </a:rPr>
              <a:t>собствено</a:t>
            </a:r>
            <a:r>
              <a:rPr lang="en-US" sz="2400" b="1" i="1" spc="-20" dirty="0" smtClean="0">
                <a:latin typeface="Times New Roman"/>
                <a:ea typeface="Times New Roman"/>
              </a:rPr>
              <a:t> </a:t>
            </a:r>
            <a:r>
              <a:rPr lang="en-US" sz="2400" b="1" i="1" spc="-20" dirty="0" err="1" smtClean="0">
                <a:latin typeface="Times New Roman"/>
                <a:ea typeface="Times New Roman"/>
              </a:rPr>
              <a:t>представяне</a:t>
            </a:r>
            <a:endParaRPr lang="en-US" sz="2400" b="1" i="1" spc="-20" dirty="0" smtClean="0">
              <a:latin typeface="Times New Roman"/>
              <a:ea typeface="Times New Roman"/>
            </a:endParaRPr>
          </a:p>
          <a:p>
            <a:pPr algn="just"/>
            <a:endParaRPr lang="en-US" sz="2400" b="1" i="1" spc="-20" dirty="0" smtClean="0">
              <a:latin typeface="Times New Roman"/>
              <a:ea typeface="Times New Roman"/>
            </a:endParaRPr>
          </a:p>
          <a:p>
            <a:pPr algn="just"/>
            <a:endParaRPr lang="en-US" sz="2400" b="1" i="1" spc="-20" dirty="0" smtClean="0">
              <a:latin typeface="Times New Roman"/>
              <a:ea typeface="Times New Roman"/>
            </a:endParaRPr>
          </a:p>
          <a:p>
            <a:pPr algn="just"/>
            <a:endParaRPr lang="en-US" sz="2400" b="1" i="1" spc="-20" dirty="0" smtClean="0">
              <a:latin typeface="Times New Roman"/>
              <a:ea typeface="Times New Roman"/>
            </a:endParaRPr>
          </a:p>
          <a:p>
            <a:pPr algn="just"/>
            <a:endParaRPr lang="en-US" sz="2400" dirty="0" smtClean="0"/>
          </a:p>
          <a:p>
            <a:pPr algn="just"/>
            <a:r>
              <a:rPr lang="ru-RU" sz="2400" dirty="0" smtClean="0"/>
              <a:t>В </a:t>
            </a:r>
            <a:r>
              <a:rPr lang="ru-RU" sz="2400" dirty="0" err="1" smtClean="0"/>
              <a:t>собствено</a:t>
            </a:r>
            <a:r>
              <a:rPr lang="ru-RU" sz="2400" dirty="0" smtClean="0"/>
              <a:t> </a:t>
            </a:r>
            <a:r>
              <a:rPr lang="ru-RU" sz="2400" dirty="0" err="1" smtClean="0"/>
              <a:t>представяне</a:t>
            </a:r>
            <a:r>
              <a:rPr lang="ru-RU" sz="2400" dirty="0" smtClean="0"/>
              <a:t> </a:t>
            </a:r>
            <a:r>
              <a:rPr lang="ru-RU" sz="2400" dirty="0" err="1" smtClean="0"/>
              <a:t>матрицата</a:t>
            </a:r>
            <a:r>
              <a:rPr lang="ru-RU" sz="2400" dirty="0" smtClean="0"/>
              <a:t> на оператора </a:t>
            </a:r>
            <a:r>
              <a:rPr lang="ru-RU" sz="2400" dirty="0" err="1" smtClean="0"/>
              <a:t>има</a:t>
            </a:r>
            <a:r>
              <a:rPr lang="ru-RU" sz="2400" dirty="0" smtClean="0"/>
              <a:t> </a:t>
            </a:r>
            <a:r>
              <a:rPr lang="ru-RU" sz="2400" dirty="0" err="1" smtClean="0"/>
              <a:t>диагонален</a:t>
            </a:r>
            <a:r>
              <a:rPr lang="ru-RU" sz="2400" dirty="0" smtClean="0"/>
              <a:t> вид, а </a:t>
            </a:r>
            <a:r>
              <a:rPr lang="ru-RU" sz="2400" dirty="0" err="1" smtClean="0"/>
              <a:t>стойностите</a:t>
            </a:r>
            <a:r>
              <a:rPr lang="ru-RU" sz="2400" dirty="0" smtClean="0"/>
              <a:t> на </a:t>
            </a:r>
            <a:r>
              <a:rPr lang="ru-RU" sz="2400" dirty="0" err="1" smtClean="0"/>
              <a:t>диагоналните</a:t>
            </a:r>
            <a:r>
              <a:rPr lang="ru-RU" sz="2400" dirty="0" smtClean="0"/>
              <a:t> </a:t>
            </a:r>
            <a:r>
              <a:rPr lang="ru-RU" sz="2400" dirty="0" err="1" smtClean="0"/>
              <a:t>елементи</a:t>
            </a:r>
            <a:r>
              <a:rPr lang="ru-RU" sz="2400" dirty="0" smtClean="0"/>
              <a:t> </a:t>
            </a:r>
            <a:r>
              <a:rPr lang="ru-RU" sz="2400" dirty="0" err="1" smtClean="0"/>
              <a:t>са</a:t>
            </a:r>
            <a:r>
              <a:rPr lang="ru-RU" sz="2400" dirty="0" smtClean="0"/>
              <a:t> </a:t>
            </a:r>
            <a:r>
              <a:rPr lang="ru-RU" sz="2400" dirty="0" err="1" smtClean="0"/>
              <a:t>равни</a:t>
            </a:r>
            <a:r>
              <a:rPr lang="ru-RU" sz="2400" dirty="0" smtClean="0"/>
              <a:t> </a:t>
            </a:r>
            <a:r>
              <a:rPr lang="ru-RU" sz="2400" dirty="0" err="1" smtClean="0"/>
              <a:t>на</a:t>
            </a:r>
            <a:r>
              <a:rPr lang="ru-RU" sz="2400" dirty="0" smtClean="0"/>
              <a:t> </a:t>
            </a:r>
            <a:r>
              <a:rPr lang="ru-RU" sz="2400" dirty="0" err="1" smtClean="0"/>
              <a:t>собствените</a:t>
            </a:r>
            <a:r>
              <a:rPr lang="ru-RU" sz="2400" dirty="0" smtClean="0"/>
              <a:t> </a:t>
            </a:r>
            <a:r>
              <a:rPr lang="ru-RU" sz="2400" dirty="0" err="1" smtClean="0"/>
              <a:t>стойности</a:t>
            </a:r>
            <a:r>
              <a:rPr lang="ru-RU" sz="2400" dirty="0" smtClean="0"/>
              <a:t> </a:t>
            </a:r>
            <a:r>
              <a:rPr lang="ru-RU" sz="2400" dirty="0" err="1" smtClean="0"/>
              <a:t>на</a:t>
            </a:r>
            <a:r>
              <a:rPr lang="ru-RU" sz="2400" dirty="0" smtClean="0"/>
              <a:t> оператора:</a:t>
            </a:r>
            <a:endParaRPr lang="en-US" sz="2400" dirty="0" smtClean="0"/>
          </a:p>
          <a:p>
            <a:pPr algn="just"/>
            <a:r>
              <a:rPr lang="en-US" sz="2400" dirty="0" smtClean="0"/>
              <a:t>                                                              </a:t>
            </a:r>
            <a:r>
              <a:rPr lang="bg-BG" sz="2400" dirty="0" smtClean="0"/>
              <a:t>квантов </a:t>
            </a:r>
            <a:r>
              <a:rPr lang="bg-BG" sz="2400" dirty="0" err="1" smtClean="0"/>
              <a:t>осцилатор</a:t>
            </a:r>
            <a:r>
              <a:rPr lang="bg-BG" sz="2400" dirty="0" smtClean="0"/>
              <a:t> </a:t>
            </a:r>
            <a:endParaRPr lang="en-US" sz="2400" dirty="0" smtClean="0"/>
          </a:p>
          <a:p>
            <a:pPr algn="just"/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938994" y="6564337"/>
            <a:ext cx="2133600" cy="365125"/>
          </a:xfrm>
        </p:spPr>
        <p:txBody>
          <a:bodyPr/>
          <a:lstStyle/>
          <a:p>
            <a:fld id="{2ADFFEBF-AC71-420D-9A36-DFCB78D0D215}" type="slidenum">
              <a:rPr lang="en-US" smtClean="0"/>
              <a:pPr/>
              <a:t>23</a:t>
            </a:fld>
            <a:endParaRPr lang="en-US" dirty="0"/>
          </a:p>
        </p:txBody>
      </p:sp>
      <p:graphicFrame>
        <p:nvGraphicFramePr>
          <p:cNvPr id="38913" name="Object 1"/>
          <p:cNvGraphicFramePr>
            <a:graphicFrameLocks noChangeAspect="1"/>
          </p:cNvGraphicFramePr>
          <p:nvPr/>
        </p:nvGraphicFramePr>
        <p:xfrm>
          <a:off x="2908949" y="1071546"/>
          <a:ext cx="2681481" cy="785818"/>
        </p:xfrm>
        <a:graphic>
          <a:graphicData uri="http://schemas.openxmlformats.org/presentationml/2006/ole">
            <p:oleObj spid="_x0000_s38913" name="Equation" r:id="rId3" imgW="1473120" imgH="431640" progId="Equation.DSMT4">
              <p:embed/>
            </p:oleObj>
          </a:graphicData>
        </a:graphic>
      </p:graphicFrame>
      <p:graphicFrame>
        <p:nvGraphicFramePr>
          <p:cNvPr id="38915" name="Object 3"/>
          <p:cNvGraphicFramePr>
            <a:graphicFrameLocks noChangeAspect="1"/>
          </p:cNvGraphicFramePr>
          <p:nvPr/>
        </p:nvGraphicFramePr>
        <p:xfrm>
          <a:off x="1123950" y="1928813"/>
          <a:ext cx="7096125" cy="785812"/>
        </p:xfrm>
        <a:graphic>
          <a:graphicData uri="http://schemas.openxmlformats.org/presentationml/2006/ole">
            <p:oleObj spid="_x0000_s38915" name="Equation" r:id="rId4" imgW="3898800" imgH="431640" progId="Equation.DSMT4">
              <p:embed/>
            </p:oleObj>
          </a:graphicData>
        </a:graphic>
      </p:graphicFrame>
      <p:graphicFrame>
        <p:nvGraphicFramePr>
          <p:cNvPr id="38916" name="Object 4"/>
          <p:cNvGraphicFramePr>
            <a:graphicFrameLocks noChangeAspect="1"/>
          </p:cNvGraphicFramePr>
          <p:nvPr/>
        </p:nvGraphicFramePr>
        <p:xfrm>
          <a:off x="42831" y="4357694"/>
          <a:ext cx="3386161" cy="2143140"/>
        </p:xfrm>
        <a:graphic>
          <a:graphicData uri="http://schemas.openxmlformats.org/presentationml/2006/ole">
            <p:oleObj spid="_x0000_s38916" name="Equation" r:id="rId5" imgW="2006280" imgH="1269720" progId="Equation.DSMT4">
              <p:embed/>
            </p:oleObj>
          </a:graphicData>
        </a:graphic>
      </p:graphicFrame>
      <p:graphicFrame>
        <p:nvGraphicFramePr>
          <p:cNvPr id="38917" name="Object 5"/>
          <p:cNvGraphicFramePr>
            <a:graphicFrameLocks noChangeAspect="1"/>
          </p:cNvGraphicFramePr>
          <p:nvPr/>
        </p:nvGraphicFramePr>
        <p:xfrm>
          <a:off x="4156075" y="4344988"/>
          <a:ext cx="3905250" cy="2012950"/>
        </p:xfrm>
        <a:graphic>
          <a:graphicData uri="http://schemas.openxmlformats.org/presentationml/2006/ole">
            <p:oleObj spid="_x0000_s38917" name="Equation" r:id="rId6" imgW="2463480" imgH="1269720" progId="Equation.DSMT4">
              <p:embed/>
            </p:oleObj>
          </a:graphicData>
        </a:graphic>
      </p:graphicFrame>
      <p:graphicFrame>
        <p:nvGraphicFramePr>
          <p:cNvPr id="38918" name="Object 6"/>
          <p:cNvGraphicFramePr>
            <a:graphicFrameLocks noChangeAspect="1"/>
          </p:cNvGraphicFramePr>
          <p:nvPr/>
        </p:nvGraphicFramePr>
        <p:xfrm>
          <a:off x="6858016" y="3929066"/>
          <a:ext cx="2047892" cy="428628"/>
        </p:xfrm>
        <a:graphic>
          <a:graphicData uri="http://schemas.openxmlformats.org/presentationml/2006/ole">
            <p:oleObj spid="_x0000_s38918" name="Equation" r:id="rId7" imgW="1091880" imgH="2286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24"/>
            <a:ext cx="9144000" cy="796908"/>
          </a:xfrm>
        </p:spPr>
        <p:txBody>
          <a:bodyPr>
            <a:normAutofit/>
          </a:bodyPr>
          <a:lstStyle/>
          <a:p>
            <a:r>
              <a:rPr lang="en-US" sz="2400" b="1" dirty="0" smtClean="0">
                <a:latin typeface="Times New Roman" pitchFamily="18" charset="0"/>
              </a:rPr>
              <a:t>7.1     </a:t>
            </a:r>
            <a:r>
              <a:rPr lang="ru-RU" sz="2400" b="1" smtClean="0">
                <a:latin typeface="Times New Roman" pitchFamily="18" charset="0"/>
              </a:rPr>
              <a:t>ХИЛБЕРТОВО ПРОСТРАНСТВО</a:t>
            </a:r>
            <a:endParaRPr lang="en-US" sz="2400" dirty="0">
              <a:latin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71470" y="714356"/>
            <a:ext cx="9572692" cy="621508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400" dirty="0" smtClean="0">
                <a:latin typeface="Times New Roman" pitchFamily="18" charset="0"/>
              </a:rPr>
              <a:t>   Тук </a:t>
            </a:r>
            <a:r>
              <a:rPr lang="en-US" sz="2400" dirty="0" smtClean="0">
                <a:latin typeface="Times New Roman" pitchFamily="18" charset="0"/>
              </a:rPr>
              <a:t>   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</a:rPr>
              <a:t>  </a:t>
            </a:r>
            <a:r>
              <a:rPr lang="ru-RU" sz="2400" dirty="0" smtClean="0">
                <a:latin typeface="Times New Roman" pitchFamily="18" charset="0"/>
              </a:rPr>
              <a:t>е </a:t>
            </a:r>
            <a:r>
              <a:rPr lang="ru-RU" sz="2400" dirty="0" err="1" smtClean="0">
                <a:latin typeface="Times New Roman" pitchFamily="18" charset="0"/>
              </a:rPr>
              <a:t>символът</a:t>
            </a:r>
            <a:r>
              <a:rPr lang="ru-RU" sz="2400" dirty="0" smtClean="0">
                <a:latin typeface="Times New Roman" pitchFamily="18" charset="0"/>
              </a:rPr>
              <a:t> на Кронекер. </a:t>
            </a:r>
            <a:r>
              <a:rPr lang="ru-RU" sz="2400" dirty="0" err="1" smtClean="0">
                <a:latin typeface="Times New Roman" pitchFamily="18" charset="0"/>
              </a:rPr>
              <a:t>Собствените</a:t>
            </a:r>
            <a:r>
              <a:rPr lang="ru-RU" sz="2400" dirty="0" smtClean="0">
                <a:latin typeface="Times New Roman" pitchFamily="18" charset="0"/>
              </a:rPr>
              <a:t> функции на </a:t>
            </a:r>
            <a:r>
              <a:rPr lang="ru-RU" sz="2400" dirty="0" err="1" smtClean="0">
                <a:latin typeface="Times New Roman" pitchFamily="18" charset="0"/>
              </a:rPr>
              <a:t>една</a:t>
            </a:r>
            <a:r>
              <a:rPr lang="ru-RU" sz="2400" dirty="0" smtClean="0">
                <a:latin typeface="Times New Roman" pitchFamily="18" charset="0"/>
              </a:rPr>
              <a:t> фи</a:t>
            </a:r>
            <a:r>
              <a:rPr lang="en-US" sz="2400" dirty="0" smtClean="0">
                <a:latin typeface="Times New Roman" pitchFamily="18" charset="0"/>
              </a:rPr>
              <a:t>-</a:t>
            </a:r>
            <a:endParaRPr lang="bg-BG" sz="2400" dirty="0" smtClean="0">
              <a:latin typeface="Times New Roman" pitchFamily="18" charset="0"/>
            </a:endParaRPr>
          </a:p>
          <a:p>
            <a:pPr>
              <a:buNone/>
            </a:pPr>
            <a:r>
              <a:rPr lang="ru-RU" sz="2400" dirty="0" err="1" smtClean="0">
                <a:latin typeface="Times New Roman" pitchFamily="18" charset="0"/>
              </a:rPr>
              <a:t>зи</a:t>
            </a:r>
            <a:r>
              <a:rPr lang="bg-BG" sz="2400" dirty="0" smtClean="0">
                <a:latin typeface="Times New Roman" pitchFamily="18" charset="0"/>
              </a:rPr>
              <a:t>ч</a:t>
            </a:r>
            <a:r>
              <a:rPr lang="ru-RU" sz="2400" dirty="0" smtClean="0">
                <a:latin typeface="Times New Roman" pitchFamily="18" charset="0"/>
              </a:rPr>
              <a:t>на величина </a:t>
            </a:r>
            <a:r>
              <a:rPr lang="ru-RU" sz="2400" dirty="0" err="1" smtClean="0">
                <a:latin typeface="Times New Roman" pitchFamily="18" charset="0"/>
              </a:rPr>
              <a:t>образуват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ортонормирана</a:t>
            </a:r>
            <a:r>
              <a:rPr lang="ru-RU" sz="2400" dirty="0" smtClean="0">
                <a:latin typeface="Times New Roman" pitchFamily="18" charset="0"/>
              </a:rPr>
              <a:t> система от функции. </a:t>
            </a: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</a:rPr>
              <a:t>M</a:t>
            </a:r>
            <a:r>
              <a:rPr lang="ru-RU" sz="2400" dirty="0" err="1" smtClean="0">
                <a:latin typeface="Times New Roman" pitchFamily="18" charset="0"/>
              </a:rPr>
              <a:t>ножеството</a:t>
            </a:r>
            <a:r>
              <a:rPr lang="ru-RU" sz="2400" dirty="0" smtClean="0">
                <a:latin typeface="Times New Roman" pitchFamily="18" charset="0"/>
              </a:rPr>
              <a:t> от квадратично </a:t>
            </a:r>
            <a:r>
              <a:rPr lang="ru-RU" sz="2400" dirty="0" err="1" smtClean="0">
                <a:latin typeface="Times New Roman" pitchFamily="18" charset="0"/>
              </a:rPr>
              <a:t>интегруеми</a:t>
            </a:r>
            <a:r>
              <a:rPr lang="ru-RU" sz="2400" dirty="0" smtClean="0">
                <a:latin typeface="Times New Roman" pitchFamily="18" charset="0"/>
              </a:rPr>
              <a:t> функции </a:t>
            </a:r>
            <a:r>
              <a:rPr lang="ru-RU" sz="2400" dirty="0" err="1" smtClean="0">
                <a:latin typeface="Times New Roman" pitchFamily="18" charset="0"/>
              </a:rPr>
              <a:t>образува</a:t>
            </a:r>
            <a:r>
              <a:rPr lang="en-US" sz="2400" dirty="0" smtClean="0">
                <a:latin typeface="Times New Roman" pitchFamily="18" charset="0"/>
              </a:rPr>
              <a:t> </a:t>
            </a:r>
            <a:r>
              <a:rPr lang="bg-BG" sz="2400" dirty="0" smtClean="0">
                <a:latin typeface="Times New Roman" pitchFamily="18" charset="0"/>
              </a:rPr>
              <a:t>б</a:t>
            </a:r>
            <a:r>
              <a:rPr lang="ru-RU" sz="2400" dirty="0" err="1" smtClean="0">
                <a:latin typeface="Times New Roman" pitchFamily="18" charset="0"/>
              </a:rPr>
              <a:t>езкрай</a:t>
            </a:r>
            <a:r>
              <a:rPr lang="ru-RU" sz="2400" dirty="0" smtClean="0">
                <a:latin typeface="Times New Roman" pitchFamily="18" charset="0"/>
              </a:rPr>
              <a:t>-</a:t>
            </a:r>
          </a:p>
          <a:p>
            <a:pPr>
              <a:buNone/>
            </a:pPr>
            <a:r>
              <a:rPr lang="ru-RU" sz="2400" dirty="0" err="1" smtClean="0">
                <a:latin typeface="Times New Roman" pitchFamily="18" charset="0"/>
              </a:rPr>
              <a:t>номерно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хилбертово</a:t>
            </a:r>
            <a:r>
              <a:rPr lang="ru-RU" sz="2400" dirty="0" smtClean="0">
                <a:latin typeface="Times New Roman" pitchFamily="18" charset="0"/>
              </a:rPr>
              <a:t> пространство, в </a:t>
            </a:r>
            <a:r>
              <a:rPr lang="ru-RU" sz="2400" dirty="0" err="1" smtClean="0">
                <a:latin typeface="Times New Roman" pitchFamily="18" charset="0"/>
              </a:rPr>
              <a:t>което</a:t>
            </a:r>
            <a:r>
              <a:rPr lang="ru-RU" sz="2400" dirty="0" smtClean="0">
                <a:latin typeface="Times New Roman" pitchFamily="18" charset="0"/>
              </a:rPr>
              <a:t> е определено </a:t>
            </a:r>
            <a:r>
              <a:rPr lang="ru-RU" sz="2400" dirty="0" err="1" smtClean="0">
                <a:latin typeface="Times New Roman" pitchFamily="18" charset="0"/>
              </a:rPr>
              <a:t>скаларното</a:t>
            </a:r>
            <a:r>
              <a:rPr lang="ru-RU" sz="2400" dirty="0" smtClean="0">
                <a:latin typeface="Times New Roman" pitchFamily="18" charset="0"/>
              </a:rPr>
              <a:t> </a:t>
            </a:r>
            <a:endParaRPr lang="en-US" sz="2400" dirty="0" smtClean="0">
              <a:latin typeface="Times New Roman" pitchFamily="18" charset="0"/>
            </a:endParaRP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</a:rPr>
              <a:t>произведение. Всяко </a:t>
            </a:r>
            <a:r>
              <a:rPr lang="ru-RU" sz="2400" dirty="0" err="1" smtClean="0">
                <a:latin typeface="Times New Roman" pitchFamily="18" charset="0"/>
              </a:rPr>
              <a:t>състояние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el-GR" sz="2400" i="1" dirty="0" smtClean="0">
                <a:latin typeface="Times New Roman" pitchFamily="18" charset="0"/>
              </a:rPr>
              <a:t>ψ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може</a:t>
            </a:r>
            <a:r>
              <a:rPr lang="ru-RU" sz="2400" dirty="0" smtClean="0">
                <a:latin typeface="Times New Roman" pitchFamily="18" charset="0"/>
              </a:rPr>
              <a:t> да </a:t>
            </a:r>
            <a:r>
              <a:rPr lang="ru-RU" sz="2400" dirty="0" err="1" smtClean="0">
                <a:latin typeface="Times New Roman" pitchFamily="18" charset="0"/>
              </a:rPr>
              <a:t>бъде</a:t>
            </a:r>
            <a:r>
              <a:rPr lang="ru-RU" sz="2400" dirty="0" smtClean="0">
                <a:latin typeface="Times New Roman" pitchFamily="18" charset="0"/>
              </a:rPr>
              <a:t> разложено по</a:t>
            </a:r>
            <a:r>
              <a:rPr lang="el-GR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базисит</a:t>
            </a:r>
            <a:endParaRPr lang="ru-RU" sz="2400" dirty="0" smtClean="0">
              <a:latin typeface="Times New Roman" pitchFamily="18" charset="0"/>
            </a:endParaRP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</a:rPr>
              <a:t>е на </a:t>
            </a:r>
            <a:r>
              <a:rPr lang="ru-RU" sz="2400" dirty="0" err="1" smtClean="0">
                <a:latin typeface="Times New Roman" pitchFamily="18" charset="0"/>
              </a:rPr>
              <a:t>линейното</a:t>
            </a:r>
            <a:r>
              <a:rPr lang="ru-RU" sz="2400" dirty="0" smtClean="0">
                <a:latin typeface="Times New Roman" pitchFamily="18" charset="0"/>
              </a:rPr>
              <a:t> пространство</a:t>
            </a:r>
            <a:r>
              <a:rPr lang="bg-BG" sz="2400" dirty="0" smtClean="0">
                <a:latin typeface="Times New Roman" pitchFamily="18" charset="0"/>
              </a:rPr>
              <a:t>:</a:t>
            </a:r>
          </a:p>
          <a:p>
            <a:pPr>
              <a:buNone/>
            </a:pPr>
            <a:endParaRPr lang="el-GR" sz="2400" dirty="0" smtClean="0">
              <a:latin typeface="Times New Roman" pitchFamily="18" charset="0"/>
            </a:endParaRPr>
          </a:p>
          <a:p>
            <a:pPr>
              <a:buNone/>
            </a:pPr>
            <a:r>
              <a:rPr lang="bg-BG" sz="2400" b="1" i="1" dirty="0" smtClean="0"/>
              <a:t>•  Условие за нормировка на </a:t>
            </a:r>
            <a:r>
              <a:rPr lang="bg-BG" sz="2400" b="1" i="1" dirty="0" err="1" smtClean="0"/>
              <a:t>суперпозиционните</a:t>
            </a:r>
            <a:r>
              <a:rPr lang="bg-BG" sz="2400" b="1" i="1" dirty="0" smtClean="0"/>
              <a:t> коефициенти</a:t>
            </a:r>
          </a:p>
          <a:p>
            <a:pPr>
              <a:buNone/>
            </a:pPr>
            <a:endParaRPr lang="bg-BG" sz="2400" b="1" i="1" dirty="0" smtClean="0">
              <a:latin typeface="Times New Roman" pitchFamily="18" charset="0"/>
            </a:endParaRPr>
          </a:p>
          <a:p>
            <a:pPr>
              <a:buNone/>
            </a:pPr>
            <a:endParaRPr lang="bg-BG" sz="2400" b="1" i="1" dirty="0" smtClean="0">
              <a:latin typeface="Times New Roman" pitchFamily="18" charset="0"/>
            </a:endParaRPr>
          </a:p>
          <a:p>
            <a:pPr>
              <a:buNone/>
            </a:pPr>
            <a:endParaRPr lang="bg-BG" sz="2400" b="1" i="1" dirty="0" smtClean="0">
              <a:latin typeface="Times New Roman" pitchFamily="18" charset="0"/>
            </a:endParaRPr>
          </a:p>
          <a:p>
            <a:pPr>
              <a:buNone/>
            </a:pPr>
            <a:endParaRPr lang="bg-BG" sz="2400" b="1" i="1" dirty="0" smtClean="0">
              <a:latin typeface="Times New Roman" pitchFamily="18" charset="0"/>
            </a:endParaRPr>
          </a:p>
          <a:p>
            <a:pPr>
              <a:buNone/>
            </a:pPr>
            <a:r>
              <a:rPr lang="bg-BG" sz="2400" dirty="0" smtClean="0">
                <a:latin typeface="Times New Roman" pitchFamily="18" charset="0"/>
                <a:cs typeface="Times New Roman" pitchFamily="18" charset="0"/>
              </a:rPr>
              <a:t>Очевидно 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bg-BG" sz="2400" dirty="0" smtClean="0">
                <a:latin typeface="Times New Roman" pitchFamily="18" charset="0"/>
                <a:cs typeface="Times New Roman" pitchFamily="18" charset="0"/>
              </a:rPr>
              <a:t>Математически условието     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               </a:t>
            </a:r>
            <a:r>
              <a:rPr lang="bg-BG" sz="2400" dirty="0" smtClean="0">
                <a:latin typeface="Times New Roman" pitchFamily="18" charset="0"/>
                <a:cs typeface="Times New Roman" pitchFamily="18" charset="0"/>
              </a:rPr>
              <a:t> е условие</a:t>
            </a:r>
          </a:p>
          <a:p>
            <a:pPr>
              <a:buNone/>
            </a:pPr>
            <a:r>
              <a:rPr lang="bg-BG" sz="2400" dirty="0" smtClean="0">
                <a:latin typeface="Times New Roman" pitchFamily="18" charset="0"/>
                <a:cs typeface="Times New Roman" pitchFamily="18" charset="0"/>
              </a:rPr>
              <a:t> за пълнота на базиса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400" dirty="0" smtClean="0">
              <a:latin typeface="Times New Roman" pitchFamily="18" charset="0"/>
            </a:endParaRPr>
          </a:p>
          <a:p>
            <a:pPr>
              <a:buNone/>
            </a:pPr>
            <a:endParaRPr lang="en-US" sz="2400" dirty="0" smtClean="0">
              <a:latin typeface="Times New Roman" pitchFamily="18" charset="0"/>
            </a:endParaRPr>
          </a:p>
          <a:p>
            <a:pPr>
              <a:buNone/>
            </a:pPr>
            <a:endParaRPr lang="ru-RU" sz="2400" dirty="0" smtClean="0">
              <a:latin typeface="Times New Roman" pitchFamily="18" charset="0"/>
            </a:endParaRP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</a:rPr>
              <a:t> </a:t>
            </a:r>
          </a:p>
          <a:p>
            <a:pPr>
              <a:buNone/>
            </a:pPr>
            <a:endParaRPr lang="bg-BG" sz="2400" dirty="0" smtClean="0">
              <a:latin typeface="Times New Roman" pitchFamily="18" charset="0"/>
            </a:endParaRPr>
          </a:p>
          <a:p>
            <a:pPr>
              <a:buNone/>
            </a:pPr>
            <a:r>
              <a:rPr lang="bg-BG" sz="2400" dirty="0" smtClean="0">
                <a:latin typeface="Times New Roman" pitchFamily="18" charset="0"/>
              </a:rPr>
              <a:t> </a:t>
            </a:r>
            <a:endParaRPr lang="en-US" sz="2400" dirty="0">
              <a:latin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10432" y="6572272"/>
            <a:ext cx="2133600" cy="365125"/>
          </a:xfrm>
        </p:spPr>
        <p:txBody>
          <a:bodyPr/>
          <a:lstStyle/>
          <a:p>
            <a:fld id="{2ADFFEBF-AC71-420D-9A36-DFCB78D0D215}" type="slidenum">
              <a:rPr lang="en-US" smtClean="0"/>
              <a:pPr/>
              <a:t>3</a:t>
            </a:fld>
            <a:endParaRPr lang="en-US" dirty="0"/>
          </a:p>
        </p:txBody>
      </p:sp>
      <p:graphicFrame>
        <p:nvGraphicFramePr>
          <p:cNvPr id="14338" name="Object 2"/>
          <p:cNvGraphicFramePr>
            <a:graphicFrameLocks noChangeAspect="1"/>
          </p:cNvGraphicFramePr>
          <p:nvPr/>
        </p:nvGraphicFramePr>
        <p:xfrm>
          <a:off x="785786" y="757219"/>
          <a:ext cx="428628" cy="457203"/>
        </p:xfrm>
        <a:graphic>
          <a:graphicData uri="http://schemas.openxmlformats.org/presentationml/2006/ole">
            <p:oleObj spid="_x0000_s14338" name="Equation" r:id="rId3" imgW="190440" imgH="203040" progId="Equation.DSMT4">
              <p:embed/>
            </p:oleObj>
          </a:graphicData>
        </a:graphic>
      </p:graphicFrame>
      <p:graphicFrame>
        <p:nvGraphicFramePr>
          <p:cNvPr id="14339" name="Object 3"/>
          <p:cNvGraphicFramePr>
            <a:graphicFrameLocks noChangeAspect="1"/>
          </p:cNvGraphicFramePr>
          <p:nvPr/>
        </p:nvGraphicFramePr>
        <p:xfrm>
          <a:off x="2928926" y="3357562"/>
          <a:ext cx="1925968" cy="587185"/>
        </p:xfrm>
        <a:graphic>
          <a:graphicData uri="http://schemas.openxmlformats.org/presentationml/2006/ole">
            <p:oleObj spid="_x0000_s14339" name="Equation" r:id="rId4" imgW="1041120" imgH="317160" progId="Equation.DSMT4">
              <p:embed/>
            </p:oleObj>
          </a:graphicData>
        </a:graphic>
      </p:graphicFrame>
      <p:graphicFrame>
        <p:nvGraphicFramePr>
          <p:cNvPr id="14340" name="Object 4"/>
          <p:cNvGraphicFramePr>
            <a:graphicFrameLocks noChangeAspect="1"/>
          </p:cNvGraphicFramePr>
          <p:nvPr/>
        </p:nvGraphicFramePr>
        <p:xfrm>
          <a:off x="103668" y="4286256"/>
          <a:ext cx="8897488" cy="788997"/>
        </p:xfrm>
        <a:graphic>
          <a:graphicData uri="http://schemas.openxmlformats.org/presentationml/2006/ole">
            <p:oleObj spid="_x0000_s14340" name="Equation" r:id="rId5" imgW="4736880" imgH="419040" progId="Equation.DSMT4">
              <p:embed/>
            </p:oleObj>
          </a:graphicData>
        </a:graphic>
      </p:graphicFrame>
      <p:graphicFrame>
        <p:nvGraphicFramePr>
          <p:cNvPr id="14341" name="Object 5"/>
          <p:cNvGraphicFramePr>
            <a:graphicFrameLocks noChangeAspect="1"/>
          </p:cNvGraphicFramePr>
          <p:nvPr/>
        </p:nvGraphicFramePr>
        <p:xfrm>
          <a:off x="1357290" y="6072206"/>
          <a:ext cx="714380" cy="357190"/>
        </p:xfrm>
        <a:graphic>
          <a:graphicData uri="http://schemas.openxmlformats.org/presentationml/2006/ole">
            <p:oleObj spid="_x0000_s14341" name="Equation" r:id="rId6" imgW="457200" imgH="228600" progId="Equation.DSMT4">
              <p:embed/>
            </p:oleObj>
          </a:graphicData>
        </a:graphic>
      </p:graphicFrame>
      <p:graphicFrame>
        <p:nvGraphicFramePr>
          <p:cNvPr id="14342" name="Object 6"/>
          <p:cNvGraphicFramePr>
            <a:graphicFrameLocks noChangeAspect="1"/>
          </p:cNvGraphicFramePr>
          <p:nvPr/>
        </p:nvGraphicFramePr>
        <p:xfrm>
          <a:off x="5400698" y="5999185"/>
          <a:ext cx="2457450" cy="644525"/>
        </p:xfrm>
        <a:graphic>
          <a:graphicData uri="http://schemas.openxmlformats.org/presentationml/2006/ole">
            <p:oleObj spid="_x0000_s14342" name="Equation" r:id="rId7" imgW="1307880" imgH="342720" progId="Equation.DSMT4">
              <p:embed/>
            </p:oleObj>
          </a:graphicData>
        </a:graphic>
      </p:graphicFrame>
      <p:graphicFrame>
        <p:nvGraphicFramePr>
          <p:cNvPr id="14343" name="Object 7"/>
          <p:cNvGraphicFramePr>
            <a:graphicFrameLocks noChangeAspect="1"/>
          </p:cNvGraphicFramePr>
          <p:nvPr/>
        </p:nvGraphicFramePr>
        <p:xfrm>
          <a:off x="4000496" y="5286375"/>
          <a:ext cx="1216025" cy="644525"/>
        </p:xfrm>
        <a:graphic>
          <a:graphicData uri="http://schemas.openxmlformats.org/presentationml/2006/ole">
            <p:oleObj spid="_x0000_s14343" name="Equation" r:id="rId8" imgW="647640" imgH="34272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42900"/>
            <a:ext cx="8229600" cy="857256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latin typeface="Times New Roman" pitchFamily="18" charset="0"/>
              </a:rPr>
              <a:t>7.2.	СРЕДНИ СТОЙНОСТИ НА ДИНАМИЧНИТЕ ПРОМЕНЛИВИ И ОПЕРАТОРИ</a:t>
            </a:r>
            <a:endParaRPr lang="en-US" sz="2400" b="1" dirty="0">
              <a:latin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28694"/>
            <a:ext cx="9358346" cy="6215082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bg-BG" sz="2400" spc="45" dirty="0" smtClean="0">
                <a:latin typeface="Times New Roman"/>
                <a:ea typeface="Times New Roman"/>
              </a:rPr>
              <a:t>•  </a:t>
            </a:r>
            <a:r>
              <a:rPr lang="bg-BG" sz="2400" b="1" i="1" spc="45" dirty="0" smtClean="0">
                <a:latin typeface="Times New Roman"/>
                <a:ea typeface="Times New Roman"/>
              </a:rPr>
              <a:t>Средна стой</a:t>
            </a:r>
            <a:r>
              <a:rPr lang="bg-BG" sz="2400" b="1" i="1" dirty="0" smtClean="0">
                <a:latin typeface="Times New Roman"/>
                <a:ea typeface="Times New Roman"/>
              </a:rPr>
              <a:t>ност на физична величина и коефициентите </a:t>
            </a:r>
          </a:p>
          <a:p>
            <a:pPr>
              <a:buNone/>
            </a:pPr>
            <a:endParaRPr lang="bg-BG" sz="2400" b="1" i="1" dirty="0" smtClean="0">
              <a:latin typeface="Times New Roman"/>
            </a:endParaRPr>
          </a:p>
          <a:p>
            <a:pPr>
              <a:buNone/>
            </a:pPr>
            <a:endParaRPr lang="bg-BG" sz="2400" b="1" i="1" dirty="0" smtClean="0">
              <a:latin typeface="Times New Roman"/>
            </a:endParaRPr>
          </a:p>
          <a:p>
            <a:pPr>
              <a:buNone/>
            </a:pPr>
            <a:endParaRPr lang="ru-RU" sz="2400" b="1" i="1" dirty="0" smtClean="0">
              <a:latin typeface="Times New Roman" pitchFamily="18" charset="0"/>
            </a:endParaRPr>
          </a:p>
          <a:p>
            <a:pPr>
              <a:buNone/>
            </a:pPr>
            <a:endParaRPr lang="en-US" sz="2400" spc="45" dirty="0" smtClean="0">
              <a:latin typeface="Times New Roman"/>
              <a:ea typeface="Times New Roman"/>
            </a:endParaRPr>
          </a:p>
          <a:p>
            <a:pPr>
              <a:buNone/>
            </a:pPr>
            <a:r>
              <a:rPr lang="bg-BG" sz="2400" spc="45" dirty="0" smtClean="0">
                <a:latin typeface="Times New Roman"/>
                <a:ea typeface="Times New Roman"/>
              </a:rPr>
              <a:t>•  </a:t>
            </a:r>
            <a:r>
              <a:rPr lang="bg-BG" sz="2400" b="1" i="1" spc="45" dirty="0" smtClean="0">
                <a:latin typeface="Times New Roman"/>
                <a:ea typeface="Times New Roman"/>
              </a:rPr>
              <a:t>Оператор</a:t>
            </a:r>
          </a:p>
          <a:p>
            <a:pPr>
              <a:buNone/>
            </a:pPr>
            <a:r>
              <a:rPr lang="ru-RU" sz="2400" dirty="0" err="1" smtClean="0">
                <a:latin typeface="Times New Roman" pitchFamily="18" charset="0"/>
              </a:rPr>
              <a:t>Иинтересуваме</a:t>
            </a:r>
            <a:r>
              <a:rPr lang="ru-RU" sz="2400" dirty="0" smtClean="0">
                <a:latin typeface="Times New Roman" pitchFamily="18" charset="0"/>
              </a:rPr>
              <a:t> се от </a:t>
            </a:r>
            <a:r>
              <a:rPr lang="ru-RU" sz="2400" dirty="0" err="1" smtClean="0">
                <a:latin typeface="Times New Roman" pitchFamily="18" charset="0"/>
              </a:rPr>
              <a:t>с-ето</a:t>
            </a:r>
            <a:r>
              <a:rPr lang="en-US" sz="2400" dirty="0" smtClean="0">
                <a:latin typeface="Times New Roman" pitchFamily="18" charset="0"/>
              </a:rPr>
              <a:t>  </a:t>
            </a:r>
            <a:r>
              <a:rPr lang="ru-RU" sz="2400" dirty="0" smtClean="0">
                <a:latin typeface="Times New Roman" pitchFamily="18" charset="0"/>
              </a:rPr>
              <a:t>                  .     Да положим, </a:t>
            </a:r>
            <a:r>
              <a:rPr lang="ru-RU" sz="2400" dirty="0" err="1" smtClean="0">
                <a:latin typeface="Times New Roman" pitchFamily="18" charset="0"/>
              </a:rPr>
              <a:t>че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функцията</a:t>
            </a:r>
            <a:endParaRPr lang="ru-RU" sz="2400" dirty="0" smtClean="0">
              <a:latin typeface="Times New Roman" pitchFamily="18" charset="0"/>
            </a:endParaRP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</a:rPr>
              <a:t>              се </a:t>
            </a:r>
            <a:r>
              <a:rPr lang="ru-RU" sz="2400" dirty="0" err="1" smtClean="0">
                <a:latin typeface="Times New Roman" pitchFamily="18" charset="0"/>
              </a:rPr>
              <a:t>получава</a:t>
            </a:r>
            <a:r>
              <a:rPr lang="ru-RU" sz="2400" dirty="0" smtClean="0">
                <a:latin typeface="Times New Roman" pitchFamily="18" charset="0"/>
              </a:rPr>
              <a:t> в </a:t>
            </a:r>
            <a:r>
              <a:rPr lang="ru-RU" sz="2400" dirty="0" err="1" smtClean="0">
                <a:latin typeface="Times New Roman" pitchFamily="18" charset="0"/>
              </a:rPr>
              <a:t>резултат</a:t>
            </a:r>
            <a:r>
              <a:rPr lang="ru-RU" sz="2400" dirty="0" smtClean="0">
                <a:latin typeface="Times New Roman" pitchFamily="18" charset="0"/>
              </a:rPr>
              <a:t> на </a:t>
            </a:r>
            <a:r>
              <a:rPr lang="ru-RU" sz="2400" dirty="0" err="1" smtClean="0">
                <a:latin typeface="Times New Roman" pitchFamily="18" charset="0"/>
              </a:rPr>
              <a:t>математическа</a:t>
            </a:r>
            <a:r>
              <a:rPr lang="ru-RU" sz="2400" dirty="0" smtClean="0">
                <a:latin typeface="Times New Roman" pitchFamily="18" charset="0"/>
              </a:rPr>
              <a:t> операция над </a:t>
            </a:r>
            <a:r>
              <a:rPr lang="el-GR" sz="2400" i="1" dirty="0" smtClean="0">
                <a:latin typeface="Times New Roman" pitchFamily="18" charset="0"/>
              </a:rPr>
              <a:t>ψ</a:t>
            </a:r>
            <a:r>
              <a:rPr lang="ru-RU" sz="2400" dirty="0" smtClean="0">
                <a:latin typeface="Times New Roman" pitchFamily="18" charset="0"/>
              </a:rPr>
              <a:t>, т.е.</a:t>
            </a:r>
            <a:endParaRPr lang="en-US" sz="2400" dirty="0" smtClean="0">
              <a:latin typeface="Times New Roman" pitchFamily="18" charset="0"/>
            </a:endParaRPr>
          </a:p>
          <a:p>
            <a:pPr>
              <a:buNone/>
            </a:pPr>
            <a:endParaRPr lang="el-GR" sz="2400" dirty="0" smtClean="0">
              <a:latin typeface="Times New Roman" pitchFamily="18" charset="0"/>
            </a:endParaRPr>
          </a:p>
          <a:p>
            <a:pPr>
              <a:buNone/>
            </a:pPr>
            <a:endParaRPr lang="el-GR" sz="2400" dirty="0" smtClean="0">
              <a:latin typeface="Times New Roman" pitchFamily="18" charset="0"/>
            </a:endParaRP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</a:rPr>
              <a:t>За </a:t>
            </a:r>
            <a:r>
              <a:rPr lang="ru-RU" sz="2400" dirty="0" err="1" smtClean="0">
                <a:latin typeface="Times New Roman" pitchFamily="18" charset="0"/>
              </a:rPr>
              <a:t>намирането</a:t>
            </a:r>
            <a:r>
              <a:rPr lang="ru-RU" sz="2400" dirty="0" smtClean="0">
                <a:latin typeface="Times New Roman" pitchFamily="18" charset="0"/>
              </a:rPr>
              <a:t> на </a:t>
            </a:r>
            <a:r>
              <a:rPr lang="ru-RU" sz="2400" dirty="0" err="1" smtClean="0">
                <a:latin typeface="Times New Roman" pitchFamily="18" charset="0"/>
              </a:rPr>
              <a:t>средната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стойност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на</a:t>
            </a:r>
            <a:r>
              <a:rPr lang="ru-RU" sz="2400" dirty="0" smtClean="0">
                <a:latin typeface="Times New Roman" pitchFamily="18" charset="0"/>
              </a:rPr>
              <a:t>  </a:t>
            </a:r>
            <a:r>
              <a:rPr lang="en-US" sz="2400" i="1" dirty="0" smtClean="0">
                <a:latin typeface="Times New Roman" pitchFamily="18" charset="0"/>
              </a:rPr>
              <a:t>f  </a:t>
            </a:r>
            <a:r>
              <a:rPr lang="ru-RU" sz="2400" dirty="0" smtClean="0">
                <a:latin typeface="Times New Roman" pitchFamily="18" charset="0"/>
              </a:rPr>
              <a:t>в </a:t>
            </a:r>
            <a:r>
              <a:rPr lang="ru-RU" sz="2400" dirty="0" err="1" smtClean="0">
                <a:latin typeface="Times New Roman" pitchFamily="18" charset="0"/>
              </a:rPr>
              <a:t>несобствено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състояние</a:t>
            </a:r>
            <a:r>
              <a:rPr lang="ru-RU" sz="2400" dirty="0" smtClean="0">
                <a:latin typeface="Times New Roman" pitchFamily="18" charset="0"/>
              </a:rPr>
              <a:t> е</a:t>
            </a:r>
            <a:endParaRPr lang="en-US" sz="2400" dirty="0" smtClean="0">
              <a:latin typeface="Times New Roman" pitchFamily="18" charset="0"/>
            </a:endParaRPr>
          </a:p>
          <a:p>
            <a:pPr>
              <a:buNone/>
            </a:pPr>
            <a:r>
              <a:rPr lang="ru-RU" sz="2400" dirty="0" err="1" smtClean="0">
                <a:latin typeface="Times New Roman" pitchFamily="18" charset="0"/>
              </a:rPr>
              <a:t>достатъчно</a:t>
            </a:r>
            <a:r>
              <a:rPr lang="ru-RU" sz="2400" dirty="0" smtClean="0">
                <a:latin typeface="Times New Roman" pitchFamily="18" charset="0"/>
              </a:rPr>
              <a:t> да знаем </a:t>
            </a:r>
            <a:r>
              <a:rPr lang="ru-RU" sz="2400" dirty="0" err="1" smtClean="0">
                <a:latin typeface="Times New Roman" pitchFamily="18" charset="0"/>
              </a:rPr>
              <a:t>вълновата</a:t>
            </a:r>
            <a:r>
              <a:rPr lang="ru-RU" sz="2400" dirty="0" smtClean="0">
                <a:latin typeface="Times New Roman" pitchFamily="18" charset="0"/>
              </a:rPr>
              <a:t> функция </a:t>
            </a:r>
            <a:r>
              <a:rPr lang="en-US" sz="2400" dirty="0" smtClean="0">
                <a:latin typeface="Times New Roman" pitchFamily="18" charset="0"/>
              </a:rPr>
              <a:t>     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</a:rPr>
              <a:t>  </a:t>
            </a:r>
            <a:r>
              <a:rPr lang="ru-RU" sz="2400" dirty="0" smtClean="0">
                <a:latin typeface="Times New Roman" pitchFamily="18" charset="0"/>
              </a:rPr>
              <a:t>и оператора</a:t>
            </a:r>
            <a:r>
              <a:rPr lang="en-US" sz="2400" dirty="0" smtClean="0">
                <a:latin typeface="Times New Roman" pitchFamily="18" charset="0"/>
              </a:rPr>
              <a:t>   </a:t>
            </a:r>
            <a:r>
              <a:rPr lang="ru-RU" sz="2400" dirty="0" smtClean="0">
                <a:latin typeface="Times New Roman" pitchFamily="18" charset="0"/>
              </a:rPr>
              <a:t>.</a:t>
            </a:r>
            <a:endParaRPr lang="en-US" sz="2400" dirty="0" smtClean="0">
              <a:latin typeface="Times New Roman" pitchFamily="18" charset="0"/>
            </a:endParaRPr>
          </a:p>
          <a:p>
            <a:pPr>
              <a:buNone/>
            </a:pPr>
            <a:endParaRPr lang="en-US" sz="2400" dirty="0" smtClean="0">
              <a:latin typeface="Times New Roman" pitchFamily="18" charset="0"/>
            </a:endParaRPr>
          </a:p>
          <a:p>
            <a:pPr>
              <a:buNone/>
            </a:pPr>
            <a:endParaRPr lang="en-US" sz="2400" dirty="0" smtClean="0">
              <a:latin typeface="Times New Roman" pitchFamily="18" charset="0"/>
            </a:endParaRPr>
          </a:p>
          <a:p>
            <a:pPr>
              <a:buNone/>
            </a:pPr>
            <a:r>
              <a:rPr lang="bg-BG" sz="2400" i="1" dirty="0" smtClean="0">
                <a:latin typeface="Times New Roman"/>
                <a:ea typeface="Times New Roman"/>
              </a:rPr>
              <a:t>В квантовата механика на всяка физична величина се съпоставя оператор.</a:t>
            </a:r>
            <a:endParaRPr lang="en-US" sz="2400" i="1" dirty="0" smtClean="0">
              <a:latin typeface="Times New Roman"/>
              <a:ea typeface="Times New Roman"/>
            </a:endParaRPr>
          </a:p>
          <a:p>
            <a:pPr>
              <a:buNone/>
            </a:pPr>
            <a:r>
              <a:rPr lang="bg-BG" sz="2400" i="1" dirty="0" smtClean="0">
                <a:latin typeface="Times New Roman"/>
                <a:ea typeface="Times New Roman"/>
              </a:rPr>
              <a:t>Между операторите на физичните величини съществуват същите релации</a:t>
            </a:r>
            <a:endParaRPr lang="en-US" sz="2400" i="1" dirty="0" smtClean="0">
              <a:latin typeface="Times New Roman"/>
              <a:ea typeface="Times New Roman"/>
            </a:endParaRPr>
          </a:p>
          <a:p>
            <a:pPr>
              <a:buNone/>
            </a:pPr>
            <a:r>
              <a:rPr lang="bg-BG" sz="2400" i="1" dirty="0" smtClean="0">
                <a:latin typeface="Times New Roman"/>
                <a:ea typeface="Times New Roman"/>
              </a:rPr>
              <a:t>и тъждества, които са в сила за съответните класически величини</a:t>
            </a:r>
            <a:r>
              <a:rPr lang="bg-BG" sz="2400" dirty="0" smtClean="0">
                <a:latin typeface="Times New Roman"/>
                <a:ea typeface="Times New Roman"/>
              </a:rPr>
              <a:t>. </a:t>
            </a:r>
            <a:endParaRPr lang="en-US" sz="2400" dirty="0" smtClean="0">
              <a:latin typeface="Times New Roman" pitchFamily="18" charset="0"/>
            </a:endParaRPr>
          </a:p>
          <a:p>
            <a:pPr>
              <a:buNone/>
            </a:pPr>
            <a:endParaRPr lang="en-US" sz="2400" dirty="0" smtClean="0">
              <a:latin typeface="Times New Roman" pitchFamily="18" charset="0"/>
            </a:endParaRPr>
          </a:p>
          <a:p>
            <a:pPr>
              <a:buNone/>
            </a:pPr>
            <a:endParaRPr lang="en-US" sz="2400" dirty="0" smtClean="0">
              <a:latin typeface="Times New Roman" pitchFamily="18" charset="0"/>
            </a:endParaRPr>
          </a:p>
          <a:p>
            <a:pPr>
              <a:buNone/>
            </a:pPr>
            <a:endParaRPr lang="en-US" sz="2400" dirty="0" smtClean="0">
              <a:latin typeface="Times New Roman" pitchFamily="18" charset="0"/>
            </a:endParaRPr>
          </a:p>
          <a:p>
            <a:pPr>
              <a:buNone/>
            </a:pPr>
            <a:endParaRPr lang="en-US" sz="2400" dirty="0" smtClean="0">
              <a:latin typeface="Times New Roman" pitchFamily="18" charset="0"/>
            </a:endParaRPr>
          </a:p>
          <a:p>
            <a:pPr>
              <a:buNone/>
            </a:pPr>
            <a:endParaRPr lang="en-US" sz="2400" dirty="0" smtClean="0">
              <a:latin typeface="Times New Roman" pitchFamily="18" charset="0"/>
            </a:endParaRPr>
          </a:p>
          <a:p>
            <a:pPr>
              <a:buNone/>
            </a:pPr>
            <a:endParaRPr lang="el-GR" sz="2400" dirty="0" smtClean="0">
              <a:latin typeface="Times New Roman" pitchFamily="18" charset="0"/>
            </a:endParaRPr>
          </a:p>
          <a:p>
            <a:pPr>
              <a:buNone/>
            </a:pPr>
            <a:endParaRPr lang="el-GR" sz="2400" dirty="0" smtClean="0">
              <a:latin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10432" y="6564337"/>
            <a:ext cx="2133600" cy="365125"/>
          </a:xfrm>
        </p:spPr>
        <p:txBody>
          <a:bodyPr/>
          <a:lstStyle/>
          <a:p>
            <a:fld id="{2ADFFEBF-AC71-420D-9A36-DFCB78D0D215}" type="slidenum">
              <a:rPr lang="en-US" smtClean="0"/>
              <a:pPr/>
              <a:t>4</a:t>
            </a:fld>
            <a:endParaRPr lang="en-US" dirty="0"/>
          </a:p>
        </p:txBody>
      </p:sp>
      <p:graphicFrame>
        <p:nvGraphicFramePr>
          <p:cNvPr id="16387" name="Object 3"/>
          <p:cNvGraphicFramePr>
            <a:graphicFrameLocks noChangeAspect="1"/>
          </p:cNvGraphicFramePr>
          <p:nvPr/>
        </p:nvGraphicFramePr>
        <p:xfrm>
          <a:off x="2266950" y="1198551"/>
          <a:ext cx="3444875" cy="515937"/>
        </p:xfrm>
        <a:graphic>
          <a:graphicData uri="http://schemas.openxmlformats.org/presentationml/2006/ole">
            <p:oleObj spid="_x0000_s16387" name="Equation" r:id="rId3" imgW="2374560" imgH="355320" progId="Equation.DSMT4">
              <p:embed/>
            </p:oleObj>
          </a:graphicData>
        </a:graphic>
      </p:graphicFrame>
      <p:graphicFrame>
        <p:nvGraphicFramePr>
          <p:cNvPr id="16388" name="Object 4"/>
          <p:cNvGraphicFramePr>
            <a:graphicFrameLocks noChangeAspect="1"/>
          </p:cNvGraphicFramePr>
          <p:nvPr/>
        </p:nvGraphicFramePr>
        <p:xfrm>
          <a:off x="-142907" y="1714488"/>
          <a:ext cx="5357850" cy="557217"/>
        </p:xfrm>
        <a:graphic>
          <a:graphicData uri="http://schemas.openxmlformats.org/presentationml/2006/ole">
            <p:oleObj spid="_x0000_s16388" name="Equation" r:id="rId4" imgW="3174840" imgH="330120" progId="Equation.DSMT4">
              <p:embed/>
            </p:oleObj>
          </a:graphicData>
        </a:graphic>
      </p:graphicFrame>
      <p:graphicFrame>
        <p:nvGraphicFramePr>
          <p:cNvPr id="16389" name="Object 5"/>
          <p:cNvGraphicFramePr>
            <a:graphicFrameLocks noChangeAspect="1"/>
          </p:cNvGraphicFramePr>
          <p:nvPr/>
        </p:nvGraphicFramePr>
        <p:xfrm>
          <a:off x="2786050" y="2285992"/>
          <a:ext cx="4000084" cy="544514"/>
        </p:xfrm>
        <a:graphic>
          <a:graphicData uri="http://schemas.openxmlformats.org/presentationml/2006/ole">
            <p:oleObj spid="_x0000_s16389" name="Equation" r:id="rId5" imgW="2425680" imgH="330120" progId="Equation.DSMT4">
              <p:embed/>
            </p:oleObj>
          </a:graphicData>
        </a:graphic>
      </p:graphicFrame>
      <p:graphicFrame>
        <p:nvGraphicFramePr>
          <p:cNvPr id="16390" name="Object 6"/>
          <p:cNvGraphicFramePr>
            <a:graphicFrameLocks noChangeAspect="1"/>
          </p:cNvGraphicFramePr>
          <p:nvPr/>
        </p:nvGraphicFramePr>
        <p:xfrm>
          <a:off x="5429256" y="1714488"/>
          <a:ext cx="3786214" cy="454346"/>
        </p:xfrm>
        <a:graphic>
          <a:graphicData uri="http://schemas.openxmlformats.org/presentationml/2006/ole">
            <p:oleObj spid="_x0000_s16390" name="Equation" r:id="rId6" imgW="2222280" imgH="266400" progId="Equation.DSMT4">
              <p:embed/>
            </p:oleObj>
          </a:graphicData>
        </a:graphic>
      </p:graphicFrame>
      <p:graphicFrame>
        <p:nvGraphicFramePr>
          <p:cNvPr id="16391" name="Object 7"/>
          <p:cNvGraphicFramePr>
            <a:graphicFrameLocks noChangeAspect="1"/>
          </p:cNvGraphicFramePr>
          <p:nvPr/>
        </p:nvGraphicFramePr>
        <p:xfrm>
          <a:off x="7715272" y="928669"/>
          <a:ext cx="312542" cy="357191"/>
        </p:xfrm>
        <a:graphic>
          <a:graphicData uri="http://schemas.openxmlformats.org/presentationml/2006/ole">
            <p:oleObj spid="_x0000_s16391" name="Equation" r:id="rId7" imgW="177480" imgH="203040" progId="Equation.DSMT4">
              <p:embed/>
            </p:oleObj>
          </a:graphicData>
        </a:graphic>
      </p:graphicFrame>
      <p:graphicFrame>
        <p:nvGraphicFramePr>
          <p:cNvPr id="16392" name="Object 8"/>
          <p:cNvGraphicFramePr>
            <a:graphicFrameLocks noChangeAspect="1"/>
          </p:cNvGraphicFramePr>
          <p:nvPr/>
        </p:nvGraphicFramePr>
        <p:xfrm>
          <a:off x="-11630" y="3312758"/>
          <a:ext cx="1127972" cy="428629"/>
        </p:xfrm>
        <a:graphic>
          <a:graphicData uri="http://schemas.openxmlformats.org/presentationml/2006/ole">
            <p:oleObj spid="_x0000_s16392" name="Equation" r:id="rId8" imgW="634680" imgH="241200" progId="Equation.DSMT4">
              <p:embed/>
            </p:oleObj>
          </a:graphicData>
        </a:graphic>
      </p:graphicFrame>
      <p:graphicFrame>
        <p:nvGraphicFramePr>
          <p:cNvPr id="16393" name="Object 9"/>
          <p:cNvGraphicFramePr>
            <a:graphicFrameLocks noChangeAspect="1"/>
          </p:cNvGraphicFramePr>
          <p:nvPr/>
        </p:nvGraphicFramePr>
        <p:xfrm>
          <a:off x="3286116" y="2928520"/>
          <a:ext cx="1785950" cy="544766"/>
        </p:xfrm>
        <a:graphic>
          <a:graphicData uri="http://schemas.openxmlformats.org/presentationml/2006/ole">
            <p:oleObj spid="_x0000_s16393" name="Equation" r:id="rId9" imgW="1041120" imgH="317160" progId="Equation.DSMT4">
              <p:embed/>
            </p:oleObj>
          </a:graphicData>
        </a:graphic>
      </p:graphicFrame>
      <p:graphicFrame>
        <p:nvGraphicFramePr>
          <p:cNvPr id="16397" name="Object 13"/>
          <p:cNvGraphicFramePr>
            <a:graphicFrameLocks noChangeAspect="1"/>
          </p:cNvGraphicFramePr>
          <p:nvPr/>
        </p:nvGraphicFramePr>
        <p:xfrm>
          <a:off x="1925638" y="3714752"/>
          <a:ext cx="4329112" cy="546100"/>
        </p:xfrm>
        <a:graphic>
          <a:graphicData uri="http://schemas.openxmlformats.org/presentationml/2006/ole">
            <p:oleObj spid="_x0000_s16397" name="Equation" r:id="rId10" imgW="2628720" imgH="330120" progId="Equation.DSMT4">
              <p:embed/>
            </p:oleObj>
          </a:graphicData>
        </a:graphic>
      </p:graphicFrame>
      <p:graphicFrame>
        <p:nvGraphicFramePr>
          <p:cNvPr id="16398" name="Object 14"/>
          <p:cNvGraphicFramePr>
            <a:graphicFrameLocks noChangeAspect="1"/>
          </p:cNvGraphicFramePr>
          <p:nvPr/>
        </p:nvGraphicFramePr>
        <p:xfrm>
          <a:off x="4929164" y="4634568"/>
          <a:ext cx="571530" cy="357207"/>
        </p:xfrm>
        <a:graphic>
          <a:graphicData uri="http://schemas.openxmlformats.org/presentationml/2006/ole">
            <p:oleObj spid="_x0000_s16398" name="Equation" r:id="rId11" imgW="304560" imgH="190440" progId="Equation.DSMT4">
              <p:embed/>
            </p:oleObj>
          </a:graphicData>
        </a:graphic>
      </p:graphicFrame>
      <p:graphicFrame>
        <p:nvGraphicFramePr>
          <p:cNvPr id="16399" name="Object 15"/>
          <p:cNvGraphicFramePr>
            <a:graphicFrameLocks noChangeAspect="1"/>
          </p:cNvGraphicFramePr>
          <p:nvPr/>
        </p:nvGraphicFramePr>
        <p:xfrm>
          <a:off x="6893942" y="4580886"/>
          <a:ext cx="285752" cy="428628"/>
        </p:xfrm>
        <a:graphic>
          <a:graphicData uri="http://schemas.openxmlformats.org/presentationml/2006/ole">
            <p:oleObj spid="_x0000_s16399" name="Equation" r:id="rId12" imgW="152280" imgH="228600" progId="Equation.DSMT4">
              <p:embed/>
            </p:oleObj>
          </a:graphicData>
        </a:graphic>
      </p:graphicFrame>
      <p:graphicFrame>
        <p:nvGraphicFramePr>
          <p:cNvPr id="16400" name="Object 16"/>
          <p:cNvGraphicFramePr>
            <a:graphicFrameLocks noChangeAspect="1"/>
          </p:cNvGraphicFramePr>
          <p:nvPr/>
        </p:nvGraphicFramePr>
        <p:xfrm>
          <a:off x="1571604" y="5027270"/>
          <a:ext cx="6096043" cy="428628"/>
        </p:xfrm>
        <a:graphic>
          <a:graphicData uri="http://schemas.openxmlformats.org/presentationml/2006/ole">
            <p:oleObj spid="_x0000_s16400" name="Equation" r:id="rId13" imgW="3251160" imgH="2286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1462"/>
            <a:ext cx="8229600" cy="796908"/>
          </a:xfrm>
        </p:spPr>
        <p:txBody>
          <a:bodyPr>
            <a:normAutofit fontScale="90000"/>
          </a:bodyPr>
          <a:lstStyle/>
          <a:p>
            <a:r>
              <a:rPr lang="ru-RU" sz="2400" b="1" dirty="0" smtClean="0">
                <a:latin typeface="Times New Roman"/>
              </a:rPr>
              <a:t>7.2.	СРЕДНИ СТОЙНОСТИ НА ДИНАМИЧНИТЕ ПРОМЕНЛИВИ И ОПЕРАТОРИ</a:t>
            </a:r>
            <a:endParaRPr lang="en-US" sz="2400" dirty="0">
              <a:latin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42908" y="714356"/>
            <a:ext cx="9572692" cy="6143644"/>
          </a:xfrm>
        </p:spPr>
        <p:txBody>
          <a:bodyPr>
            <a:normAutofit/>
          </a:bodyPr>
          <a:lstStyle/>
          <a:p>
            <a:r>
              <a:rPr lang="en-US" sz="2400" b="1" i="1" dirty="0" smtClean="0">
                <a:latin typeface="Times New Roman" pitchFamily="18" charset="0"/>
              </a:rPr>
              <a:t>O</a:t>
            </a:r>
            <a:r>
              <a:rPr lang="ru-RU" sz="2400" b="1" i="1" dirty="0" err="1" smtClean="0">
                <a:latin typeface="Times New Roman" pitchFamily="18" charset="0"/>
              </a:rPr>
              <a:t>ператор</a:t>
            </a:r>
            <a:r>
              <a:rPr lang="ru-RU" sz="2400" b="1" i="1" dirty="0" smtClean="0">
                <a:latin typeface="Times New Roman" pitchFamily="18" charset="0"/>
              </a:rPr>
              <a:t> на </a:t>
            </a:r>
            <a:r>
              <a:rPr lang="ru-RU" sz="2400" b="1" i="1" dirty="0" err="1" smtClean="0">
                <a:latin typeface="Times New Roman" pitchFamily="18" charset="0"/>
              </a:rPr>
              <a:t>координатата</a:t>
            </a:r>
            <a:r>
              <a:rPr lang="ru-RU" sz="2400" b="1" i="1" dirty="0" smtClean="0">
                <a:latin typeface="Times New Roman" pitchFamily="18" charset="0"/>
              </a:rPr>
              <a:t> и оператор на </a:t>
            </a:r>
            <a:r>
              <a:rPr lang="ru-RU" sz="2400" b="1" i="1" dirty="0" err="1" smtClean="0">
                <a:latin typeface="Times New Roman" pitchFamily="18" charset="0"/>
              </a:rPr>
              <a:t>импулса</a:t>
            </a:r>
            <a:endParaRPr lang="en-US" sz="2400" b="1" i="1" dirty="0" smtClean="0">
              <a:latin typeface="Times New Roman" pitchFamily="18" charset="0"/>
            </a:endParaRPr>
          </a:p>
          <a:p>
            <a:endParaRPr lang="en-US" sz="2400" b="1" i="1" dirty="0" smtClean="0">
              <a:latin typeface="Times New Roman" pitchFamily="18" charset="0"/>
            </a:endParaRPr>
          </a:p>
          <a:p>
            <a:endParaRPr lang="en-US" sz="2400" b="1" i="1" dirty="0" smtClean="0">
              <a:latin typeface="Times New Roman" pitchFamily="18" charset="0"/>
            </a:endParaRPr>
          </a:p>
          <a:p>
            <a:endParaRPr lang="en-US" sz="2400" b="1" i="1" dirty="0" smtClean="0">
              <a:latin typeface="Times New Roman" pitchFamily="18" charset="0"/>
            </a:endParaRPr>
          </a:p>
          <a:p>
            <a:endParaRPr lang="en-US" sz="2400" b="1" i="1" dirty="0" smtClean="0">
              <a:latin typeface="Times New Roman" pitchFamily="18" charset="0"/>
            </a:endParaRPr>
          </a:p>
          <a:p>
            <a:r>
              <a:rPr lang="en-US" sz="2400" b="1" i="1" dirty="0" smtClean="0">
                <a:latin typeface="Times New Roman" pitchFamily="18" charset="0"/>
              </a:rPr>
              <a:t>O</a:t>
            </a:r>
            <a:r>
              <a:rPr lang="ru-RU" sz="2400" b="1" i="1" dirty="0" err="1" smtClean="0">
                <a:latin typeface="Times New Roman" pitchFamily="18" charset="0"/>
              </a:rPr>
              <a:t>ператор</a:t>
            </a:r>
            <a:r>
              <a:rPr lang="ru-RU" sz="2400" b="1" i="1" dirty="0" smtClean="0">
                <a:latin typeface="Times New Roman" pitchFamily="18" charset="0"/>
              </a:rPr>
              <a:t> на </a:t>
            </a:r>
            <a:r>
              <a:rPr lang="ru-RU" sz="2400" b="1" i="1" dirty="0" err="1" smtClean="0">
                <a:latin typeface="Times New Roman" pitchFamily="18" charset="0"/>
              </a:rPr>
              <a:t>импулса</a:t>
            </a:r>
            <a:endParaRPr lang="en-US" sz="2400" b="1" i="1" dirty="0" smtClean="0">
              <a:latin typeface="Times New Roman" pitchFamily="18" charset="0"/>
            </a:endParaRPr>
          </a:p>
          <a:p>
            <a:pPr>
              <a:buNone/>
            </a:pPr>
            <a:r>
              <a:rPr lang="en-US" sz="2400" b="1" i="1" dirty="0" smtClean="0">
                <a:latin typeface="Times New Roman" pitchFamily="18" charset="0"/>
              </a:rPr>
              <a:t>   </a:t>
            </a:r>
            <a:r>
              <a:rPr lang="ru-RU" sz="2400" dirty="0" smtClean="0">
                <a:latin typeface="Times New Roman" pitchFamily="18" charset="0"/>
              </a:rPr>
              <a:t>По аналогия  </a:t>
            </a:r>
            <a:r>
              <a:rPr lang="ru-RU" sz="2400" dirty="0" err="1" smtClean="0">
                <a:latin typeface="Times New Roman" pitchFamily="18" charset="0"/>
              </a:rPr>
              <a:t>бихме</a:t>
            </a:r>
            <a:r>
              <a:rPr lang="ru-RU" sz="2400" dirty="0" smtClean="0">
                <a:latin typeface="Times New Roman" pitchFamily="18" charset="0"/>
              </a:rPr>
              <a:t> записали  </a:t>
            </a:r>
            <a:r>
              <a:rPr lang="en-US" sz="2400" dirty="0" smtClean="0">
                <a:latin typeface="Times New Roman" pitchFamily="18" charset="0"/>
              </a:rPr>
              <a:t>               </a:t>
            </a:r>
            <a:r>
              <a:rPr lang="bg-BG" sz="2400" dirty="0" smtClean="0">
                <a:latin typeface="Times New Roman" pitchFamily="18" charset="0"/>
              </a:rPr>
              <a:t>                  Ф</a:t>
            </a:r>
            <a:r>
              <a:rPr lang="ru-RU" sz="2400" dirty="0" err="1" smtClean="0">
                <a:latin typeface="Times New Roman" pitchFamily="18" charset="0"/>
              </a:rPr>
              <a:t>ормула</a:t>
            </a:r>
            <a:r>
              <a:rPr lang="ru-RU" sz="2400" dirty="0" smtClean="0">
                <a:latin typeface="Times New Roman" pitchFamily="18" charset="0"/>
              </a:rPr>
              <a:t> не </a:t>
            </a:r>
            <a:r>
              <a:rPr lang="ru-RU" sz="2400" dirty="0" err="1" smtClean="0">
                <a:latin typeface="Times New Roman" pitchFamily="18" charset="0"/>
              </a:rPr>
              <a:t>отчита</a:t>
            </a:r>
            <a:endParaRPr lang="ru-RU" sz="2400" dirty="0" smtClean="0">
              <a:latin typeface="Times New Roman" pitchFamily="18" charset="0"/>
            </a:endParaRP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</a:rPr>
              <a:t> принципа за </a:t>
            </a:r>
            <a:r>
              <a:rPr lang="ru-RU" sz="2400" dirty="0" err="1" smtClean="0">
                <a:latin typeface="Times New Roman" pitchFamily="18" charset="0"/>
              </a:rPr>
              <a:t>неопределеност</a:t>
            </a:r>
            <a:r>
              <a:rPr lang="ru-RU" sz="2400" dirty="0" smtClean="0">
                <a:latin typeface="Times New Roman" pitchFamily="18" charset="0"/>
              </a:rPr>
              <a:t>. </a:t>
            </a:r>
            <a:r>
              <a:rPr lang="ru-RU" sz="2400" dirty="0" err="1" smtClean="0">
                <a:latin typeface="Times New Roman" pitchFamily="18" charset="0"/>
              </a:rPr>
              <a:t>Работата</a:t>
            </a:r>
            <a:r>
              <a:rPr lang="ru-RU" sz="2400" dirty="0" smtClean="0">
                <a:latin typeface="Times New Roman" pitchFamily="18" charset="0"/>
              </a:rPr>
              <a:t> е в </a:t>
            </a:r>
            <a:r>
              <a:rPr lang="ru-RU" sz="2400" dirty="0" err="1" smtClean="0">
                <a:latin typeface="Times New Roman" pitchFamily="18" charset="0"/>
              </a:rPr>
              <a:t>това</a:t>
            </a:r>
            <a:r>
              <a:rPr lang="ru-RU" sz="2400" dirty="0" smtClean="0">
                <a:latin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</a:rPr>
              <a:t>че</a:t>
            </a:r>
            <a:r>
              <a:rPr lang="ru-RU" sz="2400" dirty="0" smtClean="0">
                <a:latin typeface="Times New Roman" pitchFamily="18" charset="0"/>
              </a:rPr>
              <a:t> за </a:t>
            </a:r>
            <a:r>
              <a:rPr lang="ru-RU" sz="2400" dirty="0" err="1" smtClean="0">
                <a:latin typeface="Times New Roman" pitchFamily="18" charset="0"/>
              </a:rPr>
              <a:t>извършване</a:t>
            </a:r>
            <a:r>
              <a:rPr lang="ru-RU" sz="2400" dirty="0" smtClean="0">
                <a:latin typeface="Times New Roman" pitchFamily="18" charset="0"/>
              </a:rPr>
              <a:t> на </a:t>
            </a:r>
          </a:p>
          <a:p>
            <a:pPr>
              <a:buNone/>
            </a:pPr>
            <a:r>
              <a:rPr lang="ru-RU" sz="2400" dirty="0" err="1" smtClean="0">
                <a:latin typeface="Times New Roman" pitchFamily="18" charset="0"/>
              </a:rPr>
              <a:t>интегрирането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импулсът</a:t>
            </a:r>
            <a:r>
              <a:rPr lang="ru-RU" sz="2400" dirty="0" smtClean="0">
                <a:latin typeface="Times New Roman" pitchFamily="18" charset="0"/>
              </a:rPr>
              <a:t>      </a:t>
            </a:r>
            <a:r>
              <a:rPr lang="ru-RU" sz="2400" dirty="0" err="1" smtClean="0">
                <a:latin typeface="Times New Roman" pitchFamily="18" charset="0"/>
              </a:rPr>
              <a:t>трябва</a:t>
            </a:r>
            <a:r>
              <a:rPr lang="ru-RU" sz="2400" dirty="0" smtClean="0">
                <a:latin typeface="Times New Roman" pitchFamily="18" charset="0"/>
              </a:rPr>
              <a:t> да се </a:t>
            </a:r>
            <a:r>
              <a:rPr lang="ru-RU" sz="2400" dirty="0" err="1" smtClean="0">
                <a:latin typeface="Times New Roman" pitchFamily="18" charset="0"/>
              </a:rPr>
              <a:t>изрази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като</a:t>
            </a:r>
            <a:r>
              <a:rPr lang="ru-RU" sz="2400" dirty="0" smtClean="0">
                <a:latin typeface="Times New Roman" pitchFamily="18" charset="0"/>
              </a:rPr>
              <a:t> функция на </a:t>
            </a:r>
            <a:r>
              <a:rPr lang="en-US" sz="2400" i="1" dirty="0" smtClean="0">
                <a:latin typeface="Times New Roman" pitchFamily="18" charset="0"/>
              </a:rPr>
              <a:t>x</a:t>
            </a:r>
            <a:r>
              <a:rPr lang="ru-RU" sz="2400" dirty="0" smtClean="0">
                <a:latin typeface="Times New Roman" pitchFamily="18" charset="0"/>
              </a:rPr>
              <a:t>, но </a:t>
            </a:r>
            <a:endParaRPr lang="en-US" sz="2400" dirty="0" smtClean="0">
              <a:latin typeface="Times New Roman" pitchFamily="18" charset="0"/>
            </a:endParaRPr>
          </a:p>
          <a:p>
            <a:pPr>
              <a:buNone/>
            </a:pPr>
            <a:r>
              <a:rPr lang="ru-RU" sz="2400" dirty="0" err="1" smtClean="0">
                <a:latin typeface="Times New Roman" pitchFamily="18" charset="0"/>
              </a:rPr>
              <a:t>съгласно</a:t>
            </a:r>
            <a:r>
              <a:rPr lang="ru-RU" sz="2400" dirty="0" smtClean="0">
                <a:latin typeface="Times New Roman" pitchFamily="18" charset="0"/>
              </a:rPr>
              <a:t> принципа за </a:t>
            </a:r>
            <a:r>
              <a:rPr lang="ru-RU" sz="2400" dirty="0" err="1" smtClean="0">
                <a:latin typeface="Times New Roman" pitchFamily="18" charset="0"/>
              </a:rPr>
              <a:t>неопределеност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такава</a:t>
            </a:r>
            <a:r>
              <a:rPr lang="ru-RU" sz="2400" dirty="0" smtClean="0">
                <a:latin typeface="Times New Roman" pitchFamily="18" charset="0"/>
              </a:rPr>
              <a:t> функция  не </a:t>
            </a:r>
            <a:r>
              <a:rPr lang="ru-RU" sz="2400" dirty="0" err="1" smtClean="0">
                <a:latin typeface="Times New Roman" pitchFamily="18" charset="0"/>
              </a:rPr>
              <a:t>съществува</a:t>
            </a:r>
            <a:r>
              <a:rPr lang="ru-RU" sz="2400" dirty="0" smtClean="0">
                <a:latin typeface="Times New Roman" pitchFamily="18" charset="0"/>
              </a:rPr>
              <a:t>:</a:t>
            </a:r>
            <a:endParaRPr lang="en-US" sz="2400" dirty="0" smtClean="0">
              <a:latin typeface="Times New Roman" pitchFamily="18" charset="0"/>
            </a:endParaRPr>
          </a:p>
          <a:p>
            <a:pPr>
              <a:buNone/>
            </a:pPr>
            <a:r>
              <a:rPr lang="ru-RU" sz="2400" dirty="0" err="1" smtClean="0">
                <a:latin typeface="Times New Roman" pitchFamily="18" charset="0"/>
              </a:rPr>
              <a:t>щом</a:t>
            </a:r>
            <a:r>
              <a:rPr lang="ru-RU" sz="2400" dirty="0" smtClean="0">
                <a:latin typeface="Times New Roman" pitchFamily="18" charset="0"/>
              </a:rPr>
              <a:t> определим точно </a:t>
            </a:r>
            <a:r>
              <a:rPr lang="ru-RU" sz="2400" dirty="0" err="1" smtClean="0">
                <a:latin typeface="Times New Roman" pitchFamily="18" charset="0"/>
              </a:rPr>
              <a:t>стойността</a:t>
            </a:r>
            <a:r>
              <a:rPr lang="ru-RU" sz="2400" dirty="0" smtClean="0">
                <a:latin typeface="Times New Roman" pitchFamily="18" charset="0"/>
              </a:rPr>
              <a:t> на  </a:t>
            </a:r>
            <a:r>
              <a:rPr lang="en-US" sz="2400" i="1" dirty="0" smtClean="0">
                <a:latin typeface="Times New Roman" pitchFamily="18" charset="0"/>
              </a:rPr>
              <a:t>x</a:t>
            </a:r>
            <a:r>
              <a:rPr lang="ru-RU" sz="2400" dirty="0" smtClean="0">
                <a:latin typeface="Times New Roman" pitchFamily="18" charset="0"/>
              </a:rPr>
              <a:t>, то </a:t>
            </a:r>
            <a:r>
              <a:rPr lang="ru-RU" sz="2400" dirty="0" err="1" smtClean="0">
                <a:latin typeface="Times New Roman" pitchFamily="18" charset="0"/>
              </a:rPr>
              <a:t>съгласно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съотношението</a:t>
            </a:r>
            <a:r>
              <a:rPr lang="ru-RU" sz="2400" dirty="0" smtClean="0">
                <a:latin typeface="Times New Roman" pitchFamily="18" charset="0"/>
              </a:rPr>
              <a:t> по</a:t>
            </a:r>
            <a:endParaRPr lang="en-US" sz="2400" dirty="0" smtClean="0">
              <a:latin typeface="Times New Roman" pitchFamily="18" charset="0"/>
            </a:endParaRP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</a:rPr>
              <a:t>                     </a:t>
            </a:r>
            <a:r>
              <a:rPr lang="ru-RU" sz="2400" dirty="0" smtClean="0">
                <a:latin typeface="Times New Roman" pitchFamily="18" charset="0"/>
              </a:rPr>
              <a:t>принцип не можем да определим </a:t>
            </a:r>
            <a:r>
              <a:rPr lang="ru-RU" sz="2400" dirty="0" err="1" smtClean="0">
                <a:latin typeface="Times New Roman" pitchFamily="18" charset="0"/>
              </a:rPr>
              <a:t>точната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стойност</a:t>
            </a:r>
            <a:r>
              <a:rPr lang="ru-RU" sz="2400" dirty="0" smtClean="0">
                <a:latin typeface="Times New Roman" pitchFamily="18" charset="0"/>
              </a:rPr>
              <a:t> на </a:t>
            </a:r>
            <a:endParaRPr lang="en-US" sz="2400" dirty="0" smtClean="0">
              <a:latin typeface="Times New Roman" pitchFamily="18" charset="0"/>
            </a:endParaRPr>
          </a:p>
          <a:p>
            <a:endParaRPr lang="en-US" sz="2400" b="1" i="1" dirty="0" smtClean="0">
              <a:latin typeface="Times New Roman" pitchFamily="18" charset="0"/>
            </a:endParaRPr>
          </a:p>
          <a:p>
            <a:endParaRPr lang="en-US" sz="2400" b="1" i="1" dirty="0" smtClean="0">
              <a:latin typeface="Times New Roman" pitchFamily="18" charset="0"/>
            </a:endParaRPr>
          </a:p>
          <a:p>
            <a:endParaRPr lang="en-US" sz="2400" b="1" i="1" dirty="0" smtClean="0">
              <a:latin typeface="Times New Roman" pitchFamily="18" charset="0"/>
            </a:endParaRPr>
          </a:p>
          <a:p>
            <a:endParaRPr lang="en-US" sz="2400" b="1" i="1" dirty="0">
              <a:latin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10432" y="6572272"/>
            <a:ext cx="2133600" cy="365125"/>
          </a:xfrm>
        </p:spPr>
        <p:txBody>
          <a:bodyPr/>
          <a:lstStyle/>
          <a:p>
            <a:fld id="{2ADFFEBF-AC71-420D-9A36-DFCB78D0D215}" type="slidenum">
              <a:rPr lang="en-US" smtClean="0"/>
              <a:pPr/>
              <a:t>5</a:t>
            </a:fld>
            <a:endParaRPr lang="en-US"/>
          </a:p>
        </p:txBody>
      </p:sp>
      <p:graphicFrame>
        <p:nvGraphicFramePr>
          <p:cNvPr id="17410" name="Object 2"/>
          <p:cNvGraphicFramePr>
            <a:graphicFrameLocks noChangeAspect="1"/>
          </p:cNvGraphicFramePr>
          <p:nvPr/>
        </p:nvGraphicFramePr>
        <p:xfrm>
          <a:off x="212383" y="1313415"/>
          <a:ext cx="5431187" cy="901139"/>
        </p:xfrm>
        <a:graphic>
          <a:graphicData uri="http://schemas.openxmlformats.org/presentationml/2006/ole">
            <p:oleObj spid="_x0000_s17410" name="Equation" r:id="rId3" imgW="2831760" imgH="469800" progId="Equation.DSMT4">
              <p:embed/>
            </p:oleObj>
          </a:graphicData>
        </a:graphic>
      </p:graphicFrame>
      <p:graphicFrame>
        <p:nvGraphicFramePr>
          <p:cNvPr id="17411" name="Object 3"/>
          <p:cNvGraphicFramePr>
            <a:graphicFrameLocks noChangeAspect="1"/>
          </p:cNvGraphicFramePr>
          <p:nvPr/>
        </p:nvGraphicFramePr>
        <p:xfrm>
          <a:off x="6159081" y="1357298"/>
          <a:ext cx="2270571" cy="857256"/>
        </p:xfrm>
        <a:graphic>
          <a:graphicData uri="http://schemas.openxmlformats.org/presentationml/2006/ole">
            <p:oleObj spid="_x0000_s17411" name="Equation" r:id="rId4" imgW="1244520" imgH="469800" progId="Equation.DSMT4">
              <p:embed/>
            </p:oleObj>
          </a:graphicData>
        </a:graphic>
      </p:graphicFrame>
      <p:graphicFrame>
        <p:nvGraphicFramePr>
          <p:cNvPr id="17412" name="Object 4"/>
          <p:cNvGraphicFramePr>
            <a:graphicFrameLocks noChangeAspect="1"/>
          </p:cNvGraphicFramePr>
          <p:nvPr/>
        </p:nvGraphicFramePr>
        <p:xfrm>
          <a:off x="1857356" y="2201862"/>
          <a:ext cx="4702663" cy="584196"/>
        </p:xfrm>
        <a:graphic>
          <a:graphicData uri="http://schemas.openxmlformats.org/presentationml/2006/ole">
            <p:oleObj spid="_x0000_s17412" name="Equation" r:id="rId5" imgW="1841400" imgH="228600" progId="Equation.DSMT4">
              <p:embed/>
            </p:oleObj>
          </a:graphicData>
        </a:graphic>
      </p:graphicFrame>
      <p:graphicFrame>
        <p:nvGraphicFramePr>
          <p:cNvPr id="17414" name="Object 6"/>
          <p:cNvGraphicFramePr>
            <a:graphicFrameLocks noChangeAspect="1"/>
          </p:cNvGraphicFramePr>
          <p:nvPr/>
        </p:nvGraphicFramePr>
        <p:xfrm>
          <a:off x="4044964" y="3169944"/>
          <a:ext cx="2455862" cy="857250"/>
        </p:xfrm>
        <a:graphic>
          <a:graphicData uri="http://schemas.openxmlformats.org/presentationml/2006/ole">
            <p:oleObj spid="_x0000_s17414" name="Equation" r:id="rId6" imgW="1346040" imgH="469800" progId="Equation.DSMT4">
              <p:embed/>
            </p:oleObj>
          </a:graphicData>
        </a:graphic>
      </p:graphicFrame>
      <p:graphicFrame>
        <p:nvGraphicFramePr>
          <p:cNvPr id="17415" name="Object 7"/>
          <p:cNvGraphicFramePr>
            <a:graphicFrameLocks noChangeAspect="1"/>
          </p:cNvGraphicFramePr>
          <p:nvPr/>
        </p:nvGraphicFramePr>
        <p:xfrm>
          <a:off x="3143240" y="4286711"/>
          <a:ext cx="374652" cy="428173"/>
        </p:xfrm>
        <a:graphic>
          <a:graphicData uri="http://schemas.openxmlformats.org/presentationml/2006/ole">
            <p:oleObj spid="_x0000_s17415" name="Equation" r:id="rId7" imgW="177480" imgH="203040" progId="Equation.DSMT4">
              <p:embed/>
            </p:oleObj>
          </a:graphicData>
        </a:graphic>
      </p:graphicFrame>
      <p:graphicFrame>
        <p:nvGraphicFramePr>
          <p:cNvPr id="17416" name="Object 8"/>
          <p:cNvGraphicFramePr>
            <a:graphicFrameLocks noChangeAspect="1"/>
          </p:cNvGraphicFramePr>
          <p:nvPr/>
        </p:nvGraphicFramePr>
        <p:xfrm>
          <a:off x="-32" y="5625822"/>
          <a:ext cx="1428760" cy="357190"/>
        </p:xfrm>
        <a:graphic>
          <a:graphicData uri="http://schemas.openxmlformats.org/presentationml/2006/ole">
            <p:oleObj spid="_x0000_s17416" name="Equation" r:id="rId8" imgW="812520" imgH="203040" progId="Equation.DSMT4">
              <p:embed/>
            </p:oleObj>
          </a:graphicData>
        </a:graphic>
      </p:graphicFrame>
      <p:graphicFrame>
        <p:nvGraphicFramePr>
          <p:cNvPr id="17417" name="Object 9"/>
          <p:cNvGraphicFramePr>
            <a:graphicFrameLocks noChangeAspect="1"/>
          </p:cNvGraphicFramePr>
          <p:nvPr/>
        </p:nvGraphicFramePr>
        <p:xfrm>
          <a:off x="8461375" y="5572125"/>
          <a:ext cx="454025" cy="428625"/>
        </p:xfrm>
        <a:graphic>
          <a:graphicData uri="http://schemas.openxmlformats.org/presentationml/2006/ole">
            <p:oleObj spid="_x0000_s17417" name="Equation" r:id="rId9" imgW="215640" imgH="20304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1462"/>
            <a:ext cx="8229600" cy="857256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latin typeface="Times New Roman" pitchFamily="18" charset="0"/>
              </a:rPr>
              <a:t>7.2.	СРЕДНИ СТОЙНОСТИ НА ДИНАМИЧНИТЕ ПРОМЕНЛИВИ И ОПЕРАТОРИ</a:t>
            </a:r>
            <a:r>
              <a:rPr lang="bg-BG" sz="2400" b="1" dirty="0" err="1" smtClean="0">
                <a:latin typeface="Times New Roman" pitchFamily="18" charset="0"/>
              </a:rPr>
              <a:t>дзсздббдф</a:t>
            </a:r>
            <a:endParaRPr lang="en-US" sz="2400" b="1" dirty="0">
              <a:latin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14356"/>
            <a:ext cx="9144000" cy="6143644"/>
          </a:xfrm>
        </p:spPr>
        <p:txBody>
          <a:bodyPr>
            <a:normAutofit/>
          </a:bodyPr>
          <a:lstStyle/>
          <a:p>
            <a:pPr>
              <a:buNone/>
            </a:pPr>
            <a:endParaRPr lang="en-US" sz="2400" dirty="0" smtClean="0">
              <a:latin typeface="Times New Roman" pitchFamily="18" charset="0"/>
            </a:endParaRPr>
          </a:p>
          <a:p>
            <a:pPr>
              <a:buNone/>
            </a:pPr>
            <a:r>
              <a:rPr lang="bg-BG" sz="2400" dirty="0" smtClean="0">
                <a:latin typeface="Times New Roman" pitchFamily="18" charset="0"/>
              </a:rPr>
              <a:t> </a:t>
            </a:r>
            <a:endParaRPr lang="en-US" sz="2400" dirty="0">
              <a:latin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81870" y="6564337"/>
            <a:ext cx="2133600" cy="365125"/>
          </a:xfrm>
        </p:spPr>
        <p:txBody>
          <a:bodyPr/>
          <a:lstStyle/>
          <a:p>
            <a:fld id="{2ADFFEBF-AC71-420D-9A36-DFCB78D0D215}" type="slidenum">
              <a:rPr lang="en-US" smtClean="0"/>
              <a:pPr/>
              <a:t>6</a:t>
            </a:fld>
            <a:endParaRPr lang="en-US" dirty="0"/>
          </a:p>
        </p:txBody>
      </p:sp>
      <p:graphicFrame>
        <p:nvGraphicFramePr>
          <p:cNvPr id="18434" name="Object 2"/>
          <p:cNvGraphicFramePr>
            <a:graphicFrameLocks noChangeAspect="1"/>
          </p:cNvGraphicFramePr>
          <p:nvPr/>
        </p:nvGraphicFramePr>
        <p:xfrm>
          <a:off x="2786050" y="857232"/>
          <a:ext cx="3143272" cy="785818"/>
        </p:xfrm>
        <a:graphic>
          <a:graphicData uri="http://schemas.openxmlformats.org/presentationml/2006/ole">
            <p:oleObj spid="_x0000_s18434" name="Equation" r:id="rId3" imgW="1625400" imgH="406080" progId="Equation.DSMT4">
              <p:embed/>
            </p:oleObj>
          </a:graphicData>
        </a:graphic>
      </p:graphicFrame>
      <p:sp>
        <p:nvSpPr>
          <p:cNvPr id="6" name="Rectangle 5"/>
          <p:cNvSpPr/>
          <p:nvPr/>
        </p:nvSpPr>
        <p:spPr>
          <a:xfrm>
            <a:off x="-71470" y="1428736"/>
            <a:ext cx="942981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g-BG" sz="2400" dirty="0" smtClean="0">
                <a:latin typeface="Times New Roman"/>
                <a:ea typeface="Times New Roman"/>
              </a:rPr>
              <a:t>Тъй като това е собствено състояние, вероятността микрочастицата да има импулс  </a:t>
            </a:r>
            <a:r>
              <a:rPr lang="en-US" sz="2400" dirty="0" smtClean="0">
                <a:latin typeface="Times New Roman"/>
                <a:ea typeface="Times New Roman"/>
              </a:rPr>
              <a:t>   e            </a:t>
            </a:r>
            <a:r>
              <a:rPr lang="bg-BG" sz="2400" dirty="0" smtClean="0">
                <a:latin typeface="Times New Roman"/>
                <a:ea typeface="Times New Roman"/>
              </a:rPr>
              <a:t>и </a:t>
            </a:r>
            <a:endParaRPr lang="en-US" sz="2400" dirty="0" smtClean="0">
              <a:latin typeface="Times New Roman"/>
              <a:ea typeface="Times New Roman"/>
            </a:endParaRPr>
          </a:p>
          <a:p>
            <a:endParaRPr lang="en-US" sz="2400" dirty="0" smtClean="0">
              <a:latin typeface="Times New Roman"/>
              <a:ea typeface="Times New Roman"/>
            </a:endParaRPr>
          </a:p>
          <a:p>
            <a:endParaRPr lang="en-US" sz="2400" dirty="0" smtClean="0">
              <a:latin typeface="Times New Roman"/>
              <a:ea typeface="Times New Roman"/>
            </a:endParaRPr>
          </a:p>
          <a:p>
            <a:r>
              <a:rPr lang="ru-RU" sz="2400" dirty="0" err="1" smtClean="0">
                <a:latin typeface="Times New Roman"/>
                <a:ea typeface="Times New Roman"/>
              </a:rPr>
              <a:t>Диференцирайки</a:t>
            </a:r>
            <a:r>
              <a:rPr lang="ru-RU" sz="2400" dirty="0" smtClean="0">
                <a:latin typeface="Times New Roman"/>
                <a:ea typeface="Times New Roman"/>
              </a:rPr>
              <a:t> по</a:t>
            </a:r>
            <a:r>
              <a:rPr lang="en-US" sz="2400" dirty="0" smtClean="0">
                <a:latin typeface="Times New Roman"/>
                <a:ea typeface="Times New Roman"/>
              </a:rPr>
              <a:t>  </a:t>
            </a:r>
            <a:r>
              <a:rPr lang="en-US" sz="2400" i="1" dirty="0" smtClean="0">
                <a:latin typeface="Times New Roman"/>
                <a:ea typeface="Times New Roman"/>
              </a:rPr>
              <a:t>x</a:t>
            </a:r>
            <a:r>
              <a:rPr lang="ru-RU" sz="2400" dirty="0" smtClean="0">
                <a:latin typeface="Times New Roman"/>
                <a:ea typeface="Times New Roman"/>
              </a:rPr>
              <a:t>, </a:t>
            </a:r>
            <a:r>
              <a:rPr lang="ru-RU" sz="2400" dirty="0" err="1" smtClean="0">
                <a:latin typeface="Times New Roman"/>
                <a:ea typeface="Times New Roman"/>
              </a:rPr>
              <a:t>получаваме</a:t>
            </a:r>
            <a:endParaRPr lang="en-US" sz="2400" dirty="0" smtClean="0">
              <a:latin typeface="Times New Roman"/>
              <a:ea typeface="Times New Roman"/>
            </a:endParaRPr>
          </a:p>
          <a:p>
            <a:endParaRPr lang="en-US" sz="2400" dirty="0" smtClean="0">
              <a:latin typeface="Times New Roman"/>
              <a:ea typeface="Times New Roman"/>
            </a:endParaRPr>
          </a:p>
          <a:p>
            <a:endParaRPr lang="en-US" sz="2400" dirty="0" smtClean="0">
              <a:latin typeface="Times New Roman"/>
              <a:ea typeface="Times New Roman"/>
            </a:endParaRPr>
          </a:p>
          <a:p>
            <a:endParaRPr lang="en-US" sz="2400" dirty="0" smtClean="0">
              <a:latin typeface="Times New Roman"/>
              <a:ea typeface="Times New Roman"/>
            </a:endParaRPr>
          </a:p>
          <a:p>
            <a:r>
              <a:rPr lang="ru-RU" sz="2400" dirty="0" smtClean="0">
                <a:latin typeface="Times New Roman"/>
                <a:ea typeface="Times New Roman"/>
              </a:rPr>
              <a:t>От </a:t>
            </a:r>
            <a:r>
              <a:rPr lang="ru-RU" sz="2400" dirty="0" err="1" smtClean="0">
                <a:latin typeface="Times New Roman"/>
                <a:ea typeface="Times New Roman"/>
              </a:rPr>
              <a:t>сравняването</a:t>
            </a:r>
            <a:r>
              <a:rPr lang="ru-RU" sz="2400" dirty="0" smtClean="0">
                <a:latin typeface="Times New Roman"/>
                <a:ea typeface="Times New Roman"/>
              </a:rPr>
              <a:t> на </a:t>
            </a:r>
            <a:r>
              <a:rPr lang="bg-BG" sz="2400" dirty="0" smtClean="0">
                <a:latin typeface="Times New Roman"/>
                <a:ea typeface="Times New Roman"/>
              </a:rPr>
              <a:t>последните две равенства </a:t>
            </a:r>
            <a:r>
              <a:rPr lang="ru-RU" sz="2400" dirty="0" smtClean="0">
                <a:latin typeface="Times New Roman"/>
                <a:ea typeface="Times New Roman"/>
              </a:rPr>
              <a:t>за оператора на  </a:t>
            </a:r>
            <a:r>
              <a:rPr lang="en-US" sz="2400" i="1" dirty="0" smtClean="0">
                <a:latin typeface="Times New Roman"/>
                <a:ea typeface="Times New Roman"/>
              </a:rPr>
              <a:t>x</a:t>
            </a:r>
            <a:r>
              <a:rPr lang="ru-RU" sz="2400" dirty="0" smtClean="0">
                <a:latin typeface="Times New Roman"/>
                <a:ea typeface="Times New Roman"/>
              </a:rPr>
              <a:t>-ком</a:t>
            </a:r>
            <a:r>
              <a:rPr lang="en-US" sz="2400" dirty="0" smtClean="0">
                <a:latin typeface="Times New Roman"/>
                <a:ea typeface="Times New Roman"/>
              </a:rPr>
              <a:t>-</a:t>
            </a:r>
            <a:r>
              <a:rPr lang="ru-RU" sz="2400" dirty="0" err="1" smtClean="0">
                <a:latin typeface="Times New Roman"/>
                <a:ea typeface="Times New Roman"/>
              </a:rPr>
              <a:t>понентата</a:t>
            </a:r>
            <a:r>
              <a:rPr lang="ru-RU" sz="2400" dirty="0" smtClean="0">
                <a:latin typeface="Times New Roman"/>
                <a:ea typeface="Times New Roman"/>
              </a:rPr>
              <a:t> на </a:t>
            </a:r>
            <a:r>
              <a:rPr lang="ru-RU" sz="2400" dirty="0" err="1" smtClean="0">
                <a:latin typeface="Times New Roman"/>
                <a:ea typeface="Times New Roman"/>
              </a:rPr>
              <a:t>импулса</a:t>
            </a:r>
            <a:r>
              <a:rPr lang="ru-RU" sz="2400" dirty="0" smtClean="0">
                <a:latin typeface="Times New Roman"/>
                <a:ea typeface="Times New Roman"/>
              </a:rPr>
              <a:t> </a:t>
            </a:r>
            <a:r>
              <a:rPr lang="ru-RU" sz="2400" dirty="0" err="1" smtClean="0">
                <a:latin typeface="Times New Roman"/>
                <a:ea typeface="Times New Roman"/>
              </a:rPr>
              <a:t>получаваме</a:t>
            </a:r>
            <a:endParaRPr lang="en-US" sz="2400" dirty="0" smtClean="0">
              <a:latin typeface="Times New Roman"/>
              <a:ea typeface="Times New Roman"/>
            </a:endParaRPr>
          </a:p>
          <a:p>
            <a:endParaRPr lang="en-US" sz="2400" dirty="0" smtClean="0">
              <a:latin typeface="Times New Roman"/>
              <a:ea typeface="Times New Roman"/>
            </a:endParaRPr>
          </a:p>
          <a:p>
            <a:endParaRPr lang="en-US" sz="2400" dirty="0" smtClean="0">
              <a:latin typeface="Times New Roman"/>
              <a:ea typeface="Times New Roman"/>
            </a:endParaRPr>
          </a:p>
          <a:p>
            <a:endParaRPr lang="en-US" sz="2400" dirty="0" smtClean="0">
              <a:latin typeface="Times New Roman"/>
              <a:ea typeface="Times New Roman"/>
            </a:endParaRPr>
          </a:p>
          <a:p>
            <a:endParaRPr lang="en-US" sz="2400" dirty="0"/>
          </a:p>
        </p:txBody>
      </p:sp>
      <p:graphicFrame>
        <p:nvGraphicFramePr>
          <p:cNvPr id="18435" name="Object 3"/>
          <p:cNvGraphicFramePr>
            <a:graphicFrameLocks noChangeAspect="1"/>
          </p:cNvGraphicFramePr>
          <p:nvPr/>
        </p:nvGraphicFramePr>
        <p:xfrm>
          <a:off x="1500166" y="1804550"/>
          <a:ext cx="374652" cy="428174"/>
        </p:xfrm>
        <a:graphic>
          <a:graphicData uri="http://schemas.openxmlformats.org/presentationml/2006/ole">
            <p:oleObj spid="_x0000_s18435" name="Equation" r:id="rId4" imgW="177480" imgH="203040" progId="Equation.DSMT4">
              <p:embed/>
            </p:oleObj>
          </a:graphicData>
        </a:graphic>
      </p:graphicFrame>
      <p:graphicFrame>
        <p:nvGraphicFramePr>
          <p:cNvPr id="18436" name="Object 4"/>
          <p:cNvGraphicFramePr>
            <a:graphicFrameLocks noChangeAspect="1"/>
          </p:cNvGraphicFramePr>
          <p:nvPr/>
        </p:nvGraphicFramePr>
        <p:xfrm>
          <a:off x="2071670" y="1794804"/>
          <a:ext cx="838204" cy="478974"/>
        </p:xfrm>
        <a:graphic>
          <a:graphicData uri="http://schemas.openxmlformats.org/presentationml/2006/ole">
            <p:oleObj spid="_x0000_s18436" name="Equation" r:id="rId5" imgW="533160" imgH="304560" progId="Equation.DSMT4">
              <p:embed/>
            </p:oleObj>
          </a:graphicData>
        </a:graphic>
      </p:graphicFrame>
      <p:graphicFrame>
        <p:nvGraphicFramePr>
          <p:cNvPr id="18437" name="Object 5"/>
          <p:cNvGraphicFramePr>
            <a:graphicFrameLocks noChangeAspect="1"/>
          </p:cNvGraphicFramePr>
          <p:nvPr/>
        </p:nvGraphicFramePr>
        <p:xfrm>
          <a:off x="3000364" y="2279940"/>
          <a:ext cx="2500330" cy="506118"/>
        </p:xfrm>
        <a:graphic>
          <a:graphicData uri="http://schemas.openxmlformats.org/presentationml/2006/ole">
            <p:oleObj spid="_x0000_s18437" name="Equation" r:id="rId6" imgW="1130040" imgH="228600" progId="Equation.DSMT4">
              <p:embed/>
            </p:oleObj>
          </a:graphicData>
        </a:graphic>
      </p:graphicFrame>
      <p:graphicFrame>
        <p:nvGraphicFramePr>
          <p:cNvPr id="18438" name="Object 6"/>
          <p:cNvGraphicFramePr>
            <a:graphicFrameLocks noChangeAspect="1"/>
          </p:cNvGraphicFramePr>
          <p:nvPr/>
        </p:nvGraphicFramePr>
        <p:xfrm>
          <a:off x="2214546" y="3489328"/>
          <a:ext cx="4628126" cy="725490"/>
        </p:xfrm>
        <a:graphic>
          <a:graphicData uri="http://schemas.openxmlformats.org/presentationml/2006/ole">
            <p:oleObj spid="_x0000_s18438" name="Equation" r:id="rId7" imgW="2349360" imgH="368280" progId="Equation.DSMT4">
              <p:embed/>
            </p:oleObj>
          </a:graphicData>
        </a:graphic>
      </p:graphicFrame>
      <p:graphicFrame>
        <p:nvGraphicFramePr>
          <p:cNvPr id="18439" name="Object 7"/>
          <p:cNvGraphicFramePr>
            <a:graphicFrameLocks noChangeAspect="1"/>
          </p:cNvGraphicFramePr>
          <p:nvPr/>
        </p:nvGraphicFramePr>
        <p:xfrm>
          <a:off x="3643305" y="5357826"/>
          <a:ext cx="1684951" cy="857256"/>
        </p:xfrm>
        <a:graphic>
          <a:graphicData uri="http://schemas.openxmlformats.org/presentationml/2006/ole">
            <p:oleObj spid="_x0000_s18439" name="Equation" r:id="rId8" imgW="723600" imgH="36828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58" y="-71462"/>
            <a:ext cx="8229600" cy="571504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latin typeface="Times New Roman" pitchFamily="18" charset="0"/>
              </a:rPr>
              <a:t>7.3	ОПЕРАТОРИ В КВАНТОВАТА </a:t>
            </a:r>
            <a:r>
              <a:rPr lang="ru-RU" sz="2400" b="1" dirty="0" err="1" smtClean="0">
                <a:latin typeface="Times New Roman" pitchFamily="18" charset="0"/>
              </a:rPr>
              <a:t>МЕХАН</a:t>
            </a:r>
            <a:r>
              <a:rPr lang="ru-RU" sz="2400" dirty="0" err="1" smtClean="0">
                <a:latin typeface="Times New Roman" pitchFamily="18" charset="0"/>
              </a:rPr>
              <a:t>ика</a:t>
            </a:r>
            <a:endParaRPr lang="en-US" sz="2400" dirty="0">
              <a:latin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42918"/>
            <a:ext cx="9358346" cy="6429396"/>
          </a:xfrm>
        </p:spPr>
        <p:txBody>
          <a:bodyPr>
            <a:normAutofit fontScale="85000" lnSpcReduction="20000"/>
          </a:bodyPr>
          <a:lstStyle/>
          <a:p>
            <a:r>
              <a:rPr lang="ru-RU" sz="2400" b="1" i="1" dirty="0" smtClean="0">
                <a:latin typeface="Times New Roman" pitchFamily="18" charset="0"/>
              </a:rPr>
              <a:t>Определение</a:t>
            </a:r>
            <a:endParaRPr lang="en-US" sz="2400" b="1" i="1" dirty="0" smtClean="0">
              <a:latin typeface="Times New Roman" pitchFamily="18" charset="0"/>
            </a:endParaRP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</a:rPr>
              <a:t>В </a:t>
            </a:r>
            <a:r>
              <a:rPr lang="ru-RU" sz="2800" dirty="0" err="1" smtClean="0">
                <a:latin typeface="Times New Roman" pitchFamily="18" charset="0"/>
              </a:rPr>
              <a:t>най-общ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смисъл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операторът</a:t>
            </a:r>
            <a:r>
              <a:rPr lang="ru-RU" sz="2400" dirty="0" smtClean="0">
                <a:latin typeface="Times New Roman" pitchFamily="18" charset="0"/>
              </a:rPr>
              <a:t> е правило, чрез </a:t>
            </a:r>
            <a:r>
              <a:rPr lang="ru-RU" sz="2400" dirty="0" err="1" smtClean="0">
                <a:latin typeface="Times New Roman" pitchFamily="18" charset="0"/>
              </a:rPr>
              <a:t>което</a:t>
            </a:r>
            <a:r>
              <a:rPr lang="ru-RU" sz="2400" dirty="0" smtClean="0">
                <a:latin typeface="Times New Roman" pitchFamily="18" charset="0"/>
              </a:rPr>
              <a:t> на </a:t>
            </a:r>
            <a:r>
              <a:rPr lang="ru-RU" sz="2400" dirty="0" err="1" smtClean="0">
                <a:latin typeface="Times New Roman" pitchFamily="18" charset="0"/>
              </a:rPr>
              <a:t>една</a:t>
            </a:r>
            <a:r>
              <a:rPr lang="ru-RU" sz="2400" dirty="0" smtClean="0">
                <a:latin typeface="Times New Roman" pitchFamily="18" charset="0"/>
              </a:rPr>
              <a:t> функция</a:t>
            </a:r>
            <a:endParaRPr lang="en-US" sz="2400" dirty="0" smtClean="0">
              <a:latin typeface="Times New Roman" pitchFamily="18" charset="0"/>
            </a:endParaRPr>
          </a:p>
          <a:p>
            <a:pPr>
              <a:buNone/>
            </a:pPr>
            <a:r>
              <a:rPr lang="el-GR" sz="2400" i="1" dirty="0" smtClean="0">
                <a:latin typeface="Times New Roman" pitchFamily="18" charset="0"/>
              </a:rPr>
              <a:t>ψ</a:t>
            </a:r>
            <a:r>
              <a:rPr lang="ru-RU" sz="2400" dirty="0" smtClean="0">
                <a:latin typeface="Times New Roman" pitchFamily="18" charset="0"/>
              </a:rPr>
              <a:t>  се </a:t>
            </a:r>
            <a:r>
              <a:rPr lang="ru-RU" sz="2400" dirty="0" err="1" smtClean="0">
                <a:latin typeface="Times New Roman" pitchFamily="18" charset="0"/>
              </a:rPr>
              <a:t>съпоставя</a:t>
            </a:r>
            <a:r>
              <a:rPr lang="ru-RU" sz="2400" dirty="0" smtClean="0">
                <a:latin typeface="Times New Roman" pitchFamily="18" charset="0"/>
              </a:rPr>
              <a:t> друга функция</a:t>
            </a:r>
            <a:r>
              <a:rPr lang="el-GR" sz="2400" dirty="0" smtClean="0">
                <a:latin typeface="Times New Roman" pitchFamily="18" charset="0"/>
              </a:rPr>
              <a:t> </a:t>
            </a:r>
            <a:r>
              <a:rPr lang="el-GR" sz="2400" i="1" dirty="0" smtClean="0">
                <a:latin typeface="Times New Roman" pitchFamily="18" charset="0"/>
              </a:rPr>
              <a:t>φ</a:t>
            </a:r>
            <a:r>
              <a:rPr lang="ru-RU" sz="2400" dirty="0" smtClean="0">
                <a:latin typeface="Times New Roman" pitchFamily="18" charset="0"/>
              </a:rPr>
              <a:t>, т.е</a:t>
            </a:r>
            <a:r>
              <a:rPr lang="en-US" sz="2400" dirty="0" smtClean="0">
                <a:latin typeface="Times New Roman" pitchFamily="18" charset="0"/>
              </a:rPr>
              <a:t>.</a:t>
            </a:r>
            <a:endParaRPr lang="el-GR" sz="2400" dirty="0" smtClean="0">
              <a:latin typeface="Times New Roman" pitchFamily="18" charset="0"/>
            </a:endParaRPr>
          </a:p>
          <a:p>
            <a:pPr>
              <a:buNone/>
            </a:pPr>
            <a:r>
              <a:rPr lang="bg-BG" sz="2400" dirty="0" smtClean="0">
                <a:latin typeface="Times New Roman" pitchFamily="18" charset="0"/>
              </a:rPr>
              <a:t> </a:t>
            </a:r>
            <a:endParaRPr lang="en-US" sz="2400" dirty="0" smtClean="0">
              <a:latin typeface="Times New Roman" pitchFamily="18" charset="0"/>
            </a:endParaRPr>
          </a:p>
          <a:p>
            <a:r>
              <a:rPr lang="bg-BG" sz="2400" b="1" i="1" dirty="0" smtClean="0">
                <a:latin typeface="Times New Roman" pitchFamily="18" charset="0"/>
              </a:rPr>
              <a:t>Л</a:t>
            </a:r>
            <a:r>
              <a:rPr lang="ru-RU" sz="2400" b="1" i="1" dirty="0" err="1" smtClean="0">
                <a:latin typeface="Times New Roman" pitchFamily="18" charset="0"/>
              </a:rPr>
              <a:t>инейни</a:t>
            </a:r>
            <a:r>
              <a:rPr lang="ru-RU" sz="2400" b="1" i="1" dirty="0" smtClean="0">
                <a:latin typeface="Times New Roman" pitchFamily="18" charset="0"/>
              </a:rPr>
              <a:t> </a:t>
            </a:r>
            <a:r>
              <a:rPr lang="ru-RU" sz="2400" b="1" i="1" dirty="0" err="1" smtClean="0">
                <a:latin typeface="Times New Roman" pitchFamily="18" charset="0"/>
              </a:rPr>
              <a:t>оператори</a:t>
            </a:r>
            <a:endParaRPr lang="ru-RU" sz="2400" b="1" i="1" dirty="0" smtClean="0">
              <a:latin typeface="Times New Roman" pitchFamily="18" charset="0"/>
            </a:endParaRPr>
          </a:p>
          <a:p>
            <a:endParaRPr lang="ru-RU" sz="2400" b="1" i="1" dirty="0" smtClean="0">
              <a:latin typeface="Times New Roman" pitchFamily="18" charset="0"/>
            </a:endParaRPr>
          </a:p>
          <a:p>
            <a:r>
              <a:rPr lang="ru-RU" sz="2400" b="1" i="1" dirty="0" smtClean="0">
                <a:latin typeface="Times New Roman" pitchFamily="18" charset="0"/>
              </a:rPr>
              <a:t>Сума </a:t>
            </a:r>
          </a:p>
          <a:p>
            <a:r>
              <a:rPr lang="ru-RU" sz="2400" b="1" i="1" dirty="0" smtClean="0">
                <a:latin typeface="Times New Roman" pitchFamily="18" charset="0"/>
              </a:rPr>
              <a:t>Произведение</a:t>
            </a:r>
          </a:p>
          <a:p>
            <a:r>
              <a:rPr lang="ru-RU" sz="2400" b="1" i="1" dirty="0" err="1" smtClean="0">
                <a:latin typeface="Times New Roman" pitchFamily="18" charset="0"/>
              </a:rPr>
              <a:t>Комутатор</a:t>
            </a:r>
            <a:endParaRPr lang="ru-RU" sz="2400" b="1" i="1" dirty="0" smtClean="0">
              <a:latin typeface="Times New Roman" pitchFamily="18" charset="0"/>
            </a:endParaRPr>
          </a:p>
          <a:p>
            <a:pPr>
              <a:buNone/>
            </a:pPr>
            <a:r>
              <a:rPr lang="ru-RU" sz="2400" dirty="0" err="1" smtClean="0">
                <a:latin typeface="Times New Roman" pitchFamily="18" charset="0"/>
              </a:rPr>
              <a:t>Комутаторът</a:t>
            </a:r>
            <a:r>
              <a:rPr lang="ru-RU" sz="2400" dirty="0" smtClean="0">
                <a:latin typeface="Times New Roman" pitchFamily="18" charset="0"/>
              </a:rPr>
              <a:t> на два оператора     и     се </a:t>
            </a:r>
            <a:r>
              <a:rPr lang="ru-RU" sz="2400" dirty="0" err="1" smtClean="0">
                <a:latin typeface="Times New Roman" pitchFamily="18" charset="0"/>
              </a:rPr>
              <a:t>означава</a:t>
            </a:r>
            <a:r>
              <a:rPr lang="ru-RU" sz="2400" dirty="0" smtClean="0">
                <a:latin typeface="Times New Roman" pitchFamily="18" charset="0"/>
              </a:rPr>
              <a:t> с         и се </a:t>
            </a:r>
            <a:r>
              <a:rPr lang="ru-RU" sz="2400" dirty="0" err="1" smtClean="0">
                <a:latin typeface="Times New Roman" pitchFamily="18" charset="0"/>
              </a:rPr>
              <a:t>определя</a:t>
            </a:r>
            <a:endParaRPr lang="ru-RU" sz="2400" dirty="0" smtClean="0">
              <a:latin typeface="Times New Roman" pitchFamily="18" charset="0"/>
            </a:endParaRP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</a:rPr>
              <a:t>от </a:t>
            </a:r>
            <a:r>
              <a:rPr lang="ru-RU" sz="2400" dirty="0" err="1" smtClean="0">
                <a:latin typeface="Times New Roman" pitchFamily="18" charset="0"/>
              </a:rPr>
              <a:t>разликата</a:t>
            </a:r>
            <a:r>
              <a:rPr lang="ru-RU" sz="2400" dirty="0" smtClean="0">
                <a:latin typeface="Times New Roman" pitchFamily="18" charset="0"/>
              </a:rPr>
              <a:t> на </a:t>
            </a:r>
            <a:r>
              <a:rPr lang="ru-RU" sz="2400" dirty="0" err="1" smtClean="0">
                <a:latin typeface="Times New Roman" pitchFamily="18" charset="0"/>
              </a:rPr>
              <a:t>произведенията</a:t>
            </a:r>
            <a:r>
              <a:rPr lang="ru-RU" sz="2400" dirty="0" smtClean="0">
                <a:latin typeface="Times New Roman" pitchFamily="18" charset="0"/>
              </a:rPr>
              <a:t>       и   </a:t>
            </a:r>
          </a:p>
          <a:p>
            <a:pPr>
              <a:buNone/>
            </a:pPr>
            <a:r>
              <a:rPr lang="ru-RU" sz="2400" b="1" i="1" dirty="0" smtClean="0">
                <a:latin typeface="Times New Roman" pitchFamily="18" charset="0"/>
              </a:rPr>
              <a:t>  </a:t>
            </a:r>
          </a:p>
          <a:p>
            <a:pPr>
              <a:buNone/>
            </a:pPr>
            <a:endParaRPr lang="ru-RU" sz="2400" dirty="0" smtClean="0">
              <a:latin typeface="Times New Roman" pitchFamily="18" charset="0"/>
            </a:endParaRPr>
          </a:p>
          <a:p>
            <a:pPr>
              <a:buNone/>
            </a:pPr>
            <a:r>
              <a:rPr lang="ru-RU" sz="2400" dirty="0" err="1" smtClean="0">
                <a:latin typeface="Times New Roman" pitchFamily="18" charset="0"/>
              </a:rPr>
              <a:t>Ако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операторът</a:t>
            </a:r>
            <a:r>
              <a:rPr lang="ru-RU" sz="2400" dirty="0" smtClean="0">
                <a:latin typeface="Times New Roman" pitchFamily="18" charset="0"/>
              </a:rPr>
              <a:t>                 , т.е. </a:t>
            </a:r>
            <a:r>
              <a:rPr lang="ru-RU" sz="2400" dirty="0" err="1" smtClean="0">
                <a:latin typeface="Times New Roman" pitchFamily="18" charset="0"/>
              </a:rPr>
              <a:t>комутаторът</a:t>
            </a:r>
            <a:r>
              <a:rPr lang="ru-RU" sz="2400" dirty="0" smtClean="0">
                <a:latin typeface="Times New Roman" pitchFamily="18" charset="0"/>
              </a:rPr>
              <a:t> е </a:t>
            </a:r>
            <a:r>
              <a:rPr lang="ru-RU" sz="2400" dirty="0" err="1" smtClean="0">
                <a:latin typeface="Times New Roman" pitchFamily="18" charset="0"/>
              </a:rPr>
              <a:t>нула</a:t>
            </a:r>
            <a:r>
              <a:rPr lang="ru-RU" sz="2400" dirty="0" smtClean="0">
                <a:latin typeface="Times New Roman" pitchFamily="18" charset="0"/>
              </a:rPr>
              <a:t>,      и      </a:t>
            </a:r>
            <a:r>
              <a:rPr lang="ru-RU" sz="2400" dirty="0" err="1" smtClean="0">
                <a:latin typeface="Times New Roman" pitchFamily="18" charset="0"/>
              </a:rPr>
              <a:t>са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комутиращи</a:t>
            </a:r>
            <a:r>
              <a:rPr lang="ru-RU" sz="2400" dirty="0" smtClean="0">
                <a:latin typeface="Times New Roman" pitchFamily="18" charset="0"/>
              </a:rPr>
              <a:t>  </a:t>
            </a:r>
            <a:r>
              <a:rPr lang="ru-RU" sz="2400" dirty="0" err="1" smtClean="0">
                <a:latin typeface="Times New Roman" pitchFamily="18" charset="0"/>
              </a:rPr>
              <a:t>операто</a:t>
            </a:r>
            <a:r>
              <a:rPr lang="ru-RU" sz="2400" dirty="0" smtClean="0">
                <a:latin typeface="Times New Roman" pitchFamily="18" charset="0"/>
              </a:rPr>
              <a:t>-</a:t>
            </a:r>
          </a:p>
          <a:p>
            <a:pPr>
              <a:buNone/>
            </a:pPr>
            <a:r>
              <a:rPr lang="ru-RU" sz="2400" dirty="0" err="1" smtClean="0">
                <a:latin typeface="Times New Roman" pitchFamily="18" charset="0"/>
              </a:rPr>
              <a:t>ри</a:t>
            </a:r>
            <a:r>
              <a:rPr lang="ru-RU" sz="2400" dirty="0" smtClean="0">
                <a:latin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</a:rPr>
              <a:t>ако</a:t>
            </a:r>
            <a:r>
              <a:rPr lang="ru-RU" sz="2400" dirty="0" smtClean="0">
                <a:latin typeface="Times New Roman" pitchFamily="18" charset="0"/>
              </a:rPr>
              <a:t>               – </a:t>
            </a:r>
            <a:r>
              <a:rPr lang="ru-RU" sz="2400" dirty="0" err="1" smtClean="0">
                <a:latin typeface="Times New Roman" pitchFamily="18" charset="0"/>
              </a:rPr>
              <a:t>некомутиращи</a:t>
            </a:r>
            <a:r>
              <a:rPr lang="ru-RU" sz="2400" b="1" i="1" dirty="0" smtClean="0">
                <a:latin typeface="Times New Roman" pitchFamily="18" charset="0"/>
              </a:rPr>
              <a:t>. </a:t>
            </a:r>
            <a:r>
              <a:rPr lang="ru-RU" sz="2400" dirty="0" smtClean="0">
                <a:latin typeface="Times New Roman" pitchFamily="18" charset="0"/>
              </a:rPr>
              <a:t>(</a:t>
            </a:r>
            <a:r>
              <a:rPr lang="ru-RU" sz="2400" dirty="0" err="1" smtClean="0">
                <a:latin typeface="Times New Roman" pitchFamily="18" charset="0"/>
              </a:rPr>
              <a:t>Оператори</a:t>
            </a:r>
            <a:r>
              <a:rPr lang="ru-RU" sz="2400" dirty="0" smtClean="0">
                <a:latin typeface="Times New Roman" pitchFamily="18" charset="0"/>
              </a:rPr>
              <a:t> – алгебра на </a:t>
            </a:r>
            <a:r>
              <a:rPr lang="ru-RU" sz="2400" dirty="0" err="1" smtClean="0">
                <a:latin typeface="Times New Roman" pitchFamily="18" charset="0"/>
              </a:rPr>
              <a:t>некомутативни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величини</a:t>
            </a:r>
            <a:r>
              <a:rPr lang="ru-RU" sz="2400" dirty="0" smtClean="0">
                <a:latin typeface="Times New Roman" pitchFamily="18" charset="0"/>
              </a:rPr>
              <a:t>)</a:t>
            </a:r>
            <a:endParaRPr lang="ru-RU" sz="2400" i="1" dirty="0" smtClean="0">
              <a:latin typeface="Times New Roman" pitchFamily="18" charset="0"/>
            </a:endParaRPr>
          </a:p>
          <a:p>
            <a:r>
              <a:rPr lang="ru-RU" sz="2400" b="1" i="1" dirty="0" smtClean="0">
                <a:latin typeface="Times New Roman" pitchFamily="18" charset="0"/>
              </a:rPr>
              <a:t> </a:t>
            </a:r>
            <a:r>
              <a:rPr lang="ru-RU" sz="2400" b="1" i="1" dirty="0" err="1" smtClean="0">
                <a:latin typeface="Times New Roman" pitchFamily="18" charset="0"/>
              </a:rPr>
              <a:t>Ермитови</a:t>
            </a:r>
            <a:r>
              <a:rPr lang="ru-RU" sz="2400" b="1" i="1" dirty="0" smtClean="0">
                <a:latin typeface="Times New Roman" pitchFamily="18" charset="0"/>
              </a:rPr>
              <a:t> </a:t>
            </a:r>
            <a:r>
              <a:rPr lang="ru-RU" sz="2400" b="1" i="1" dirty="0" err="1" smtClean="0">
                <a:latin typeface="Times New Roman" pitchFamily="18" charset="0"/>
              </a:rPr>
              <a:t>опертори</a:t>
            </a:r>
            <a:endParaRPr lang="en-US" sz="2400" dirty="0" smtClean="0">
              <a:latin typeface="Times New Roman" pitchFamily="18" charset="0"/>
            </a:endParaRPr>
          </a:p>
          <a:p>
            <a:pPr>
              <a:buNone/>
            </a:pPr>
            <a:r>
              <a:rPr lang="ru-RU" sz="2400" b="1" i="1" dirty="0" smtClean="0">
                <a:latin typeface="Times New Roman" pitchFamily="18" charset="0"/>
              </a:rPr>
              <a:t> </a:t>
            </a:r>
            <a:endParaRPr lang="ru-RU" sz="2400" b="1" dirty="0" smtClean="0">
              <a:latin typeface="Times New Roman" pitchFamily="18" charset="0"/>
            </a:endParaRPr>
          </a:p>
          <a:p>
            <a:pPr>
              <a:buNone/>
            </a:pPr>
            <a:r>
              <a:rPr lang="ru-RU" sz="2400" b="1" i="1" dirty="0" smtClean="0">
                <a:latin typeface="Times New Roman" pitchFamily="18" charset="0"/>
              </a:rPr>
              <a:t> </a:t>
            </a:r>
            <a:endParaRPr lang="en-US" sz="2400" dirty="0" smtClean="0">
              <a:latin typeface="Times New Roman" pitchFamily="18" charset="0"/>
            </a:endParaRPr>
          </a:p>
          <a:p>
            <a:pPr>
              <a:buNone/>
            </a:pPr>
            <a:r>
              <a:rPr lang="ru-RU" sz="2400" b="1" i="1" dirty="0" smtClean="0">
                <a:latin typeface="Times New Roman" pitchFamily="18" charset="0"/>
              </a:rPr>
              <a:t> </a:t>
            </a:r>
          </a:p>
          <a:p>
            <a:pPr>
              <a:buNone/>
            </a:pPr>
            <a:r>
              <a:rPr lang="ru-RU" sz="2400" b="1" i="1" dirty="0" smtClean="0">
                <a:latin typeface="Times New Roman" pitchFamily="18" charset="0"/>
              </a:rPr>
              <a:t> </a:t>
            </a:r>
            <a:endParaRPr lang="en-US" sz="2400" dirty="0">
              <a:latin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72330" y="6564337"/>
            <a:ext cx="2133600" cy="365125"/>
          </a:xfrm>
        </p:spPr>
        <p:txBody>
          <a:bodyPr/>
          <a:lstStyle/>
          <a:p>
            <a:fld id="{2ADFFEBF-AC71-420D-9A36-DFCB78D0D215}" type="slidenum">
              <a:rPr lang="en-US" smtClean="0"/>
              <a:pPr/>
              <a:t>7</a:t>
            </a:fld>
            <a:endParaRPr lang="en-US" dirty="0"/>
          </a:p>
        </p:txBody>
      </p:sp>
      <p:graphicFrame>
        <p:nvGraphicFramePr>
          <p:cNvPr id="19458" name="Object 2"/>
          <p:cNvGraphicFramePr>
            <a:graphicFrameLocks noChangeAspect="1"/>
          </p:cNvGraphicFramePr>
          <p:nvPr/>
        </p:nvGraphicFramePr>
        <p:xfrm>
          <a:off x="3143240" y="1643050"/>
          <a:ext cx="2928958" cy="428628"/>
        </p:xfrm>
        <a:graphic>
          <a:graphicData uri="http://schemas.openxmlformats.org/presentationml/2006/ole">
            <p:oleObj spid="_x0000_s19458" name="Equation" r:id="rId3" imgW="1562040" imgH="228600" progId="Equation.DSMT4">
              <p:embed/>
            </p:oleObj>
          </a:graphicData>
        </a:graphic>
      </p:graphicFrame>
      <p:graphicFrame>
        <p:nvGraphicFramePr>
          <p:cNvPr id="19459" name="Object 3"/>
          <p:cNvGraphicFramePr>
            <a:graphicFrameLocks noChangeAspect="1"/>
          </p:cNvGraphicFramePr>
          <p:nvPr/>
        </p:nvGraphicFramePr>
        <p:xfrm>
          <a:off x="3051543" y="2071678"/>
          <a:ext cx="4592291" cy="473432"/>
        </p:xfrm>
        <a:graphic>
          <a:graphicData uri="http://schemas.openxmlformats.org/presentationml/2006/ole">
            <p:oleObj spid="_x0000_s19459" name="Equation" r:id="rId4" imgW="2463480" imgH="253800" progId="Equation.DSMT4">
              <p:embed/>
            </p:oleObj>
          </a:graphicData>
        </a:graphic>
      </p:graphicFrame>
      <p:graphicFrame>
        <p:nvGraphicFramePr>
          <p:cNvPr id="19460" name="Object 4"/>
          <p:cNvGraphicFramePr>
            <a:graphicFrameLocks noChangeAspect="1"/>
          </p:cNvGraphicFramePr>
          <p:nvPr/>
        </p:nvGraphicFramePr>
        <p:xfrm>
          <a:off x="2571736" y="2439719"/>
          <a:ext cx="3667151" cy="417777"/>
        </p:xfrm>
        <a:graphic>
          <a:graphicData uri="http://schemas.openxmlformats.org/presentationml/2006/ole">
            <p:oleObj spid="_x0000_s19460" name="Equation" r:id="rId5" imgW="2006280" imgH="228600" progId="Equation.DSMT4">
              <p:embed/>
            </p:oleObj>
          </a:graphicData>
        </a:graphic>
      </p:graphicFrame>
      <p:graphicFrame>
        <p:nvGraphicFramePr>
          <p:cNvPr id="19461" name="Object 5"/>
          <p:cNvGraphicFramePr>
            <a:graphicFrameLocks noChangeAspect="1"/>
          </p:cNvGraphicFramePr>
          <p:nvPr/>
        </p:nvGraphicFramePr>
        <p:xfrm>
          <a:off x="2571736" y="2786058"/>
          <a:ext cx="3927248" cy="428628"/>
        </p:xfrm>
        <a:graphic>
          <a:graphicData uri="http://schemas.openxmlformats.org/presentationml/2006/ole">
            <p:oleObj spid="_x0000_s19461" name="Equation" r:id="rId6" imgW="1701720" imgH="228600" progId="Equation.DSMT4">
              <p:embed/>
            </p:oleObj>
          </a:graphicData>
        </a:graphic>
      </p:graphicFrame>
      <p:graphicFrame>
        <p:nvGraphicFramePr>
          <p:cNvPr id="19462" name="Object 6"/>
          <p:cNvGraphicFramePr>
            <a:graphicFrameLocks noChangeAspect="1"/>
          </p:cNvGraphicFramePr>
          <p:nvPr/>
        </p:nvGraphicFramePr>
        <p:xfrm>
          <a:off x="5563254" y="3383585"/>
          <a:ext cx="571504" cy="411483"/>
        </p:xfrm>
        <a:graphic>
          <a:graphicData uri="http://schemas.openxmlformats.org/presentationml/2006/ole">
            <p:oleObj spid="_x0000_s19462" name="Equation" r:id="rId7" imgW="317160" imgH="228600" progId="Equation.DSMT4">
              <p:embed/>
            </p:oleObj>
          </a:graphicData>
        </a:graphic>
      </p:graphicFrame>
      <p:graphicFrame>
        <p:nvGraphicFramePr>
          <p:cNvPr id="19463" name="Object 7"/>
          <p:cNvGraphicFramePr>
            <a:graphicFrameLocks noChangeAspect="1"/>
          </p:cNvGraphicFramePr>
          <p:nvPr/>
        </p:nvGraphicFramePr>
        <p:xfrm>
          <a:off x="3375310" y="3348684"/>
          <a:ext cx="282576" cy="385331"/>
        </p:xfrm>
        <a:graphic>
          <a:graphicData uri="http://schemas.openxmlformats.org/presentationml/2006/ole">
            <p:oleObj spid="_x0000_s19463" name="Equation" r:id="rId8" imgW="139680" imgH="190440" progId="Equation.DSMT4">
              <p:embed/>
            </p:oleObj>
          </a:graphicData>
        </a:graphic>
      </p:graphicFrame>
      <p:graphicFrame>
        <p:nvGraphicFramePr>
          <p:cNvPr id="19464" name="Object 8"/>
          <p:cNvGraphicFramePr>
            <a:graphicFrameLocks noChangeAspect="1"/>
          </p:cNvGraphicFramePr>
          <p:nvPr/>
        </p:nvGraphicFramePr>
        <p:xfrm>
          <a:off x="3803938" y="3366440"/>
          <a:ext cx="250825" cy="342900"/>
        </p:xfrm>
        <a:graphic>
          <a:graphicData uri="http://schemas.openxmlformats.org/presentationml/2006/ole">
            <p:oleObj spid="_x0000_s19464" name="Equation" r:id="rId9" imgW="139680" imgH="190440" progId="Equation.DSMT4">
              <p:embed/>
            </p:oleObj>
          </a:graphicData>
        </a:graphic>
      </p:graphicFrame>
      <p:graphicFrame>
        <p:nvGraphicFramePr>
          <p:cNvPr id="19465" name="Object 9"/>
          <p:cNvGraphicFramePr>
            <a:graphicFrameLocks noChangeAspect="1"/>
          </p:cNvGraphicFramePr>
          <p:nvPr/>
        </p:nvGraphicFramePr>
        <p:xfrm>
          <a:off x="3544820" y="3679240"/>
          <a:ext cx="411163" cy="342900"/>
        </p:xfrm>
        <a:graphic>
          <a:graphicData uri="http://schemas.openxmlformats.org/presentationml/2006/ole">
            <p:oleObj spid="_x0000_s19465" name="Equation" r:id="rId10" imgW="228600" imgH="190440" progId="Equation.DSMT4">
              <p:embed/>
            </p:oleObj>
          </a:graphicData>
        </a:graphic>
      </p:graphicFrame>
      <p:graphicFrame>
        <p:nvGraphicFramePr>
          <p:cNvPr id="19467" name="Object 11"/>
          <p:cNvGraphicFramePr>
            <a:graphicFrameLocks noChangeAspect="1"/>
          </p:cNvGraphicFramePr>
          <p:nvPr/>
        </p:nvGraphicFramePr>
        <p:xfrm>
          <a:off x="4143372" y="3696996"/>
          <a:ext cx="481012" cy="365125"/>
        </p:xfrm>
        <a:graphic>
          <a:graphicData uri="http://schemas.openxmlformats.org/presentationml/2006/ole">
            <p:oleObj spid="_x0000_s19467" name="Equation" r:id="rId11" imgW="266400" imgH="203040" progId="Equation.DSMT4">
              <p:embed/>
            </p:oleObj>
          </a:graphicData>
        </a:graphic>
      </p:graphicFrame>
      <p:graphicFrame>
        <p:nvGraphicFramePr>
          <p:cNvPr id="19468" name="Object 12"/>
          <p:cNvGraphicFramePr>
            <a:graphicFrameLocks noChangeAspect="1"/>
          </p:cNvGraphicFramePr>
          <p:nvPr/>
        </p:nvGraphicFramePr>
        <p:xfrm>
          <a:off x="3357554" y="4143380"/>
          <a:ext cx="1809763" cy="428628"/>
        </p:xfrm>
        <a:graphic>
          <a:graphicData uri="http://schemas.openxmlformats.org/presentationml/2006/ole">
            <p:oleObj spid="_x0000_s19468" name="Equation" r:id="rId12" imgW="965160" imgH="228600" progId="Equation.DSMT4">
              <p:embed/>
            </p:oleObj>
          </a:graphicData>
        </a:graphic>
      </p:graphicFrame>
      <p:graphicFrame>
        <p:nvGraphicFramePr>
          <p:cNvPr id="19469" name="Object 13"/>
          <p:cNvGraphicFramePr>
            <a:graphicFrameLocks noChangeAspect="1"/>
          </p:cNvGraphicFramePr>
          <p:nvPr/>
        </p:nvGraphicFramePr>
        <p:xfrm>
          <a:off x="1881175" y="4598642"/>
          <a:ext cx="976313" cy="428625"/>
        </p:xfrm>
        <a:graphic>
          <a:graphicData uri="http://schemas.openxmlformats.org/presentationml/2006/ole">
            <p:oleObj spid="_x0000_s19469" name="Equation" r:id="rId13" imgW="520560" imgH="228600" progId="Equation.DSMT4">
              <p:embed/>
            </p:oleObj>
          </a:graphicData>
        </a:graphic>
      </p:graphicFrame>
      <p:graphicFrame>
        <p:nvGraphicFramePr>
          <p:cNvPr id="19470" name="Object 14"/>
          <p:cNvGraphicFramePr>
            <a:graphicFrameLocks noChangeAspect="1"/>
          </p:cNvGraphicFramePr>
          <p:nvPr/>
        </p:nvGraphicFramePr>
        <p:xfrm>
          <a:off x="5572132" y="4572008"/>
          <a:ext cx="282575" cy="385763"/>
        </p:xfrm>
        <a:graphic>
          <a:graphicData uri="http://schemas.openxmlformats.org/presentationml/2006/ole">
            <p:oleObj spid="_x0000_s19470" name="Equation" r:id="rId14" imgW="139680" imgH="190440" progId="Equation.DSMT4">
              <p:embed/>
            </p:oleObj>
          </a:graphicData>
        </a:graphic>
      </p:graphicFrame>
      <p:graphicFrame>
        <p:nvGraphicFramePr>
          <p:cNvPr id="19471" name="Object 15"/>
          <p:cNvGraphicFramePr>
            <a:graphicFrameLocks noChangeAspect="1"/>
          </p:cNvGraphicFramePr>
          <p:nvPr/>
        </p:nvGraphicFramePr>
        <p:xfrm>
          <a:off x="6063734" y="4598642"/>
          <a:ext cx="250825" cy="342900"/>
        </p:xfrm>
        <a:graphic>
          <a:graphicData uri="http://schemas.openxmlformats.org/presentationml/2006/ole">
            <p:oleObj spid="_x0000_s19471" name="Equation" r:id="rId15" imgW="139680" imgH="190440" progId="Equation.DSMT4">
              <p:embed/>
            </p:oleObj>
          </a:graphicData>
        </a:graphic>
      </p:graphicFrame>
      <p:graphicFrame>
        <p:nvGraphicFramePr>
          <p:cNvPr id="19472" name="Object 16"/>
          <p:cNvGraphicFramePr>
            <a:graphicFrameLocks noChangeAspect="1"/>
          </p:cNvGraphicFramePr>
          <p:nvPr/>
        </p:nvGraphicFramePr>
        <p:xfrm>
          <a:off x="809606" y="4893272"/>
          <a:ext cx="976312" cy="428625"/>
        </p:xfrm>
        <a:graphic>
          <a:graphicData uri="http://schemas.openxmlformats.org/presentationml/2006/ole">
            <p:oleObj spid="_x0000_s19472" name="Equation" r:id="rId16" imgW="520560" imgH="228600" progId="Equation.DSMT4">
              <p:embed/>
            </p:oleObj>
          </a:graphicData>
        </a:graphic>
      </p:graphicFrame>
      <p:graphicFrame>
        <p:nvGraphicFramePr>
          <p:cNvPr id="19475" name="Object 19"/>
          <p:cNvGraphicFramePr>
            <a:graphicFrameLocks noChangeAspect="1"/>
          </p:cNvGraphicFramePr>
          <p:nvPr/>
        </p:nvGraphicFramePr>
        <p:xfrm>
          <a:off x="714348" y="5572140"/>
          <a:ext cx="7881993" cy="500066"/>
        </p:xfrm>
        <a:graphic>
          <a:graphicData uri="http://schemas.openxmlformats.org/presentationml/2006/ole">
            <p:oleObj spid="_x0000_s19475" name="Equation" r:id="rId17" imgW="4203360" imgH="266400" progId="Equation.DSMT4">
              <p:embed/>
            </p:oleObj>
          </a:graphicData>
        </a:graphic>
      </p:graphicFrame>
      <p:graphicFrame>
        <p:nvGraphicFramePr>
          <p:cNvPr id="19476" name="Object 20"/>
          <p:cNvGraphicFramePr>
            <a:graphicFrameLocks noChangeAspect="1"/>
          </p:cNvGraphicFramePr>
          <p:nvPr/>
        </p:nvGraphicFramePr>
        <p:xfrm>
          <a:off x="714375" y="6215063"/>
          <a:ext cx="7524750" cy="500062"/>
        </p:xfrm>
        <a:graphic>
          <a:graphicData uri="http://schemas.openxmlformats.org/presentationml/2006/ole">
            <p:oleObj spid="_x0000_s19476" name="Equation" r:id="rId18" imgW="4012920" imgH="2664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58" y="-71462"/>
            <a:ext cx="8229600" cy="571504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latin typeface="Times New Roman" pitchFamily="18" charset="0"/>
              </a:rPr>
              <a:t>7.3	ОПЕРАТОРИ В КВАНТОВАТА </a:t>
            </a:r>
            <a:r>
              <a:rPr lang="ru-RU" sz="2400" b="1" dirty="0" err="1" smtClean="0">
                <a:latin typeface="Times New Roman" pitchFamily="18" charset="0"/>
              </a:rPr>
              <a:t>МЕХАН</a:t>
            </a:r>
            <a:r>
              <a:rPr lang="ru-RU" sz="2400" dirty="0" err="1" smtClean="0">
                <a:latin typeface="Times New Roman" pitchFamily="18" charset="0"/>
              </a:rPr>
              <a:t>ика</a:t>
            </a:r>
            <a:endParaRPr lang="en-US" sz="2400" dirty="0">
              <a:latin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42918"/>
            <a:ext cx="9358346" cy="6429396"/>
          </a:xfrm>
        </p:spPr>
        <p:txBody>
          <a:bodyPr>
            <a:noAutofit/>
          </a:bodyPr>
          <a:lstStyle/>
          <a:p>
            <a:r>
              <a:rPr lang="bg-BG" sz="2400" b="1" i="1" dirty="0" err="1" smtClean="0">
                <a:latin typeface="Times New Roman" pitchFamily="18" charset="0"/>
                <a:cs typeface="Times New Roman" pitchFamily="18" charset="0"/>
              </a:rPr>
              <a:t>Ермитови</a:t>
            </a:r>
            <a:r>
              <a:rPr lang="bg-BG" sz="2400" b="1" i="1" dirty="0" smtClean="0">
                <a:latin typeface="Times New Roman" pitchFamily="18" charset="0"/>
                <a:cs typeface="Times New Roman" pitchFamily="18" charset="0"/>
              </a:rPr>
              <a:t> оператори</a:t>
            </a:r>
          </a:p>
          <a:p>
            <a:r>
              <a:rPr lang="bg-BG" sz="2400" dirty="0" smtClean="0">
                <a:latin typeface="Times New Roman" pitchFamily="18" charset="0"/>
                <a:cs typeface="Times New Roman" pitchFamily="18" charset="0"/>
              </a:rPr>
              <a:t>И накрая ще отбележим, че </a:t>
            </a:r>
            <a:r>
              <a:rPr lang="bg-BG" sz="2400" i="1" dirty="0" smtClean="0">
                <a:latin typeface="Times New Roman" pitchFamily="18" charset="0"/>
                <a:cs typeface="Times New Roman" pitchFamily="18" charset="0"/>
              </a:rPr>
              <a:t>ако </a:t>
            </a:r>
            <a:r>
              <a:rPr lang="en-GB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sz="2400" i="1" dirty="0" smtClean="0">
                <a:latin typeface="Times New Roman" pitchFamily="18" charset="0"/>
                <a:cs typeface="Times New Roman" pitchFamily="18" charset="0"/>
              </a:rPr>
              <a:t>и  са </a:t>
            </a:r>
            <a:r>
              <a:rPr lang="bg-BG" sz="2400" i="1" dirty="0" err="1" smtClean="0">
                <a:latin typeface="Times New Roman" pitchFamily="18" charset="0"/>
                <a:cs typeface="Times New Roman" pitchFamily="18" charset="0"/>
              </a:rPr>
              <a:t>ермитови</a:t>
            </a:r>
            <a:r>
              <a:rPr lang="bg-BG" sz="2400" i="1" dirty="0" smtClean="0">
                <a:latin typeface="Times New Roman" pitchFamily="18" charset="0"/>
                <a:cs typeface="Times New Roman" pitchFamily="18" charset="0"/>
              </a:rPr>
              <a:t> оператори, то тяхното произведение в общия случай не е </a:t>
            </a:r>
            <a:r>
              <a:rPr lang="bg-BG" sz="2400" i="1" dirty="0" err="1" smtClean="0">
                <a:latin typeface="Times New Roman" pitchFamily="18" charset="0"/>
                <a:cs typeface="Times New Roman" pitchFamily="18" charset="0"/>
              </a:rPr>
              <a:t>ермитов</a:t>
            </a:r>
            <a:r>
              <a:rPr lang="bg-BG" sz="2400" i="1" dirty="0" smtClean="0">
                <a:latin typeface="Times New Roman" pitchFamily="18" charset="0"/>
                <a:cs typeface="Times New Roman" pitchFamily="18" charset="0"/>
              </a:rPr>
              <a:t> оператор</a:t>
            </a:r>
            <a:r>
              <a:rPr lang="bg-BG" sz="2400" dirty="0" smtClean="0">
                <a:latin typeface="Times New Roman" pitchFamily="18" charset="0"/>
                <a:cs typeface="Times New Roman" pitchFamily="18" charset="0"/>
              </a:rPr>
              <a:t>. То винаги може да бъде представено в следния вид:</a:t>
            </a:r>
          </a:p>
          <a:p>
            <a:endParaRPr lang="bg-BG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bg-BG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bg-BG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bg-BG" sz="2400" i="1" dirty="0" smtClean="0">
                <a:latin typeface="Times New Roman" pitchFamily="18" charset="0"/>
                <a:cs typeface="Times New Roman" pitchFamily="18" charset="0"/>
              </a:rPr>
              <a:t>Операторът </a:t>
            </a:r>
            <a:r>
              <a:rPr lang="en-GB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sz="2400" i="1" dirty="0" smtClean="0">
                <a:latin typeface="Times New Roman" pitchFamily="18" charset="0"/>
                <a:cs typeface="Times New Roman" pitchFamily="18" charset="0"/>
              </a:rPr>
              <a:t>  е </a:t>
            </a:r>
            <a:r>
              <a:rPr lang="bg-BG" sz="2400" i="1" dirty="0" err="1" smtClean="0">
                <a:latin typeface="Times New Roman" pitchFamily="18" charset="0"/>
                <a:cs typeface="Times New Roman" pitchFamily="18" charset="0"/>
              </a:rPr>
              <a:t>ермитов</a:t>
            </a:r>
            <a:r>
              <a:rPr lang="bg-BG" sz="24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sz="2400" i="1" dirty="0" smtClean="0">
                <a:latin typeface="Times New Roman" pitchFamily="18" charset="0"/>
                <a:cs typeface="Times New Roman" pitchFamily="18" charset="0"/>
              </a:rPr>
              <a:t>  не е </a:t>
            </a:r>
            <a:r>
              <a:rPr lang="bg-BG" sz="2400" i="1" dirty="0" err="1" smtClean="0">
                <a:latin typeface="Times New Roman" pitchFamily="18" charset="0"/>
                <a:cs typeface="Times New Roman" pitchFamily="18" charset="0"/>
              </a:rPr>
              <a:t>ермитов</a:t>
            </a:r>
            <a:r>
              <a:rPr lang="bg-BG" sz="2400" i="1" dirty="0" smtClean="0">
                <a:latin typeface="Times New Roman" pitchFamily="18" charset="0"/>
                <a:cs typeface="Times New Roman" pitchFamily="18" charset="0"/>
              </a:rPr>
              <a:t>, но    </a:t>
            </a:r>
            <a:r>
              <a:rPr lang="en-GB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sz="2400" i="1" dirty="0" smtClean="0">
                <a:latin typeface="Times New Roman" pitchFamily="18" charset="0"/>
                <a:cs typeface="Times New Roman" pitchFamily="18" charset="0"/>
              </a:rPr>
              <a:t> е </a:t>
            </a:r>
            <a:r>
              <a:rPr lang="bg-BG" sz="2400" i="1" dirty="0" err="1" smtClean="0">
                <a:latin typeface="Times New Roman" pitchFamily="18" charset="0"/>
                <a:cs typeface="Times New Roman" pitchFamily="18" charset="0"/>
              </a:rPr>
              <a:t>ермитов</a:t>
            </a:r>
            <a:r>
              <a:rPr lang="bg-BG" sz="24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endParaRPr lang="bg-BG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bg-BG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bg-BG" sz="2400" dirty="0" smtClean="0">
                <a:latin typeface="Times New Roman" pitchFamily="18" charset="0"/>
                <a:cs typeface="Times New Roman" pitchFamily="18" charset="0"/>
              </a:rPr>
              <a:t>Произведението на </a:t>
            </a:r>
            <a:r>
              <a:rPr lang="bg-BG" sz="2400" dirty="0" err="1" smtClean="0">
                <a:latin typeface="Times New Roman" pitchFamily="18" charset="0"/>
                <a:cs typeface="Times New Roman" pitchFamily="18" charset="0"/>
              </a:rPr>
              <a:t>ермитов</a:t>
            </a:r>
            <a:r>
              <a:rPr lang="bg-BG" sz="2400" dirty="0" smtClean="0">
                <a:latin typeface="Times New Roman" pitchFamily="18" charset="0"/>
                <a:cs typeface="Times New Roman" pitchFamily="18" charset="0"/>
              </a:rPr>
              <a:t> оператор </a:t>
            </a: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sz="2400" dirty="0" smtClean="0">
                <a:latin typeface="Times New Roman" pitchFamily="18" charset="0"/>
                <a:cs typeface="Times New Roman" pitchFamily="18" charset="0"/>
              </a:rPr>
              <a:t>с константа, както и квадратът му – </a:t>
            </a: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sz="2400" dirty="0" smtClean="0">
                <a:latin typeface="Times New Roman" pitchFamily="18" charset="0"/>
                <a:cs typeface="Times New Roman" pitchFamily="18" charset="0"/>
              </a:rPr>
              <a:t>и , са </a:t>
            </a:r>
            <a:r>
              <a:rPr lang="bg-BG" sz="2400" dirty="0" err="1" smtClean="0">
                <a:latin typeface="Times New Roman" pitchFamily="18" charset="0"/>
                <a:cs typeface="Times New Roman" pitchFamily="18" charset="0"/>
              </a:rPr>
              <a:t>ермитови</a:t>
            </a:r>
            <a:r>
              <a:rPr lang="bg-BG" sz="2400" dirty="0" smtClean="0">
                <a:latin typeface="Times New Roman" pitchFamily="18" charset="0"/>
                <a:cs typeface="Times New Roman" pitchFamily="18" charset="0"/>
              </a:rPr>
              <a:t> оператори. Функция, зависеща само от координатите, е </a:t>
            </a:r>
            <a:r>
              <a:rPr lang="bg-BG" sz="2400" dirty="0" err="1" smtClean="0">
                <a:latin typeface="Times New Roman" pitchFamily="18" charset="0"/>
                <a:cs typeface="Times New Roman" pitchFamily="18" charset="0"/>
              </a:rPr>
              <a:t>ермитов</a:t>
            </a:r>
            <a:r>
              <a:rPr lang="bg-BG" sz="2400" dirty="0" smtClean="0">
                <a:latin typeface="Times New Roman" pitchFamily="18" charset="0"/>
                <a:cs typeface="Times New Roman" pitchFamily="18" charset="0"/>
              </a:rPr>
              <a:t> оператор. Сумата и разликата от два </a:t>
            </a:r>
            <a:r>
              <a:rPr lang="bg-BG" sz="2400" dirty="0" err="1" smtClean="0">
                <a:latin typeface="Times New Roman" pitchFamily="18" charset="0"/>
                <a:cs typeface="Times New Roman" pitchFamily="18" charset="0"/>
              </a:rPr>
              <a:t>ермитови</a:t>
            </a:r>
            <a:r>
              <a:rPr lang="bg-BG" sz="2400" dirty="0" smtClean="0">
                <a:latin typeface="Times New Roman" pitchFamily="18" charset="0"/>
                <a:cs typeface="Times New Roman" pitchFamily="18" charset="0"/>
              </a:rPr>
              <a:t> оператора са също </a:t>
            </a:r>
            <a:r>
              <a:rPr lang="bg-BG" sz="2400" dirty="0" err="1" smtClean="0">
                <a:latin typeface="Times New Roman" pitchFamily="18" charset="0"/>
                <a:cs typeface="Times New Roman" pitchFamily="18" charset="0"/>
              </a:rPr>
              <a:t>ермитови</a:t>
            </a:r>
            <a:r>
              <a:rPr lang="bg-BG" sz="2400" dirty="0" smtClean="0">
                <a:latin typeface="Times New Roman" pitchFamily="18" charset="0"/>
                <a:cs typeface="Times New Roman" pitchFamily="18" charset="0"/>
              </a:rPr>
              <a:t> оператори.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bg-BG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bg-BG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72330" y="6564337"/>
            <a:ext cx="2133600" cy="365125"/>
          </a:xfrm>
        </p:spPr>
        <p:txBody>
          <a:bodyPr/>
          <a:lstStyle/>
          <a:p>
            <a:fld id="{2ADFFEBF-AC71-420D-9A36-DFCB78D0D215}" type="slidenum">
              <a:rPr lang="en-US" smtClean="0"/>
              <a:pPr/>
              <a:t>8</a:t>
            </a:fld>
            <a:endParaRPr lang="en-US" dirty="0"/>
          </a:p>
        </p:txBody>
      </p:sp>
      <p:graphicFrame>
        <p:nvGraphicFramePr>
          <p:cNvPr id="19476" name="Object 20"/>
          <p:cNvGraphicFramePr>
            <a:graphicFrameLocks noChangeAspect="1"/>
          </p:cNvGraphicFramePr>
          <p:nvPr/>
        </p:nvGraphicFramePr>
        <p:xfrm>
          <a:off x="642910" y="6357938"/>
          <a:ext cx="7524750" cy="500062"/>
        </p:xfrm>
        <a:graphic>
          <a:graphicData uri="http://schemas.openxmlformats.org/presentationml/2006/ole">
            <p:oleObj spid="_x0000_s56337" name="Equation" r:id="rId3" imgW="4012920" imgH="266400" progId="Equation.DSMT4">
              <p:embed/>
            </p:oleObj>
          </a:graphicData>
        </a:graphic>
      </p:graphicFrame>
      <p:sp>
        <p:nvSpPr>
          <p:cNvPr id="56339" name="Rectangle 1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6338" name="Object 18"/>
          <p:cNvGraphicFramePr>
            <a:graphicFrameLocks noChangeAspect="1"/>
          </p:cNvGraphicFramePr>
          <p:nvPr/>
        </p:nvGraphicFramePr>
        <p:xfrm>
          <a:off x="1959543" y="2285992"/>
          <a:ext cx="4398407" cy="1143007"/>
        </p:xfrm>
        <a:graphic>
          <a:graphicData uri="http://schemas.openxmlformats.org/presentationml/2006/ole">
            <p:oleObj spid="_x0000_s56338" name="Equation" r:id="rId4" imgW="2895480" imgH="749160" progId="Equation.DSMT4">
              <p:embed/>
            </p:oleObj>
          </a:graphicData>
        </a:graphic>
      </p:graphicFrame>
      <p:graphicFrame>
        <p:nvGraphicFramePr>
          <p:cNvPr id="56341" name="Object 21"/>
          <p:cNvGraphicFramePr>
            <a:graphicFrameLocks noChangeAspect="1"/>
          </p:cNvGraphicFramePr>
          <p:nvPr/>
        </p:nvGraphicFramePr>
        <p:xfrm>
          <a:off x="2214546" y="3580502"/>
          <a:ext cx="214314" cy="368356"/>
        </p:xfrm>
        <a:graphic>
          <a:graphicData uri="http://schemas.openxmlformats.org/presentationml/2006/ole">
            <p:oleObj spid="_x0000_s56341" name="Equation" r:id="rId5" imgW="152280" imgH="190440" progId="Equation.DSMT4">
              <p:embed/>
            </p:oleObj>
          </a:graphicData>
        </a:graphic>
      </p:graphicFrame>
      <p:graphicFrame>
        <p:nvGraphicFramePr>
          <p:cNvPr id="56342" name="Object 22"/>
          <p:cNvGraphicFramePr>
            <a:graphicFrameLocks noChangeAspect="1"/>
          </p:cNvGraphicFramePr>
          <p:nvPr/>
        </p:nvGraphicFramePr>
        <p:xfrm>
          <a:off x="3857620" y="3613152"/>
          <a:ext cx="290514" cy="387352"/>
        </p:xfrm>
        <a:graphic>
          <a:graphicData uri="http://schemas.openxmlformats.org/presentationml/2006/ole">
            <p:oleObj spid="_x0000_s56342" name="Equation" r:id="rId6" imgW="152280" imgH="203040" progId="Equation.DSMT4">
              <p:embed/>
            </p:oleObj>
          </a:graphicData>
        </a:graphic>
      </p:graphicFrame>
      <p:graphicFrame>
        <p:nvGraphicFramePr>
          <p:cNvPr id="56343" name="Object 23"/>
          <p:cNvGraphicFramePr>
            <a:graphicFrameLocks noChangeAspect="1"/>
          </p:cNvGraphicFramePr>
          <p:nvPr/>
        </p:nvGraphicFramePr>
        <p:xfrm>
          <a:off x="6357950" y="3571876"/>
          <a:ext cx="376254" cy="401338"/>
        </p:xfrm>
        <a:graphic>
          <a:graphicData uri="http://schemas.openxmlformats.org/presentationml/2006/ole">
            <p:oleObj spid="_x0000_s56343" name="Equation" r:id="rId7" imgW="190440" imgH="203040" progId="Equation.DSMT4">
              <p:embed/>
            </p:oleObj>
          </a:graphicData>
        </a:graphic>
      </p:graphicFrame>
      <p:graphicFrame>
        <p:nvGraphicFramePr>
          <p:cNvPr id="56344" name="Object 24"/>
          <p:cNvGraphicFramePr>
            <a:graphicFrameLocks noChangeAspect="1"/>
          </p:cNvGraphicFramePr>
          <p:nvPr/>
        </p:nvGraphicFramePr>
        <p:xfrm>
          <a:off x="3643305" y="4143380"/>
          <a:ext cx="1884485" cy="642942"/>
        </p:xfrm>
        <a:graphic>
          <a:graphicData uri="http://schemas.openxmlformats.org/presentationml/2006/ole">
            <p:oleObj spid="_x0000_s56344" name="Equation" r:id="rId8" imgW="1079280" imgH="36828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4"/>
            <a:ext cx="8229600" cy="846158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latin typeface="Times New Roman" pitchFamily="18" charset="0"/>
              </a:rPr>
              <a:t>7.4.	СОБСТВЕНИ ФУНКЦИИ И СОБСТВЕНИ СТОЙНОСТИ НА ОПЕРАТОРИ</a:t>
            </a:r>
            <a:endParaRPr lang="en-US" sz="2400" b="1" dirty="0">
              <a:latin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42908" y="714356"/>
            <a:ext cx="9554936" cy="614364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•</a:t>
            </a:r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000" b="1" i="1" dirty="0" err="1" smtClean="0">
                <a:latin typeface="Times New Roman" pitchFamily="18" charset="0"/>
                <a:cs typeface="Times New Roman" pitchFamily="18" charset="0"/>
              </a:rPr>
              <a:t>Собствени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 функции и </a:t>
            </a:r>
            <a:r>
              <a:rPr lang="ru-RU" sz="2000" b="1" i="1" dirty="0" err="1" smtClean="0">
                <a:latin typeface="Times New Roman" pitchFamily="18" charset="0"/>
                <a:cs typeface="Times New Roman" pitchFamily="18" charset="0"/>
              </a:rPr>
              <a:t>собствени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 err="1" smtClean="0">
                <a:latin typeface="Times New Roman" pitchFamily="18" charset="0"/>
                <a:cs typeface="Times New Roman" pitchFamily="18" charset="0"/>
              </a:rPr>
              <a:t>стойности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ru-RU" sz="20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Математически то е уравнение за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неизвестната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функци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ψ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Решението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ще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получ</a:t>
            </a:r>
            <a:r>
              <a:rPr lang="bg-BG" sz="2000" dirty="0" smtClean="0">
                <a:latin typeface="Times New Roman" pitchFamily="18" charset="0"/>
                <a:cs typeface="Times New Roman" pitchFamily="18" charset="0"/>
              </a:rPr>
              <a:t>им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като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добавим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граничните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условия.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То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има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решение не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за всяко число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f.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Функциитe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които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решение на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уравнението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се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наричат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собствени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функции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на оператор    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числата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f,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при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които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то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има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решение –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собствени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стойности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на оператора.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•</a:t>
            </a:r>
            <a:r>
              <a:rPr lang="ru-RU" sz="2000" b="1" i="1" dirty="0" err="1" smtClean="0">
                <a:latin typeface="Times New Roman" pitchFamily="18" charset="0"/>
                <a:cs typeface="Times New Roman" pitchFamily="18" charset="0"/>
              </a:rPr>
              <a:t>Собствени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 функции и </a:t>
            </a:r>
            <a:r>
              <a:rPr lang="ru-RU" sz="2000" b="1" i="1" dirty="0" err="1" smtClean="0">
                <a:latin typeface="Times New Roman" pitchFamily="18" charset="0"/>
                <a:cs typeface="Times New Roman" pitchFamily="18" charset="0"/>
              </a:rPr>
              <a:t>стойности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000" b="1" i="1" dirty="0" err="1" smtClean="0">
                <a:latin typeface="Times New Roman" pitchFamily="18" charset="0"/>
                <a:cs typeface="Times New Roman" pitchFamily="18" charset="0"/>
              </a:rPr>
              <a:t>физични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 err="1" smtClean="0">
                <a:latin typeface="Times New Roman" pitchFamily="18" charset="0"/>
                <a:cs typeface="Times New Roman" pitchFamily="18" charset="0"/>
              </a:rPr>
              <a:t>величини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 и на </a:t>
            </a:r>
            <a:r>
              <a:rPr lang="ru-RU" sz="2000" b="1" i="1" dirty="0" err="1" smtClean="0">
                <a:latin typeface="Times New Roman" pitchFamily="18" charset="0"/>
                <a:cs typeface="Times New Roman" pitchFamily="18" charset="0"/>
              </a:rPr>
              <a:t>оператори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bg-BG" sz="20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bg-BG" sz="2000" dirty="0" smtClean="0">
                <a:latin typeface="Times New Roman" pitchFamily="18" charset="0"/>
                <a:cs typeface="Times New Roman" pitchFamily="18" charset="0"/>
              </a:rPr>
              <a:t>Ф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изически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понятия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„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собствени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функции и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стойности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физична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 величина”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</a:t>
            </a:r>
          </a:p>
          <a:p>
            <a:pPr>
              <a:buNone/>
            </a:pP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математични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„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собствени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функции и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стойности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 на оператор”:</a:t>
            </a:r>
          </a:p>
          <a:p>
            <a:pPr>
              <a:buNone/>
            </a:pPr>
            <a:r>
              <a:rPr lang="bg-BG" sz="2000" dirty="0" smtClean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възпроизводими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измервания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величината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описваме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системата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със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собс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</a:t>
            </a:r>
          </a:p>
          <a:p>
            <a:pPr>
              <a:buNone/>
            </a:pP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твените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функция на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величината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bg-BG" sz="2000" i="1" dirty="0" smtClean="0">
                <a:latin typeface="Times New Roman" pitchFamily="18" charset="0"/>
                <a:cs typeface="Times New Roman" pitchFamily="18" charset="0"/>
              </a:rPr>
              <a:t> –                         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Измерваме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съответно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стойност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</a:t>
            </a:r>
          </a:p>
          <a:p>
            <a:pPr>
              <a:buNone/>
            </a:pP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ите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               </a:t>
            </a:r>
            <a:r>
              <a:rPr lang="bg-BG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които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нарекохме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собствени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стойности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физичната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величина 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Математически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представяме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величина</a:t>
            </a:r>
            <a:r>
              <a:rPr lang="bg-BG" sz="2000" dirty="0" smtClean="0">
                <a:latin typeface="Times New Roman" pitchFamily="18" charset="0"/>
                <a:cs typeface="Times New Roman" pitchFamily="18" charset="0"/>
              </a:rPr>
              <a:t>та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f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 оператора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.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ператор</a:t>
            </a:r>
            <a:r>
              <a:rPr lang="bg-BG" sz="2000" dirty="0" err="1" smtClean="0">
                <a:latin typeface="Times New Roman" pitchFamily="18" charset="0"/>
                <a:cs typeface="Times New Roman" pitchFamily="18" charset="0"/>
              </a:rPr>
              <a:t>ът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има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собствени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функции (те се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оказват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собствени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функции                        на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величината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) и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собствени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стойности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(те се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оказват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собствени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стойности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              на вели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-</a:t>
            </a:r>
          </a:p>
          <a:p>
            <a:pPr>
              <a:buNone/>
            </a:pP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чината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). 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Собствените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функции на оператора  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собствени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функции на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величина</a:t>
            </a:r>
            <a:r>
              <a:rPr lang="bg-BG" sz="2000" dirty="0" smtClean="0">
                <a:latin typeface="Times New Roman" pitchFamily="18" charset="0"/>
                <a:cs typeface="Times New Roman" pitchFamily="18" charset="0"/>
              </a:rPr>
              <a:t>та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собствените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стойности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на оператора  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собствени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стойности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на величина та 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!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0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10432" y="6564337"/>
            <a:ext cx="2133600" cy="365125"/>
          </a:xfrm>
        </p:spPr>
        <p:txBody>
          <a:bodyPr/>
          <a:lstStyle/>
          <a:p>
            <a:fld id="{2ADFFEBF-AC71-420D-9A36-DFCB78D0D215}" type="slidenum">
              <a:rPr lang="en-US" smtClean="0"/>
              <a:pPr/>
              <a:t>9</a:t>
            </a:fld>
            <a:endParaRPr lang="en-US" dirty="0"/>
          </a:p>
        </p:txBody>
      </p:sp>
      <p:graphicFrame>
        <p:nvGraphicFramePr>
          <p:cNvPr id="20482" name="Object 2"/>
          <p:cNvGraphicFramePr>
            <a:graphicFrameLocks noChangeAspect="1"/>
          </p:cNvGraphicFramePr>
          <p:nvPr/>
        </p:nvGraphicFramePr>
        <p:xfrm>
          <a:off x="7715272" y="5500702"/>
          <a:ext cx="285752" cy="395657"/>
        </p:xfrm>
        <a:graphic>
          <a:graphicData uri="http://schemas.openxmlformats.org/presentationml/2006/ole">
            <p:oleObj spid="_x0000_s20482" name="Equation" r:id="rId3" imgW="164880" imgH="228600" progId="Equation.DSMT4">
              <p:embed/>
            </p:oleObj>
          </a:graphicData>
        </a:graphic>
      </p:graphicFrame>
      <p:graphicFrame>
        <p:nvGraphicFramePr>
          <p:cNvPr id="20483" name="Object 3"/>
          <p:cNvGraphicFramePr>
            <a:graphicFrameLocks noChangeAspect="1"/>
          </p:cNvGraphicFramePr>
          <p:nvPr/>
        </p:nvGraphicFramePr>
        <p:xfrm>
          <a:off x="3500430" y="1044187"/>
          <a:ext cx="1190632" cy="455987"/>
        </p:xfrm>
        <a:graphic>
          <a:graphicData uri="http://schemas.openxmlformats.org/presentationml/2006/ole">
            <p:oleObj spid="_x0000_s20483" name="Equation" r:id="rId4" imgW="596880" imgH="228600" progId="Equation.DSMT4">
              <p:embed/>
            </p:oleObj>
          </a:graphicData>
        </a:graphic>
      </p:graphicFrame>
      <p:graphicFrame>
        <p:nvGraphicFramePr>
          <p:cNvPr id="20484" name="Object 4"/>
          <p:cNvGraphicFramePr>
            <a:graphicFrameLocks noChangeAspect="1"/>
          </p:cNvGraphicFramePr>
          <p:nvPr/>
        </p:nvGraphicFramePr>
        <p:xfrm>
          <a:off x="3863981" y="4418022"/>
          <a:ext cx="1565275" cy="368300"/>
        </p:xfrm>
        <a:graphic>
          <a:graphicData uri="http://schemas.openxmlformats.org/presentationml/2006/ole">
            <p:oleObj spid="_x0000_s20484" name="Equation" r:id="rId5" imgW="863280" imgH="203040" progId="Equation.DSMT4">
              <p:embed/>
            </p:oleObj>
          </a:graphicData>
        </a:graphic>
      </p:graphicFrame>
      <p:graphicFrame>
        <p:nvGraphicFramePr>
          <p:cNvPr id="20485" name="Object 5"/>
          <p:cNvGraphicFramePr>
            <a:graphicFrameLocks noChangeAspect="1"/>
          </p:cNvGraphicFramePr>
          <p:nvPr/>
        </p:nvGraphicFramePr>
        <p:xfrm>
          <a:off x="357158" y="4762510"/>
          <a:ext cx="1428760" cy="381002"/>
        </p:xfrm>
        <a:graphic>
          <a:graphicData uri="http://schemas.openxmlformats.org/presentationml/2006/ole">
            <p:oleObj spid="_x0000_s20485" name="Equation" r:id="rId6" imgW="761760" imgH="203040" progId="Equation.DSMT4">
              <p:embed/>
            </p:oleObj>
          </a:graphicData>
        </a:graphic>
      </p:graphicFrame>
      <p:graphicFrame>
        <p:nvGraphicFramePr>
          <p:cNvPr id="20486" name="Object 6"/>
          <p:cNvGraphicFramePr>
            <a:graphicFrameLocks noChangeAspect="1"/>
          </p:cNvGraphicFramePr>
          <p:nvPr/>
        </p:nvGraphicFramePr>
        <p:xfrm>
          <a:off x="5929322" y="5072074"/>
          <a:ext cx="285750" cy="395287"/>
        </p:xfrm>
        <a:graphic>
          <a:graphicData uri="http://schemas.openxmlformats.org/presentationml/2006/ole">
            <p:oleObj spid="_x0000_s20486" name="Equation" r:id="rId7" imgW="164880" imgH="228600" progId="Equation.DSMT4">
              <p:embed/>
            </p:oleObj>
          </a:graphicData>
        </a:graphic>
      </p:graphicFrame>
      <p:graphicFrame>
        <p:nvGraphicFramePr>
          <p:cNvPr id="20487" name="Object 7"/>
          <p:cNvGraphicFramePr>
            <a:graphicFrameLocks noChangeAspect="1"/>
          </p:cNvGraphicFramePr>
          <p:nvPr/>
        </p:nvGraphicFramePr>
        <p:xfrm>
          <a:off x="5857884" y="5500702"/>
          <a:ext cx="1428750" cy="350837"/>
        </p:xfrm>
        <a:graphic>
          <a:graphicData uri="http://schemas.openxmlformats.org/presentationml/2006/ole">
            <p:oleObj spid="_x0000_s20487" name="Equation" r:id="rId8" imgW="825480" imgH="203040" progId="Equation.DSMT4">
              <p:embed/>
            </p:oleObj>
          </a:graphicData>
        </a:graphic>
      </p:graphicFrame>
      <p:graphicFrame>
        <p:nvGraphicFramePr>
          <p:cNvPr id="20488" name="Object 8"/>
          <p:cNvGraphicFramePr>
            <a:graphicFrameLocks noChangeAspect="1"/>
          </p:cNvGraphicFramePr>
          <p:nvPr/>
        </p:nvGraphicFramePr>
        <p:xfrm>
          <a:off x="6858026" y="5857892"/>
          <a:ext cx="1428750" cy="381000"/>
        </p:xfrm>
        <a:graphic>
          <a:graphicData uri="http://schemas.openxmlformats.org/presentationml/2006/ole">
            <p:oleObj spid="_x0000_s20488" name="Equation" r:id="rId9" imgW="761760" imgH="203040" progId="Equation.DSMT4">
              <p:embed/>
            </p:oleObj>
          </a:graphicData>
        </a:graphic>
      </p:graphicFrame>
      <p:graphicFrame>
        <p:nvGraphicFramePr>
          <p:cNvPr id="20489" name="Object 9"/>
          <p:cNvGraphicFramePr>
            <a:graphicFrameLocks noChangeAspect="1"/>
          </p:cNvGraphicFramePr>
          <p:nvPr/>
        </p:nvGraphicFramePr>
        <p:xfrm>
          <a:off x="8572528" y="2143116"/>
          <a:ext cx="352425" cy="455612"/>
        </p:xfrm>
        <a:graphic>
          <a:graphicData uri="http://schemas.openxmlformats.org/presentationml/2006/ole">
            <p:oleObj spid="_x0000_s20489" name="Equation" r:id="rId10" imgW="177480" imgH="228600" progId="Equation.DSMT4">
              <p:embed/>
            </p:oleObj>
          </a:graphicData>
        </a:graphic>
      </p:graphicFrame>
      <p:graphicFrame>
        <p:nvGraphicFramePr>
          <p:cNvPr id="20490" name="Object 10"/>
          <p:cNvGraphicFramePr>
            <a:graphicFrameLocks noChangeAspect="1"/>
          </p:cNvGraphicFramePr>
          <p:nvPr/>
        </p:nvGraphicFramePr>
        <p:xfrm>
          <a:off x="7643834" y="5143512"/>
          <a:ext cx="285750" cy="395287"/>
        </p:xfrm>
        <a:graphic>
          <a:graphicData uri="http://schemas.openxmlformats.org/presentationml/2006/ole">
            <p:oleObj spid="_x0000_s20490" name="Equation" r:id="rId11" imgW="164880" imgH="228600" progId="Equation.DSMT4">
              <p:embed/>
            </p:oleObj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imes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times-template</Template>
  <TotalTime>1476</TotalTime>
  <Words>1922</Words>
  <PresentationFormat>On-screen Show (4:3)</PresentationFormat>
  <Paragraphs>408</Paragraphs>
  <Slides>23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23</vt:i4>
      </vt:variant>
    </vt:vector>
  </HeadingPairs>
  <TitlesOfParts>
    <vt:vector size="26" baseType="lpstr">
      <vt:lpstr>times-template</vt:lpstr>
      <vt:lpstr>Equation</vt:lpstr>
      <vt:lpstr>MathType 6.0 Equation</vt:lpstr>
      <vt:lpstr>ЗА МАТЕМАТИЧЕСКИТЕ ОСНОВИ НА  КВАНТОВАТА МЕХАНИКА  (ЛЕКЦИЯ 4; Гл. 7)</vt:lpstr>
      <vt:lpstr>7.1     ХИЛБЕРТОВО ПРОСТРАНСТВО</vt:lpstr>
      <vt:lpstr>7.1     ХИЛБЕРТОВО ПРОСТРАНСТВО</vt:lpstr>
      <vt:lpstr>7.2. СРЕДНИ СТОЙНОСТИ НА ДИНАМИЧНИТЕ ПРОМЕНЛИВИ И ОПЕРАТОРИ</vt:lpstr>
      <vt:lpstr>7.2. СРЕДНИ СТОЙНОСТИ НА ДИНАМИЧНИТЕ ПРОМЕНЛИВИ И ОПЕРАТОРИ</vt:lpstr>
      <vt:lpstr>7.2. СРЕДНИ СТОЙНОСТИ НА ДИНАМИЧНИТЕ ПРОМЕНЛИВИ И ОПЕРАТОРИдзсздббдф</vt:lpstr>
      <vt:lpstr>7.3 ОПЕРАТОРИ В КВАНТОВАТА МЕХАНика</vt:lpstr>
      <vt:lpstr>7.3 ОПЕРАТОРИ В КВАНТОВАТА МЕХАНика</vt:lpstr>
      <vt:lpstr>7.4. СОБСТВЕНИ ФУНКЦИИ И СОБСТВЕНИ СТОЙНОСТИ НА ОПЕРАТОРИ</vt:lpstr>
      <vt:lpstr>7.4. СОБСТВЕНИ ФУНКЦИИ И СОБСТВЕНИ СТОЙНОСТИ НА ОПЕРАТОРИ</vt:lpstr>
      <vt:lpstr>7.4. СОБСТВЕНИ ФУНКЦИИ И СОБСТВЕНИ СТОЙНОСТИ НА ОПЕРАТОРИ</vt:lpstr>
      <vt:lpstr>7.4. СОБСТВЕНИ ФУНКЦИИ И СОБСТВЕНИ СТОЙНОСТИ НА ОПЕРАТОРИ</vt:lpstr>
      <vt:lpstr>7.5 ПРИНЦИП НА ХАЙЗЕНБЕРГ</vt:lpstr>
      <vt:lpstr>7.5 ПРИНЦИП НА ХАЙЗЕНБЕРГ</vt:lpstr>
      <vt:lpstr>7.6  СУПЕРПОЗИЦИЯ НА СЪСТОЯНИЯ С НЕПРЕКЪСНАТА ВЕЛИЧИНА</vt:lpstr>
      <vt:lpstr>7.6  СУПЕРПОЗИЦИЯ НА СЪСТОЯНИЯ С НЕПРЕКЪСНАТА ВЕЛИЧИНА</vt:lpstr>
      <vt:lpstr>7.6  СУПЕРПОЗИЦИЯ НА СЪСТОЯНИЯ С НЕПРЕКЪСНАТА ВЕЛИЧИНА</vt:lpstr>
      <vt:lpstr>7.6  СУПЕРПОЗИЦИЯ НА СЪСТОЯНИЯ С НЕПРЕКЪСНАТА ВЕЛИЧИНА</vt:lpstr>
      <vt:lpstr>ЕЛЕМЕНТИ ОТ ТЕОРИЯТА НА ПРЕДСТАВЯНИЯТА</vt:lpstr>
      <vt:lpstr>ЕЛЕМЕНТИ ОТ ТЕОРИЯТА НА ПРЕДСТАВЯНИЯТА</vt:lpstr>
      <vt:lpstr>ЕЛЕМЕНТИ ОТ ТЕОРИЯТА НА ПРЕДСТАВЯНИЯТА</vt:lpstr>
      <vt:lpstr>ЕЛЕМЕНТИ ОТ ТЕОРИЯТА НА ПРЕДСТАВЯНИЯТА</vt:lpstr>
      <vt:lpstr>ЕЛЕМЕНТИ ОТ ТЕОРИЯТА НА ПРЕДСТАВЯНИЯТА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2017-02-10T12:41:15Z</dcterms:created>
  <dcterms:modified xsi:type="dcterms:W3CDTF">2017-03-16T16:57:19Z</dcterms:modified>
</cp:coreProperties>
</file>