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9" r:id="rId2"/>
    <p:sldId id="257" r:id="rId3"/>
    <p:sldId id="258" r:id="rId4"/>
    <p:sldId id="259" r:id="rId5"/>
    <p:sldId id="302" r:id="rId6"/>
    <p:sldId id="299" r:id="rId7"/>
    <p:sldId id="260" r:id="rId8"/>
    <p:sldId id="291" r:id="rId9"/>
    <p:sldId id="263" r:id="rId10"/>
    <p:sldId id="301" r:id="rId11"/>
    <p:sldId id="265" r:id="rId12"/>
    <p:sldId id="29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3" r:id="rId21"/>
    <p:sldId id="273" r:id="rId22"/>
    <p:sldId id="280" r:id="rId23"/>
    <p:sldId id="281" r:id="rId24"/>
    <p:sldId id="294" r:id="rId25"/>
    <p:sldId id="303" r:id="rId26"/>
    <p:sldId id="283" r:id="rId27"/>
    <p:sldId id="305" r:id="rId28"/>
    <p:sldId id="308" r:id="rId29"/>
    <p:sldId id="284" r:id="rId30"/>
    <p:sldId id="285" r:id="rId31"/>
    <p:sldId id="286" r:id="rId32"/>
    <p:sldId id="306" r:id="rId33"/>
    <p:sldId id="307" r:id="rId34"/>
    <p:sldId id="288" r:id="rId35"/>
    <p:sldId id="289" r:id="rId36"/>
    <p:sldId id="290" r:id="rId37"/>
    <p:sldId id="298" r:id="rId38"/>
    <p:sldId id="296" r:id="rId39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59" autoAdjust="0"/>
  </p:normalViewPr>
  <p:slideViewPr>
    <p:cSldViewPr>
      <p:cViewPr>
        <p:scale>
          <a:sx n="107" d="100"/>
          <a:sy n="107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1.wmf"/><Relationship Id="rId4" Type="http://schemas.openxmlformats.org/officeDocument/2006/relationships/image" Target="../media/image26.wmf"/><Relationship Id="rId9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51.wmf"/><Relationship Id="rId18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28.wmf"/><Relationship Id="rId12" Type="http://schemas.openxmlformats.org/officeDocument/2006/relationships/image" Target="../media/image50.wmf"/><Relationship Id="rId17" Type="http://schemas.openxmlformats.org/officeDocument/2006/relationships/image" Target="../media/image55.wmf"/><Relationship Id="rId2" Type="http://schemas.openxmlformats.org/officeDocument/2006/relationships/image" Target="../media/image45.wmf"/><Relationship Id="rId16" Type="http://schemas.openxmlformats.org/officeDocument/2006/relationships/image" Target="../media/image54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3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image" Target="../media/image30.wmf"/><Relationship Id="rId19" Type="http://schemas.openxmlformats.org/officeDocument/2006/relationships/image" Target="../media/image57.wmf"/><Relationship Id="rId4" Type="http://schemas.openxmlformats.org/officeDocument/2006/relationships/image" Target="../media/image47.wmf"/><Relationship Id="rId9" Type="http://schemas.openxmlformats.org/officeDocument/2006/relationships/image" Target="../media/image7.wmf"/><Relationship Id="rId1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060B900-E26D-42E5-AB51-02198B039F2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xmlns="" val="2559815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0B900-E26D-42E5-AB51-02198B039F23}" type="slidenum">
              <a:rPr lang="bg-BG" altLang="bg-BG" smtClean="0"/>
              <a:pPr>
                <a:defRPr/>
              </a:pPr>
              <a:t>1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0B900-E26D-42E5-AB51-02198B039F23}" type="slidenum">
              <a:rPr lang="bg-BG" altLang="bg-BG" smtClean="0"/>
              <a:pPr>
                <a:defRPr/>
              </a:pPr>
              <a:t>2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4F6EEF-F4E2-49E7-84D1-795D55A84D7F}" type="slidenum">
              <a:rPr lang="bg-BG" altLang="bg-BG" smtClean="0">
                <a:cs typeface="Arial" charset="0"/>
              </a:rPr>
              <a:pPr/>
              <a:t>4</a:t>
            </a:fld>
            <a:endParaRPr lang="bg-BG" altLang="bg-B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4F6EEF-F4E2-49E7-84D1-795D55A84D7F}" type="slidenum">
              <a:rPr lang="bg-BG" altLang="bg-BG" smtClean="0">
                <a:cs typeface="Arial" charset="0"/>
              </a:rPr>
              <a:pPr/>
              <a:t>5</a:t>
            </a:fld>
            <a:endParaRPr lang="bg-BG" altLang="bg-B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4F6EEF-F4E2-49E7-84D1-795D55A84D7F}" type="slidenum">
              <a:rPr lang="bg-BG" altLang="bg-BG" smtClean="0">
                <a:cs typeface="Arial" charset="0"/>
              </a:rPr>
              <a:pPr/>
              <a:t>6</a:t>
            </a:fld>
            <a:endParaRPr lang="bg-BG" altLang="bg-B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94ED69-71C9-4D01-AB10-8A372EE22F04}" type="slidenum">
              <a:rPr lang="bg-BG" altLang="bg-BG" smtClean="0">
                <a:cs typeface="Arial" charset="0"/>
              </a:rPr>
              <a:pPr/>
              <a:t>9</a:t>
            </a:fld>
            <a:endParaRPr lang="bg-BG" altLang="bg-B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94ED69-71C9-4D01-AB10-8A372EE22F04}" type="slidenum">
              <a:rPr lang="bg-BG" altLang="bg-BG" smtClean="0">
                <a:cs typeface="Arial" charset="0"/>
              </a:rPr>
              <a:pPr/>
              <a:t>10</a:t>
            </a:fld>
            <a:endParaRPr lang="bg-BG" altLang="bg-BG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CF2-BC55-4253-B47C-EE66787BDF4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90F7D-928F-455A-AA07-75E472ED735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4B33-3327-4CCF-B652-94122DED5BC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EB30-FAE4-4F46-948D-DA949AAA2E8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CFC6-4DAB-4067-B4CD-6F471A92A67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94EB-61F6-403E-B438-690F41181B0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6F04-D620-4AC8-A9EC-93FB8336849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B365-63F8-4A2A-A568-7767A10A63E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CDCE-1871-4ABF-AEBD-D9638A7F865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7C05-EA29-4F6D-8185-3DDF0074EB0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C4802-B796-4C2A-A5FD-1FA0FDE21A6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6B60CF5-FC9D-43D7-B5C1-7D8BBA8C00E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34.emf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58.emf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66.emf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emf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4288" y="-134022"/>
            <a:ext cx="9129712" cy="692150"/>
          </a:xfrm>
        </p:spPr>
        <p:txBody>
          <a:bodyPr/>
          <a:lstStyle/>
          <a:p>
            <a:pPr eaLnBrk="1" hangingPunct="1"/>
            <a:r>
              <a:rPr lang="en-US" altLang="bg-BG" sz="2400" b="1" dirty="0" smtClean="0"/>
              <a:t>19.</a:t>
            </a:r>
            <a:r>
              <a:rPr lang="en-US" altLang="bg-BG" sz="2400" dirty="0" smtClean="0"/>
              <a:t> </a:t>
            </a:r>
            <a:r>
              <a:rPr lang="bg-BG" altLang="bg-BG" sz="2400" b="1" dirty="0" smtClean="0"/>
              <a:t>СТАНДАТЕМ МОДЕЛ (СМ)</a:t>
            </a:r>
            <a:endParaRPr lang="bg-BG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0098" y="330532"/>
            <a:ext cx="7397767" cy="6481763"/>
          </a:xfrm>
        </p:spPr>
        <p:txBody>
          <a:bodyPr/>
          <a:lstStyle/>
          <a:p>
            <a:pPr eaLnBrk="1" hangingPunct="1">
              <a:defRPr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§ 19.1.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Въведение</a:t>
            </a:r>
          </a:p>
          <a:p>
            <a:pPr eaLnBrk="1" hangingPunct="1">
              <a:defRPr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елементарни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и фундаментални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частици;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признаци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класификация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‒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взаимодие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античастици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§ 19.2.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Фундаментални частици на материята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фундаментални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частици; фундаменталните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фермиони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горни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и долни </a:t>
            </a:r>
            <a:r>
              <a:rPr lang="bg-BG" sz="2000" i="1" dirty="0" err="1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3 неутрина ; заряд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§ 19.3.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 Античастици</a:t>
            </a:r>
          </a:p>
          <a:p>
            <a:pPr eaLnBrk="1" hangingPunct="1">
              <a:defRPr/>
            </a:pP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Античастици; вътрешно свойство; </a:t>
            </a:r>
            <a:r>
              <a:rPr lang="bg-BG" sz="2000" i="1" dirty="0" err="1">
                <a:latin typeface="Times New Roman" pitchFamily="18" charset="0"/>
                <a:cs typeface="Times New Roman" pitchFamily="18" charset="0"/>
              </a:rPr>
              <a:t>лептонен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заряд;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запаз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defRPr/>
            </a:pP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ването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му; неутрона и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неутрино; позитрон;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фундаментални </a:t>
            </a:r>
            <a:r>
              <a:rPr lang="bg-BG" sz="2000" i="1" dirty="0" err="1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000" i="1" dirty="0" err="1">
                <a:latin typeface="Times New Roman" pitchFamily="18" charset="0"/>
                <a:cs typeface="Times New Roman" pitchFamily="18" charset="0"/>
              </a:rPr>
              <a:t>антилептони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2000" i="1" dirty="0" err="1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зарядантикварки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19.4.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Четирите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фундаментални сили </a:t>
            </a:r>
          </a:p>
          <a:p>
            <a:pPr eaLnBrk="1" hangingPunct="1">
              <a:defRPr/>
            </a:pP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Фундаментални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сили; силно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взаимодие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то и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лепто-ни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; свободни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(?);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слабо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000" i="1" dirty="0" err="1" smtClean="0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§ 19.5.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Преносители на взаимодействието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i="1" spc="-2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ундаментални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бозони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; фундаментални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взаимод-ия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прено-сители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; промеждутъчни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бозони</a:t>
            </a:r>
            <a:r>
              <a:rPr lang="bg-BG" sz="2000" spc="-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sz="2000" spc="-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елек-трослабо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Хигс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бозон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; цвят; квантова </a:t>
            </a: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хромодина</a:t>
            </a:r>
            <a:endParaRPr lang="bg-BG" sz="2000" i="1" spc="-2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bg-BG" sz="2000" i="1" spc="-20" dirty="0" err="1" smtClean="0">
                <a:latin typeface="Times New Roman" pitchFamily="18" charset="0"/>
                <a:cs typeface="Times New Roman" pitchFamily="18" charset="0"/>
              </a:rPr>
              <a:t>мика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; хипотези </a:t>
            </a:r>
            <a:r>
              <a:rPr lang="bg-BG" sz="2000" i="1" spc="-20" dirty="0">
                <a:latin typeface="Times New Roman" pitchFamily="18" charset="0"/>
                <a:cs typeface="Times New Roman" pitchFamily="18" charset="0"/>
              </a:rPr>
              <a:t>за Великото </a:t>
            </a:r>
            <a:r>
              <a:rPr lang="bg-BG" sz="2000" i="1" spc="-20" dirty="0" smtClean="0">
                <a:latin typeface="Times New Roman" pitchFamily="18" charset="0"/>
                <a:cs typeface="Times New Roman" pitchFamily="18" charset="0"/>
              </a:rPr>
              <a:t>обединение; стандартен модел.</a:t>
            </a:r>
            <a:endParaRPr lang="bg-BG" sz="200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8BC03-2F6F-4822-9CFC-80A1F4520B07}" type="slidenum">
              <a:rPr lang="bg-BG" altLang="bg-BG" smtClean="0">
                <a:cs typeface="Arial" charset="0"/>
              </a:rPr>
              <a:pPr/>
              <a:t>1</a:t>
            </a:fld>
            <a:endParaRPr lang="bg-BG" altLang="bg-BG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CC7733-2B16-49A1-BCCB-5D3CEDE39A6D}" type="slidenum">
              <a:rPr lang="bg-BG" altLang="bg-BG" smtClean="0">
                <a:cs typeface="Arial" charset="0"/>
              </a:rPr>
              <a:pPr/>
              <a:t>10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103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90" y="-171450"/>
            <a:ext cx="6500826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cap="all" dirty="0"/>
              <a:t>§ </a:t>
            </a:r>
            <a:r>
              <a:rPr lang="ru-RU" sz="2400" b="1" cap="all" dirty="0" smtClean="0"/>
              <a:t>19.2. Фундаментални </a:t>
            </a:r>
            <a:r>
              <a:rPr lang="ru-RU" sz="2400" b="1" cap="all" dirty="0"/>
              <a:t>частици</a:t>
            </a:r>
            <a:endParaRPr lang="bg-BG" sz="2400" b="1" cap="all" dirty="0"/>
          </a:p>
        </p:txBody>
      </p:sp>
      <p:sp>
        <p:nvSpPr>
          <p:cNvPr id="10406" name="Rectangle 10265"/>
          <p:cNvSpPr>
            <a:spLocks noChangeArrowheads="1"/>
          </p:cNvSpPr>
          <p:nvPr/>
        </p:nvSpPr>
        <p:spPr bwMode="auto">
          <a:xfrm>
            <a:off x="-71470" y="214290"/>
            <a:ext cx="814393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  • Три неутрина – </a:t>
            </a:r>
            <a:r>
              <a:rPr lang="bg-BG" altLang="bg-BG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малки неутрони</a:t>
            </a:r>
            <a:r>
              <a:rPr lang="bg-BG" altLang="bg-BG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 Трите частици, свързани съответно с е, </a:t>
            </a:r>
            <a:r>
              <a:rPr lang="el-GR" sz="2400" spc="-2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l-GR" sz="2400" spc="-2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, се наричат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не-утрина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. Това не е същото като да кажем, че неутронът </a:t>
            </a:r>
            <a:r>
              <a:rPr lang="bg-BG" sz="2400" b="1" spc="-20" dirty="0" smtClean="0">
                <a:latin typeface="Times New Roman" pitchFamily="18" charset="0"/>
                <a:cs typeface="Times New Roman" pitchFamily="18" charset="0"/>
              </a:rPr>
              <a:t>има заряд нула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. Неутронът от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разтояние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изглежда неутрален обект, т. к. зарядите на трите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кварка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взаимно се  компенсират – сумарният им заряд е нула. Експериментално са </a:t>
            </a:r>
            <a:r>
              <a:rPr lang="bg-BG" sz="2400" spc="-10" dirty="0" err="1" smtClean="0">
                <a:latin typeface="Times New Roman" pitchFamily="18" charset="0"/>
                <a:cs typeface="Times New Roman" pitchFamily="18" charset="0"/>
              </a:rPr>
              <a:t>установе-ни</a:t>
            </a:r>
            <a:r>
              <a:rPr lang="bg-BG" sz="2400" spc="-10" dirty="0" smtClean="0">
                <a:latin typeface="Times New Roman" pitchFamily="18" charset="0"/>
                <a:cs typeface="Times New Roman" pitchFamily="18" charset="0"/>
              </a:rPr>
              <a:t> заредени обекти в неутрона. Неутриното обаче е </a:t>
            </a:r>
            <a:r>
              <a:rPr lang="bg-BG" sz="2400" spc="-10" dirty="0" err="1" smtClean="0">
                <a:latin typeface="Times New Roman" pitchFamily="18" charset="0"/>
                <a:cs typeface="Times New Roman" pitchFamily="18" charset="0"/>
              </a:rPr>
              <a:t>фунда-ментална</a:t>
            </a:r>
            <a:r>
              <a:rPr lang="bg-BG" sz="2400" spc="-10" dirty="0" smtClean="0">
                <a:latin typeface="Times New Roman" pitchFamily="18" charset="0"/>
                <a:cs typeface="Times New Roman" pitchFamily="18" charset="0"/>
              </a:rPr>
              <a:t> частица и няма компоненти вътре в себе си. </a:t>
            </a:r>
            <a:r>
              <a:rPr lang="bg-BG" sz="2400" spc="-10" dirty="0" err="1" smtClean="0">
                <a:latin typeface="Times New Roman" pitchFamily="18" charset="0"/>
                <a:cs typeface="Times New Roman" pitchFamily="18" charset="0"/>
              </a:rPr>
              <a:t>Раз-ликата</a:t>
            </a:r>
            <a:r>
              <a:rPr lang="bg-BG" sz="2400" spc="-10" dirty="0" smtClean="0">
                <a:latin typeface="Times New Roman" pitchFamily="18" charset="0"/>
                <a:cs typeface="Times New Roman" pitchFamily="18" charset="0"/>
              </a:rPr>
              <a:t> в нулевия заряд между 2-те </a:t>
            </a:r>
            <a:r>
              <a:rPr lang="bg-BG" sz="2400" i="1" spc="-10" dirty="0" smtClean="0">
                <a:latin typeface="Times New Roman" pitchFamily="18" charset="0"/>
                <a:cs typeface="Times New Roman" pitchFamily="18" charset="0"/>
              </a:rPr>
              <a:t>частици:</a:t>
            </a:r>
            <a:r>
              <a:rPr lang="bg-BG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spc="-10" dirty="0" smtClean="0">
                <a:latin typeface="Times New Roman" pitchFamily="18" charset="0"/>
                <a:cs typeface="Times New Roman" pitchFamily="18" charset="0"/>
              </a:rPr>
              <a:t>неутрално </a:t>
            </a:r>
            <a:r>
              <a:rPr lang="bg-BG" sz="2400" spc="-10" dirty="0" smtClean="0">
                <a:latin typeface="Times New Roman" pitchFamily="18" charset="0"/>
                <a:cs typeface="Times New Roman" pitchFamily="18" charset="0"/>
              </a:rPr>
              <a:t>неутрино и неутрон с </a:t>
            </a:r>
            <a:r>
              <a:rPr lang="bg-BG" sz="2400" i="1" spc="-10" dirty="0" smtClean="0">
                <a:latin typeface="Times New Roman" pitchFamily="18" charset="0"/>
                <a:cs typeface="Times New Roman" pitchFamily="18" charset="0"/>
              </a:rPr>
              <a:t>нулев заряд.</a:t>
            </a:r>
            <a:r>
              <a:rPr lang="bg-BG" sz="24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  Неутриното има или изключително </a:t>
            </a:r>
            <a:r>
              <a:rPr lang="bg-BG" sz="2400" b="1" spc="-20" dirty="0" smtClean="0">
                <a:latin typeface="Times New Roman" pitchFamily="18" charset="0"/>
                <a:cs typeface="Times New Roman" pitchFamily="18" charset="0"/>
              </a:rPr>
              <a:t>малка маса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още няма маса. Експериментите с електрон и неутрино показ-ват, че масата на неутриното е                 . Много физици смятат, че неутриното </a:t>
            </a:r>
            <a:r>
              <a:rPr lang="bg-BG" sz="2400" b="1" spc="-20" dirty="0" smtClean="0">
                <a:latin typeface="Times New Roman" pitchFamily="18" charset="0"/>
                <a:cs typeface="Times New Roman" pitchFamily="18" charset="0"/>
              </a:rPr>
              <a:t>въобще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няма маса. Естествено е да попитаме, като то няма електричен заряд и маса, въобще съществува ли. В </a:t>
            </a:r>
            <a:r>
              <a:rPr lang="bg-BG" sz="2400" b="1" spc="-20" dirty="0" smtClean="0">
                <a:latin typeface="Times New Roman" pitchFamily="18" charset="0"/>
                <a:cs typeface="Times New Roman" pitchFamily="18" charset="0"/>
              </a:rPr>
              <a:t>стандартния модел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се приема, че неутрината са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безмасови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bg-BG" altLang="bg-BG" sz="2400" b="1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3893546" y="4634568"/>
          <a:ext cx="1259096" cy="402910"/>
        </p:xfrm>
        <a:graphic>
          <a:graphicData uri="http://schemas.openxmlformats.org/presentationml/2006/ole">
            <p:oleObj spid="_x0000_s70661" name="Equation" r:id="rId4" imgW="7112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E59C38-18FD-4409-86B8-AC9D92B0D205}" type="slidenum">
              <a:rPr lang="bg-BG" altLang="bg-BG" smtClean="0">
                <a:cs typeface="Arial" charset="0"/>
              </a:rPr>
              <a:pPr/>
              <a:t>11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470" y="428604"/>
            <a:ext cx="8072494" cy="6381750"/>
          </a:xfrm>
        </p:spPr>
        <p:txBody>
          <a:bodyPr/>
          <a:lstStyle/>
          <a:p>
            <a:pPr eaLnBrk="1" hangingPunct="1">
              <a:lnSpc>
                <a:spcPts val="3600"/>
              </a:lnSpc>
              <a:defRPr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Заряд на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ts val="3600"/>
              </a:lnSpc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Като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означим заряда на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кварка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       ,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а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имаме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bg-BG" alt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 marL="0" indent="0" eaLnBrk="1" hangingPunct="1">
              <a:buFontTx/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600"/>
              </a:lnSpc>
              <a:buFontTx/>
              <a:buNone/>
              <a:defRPr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имат заряди +2/3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или –1/3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 има три основни стойности за заряд –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+2/3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(горни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–1/3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(долни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(електрон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). При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експериментал-ното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откритие 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промеждутъчните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бозони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            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анализа 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времето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за живот 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е установено сигурно, че има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само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три поколения фундаментални фермиони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6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01" name="Object 89"/>
          <p:cNvGraphicFramePr>
            <a:graphicFrameLocks noChangeAspect="1"/>
          </p:cNvGraphicFramePr>
          <p:nvPr/>
        </p:nvGraphicFramePr>
        <p:xfrm>
          <a:off x="169863" y="2838452"/>
          <a:ext cx="4065587" cy="876300"/>
        </p:xfrm>
        <a:graphic>
          <a:graphicData uri="http://schemas.openxmlformats.org/presentationml/2006/ole">
            <p:oleObj spid="_x0000_s13422" name="Equation" r:id="rId3" imgW="1942920" imgH="419040" progId="Equation.DSMT4">
              <p:embed/>
            </p:oleObj>
          </a:graphicData>
        </a:graphic>
      </p:graphicFrame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-642974" y="44450"/>
            <a:ext cx="8229600" cy="34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cap="all" dirty="0" smtClean="0"/>
              <a:t>§ 19.2. </a:t>
            </a:r>
            <a:r>
              <a:rPr lang="ru-RU" sz="2400" b="1" kern="0" cap="all" dirty="0" err="1" smtClean="0"/>
              <a:t>Фундаментални</a:t>
            </a:r>
            <a:r>
              <a:rPr lang="ru-RU" sz="2400" b="1" kern="0" cap="all" dirty="0" smtClean="0"/>
              <a:t> </a:t>
            </a:r>
            <a:r>
              <a:rPr lang="ru-RU" sz="2400" b="1" kern="0" cap="all" dirty="0" err="1" smtClean="0"/>
              <a:t>частици</a:t>
            </a:r>
            <a:endParaRPr lang="bg-BG" altLang="bg-BG" sz="2400" b="1" kern="0" dirty="0"/>
          </a:p>
        </p:txBody>
      </p:sp>
      <p:pic>
        <p:nvPicPr>
          <p:cNvPr id="13411" name="Picture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778126"/>
            <a:ext cx="15446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Picture 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9615" y="987412"/>
            <a:ext cx="48101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Picture 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7718" y="5618181"/>
            <a:ext cx="14160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68258"/>
            <a:ext cx="281791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423" name="Object 111"/>
          <p:cNvGraphicFramePr>
            <a:graphicFrameLocks noChangeAspect="1"/>
          </p:cNvGraphicFramePr>
          <p:nvPr/>
        </p:nvGraphicFramePr>
        <p:xfrm>
          <a:off x="928662" y="1504939"/>
          <a:ext cx="400050" cy="423863"/>
        </p:xfrm>
        <a:graphic>
          <a:graphicData uri="http://schemas.openxmlformats.org/presentationml/2006/ole">
            <p:oleObj spid="_x0000_s13423" name="Equation" r:id="rId8" imgW="190440" imgH="203040" progId="Equation.DSMT4">
              <p:embed/>
            </p:oleObj>
          </a:graphicData>
        </a:graphic>
      </p:graphicFrame>
      <p:sp>
        <p:nvSpPr>
          <p:cNvPr id="13425" name="Rectangle 1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424" name="Object 112"/>
          <p:cNvGraphicFramePr>
            <a:graphicFrameLocks noChangeAspect="1"/>
          </p:cNvGraphicFramePr>
          <p:nvPr/>
        </p:nvGraphicFramePr>
        <p:xfrm>
          <a:off x="4143372" y="6044562"/>
          <a:ext cx="357158" cy="375956"/>
        </p:xfrm>
        <a:graphic>
          <a:graphicData uri="http://schemas.openxmlformats.org/presentationml/2006/ole">
            <p:oleObj spid="_x0000_s13424" name="Equation" r:id="rId9" imgW="177646" imgH="190335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44" y="428604"/>
            <a:ext cx="6249306" cy="6165850"/>
          </a:xfrm>
        </p:spPr>
        <p:txBody>
          <a:bodyPr/>
          <a:lstStyle/>
          <a:p>
            <a:pPr eaLnBrk="1" hangingPunct="1"/>
            <a:r>
              <a:rPr lang="bg-BG" sz="2400" dirty="0"/>
              <a:t>Да сумираме какви представи </a:t>
            </a:r>
            <a:r>
              <a:rPr lang="bg-BG" sz="2400" dirty="0" smtClean="0"/>
              <a:t>за </a:t>
            </a:r>
            <a:r>
              <a:rPr lang="bg-BG" sz="2400" dirty="0"/>
              <a:t>обекти и явления </a:t>
            </a:r>
            <a:r>
              <a:rPr lang="bg-BG" sz="2400" dirty="0" smtClean="0"/>
              <a:t>въведохме в </a:t>
            </a:r>
            <a:r>
              <a:rPr lang="bg-BG" sz="2400" dirty="0"/>
              <a:t>този </a:t>
            </a:r>
            <a:r>
              <a:rPr lang="bg-BG" sz="2400" dirty="0" smtClean="0"/>
              <a:t>параграф </a:t>
            </a:r>
            <a:r>
              <a:rPr lang="bg-BG" sz="2400" dirty="0"/>
              <a:t>за </a:t>
            </a:r>
            <a:r>
              <a:rPr lang="bg-BG" b="1" i="1" dirty="0"/>
              <a:t>стандартния модел</a:t>
            </a:r>
            <a:r>
              <a:rPr lang="bg-BG" sz="2800" dirty="0"/>
              <a:t>: </a:t>
            </a: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b="1" dirty="0" smtClean="0"/>
              <a:t>12 </a:t>
            </a:r>
            <a:r>
              <a:rPr lang="ru-RU" b="1" dirty="0" smtClean="0"/>
              <a:t>фундаментални частици,</a:t>
            </a:r>
            <a:endParaRPr lang="en-US" b="1" dirty="0" smtClean="0"/>
          </a:p>
          <a:p>
            <a:pPr marL="0" indent="0" eaLnBrk="1" hangingPunct="1">
              <a:buNone/>
            </a:pPr>
            <a:r>
              <a:rPr lang="ru-RU" b="1" dirty="0" smtClean="0"/>
              <a:t>фундаментални</a:t>
            </a:r>
            <a:r>
              <a:rPr lang="en-US" b="1" dirty="0" smtClean="0"/>
              <a:t> </a:t>
            </a:r>
            <a:r>
              <a:rPr lang="bg-BG" b="1" dirty="0" smtClean="0"/>
              <a:t>фермиони,</a:t>
            </a:r>
          </a:p>
          <a:p>
            <a:pPr marL="0" indent="0" eaLnBrk="1" hangingPunct="1">
              <a:buNone/>
            </a:pPr>
            <a:r>
              <a:rPr lang="bg-BG" altLang="bg-BG" b="1" dirty="0" smtClean="0">
                <a:cs typeface="Times New Roman" pitchFamily="18" charset="0"/>
              </a:rPr>
              <a:t>поколенията им,</a:t>
            </a:r>
          </a:p>
          <a:p>
            <a:pPr marL="0" indent="0" eaLnBrk="1" hangingPunct="1">
              <a:buNone/>
            </a:pPr>
            <a:r>
              <a:rPr lang="bg-BG" altLang="bg-BG" b="1" dirty="0" smtClean="0">
                <a:cs typeface="Times New Roman" pitchFamily="18" charset="0"/>
              </a:rPr>
              <a:t>симетрията им, </a:t>
            </a:r>
            <a:endParaRPr lang="bg-BG" b="1" dirty="0"/>
          </a:p>
          <a:p>
            <a:pPr marL="0" indent="0" eaLnBrk="1" hangingPunct="1">
              <a:buNone/>
            </a:pPr>
            <a:r>
              <a:rPr lang="bg-BG" b="1" dirty="0" smtClean="0"/>
              <a:t>горни и долни </a:t>
            </a:r>
            <a:r>
              <a:rPr lang="bg-BG" b="1" dirty="0" err="1" smtClean="0"/>
              <a:t>кварки</a:t>
            </a:r>
            <a:r>
              <a:rPr lang="bg-BG" b="1" dirty="0" smtClean="0"/>
              <a:t>,</a:t>
            </a:r>
          </a:p>
          <a:p>
            <a:pPr marL="0" indent="0" eaLnBrk="1" hangingPunct="1">
              <a:buNone/>
            </a:pPr>
            <a:r>
              <a:rPr lang="bg-BG" b="1" dirty="0" smtClean="0"/>
              <a:t>заряд на </a:t>
            </a:r>
            <a:r>
              <a:rPr lang="bg-BG" b="1" dirty="0" err="1" smtClean="0"/>
              <a:t>кварките</a:t>
            </a:r>
            <a:r>
              <a:rPr lang="bg-BG" b="1" dirty="0" smtClean="0"/>
              <a:t>,</a:t>
            </a:r>
            <a:r>
              <a:rPr lang="bg-BG" dirty="0" smtClean="0"/>
              <a:t> </a:t>
            </a:r>
          </a:p>
          <a:p>
            <a:pPr marL="0" indent="0" eaLnBrk="1" hangingPunct="1">
              <a:buNone/>
            </a:pPr>
            <a:r>
              <a:rPr lang="bg-BG" altLang="bg-BG" b="1" dirty="0" smtClean="0"/>
              <a:t>три неутрина,</a:t>
            </a:r>
          </a:p>
          <a:p>
            <a:pPr marL="0" indent="0" eaLnBrk="1" hangingPunct="1">
              <a:buNone/>
            </a:pPr>
            <a:r>
              <a:rPr lang="bg-BG" altLang="bg-BG" b="1" dirty="0" err="1" smtClean="0"/>
              <a:t>безмасово</a:t>
            </a:r>
            <a:r>
              <a:rPr lang="bg-BG" altLang="bg-BG" b="1" dirty="0" smtClean="0"/>
              <a:t> неутрино.</a:t>
            </a:r>
          </a:p>
          <a:p>
            <a:pPr marL="0" indent="0" eaLnBrk="1" hangingPunct="1">
              <a:buNone/>
            </a:pPr>
            <a:endParaRPr lang="bg-BG" altLang="bg-BG" b="1" dirty="0" smtClean="0"/>
          </a:p>
          <a:p>
            <a:pPr marL="0" indent="0" eaLnBrk="1" hangingPunct="1">
              <a:buNone/>
            </a:pPr>
            <a:endParaRPr lang="bg-BG" altLang="bg-BG" b="1" dirty="0" smtClean="0"/>
          </a:p>
          <a:p>
            <a:pPr marL="0" indent="0" eaLnBrk="1" hangingPunct="1">
              <a:buNone/>
            </a:pPr>
            <a:endParaRPr lang="bg-BG" dirty="0" smtClean="0"/>
          </a:p>
          <a:p>
            <a:pPr marL="0" indent="0" eaLnBrk="1" hangingPunct="1">
              <a:buNone/>
            </a:pPr>
            <a:endParaRPr lang="bg-BG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bg-BG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233803-945A-4CC2-894F-8A054C2E73E4}" type="slidenum">
              <a:rPr lang="bg-BG" altLang="bg-BG" smtClean="0">
                <a:cs typeface="Arial" charset="0"/>
              </a:rPr>
              <a:pPr/>
              <a:t>12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-147490" y="-27384"/>
            <a:ext cx="8686800" cy="5040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§ 19.2. ФУНДАМЕНТАЛНИ ЧАСТИЦИ</a:t>
            </a:r>
            <a:endParaRPr lang="bg-BG" altLang="bg-BG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4EB4A8-F066-4CDC-8E16-A6A6BF5DA3AE}" type="slidenum">
              <a:rPr lang="bg-BG" altLang="bg-BG" smtClean="0">
                <a:cs typeface="Arial" charset="0"/>
              </a:rPr>
              <a:pPr/>
              <a:t>13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-106982" y="142852"/>
            <a:ext cx="9109074" cy="6811987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200" b="1" i="1" dirty="0">
                <a:latin typeface="Times New Roman" pitchFamily="18" charset="0"/>
                <a:cs typeface="Times New Roman" pitchFamily="18" charset="0"/>
              </a:rPr>
              <a:t>Античастици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Дирак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предсказа, а Андерсън експериментално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потвърди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частица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която е еднаква с  електрона, но зарядът е положителен - позитрон.  После се доказва, че на всяка частица с определен ел. заряд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съответства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частица със същите характеристики, но с противоположен заряд –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античастица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bg-BG" altLang="bg-BG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200" b="1" i="1" dirty="0">
                <a:latin typeface="Times New Roman" pitchFamily="18" charset="0"/>
                <a:cs typeface="Times New Roman" pitchFamily="18" charset="0"/>
              </a:rPr>
              <a:t>Вътрешно свойство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Опитът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посочва, че елементарните частици имат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вътрешно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присъщи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противоположни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свойства.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аналогия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ел.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заряд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нарекли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лептонен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барипонен заряд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Оказва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 на всяка частица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съответства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друга,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която се различава само по заряда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електричен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лептонен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или барионен. </a:t>
            </a:r>
          </a:p>
          <a:p>
            <a:pPr eaLnBrk="1" hangingPunct="1">
              <a:buNone/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Лептонен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заряд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физиците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принудени 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въведат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buNone/>
              <a:defRPr/>
            </a:pP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200" spc="-20" dirty="0" smtClean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l-GR" sz="2200" spc="-2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2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подобни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частици. Но те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различни маси и 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С не-</a:t>
            </a:r>
          </a:p>
          <a:p>
            <a:pPr eaLnBrk="1" hangingPunct="1">
              <a:buNone/>
              <a:defRPr/>
            </a:pP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утрината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 е иначе –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нямат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ел.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аряд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, радиус 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и не се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влият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силното</a:t>
            </a:r>
            <a:endParaRPr lang="ru-RU" sz="2200" spc="-2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не е ясно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разликата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spc="-20" dirty="0" err="1" smtClean="0">
                <a:latin typeface="Times New Roman" pitchFamily="18" charset="0"/>
                <a:cs typeface="Times New Roman" pitchFamily="18" charset="0"/>
              </a:rPr>
              <a:t>Ледерман</a:t>
            </a:r>
            <a:r>
              <a:rPr lang="ru-RU" sz="2200" spc="-20" dirty="0" smtClean="0">
                <a:latin typeface="Times New Roman" pitchFamily="18" charset="0"/>
                <a:cs typeface="Times New Roman" pitchFamily="18" charset="0"/>
              </a:rPr>
              <a:t> 1961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убедително с </a:t>
            </a:r>
          </a:p>
          <a:p>
            <a:pPr eaLnBrk="1" hangingPunct="1">
              <a:buNone/>
              <a:defRPr/>
            </a:pP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опит доказва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, че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      се различават. Би трябвало да има свойство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кое</a:t>
            </a:r>
          </a:p>
          <a:p>
            <a:pPr eaLnBrk="1" hangingPunct="1">
              <a:buNone/>
              <a:defRPr/>
            </a:pP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различава неутрината. Очевидно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е, че има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вътрешно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съществено</a:t>
            </a:r>
          </a:p>
          <a:p>
            <a:pPr eaLnBrk="1" hangingPunct="1">
              <a:buNone/>
              <a:defRPr/>
            </a:pP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свойство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, което не можем да измерим с никакви известни до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сега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 начини .</a:t>
            </a:r>
            <a:endParaRPr lang="bg-BG" sz="2200" spc="-20" dirty="0">
              <a:latin typeface="Times New Roman" pitchFamily="18" charset="0"/>
              <a:cs typeface="Times New Roman" pitchFamily="18" charset="0"/>
            </a:endParaRPr>
          </a:p>
          <a:p>
            <a:pPr marL="6362700" indent="0" eaLnBrk="1" hangingPunct="1">
              <a:lnSpc>
                <a:spcPct val="80000"/>
              </a:lnSpc>
              <a:defRPr/>
            </a:pPr>
            <a:endParaRPr lang="bg-BG" altLang="bg-BG" sz="2200" dirty="0">
              <a:latin typeface="Times New Roman" pitchFamily="18" charset="0"/>
              <a:cs typeface="Times New Roman" pitchFamily="18" charset="0"/>
            </a:endParaRPr>
          </a:p>
          <a:p>
            <a:pPr marL="6362700" indent="0" eaLnBrk="1" hangingPunct="1">
              <a:lnSpc>
                <a:spcPct val="80000"/>
              </a:lnSpc>
              <a:defRPr/>
            </a:pPr>
            <a:endParaRPr lang="bg-BG" altLang="bg-BG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6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288" y="-100013"/>
            <a:ext cx="8229600" cy="4318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bg-BG" sz="2400" b="1" kern="0" dirty="0" smtClean="0"/>
              <a:t>§ 19.3.</a:t>
            </a:r>
            <a:r>
              <a:rPr lang="bg-BG" altLang="bg-BG" sz="2400" b="1" kern="0" dirty="0" smtClean="0"/>
              <a:t>  АНТИЧАСТИЦИ</a:t>
            </a:r>
          </a:p>
        </p:txBody>
      </p:sp>
      <p:graphicFrame>
        <p:nvGraphicFramePr>
          <p:cNvPr id="14460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6350655"/>
              </p:ext>
            </p:extLst>
          </p:nvPr>
        </p:nvGraphicFramePr>
        <p:xfrm>
          <a:off x="2482542" y="5375582"/>
          <a:ext cx="398463" cy="506413"/>
        </p:xfrm>
        <a:graphic>
          <a:graphicData uri="http://schemas.openxmlformats.org/presentationml/2006/ole">
            <p:oleObj spid="_x0000_s14500" name="Equation" r:id="rId3" imgW="177646" imgH="228402" progId="Equation.DSMT4">
              <p:embed/>
            </p:oleObj>
          </a:graphicData>
        </a:graphic>
      </p:graphicFrame>
      <p:graphicFrame>
        <p:nvGraphicFramePr>
          <p:cNvPr id="14461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3823648"/>
              </p:ext>
            </p:extLst>
          </p:nvPr>
        </p:nvGraphicFramePr>
        <p:xfrm>
          <a:off x="1875112" y="5375582"/>
          <a:ext cx="371475" cy="447675"/>
        </p:xfrm>
        <a:graphic>
          <a:graphicData uri="http://schemas.openxmlformats.org/presentationml/2006/ole">
            <p:oleObj spid="_x0000_s14501" name="Equation" r:id="rId4" imgW="16488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E12C28-6EEF-4245-8A7E-3A21B10EEAA6}" type="slidenum">
              <a:rPr lang="bg-BG" altLang="bg-BG" smtClean="0">
                <a:cs typeface="Arial" charset="0"/>
              </a:rPr>
              <a:pPr/>
              <a:t>14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346076"/>
          </a:xfrm>
        </p:spPr>
        <p:txBody>
          <a:bodyPr/>
          <a:lstStyle/>
          <a:p>
            <a:pPr eaLnBrk="1" hangingPunct="1"/>
            <a:r>
              <a:rPr lang="ru-RU" altLang="bg-BG" sz="2400" b="1" smtClean="0"/>
              <a:t>§ 19.3.</a:t>
            </a:r>
            <a:r>
              <a:rPr lang="bg-BG" altLang="bg-BG" sz="2400" b="1" smtClean="0"/>
              <a:t>  АНТИЧАСТИЦИ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2592" y="188913"/>
            <a:ext cx="7920740" cy="66246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400" spc="-20" dirty="0" err="1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 се въвежда </a:t>
            </a:r>
            <a:r>
              <a:rPr lang="bg-BG" sz="2400" b="1" spc="-20" dirty="0" err="1">
                <a:latin typeface="Times New Roman" pitchFamily="18" charset="0"/>
                <a:cs typeface="Times New Roman" pitchFamily="18" charset="0"/>
              </a:rPr>
              <a:t>лептонно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 квантово число</a:t>
            </a:r>
            <a:r>
              <a:rPr lang="bg-BG" sz="2400" i="1" spc="-2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съот-ветстващо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bg-BG" sz="2400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spc="-20" dirty="0" err="1">
                <a:latin typeface="Times New Roman" pitchFamily="18" charset="0"/>
                <a:cs typeface="Times New Roman" pitchFamily="18" charset="0"/>
              </a:rPr>
              <a:t>лептонния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spc="-20" dirty="0" smtClean="0"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sz="24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Съществуват 3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различни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лептонни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заряда: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електронен     ,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мюонен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     и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таонен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 – </a:t>
            </a:r>
            <a:endParaRPr lang="en-US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за електрона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ел-то неутрино            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мюона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м-ното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неутрино               за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таона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и за </a:t>
            </a:r>
            <a:r>
              <a:rPr lang="bg-BG" sz="2400" spc="-20" dirty="0" err="1">
                <a:latin typeface="Times New Roman" pitchFamily="18" charset="0"/>
                <a:cs typeface="Times New Roman" pitchFamily="18" charset="0"/>
              </a:rPr>
              <a:t>тау-неутриното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spc="-20" dirty="0" smtClean="0">
                <a:latin typeface="Times New Roman" pitchFamily="18" charset="0"/>
                <a:cs typeface="Times New Roman" pitchFamily="18" charset="0"/>
              </a:rPr>
              <a:t>–            </a:t>
            </a:r>
            <a:r>
              <a:rPr lang="en-US" sz="24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За частиците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, които не са </a:t>
            </a:r>
            <a:r>
              <a:rPr lang="bg-BG" sz="2400" spc="-20" dirty="0" err="1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pPr eaLnBrk="1" hangingPunct="1">
              <a:buNone/>
              <a:defRPr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абл.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Лептонни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заряди. </a:t>
            </a:r>
          </a:p>
          <a:p>
            <a:pPr eaLnBrk="1" hangingPunct="1">
              <a:lnSpc>
                <a:spcPct val="120000"/>
              </a:lnSpc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ептонните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заряди (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лепт-те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) различават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поколе-нията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– за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то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то  –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III-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този заряд не различава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лептона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от неговото неутрино. </a:t>
            </a: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100000"/>
              </a:spcBef>
              <a:defRPr/>
            </a:pP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запазване на заряда</a:t>
            </a: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8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372" y="1419030"/>
            <a:ext cx="10080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6334" y="928670"/>
            <a:ext cx="4270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3865" y="901622"/>
            <a:ext cx="5048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0586" y="1741536"/>
            <a:ext cx="1071570" cy="46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793" y="947738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041" y="2214554"/>
            <a:ext cx="21415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1217599" y="1750000"/>
          <a:ext cx="1104311" cy="500066"/>
        </p:xfrm>
        <a:graphic>
          <a:graphicData uri="http://schemas.openxmlformats.org/presentationml/2006/ole">
            <p:oleObj spid="_x0000_s77825" name="Equation" r:id="rId9" imgW="508000" imgH="228600" progId="Equation.DSMT4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1928794" y="6124890"/>
          <a:ext cx="788987" cy="393700"/>
        </p:xfrm>
        <a:graphic>
          <a:graphicData uri="http://schemas.openxmlformats.org/presentationml/2006/ole">
            <p:oleObj spid="_x0000_s77827" name="Equation" r:id="rId10" imgW="406080" imgH="203040" progId="Equation.DSMT4">
              <p:embed/>
            </p:oleObj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4103628" y="6107718"/>
          <a:ext cx="814387" cy="442913"/>
        </p:xfrm>
        <a:graphic>
          <a:graphicData uri="http://schemas.openxmlformats.org/presentationml/2006/ole">
            <p:oleObj spid="_x0000_s77828" name="Equation" r:id="rId11" imgW="419040" imgH="228600" progId="Equation.DSMT4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6429388" y="6133768"/>
          <a:ext cx="788988" cy="393700"/>
        </p:xfrm>
        <a:graphic>
          <a:graphicData uri="http://schemas.openxmlformats.org/presentationml/2006/ole">
            <p:oleObj spid="_x0000_s77829" name="Equation" r:id="rId12" imgW="406080" imgH="203040" progId="Equation.DSMT4">
              <p:embed/>
            </p:oleObj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57158" y="3035820"/>
          <a:ext cx="6643734" cy="2666356"/>
        </p:xfrm>
        <a:graphic>
          <a:graphicData uri="http://schemas.openxmlformats.org/drawingml/2006/table">
            <a:tbl>
              <a:tblPr/>
              <a:tblGrid>
                <a:gridCol w="2357454"/>
                <a:gridCol w="1714512"/>
                <a:gridCol w="1387765"/>
                <a:gridCol w="1184003"/>
              </a:tblGrid>
              <a:tr h="464618">
                <a:tc>
                  <a:txBody>
                    <a:bodyPr/>
                    <a:lstStyle/>
                    <a:p>
                      <a:pPr marL="180340"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0340"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Лептони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Електронен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Мюонен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Таонен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08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Електрон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3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86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Ел</a:t>
                      </a:r>
                      <a:r>
                        <a:rPr lang="en-US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но </a:t>
                      </a:r>
                      <a:r>
                        <a:rPr lang="bg-BG" sz="2000" i="0" dirty="0">
                          <a:latin typeface="Times New Roman"/>
                          <a:ea typeface="Times New Roman"/>
                          <a:cs typeface="Times New Roman"/>
                        </a:rPr>
                        <a:t>неутрино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86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Мюон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86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Мюонно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000" i="0" dirty="0">
                          <a:latin typeface="Times New Roman"/>
                          <a:ea typeface="Times New Roman"/>
                          <a:cs typeface="Times New Roman"/>
                        </a:rPr>
                        <a:t>неутрино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86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Таон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86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Таонно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000" i="0" dirty="0">
                          <a:latin typeface="Times New Roman"/>
                          <a:ea typeface="Times New Roman"/>
                          <a:cs typeface="Times New Roman"/>
                        </a:rPr>
                        <a:t>неутрино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0" y="0"/>
          <a:ext cx="104775" cy="123825"/>
        </p:xfrm>
        <a:graphic>
          <a:graphicData uri="http://schemas.openxmlformats.org/presentationml/2006/ole">
            <p:oleObj spid="_x0000_s77835" name="Equation" r:id="rId13" imgW="101424" imgH="126780" progId="Equation.DSMT4">
              <p:embed/>
            </p:oleObj>
          </a:graphicData>
        </a:graphic>
      </p:graphicFrame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0" y="0"/>
          <a:ext cx="152400" cy="180975"/>
        </p:xfrm>
        <a:graphic>
          <a:graphicData uri="http://schemas.openxmlformats.org/presentationml/2006/ole">
            <p:oleObj spid="_x0000_s77834" name="Equation" r:id="rId14" imgW="152202" imgH="177569" progId="Equation.DSMT4">
              <p:embed/>
            </p:oleObj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0" y="0"/>
          <a:ext cx="114300" cy="142875"/>
        </p:xfrm>
        <a:graphic>
          <a:graphicData uri="http://schemas.openxmlformats.org/presentationml/2006/ole">
            <p:oleObj spid="_x0000_s77833" name="Equation" r:id="rId15" imgW="114201" imgH="139579" progId="Equation.DSMT4">
              <p:embed/>
            </p:oleObj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0" y="0"/>
          <a:ext cx="161925" cy="190500"/>
        </p:xfrm>
        <a:graphic>
          <a:graphicData uri="http://schemas.openxmlformats.org/presentationml/2006/ole">
            <p:oleObj spid="_x0000_s77832" name="Equation" r:id="rId16" imgW="164957" imgH="190335" progId="Equation.DSMT4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0" y="0"/>
          <a:ext cx="104775" cy="123825"/>
        </p:xfrm>
        <a:graphic>
          <a:graphicData uri="http://schemas.openxmlformats.org/presentationml/2006/ole">
            <p:oleObj spid="_x0000_s77831" name="Equation" r:id="rId17" imgW="101424" imgH="126780" progId="Equation.DSMT4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0" y="0"/>
          <a:ext cx="152400" cy="180975"/>
        </p:xfrm>
        <a:graphic>
          <a:graphicData uri="http://schemas.openxmlformats.org/presentationml/2006/ole">
            <p:oleObj spid="_x0000_s77830" name="Equation" r:id="rId18" imgW="152202" imgH="177569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5F1BA0-D507-49E5-BBEC-94D86376C51A}" type="slidenum">
              <a:rPr lang="bg-BG" altLang="bg-BG" smtClean="0">
                <a:cs typeface="Arial" charset="0"/>
              </a:rPr>
              <a:pPr/>
              <a:t>15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17513"/>
          </a:xfrm>
        </p:spPr>
        <p:txBody>
          <a:bodyPr/>
          <a:lstStyle/>
          <a:p>
            <a:pPr eaLnBrk="1" hangingPunct="1"/>
            <a:r>
              <a:rPr lang="ru-RU" altLang="bg-BG" sz="2400" b="1" smtClean="0"/>
              <a:t>§ 19.3.</a:t>
            </a:r>
            <a:r>
              <a:rPr lang="bg-BG" altLang="bg-BG" sz="2400" b="1" smtClean="0"/>
              <a:t>  АНТИЧАСТИЦИ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Запазването на </a:t>
            </a:r>
            <a:r>
              <a:rPr lang="bg-BG" sz="2400" b="1" i="1" dirty="0" err="1">
                <a:latin typeface="Times New Roman" pitchFamily="18" charset="0"/>
                <a:cs typeface="Times New Roman" pitchFamily="18" charset="0"/>
              </a:rPr>
              <a:t>лептонния</a:t>
            </a: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 заряд </a:t>
            </a:r>
            <a:endParaRPr lang="en-US" altLang="bg-BG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умарният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електронен заряд  и сумарният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мюонен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заряд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по-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отделно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са едни и същи преди и след реакцията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Разпадане </a:t>
            </a: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на неутрона и мистериозното неутрино</a:t>
            </a: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 реакцията електронният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лептонен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заряд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не се запазва.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Паули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предполага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че в реакцията се отделя нова частица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която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е наречена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неутрино: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71" name="Rectangle 19"/>
          <p:cNvSpPr>
            <a:spLocks noChangeArrowheads="1"/>
          </p:cNvSpPr>
          <p:nvPr/>
        </p:nvSpPr>
        <p:spPr bwMode="auto">
          <a:xfrm>
            <a:off x="356393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397" y="1684542"/>
            <a:ext cx="2857707" cy="152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663" y="3500438"/>
            <a:ext cx="4551527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0068" y="4429131"/>
            <a:ext cx="1697684" cy="87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059" y="5715016"/>
            <a:ext cx="2998974" cy="114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3C12B2-2583-4A78-A0DF-E46CA47DBAE4}" type="slidenum">
              <a:rPr lang="bg-BG" altLang="bg-BG" smtClean="0">
                <a:cs typeface="Arial" charset="0"/>
              </a:rPr>
              <a:pPr/>
              <a:t>16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bg-BG" sz="2400" b="1" smtClean="0"/>
              <a:t>§ 19.3.</a:t>
            </a:r>
            <a:r>
              <a:rPr lang="bg-BG" altLang="bg-BG" sz="2400" b="1" smtClean="0"/>
              <a:t>  АНТИЧАСТИЦИ</a:t>
            </a:r>
          </a:p>
        </p:txBody>
      </p:sp>
      <p:sp>
        <p:nvSpPr>
          <p:cNvPr id="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470" y="333375"/>
            <a:ext cx="8358214" cy="65246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Позитрон</a:t>
            </a:r>
          </a:p>
          <a:p>
            <a:pPr marL="0" indent="0" eaLnBrk="1" hangingPunct="1">
              <a:lnSpc>
                <a:spcPct val="120000"/>
              </a:lnSpc>
              <a:spcBef>
                <a:spcPts val="2400"/>
              </a:spcBef>
              <a:buFontTx/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Ако искаме да запазим предположението за електронния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тонен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заряд на мистериозното неутрино, трябва да препишем на позитрона и противоположен електронен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лептонен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заряд.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На протона и неутрона присъединихме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лептонно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число 0, т.к. те са от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Има частици с противоположен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лептонен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заряд на познатите ни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Те са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античастици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Означават се с черта над символа –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антиелектронно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антимюонно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анти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таонно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неутрино. Тези нови обекти 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 са частици на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антивеществото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е рядко във Вселената; няма еднакви количества вещество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антивещество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 аналогия с двойка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та електрон позитрон съществуват античастици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мюона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антимюон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и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таона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антитаон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bg-BG" altLang="bg-BG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3" name="Rectangle 6"/>
          <p:cNvSpPr>
            <a:spLocks noChangeArrowheads="1"/>
          </p:cNvSpPr>
          <p:nvPr/>
        </p:nvSpPr>
        <p:spPr bwMode="auto">
          <a:xfrm>
            <a:off x="250825" y="26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5" name="Rectangle 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18" name="Rectangle 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608" name="Object 128"/>
          <p:cNvGraphicFramePr>
            <a:graphicFrameLocks noChangeAspect="1"/>
          </p:cNvGraphicFramePr>
          <p:nvPr/>
        </p:nvGraphicFramePr>
        <p:xfrm>
          <a:off x="3059113" y="333375"/>
          <a:ext cx="2452687" cy="879475"/>
        </p:xfrm>
        <a:graphic>
          <a:graphicData uri="http://schemas.openxmlformats.org/presentationml/2006/ole">
            <p:oleObj spid="_x0000_s20627" name="Equation" r:id="rId3" imgW="1244600" imgH="444500" progId="Equation.DSMT4">
              <p:embed/>
            </p:oleObj>
          </a:graphicData>
        </a:graphic>
      </p:graphicFrame>
      <p:pic>
        <p:nvPicPr>
          <p:cNvPr id="20619" name="Picture 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434" y="4312890"/>
            <a:ext cx="9366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FD3EC3-7BA9-4764-95E6-35393B3CBE0F}" type="slidenum">
              <a:rPr lang="bg-BG" altLang="bg-BG" smtClean="0">
                <a:cs typeface="Arial" charset="0"/>
              </a:rPr>
              <a:pPr/>
              <a:t>17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40" y="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bg-BG" sz="2400" b="1" dirty="0" smtClean="0"/>
              <a:t>§ 19.3.</a:t>
            </a:r>
            <a:r>
              <a:rPr lang="bg-BG" altLang="bg-BG" sz="2400" b="1" dirty="0" smtClean="0"/>
              <a:t>  АНТИЧАСТИЦИ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470" y="357166"/>
            <a:ext cx="8215370" cy="6500834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Фундаметални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антилептони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bg-BG" altLang="bg-BG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bg-BG" alt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bg-BG" altLang="bg-BG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bg-BG" alt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3600"/>
              </a:lnSpc>
              <a:defRPr/>
            </a:pP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заряд</a:t>
            </a:r>
            <a:endParaRPr lang="bg-BG" altLang="bg-BG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600"/>
              </a:lnSpc>
              <a:buFontTx/>
              <a:buNone/>
              <a:defRPr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Лептонното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нула, т.е.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нямат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лептонно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число или вътрешно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свойство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лептонен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заряд. Но те имат друго вътрешно свойство, наречено </a:t>
            </a:r>
            <a:r>
              <a:rPr lang="bg-BG" sz="2400" i="1" dirty="0" err="1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 заряд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bg-BG" sz="2400" i="1" dirty="0" err="1">
                <a:latin typeface="Times New Roman" pitchFamily="18" charset="0"/>
                <a:cs typeface="Times New Roman" pitchFamily="18" charset="0"/>
              </a:rPr>
              <a:t>барионно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квантово 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 Всички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имат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имат три различни лептонни заряди, 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само един; това се дължи на слабото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взаимодействие.</a:t>
            </a: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511539"/>
            <a:ext cx="1012417" cy="34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0" y="0"/>
          <a:ext cx="114300" cy="152400"/>
        </p:xfrm>
        <a:graphic>
          <a:graphicData uri="http://schemas.openxmlformats.org/presentationml/2006/ole">
            <p:oleObj spid="_x0000_s102412" name="Equation" r:id="rId4" imgW="114151" imgH="152202" progId="Equation.DSMT4">
              <p:embed/>
            </p:oleObj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0" y="0"/>
          <a:ext cx="104775" cy="123825"/>
        </p:xfrm>
        <a:graphic>
          <a:graphicData uri="http://schemas.openxmlformats.org/presentationml/2006/ole">
            <p:oleObj spid="_x0000_s102411" name="Equation" r:id="rId5" imgW="101424" imgH="126780" progId="Equation.DSMT4">
              <p:embed/>
            </p:oleObj>
          </a:graphicData>
        </a:graphic>
      </p:graphicFrame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0" y="0"/>
          <a:ext cx="85725" cy="123825"/>
        </p:xfrm>
        <a:graphic>
          <a:graphicData uri="http://schemas.openxmlformats.org/presentationml/2006/ole">
            <p:oleObj spid="_x0000_s102410" name="Equation" r:id="rId6" imgW="88631" imgH="126615" progId="Equation.DSMT4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0" y="0"/>
          <a:ext cx="85725" cy="142875"/>
        </p:xfrm>
        <a:graphic>
          <a:graphicData uri="http://schemas.openxmlformats.org/presentationml/2006/ole">
            <p:oleObj spid="_x0000_s102409" name="Equation" r:id="rId7" imgW="88746" imgH="139458" progId="Equation.DSMT4">
              <p:embed/>
            </p:oleObj>
          </a:graphicData>
        </a:graphic>
      </p:graphicFrame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0" y="0"/>
          <a:ext cx="114300" cy="152400"/>
        </p:xfrm>
        <a:graphic>
          <a:graphicData uri="http://schemas.openxmlformats.org/presentationml/2006/ole">
            <p:oleObj spid="_x0000_s102408" name="Equation" r:id="rId8" imgW="114151" imgH="152202" progId="Equation.DSMT4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0" y="0"/>
          <a:ext cx="114300" cy="142875"/>
        </p:xfrm>
        <a:graphic>
          <a:graphicData uri="http://schemas.openxmlformats.org/presentationml/2006/ole">
            <p:oleObj spid="_x0000_s102407" name="Equation" r:id="rId9" imgW="114201" imgH="139579" progId="Equation.DSMT4">
              <p:embed/>
            </p:oleObj>
          </a:graphicData>
        </a:graphic>
      </p:graphicFrame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14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1440" y="857232"/>
          <a:ext cx="6786576" cy="2186002"/>
        </p:xfrm>
        <a:graphic>
          <a:graphicData uri="http://schemas.openxmlformats.org/drawingml/2006/table">
            <a:tbl>
              <a:tblPr/>
              <a:tblGrid>
                <a:gridCol w="1736101"/>
                <a:gridCol w="1667231"/>
                <a:gridCol w="1811610"/>
                <a:gridCol w="1571634"/>
              </a:tblGrid>
              <a:tr h="542928">
                <a:tc gridSpan="3"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Поколения </a:t>
                      </a:r>
                      <a:r>
                        <a:rPr lang="bg-BG" sz="2200" i="0" dirty="0">
                          <a:latin typeface="Times New Roman"/>
                          <a:ea typeface="Times New Roman"/>
                          <a:cs typeface="Times New Roman"/>
                        </a:rPr>
                        <a:t>от фундаментални </a:t>
                      </a:r>
                      <a:r>
                        <a:rPr lang="bg-BG" sz="2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2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лептони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2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Лептонно</a:t>
                      </a: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кв</a:t>
                      </a:r>
                      <a:r>
                        <a:rPr lang="bg-BG" sz="2200" i="0" dirty="0">
                          <a:latin typeface="Times New Roman"/>
                          <a:ea typeface="Times New Roman"/>
                          <a:cs typeface="Times New Roman"/>
                        </a:rPr>
                        <a:t>. число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8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218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bg-BG" sz="2200" i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8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430" name="Object 30"/>
          <p:cNvGraphicFramePr>
            <a:graphicFrameLocks noChangeAspect="1"/>
          </p:cNvGraphicFramePr>
          <p:nvPr/>
        </p:nvGraphicFramePr>
        <p:xfrm>
          <a:off x="856396" y="2214554"/>
          <a:ext cx="295276" cy="350640"/>
        </p:xfrm>
        <a:graphic>
          <a:graphicData uri="http://schemas.openxmlformats.org/presentationml/2006/ole">
            <p:oleObj spid="_x0000_s102430" name="Equation" r:id="rId10" imgW="152202" imgH="177569" progId="Equation.DSMT4">
              <p:embed/>
            </p:oleObj>
          </a:graphicData>
        </a:graphic>
      </p:graphicFrame>
      <p:graphicFrame>
        <p:nvGraphicFramePr>
          <p:cNvPr id="102429" name="Object 29"/>
          <p:cNvGraphicFramePr>
            <a:graphicFrameLocks noChangeAspect="1"/>
          </p:cNvGraphicFramePr>
          <p:nvPr/>
        </p:nvGraphicFramePr>
        <p:xfrm>
          <a:off x="2571736" y="2000240"/>
          <a:ext cx="214314" cy="267893"/>
        </p:xfrm>
        <a:graphic>
          <a:graphicData uri="http://schemas.openxmlformats.org/presentationml/2006/ole">
            <p:oleObj spid="_x0000_s102429" name="Equation" r:id="rId11" imgW="114201" imgH="139579" progId="Equation.DSMT4">
              <p:embed/>
            </p:oleObj>
          </a:graphicData>
        </a:graphic>
      </p:graphicFrame>
      <p:graphicFrame>
        <p:nvGraphicFramePr>
          <p:cNvPr id="102428" name="Object 28"/>
          <p:cNvGraphicFramePr>
            <a:graphicFrameLocks noChangeAspect="1"/>
          </p:cNvGraphicFramePr>
          <p:nvPr/>
        </p:nvGraphicFramePr>
        <p:xfrm>
          <a:off x="2571736" y="2206090"/>
          <a:ext cx="285752" cy="336179"/>
        </p:xfrm>
        <a:graphic>
          <a:graphicData uri="http://schemas.openxmlformats.org/presentationml/2006/ole">
            <p:oleObj spid="_x0000_s102428" name="Equation" r:id="rId12" imgW="164957" imgH="190335" progId="Equation.DSMT4">
              <p:embed/>
            </p:oleObj>
          </a:graphicData>
        </a:graphic>
      </p:graphicFrame>
      <p:graphicFrame>
        <p:nvGraphicFramePr>
          <p:cNvPr id="102427" name="Object 27"/>
          <p:cNvGraphicFramePr>
            <a:graphicFrameLocks noChangeAspect="1"/>
          </p:cNvGraphicFramePr>
          <p:nvPr/>
        </p:nvGraphicFramePr>
        <p:xfrm>
          <a:off x="4286248" y="2000240"/>
          <a:ext cx="214314" cy="253280"/>
        </p:xfrm>
        <a:graphic>
          <a:graphicData uri="http://schemas.openxmlformats.org/presentationml/2006/ole">
            <p:oleObj spid="_x0000_s102427" name="Equation" r:id="rId13" imgW="101424" imgH="126780" progId="Equation.DSMT4">
              <p:embed/>
            </p:oleObj>
          </a:graphicData>
        </a:graphic>
      </p:graphicFrame>
      <p:graphicFrame>
        <p:nvGraphicFramePr>
          <p:cNvPr id="102426" name="Object 26"/>
          <p:cNvGraphicFramePr>
            <a:graphicFrameLocks noChangeAspect="1"/>
          </p:cNvGraphicFramePr>
          <p:nvPr/>
        </p:nvGraphicFramePr>
        <p:xfrm>
          <a:off x="4286248" y="2179456"/>
          <a:ext cx="285752" cy="339331"/>
        </p:xfrm>
        <a:graphic>
          <a:graphicData uri="http://schemas.openxmlformats.org/presentationml/2006/ole">
            <p:oleObj spid="_x0000_s102426" name="Equation" r:id="rId14" imgW="152202" imgH="177569" progId="Equation.DSMT4">
              <p:embed/>
            </p:oleObj>
          </a:graphicData>
        </a:graphic>
      </p:graphicFrame>
      <p:graphicFrame>
        <p:nvGraphicFramePr>
          <p:cNvPr id="102425" name="Object 25"/>
          <p:cNvGraphicFramePr>
            <a:graphicFrameLocks noChangeAspect="1"/>
          </p:cNvGraphicFramePr>
          <p:nvPr/>
        </p:nvGraphicFramePr>
        <p:xfrm>
          <a:off x="857224" y="2447038"/>
          <a:ext cx="285752" cy="357190"/>
        </p:xfrm>
        <a:graphic>
          <a:graphicData uri="http://schemas.openxmlformats.org/presentationml/2006/ole">
            <p:oleObj spid="_x0000_s102425" name="Equation" r:id="rId15" imgW="152334" imgH="190417" progId="Equation.DSMT4">
              <p:embed/>
            </p:oleObj>
          </a:graphicData>
        </a:graphic>
      </p:graphicFrame>
      <p:graphicFrame>
        <p:nvGraphicFramePr>
          <p:cNvPr id="102424" name="Object 24"/>
          <p:cNvGraphicFramePr>
            <a:graphicFrameLocks noChangeAspect="1"/>
          </p:cNvGraphicFramePr>
          <p:nvPr/>
        </p:nvGraphicFramePr>
        <p:xfrm>
          <a:off x="839468" y="2759424"/>
          <a:ext cx="285752" cy="339331"/>
        </p:xfrm>
        <a:graphic>
          <a:graphicData uri="http://schemas.openxmlformats.org/presentationml/2006/ole">
            <p:oleObj spid="_x0000_s102424" name="Equation" r:id="rId16" imgW="152202" imgH="177569" progId="Equation.DSMT4">
              <p:embed/>
            </p:oleObj>
          </a:graphicData>
        </a:graphic>
      </p:graphicFrame>
      <p:graphicFrame>
        <p:nvGraphicFramePr>
          <p:cNvPr id="102423" name="Object 23"/>
          <p:cNvGraphicFramePr>
            <a:graphicFrameLocks noChangeAspect="1"/>
          </p:cNvGraphicFramePr>
          <p:nvPr/>
        </p:nvGraphicFramePr>
        <p:xfrm>
          <a:off x="2553566" y="2446624"/>
          <a:ext cx="285752" cy="352988"/>
        </p:xfrm>
        <a:graphic>
          <a:graphicData uri="http://schemas.openxmlformats.org/presentationml/2006/ole">
            <p:oleObj spid="_x0000_s102423" name="Equation" r:id="rId17" imgW="164957" imgH="203024" progId="Equation.DSMT4">
              <p:embed/>
            </p:oleObj>
          </a:graphicData>
        </a:graphic>
      </p:graphicFrame>
      <p:graphicFrame>
        <p:nvGraphicFramePr>
          <p:cNvPr id="102422" name="Object 22"/>
          <p:cNvGraphicFramePr>
            <a:graphicFrameLocks noChangeAspect="1"/>
          </p:cNvGraphicFramePr>
          <p:nvPr/>
        </p:nvGraphicFramePr>
        <p:xfrm>
          <a:off x="2535396" y="2732376"/>
          <a:ext cx="303611" cy="357190"/>
        </p:xfrm>
        <a:graphic>
          <a:graphicData uri="http://schemas.openxmlformats.org/presentationml/2006/ole">
            <p:oleObj spid="_x0000_s102422" name="Equation" r:id="rId18" imgW="164957" imgH="190335" progId="Equation.DSMT4">
              <p:embed/>
            </p:oleObj>
          </a:graphicData>
        </a:graphic>
      </p:graphicFrame>
      <p:graphicFrame>
        <p:nvGraphicFramePr>
          <p:cNvPr id="102421" name="Object 21"/>
          <p:cNvGraphicFramePr>
            <a:graphicFrameLocks noChangeAspect="1"/>
          </p:cNvGraphicFramePr>
          <p:nvPr/>
        </p:nvGraphicFramePr>
        <p:xfrm>
          <a:off x="4286248" y="2392943"/>
          <a:ext cx="342902" cy="428628"/>
        </p:xfrm>
        <a:graphic>
          <a:graphicData uri="http://schemas.openxmlformats.org/presentationml/2006/ole">
            <p:oleObj spid="_x0000_s102421" name="Equation" r:id="rId19" imgW="152334" imgH="190417" progId="Equation.DSMT4">
              <p:embed/>
            </p:oleObj>
          </a:graphicData>
        </a:graphic>
      </p:graphicFrame>
      <p:graphicFrame>
        <p:nvGraphicFramePr>
          <p:cNvPr id="102420" name="Object 20"/>
          <p:cNvGraphicFramePr>
            <a:graphicFrameLocks noChangeAspect="1"/>
          </p:cNvGraphicFramePr>
          <p:nvPr/>
        </p:nvGraphicFramePr>
        <p:xfrm>
          <a:off x="4286248" y="2678694"/>
          <a:ext cx="357190" cy="424163"/>
        </p:xfrm>
        <a:graphic>
          <a:graphicData uri="http://schemas.openxmlformats.org/presentationml/2006/ole">
            <p:oleObj spid="_x0000_s102420" name="Equation" r:id="rId20" imgW="152202" imgH="177569" progId="Equation.DSMT4">
              <p:embed/>
            </p:oleObj>
          </a:graphicData>
        </a:graphic>
      </p:graphicFrame>
      <p:graphicFrame>
        <p:nvGraphicFramePr>
          <p:cNvPr id="102419" name="Object 19"/>
          <p:cNvGraphicFramePr>
            <a:graphicFrameLocks noChangeAspect="1"/>
          </p:cNvGraphicFramePr>
          <p:nvPr/>
        </p:nvGraphicFramePr>
        <p:xfrm>
          <a:off x="5962661" y="2571744"/>
          <a:ext cx="323851" cy="285751"/>
        </p:xfrm>
        <a:graphic>
          <a:graphicData uri="http://schemas.openxmlformats.org/presentationml/2006/ole">
            <p:oleObj spid="_x0000_s102419" name="Equation" r:id="rId21" imgW="164957" imgH="139579" progId="Equation.DSMT4">
              <p:embed/>
            </p:oleObj>
          </a:graphicData>
        </a:graphic>
      </p:graphicFrame>
      <p:graphicFrame>
        <p:nvGraphicFramePr>
          <p:cNvPr id="102431" name="Object 31"/>
          <p:cNvGraphicFramePr>
            <a:graphicFrameLocks noChangeAspect="1"/>
          </p:cNvGraphicFramePr>
          <p:nvPr/>
        </p:nvGraphicFramePr>
        <p:xfrm>
          <a:off x="892736" y="2000240"/>
          <a:ext cx="190500" cy="238125"/>
        </p:xfrm>
        <a:graphic>
          <a:graphicData uri="http://schemas.openxmlformats.org/presentationml/2006/ole">
            <p:oleObj spid="_x0000_s102431" name="Equation" r:id="rId22" imgW="101520" imgH="126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94227-E101-46BC-80A3-69115888A0BE}" type="slidenum">
              <a:rPr lang="bg-BG" altLang="bg-BG" smtClean="0">
                <a:cs typeface="Arial" charset="0"/>
              </a:rPr>
              <a:pPr/>
              <a:t>18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11733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bg-BG" sz="2400" b="1" dirty="0" smtClean="0"/>
              <a:t>§ 19.3.</a:t>
            </a:r>
            <a:r>
              <a:rPr lang="bg-BG" altLang="bg-BG" sz="2400" b="1" dirty="0" smtClean="0"/>
              <a:t>  АНТИЧАСТИЦИ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71470" y="71414"/>
            <a:ext cx="8358246" cy="6786586"/>
          </a:xfrm>
        </p:spPr>
        <p:txBody>
          <a:bodyPr/>
          <a:lstStyle/>
          <a:p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Етимология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неща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изглеждат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странно –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защо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заряд, а не 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кварков 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защо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барионното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число е 1/3, а не 1? То е присвоено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откриването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Адроните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участват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силните</a:t>
            </a:r>
            <a:endParaRPr lang="ru-RU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взаимод-ия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обяснение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експ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 факт,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разликата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м/у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броя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барионите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антибарионите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е постоянна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след ре-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акцията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се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въвежда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кв. число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заряд В.  На бариона се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присвоява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заряд        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антибариона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–          а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мезоните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sz="2400" spc="-30" dirty="0" err="1" smtClean="0">
                <a:latin typeface="Times New Roman" pitchFamily="18" charset="0"/>
                <a:cs typeface="Times New Roman" pitchFamily="18" charset="0"/>
              </a:rPr>
              <a:t>Въвеждането</a:t>
            </a:r>
            <a:r>
              <a:rPr lang="ru-RU" sz="2400" spc="-3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30" dirty="0" err="1" smtClean="0">
                <a:latin typeface="Times New Roman" pitchFamily="18" charset="0"/>
                <a:cs typeface="Times New Roman" pitchFamily="18" charset="0"/>
              </a:rPr>
              <a:t>барионния</a:t>
            </a:r>
            <a:r>
              <a:rPr lang="ru-RU" sz="2400" spc="-30" dirty="0" smtClean="0">
                <a:latin typeface="Times New Roman" pitchFamily="18" charset="0"/>
                <a:cs typeface="Times New Roman" pitchFamily="18" charset="0"/>
              </a:rPr>
              <a:t> заряд е независимо от „кварк“.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Отначало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В 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въведено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за протона ‒        той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съдържа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3 кварка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кварк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барионно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число             –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сумарното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барион-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но число на протона е сбор от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барионните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числа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съставящи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те го кварки.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Единствената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възможност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барионните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числа на 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фундаменталните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частици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е                                 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, 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и               е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антикварките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857892"/>
            <a:ext cx="2286016" cy="37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4572000" y="4572008"/>
          <a:ext cx="857256" cy="285752"/>
        </p:xfrm>
        <a:graphic>
          <a:graphicData uri="http://schemas.openxmlformats.org/presentationml/2006/ole">
            <p:oleObj spid="_x0000_s101377" name="Equation" r:id="rId4" imgW="482391" imgH="165028" progId="Equation.DSMT4">
              <p:embed/>
            </p:oleObj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4965116" y="3286124"/>
          <a:ext cx="714380" cy="285752"/>
        </p:xfrm>
        <a:graphic>
          <a:graphicData uri="http://schemas.openxmlformats.org/presentationml/2006/ole">
            <p:oleObj spid="_x0000_s101379" name="Equation" r:id="rId5" imgW="444240" imgH="177480" progId="Equation.DSMT4">
              <p:embed/>
            </p:oleObj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2152400" y="3286124"/>
          <a:ext cx="571500" cy="285750"/>
        </p:xfrm>
        <a:graphic>
          <a:graphicData uri="http://schemas.openxmlformats.org/presentationml/2006/ole">
            <p:oleObj spid="_x0000_s101380" name="Equation" r:id="rId6" imgW="355320" imgH="177480" progId="Equation.DSMT4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7715272" y="3268368"/>
          <a:ext cx="592138" cy="265113"/>
        </p:xfrm>
        <a:graphic>
          <a:graphicData uri="http://schemas.openxmlformats.org/presentationml/2006/ole">
            <p:oleObj spid="_x0000_s101381" name="Equation" r:id="rId7" imgW="368280" imgH="164880" progId="Equation.DSMT4">
              <p:embed/>
            </p:oleObj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4714876" y="4143380"/>
          <a:ext cx="571500" cy="304800"/>
        </p:xfrm>
        <a:graphic>
          <a:graphicData uri="http://schemas.openxmlformats.org/presentationml/2006/ole">
            <p:oleObj spid="_x0000_s101382" name="Equation" r:id="rId8" imgW="355320" imgH="190440" progId="Equation.DSMT4">
              <p:embed/>
            </p:oleObj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-32" y="6331326"/>
          <a:ext cx="857250" cy="285750"/>
        </p:xfrm>
        <a:graphic>
          <a:graphicData uri="http://schemas.openxmlformats.org/presentationml/2006/ole">
            <p:oleObj spid="_x0000_s101383" name="Equation" r:id="rId9" imgW="482391" imgH="165028" progId="Equation.DSMT4">
              <p:embed/>
            </p:oleObj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2776758" y="6322446"/>
          <a:ext cx="609600" cy="285750"/>
        </p:xfrm>
        <a:graphic>
          <a:graphicData uri="http://schemas.openxmlformats.org/presentationml/2006/ole">
            <p:oleObj spid="_x0000_s101384" name="Equation" r:id="rId10" imgW="342720" imgH="164880" progId="Equation.DSMT4">
              <p:embed/>
            </p:oleObj>
          </a:graphicData>
        </a:graphic>
      </p:graphicFrame>
      <p:graphicFrame>
        <p:nvGraphicFramePr>
          <p:cNvPr id="101385" name="Object 9"/>
          <p:cNvGraphicFramePr>
            <a:graphicFrameLocks noChangeAspect="1"/>
          </p:cNvGraphicFramePr>
          <p:nvPr/>
        </p:nvGraphicFramePr>
        <p:xfrm>
          <a:off x="3771902" y="6331324"/>
          <a:ext cx="1014412" cy="285750"/>
        </p:xfrm>
        <a:graphic>
          <a:graphicData uri="http://schemas.openxmlformats.org/presentationml/2006/ole">
            <p:oleObj spid="_x0000_s101385" name="Equation" r:id="rId11" imgW="57132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40BBAB-9589-4732-B374-B571D6B6F917}" type="slidenum">
              <a:rPr lang="bg-BG" altLang="bg-BG" smtClean="0">
                <a:cs typeface="Arial" charset="0"/>
              </a:rPr>
              <a:pPr/>
              <a:t>19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bg-BG" sz="2400" b="1" smtClean="0"/>
              <a:t>§ 19.3.</a:t>
            </a:r>
            <a:r>
              <a:rPr lang="bg-BG" altLang="bg-BG" sz="2400" b="1" smtClean="0"/>
              <a:t>  АНТИЧАСТИЦИ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728"/>
            <a:ext cx="7429520" cy="6553200"/>
          </a:xfrm>
        </p:spPr>
        <p:txBody>
          <a:bodyPr/>
          <a:lstStyle/>
          <a:p>
            <a:pPr marL="174625" indent="-174625" eaLnBrk="1" hangingPunct="1">
              <a:defRPr/>
            </a:pP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Антикварк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Всеки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кварк има свой партньор –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антикварк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също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както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абл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ундаменталните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техните античастици.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Антикварките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се означават с черта над символа 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съответните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. Силното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при тях е същото както при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антикварките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образуват античастици.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Примерно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образува </a:t>
            </a:r>
            <a:r>
              <a:rPr lang="bg-BG" sz="2400" b="1" dirty="0" err="1" smtClean="0">
                <a:latin typeface="Times New Roman" pitchFamily="18" charset="0"/>
                <a:cs typeface="Times New Roman" pitchFamily="18" charset="0"/>
              </a:rPr>
              <a:t>антипротон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а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антинеутрон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bg-BG" alt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98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1872" y="2349500"/>
            <a:ext cx="9875838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652" y="5759820"/>
            <a:ext cx="694023" cy="51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215082"/>
            <a:ext cx="335657" cy="50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6215082"/>
            <a:ext cx="712671" cy="55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73981"/>
            <a:ext cx="429201" cy="4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3571868" y="6215082"/>
          <a:ext cx="400021" cy="429498"/>
        </p:xfrm>
        <a:graphic>
          <a:graphicData uri="http://schemas.openxmlformats.org/presentationml/2006/ole">
            <p:oleObj spid="_x0000_s100353" name="Equation" r:id="rId8" imgW="15228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F83893-8501-4A50-9CD0-FB27C8229311}" type="slidenum">
              <a:rPr lang="bg-BG" altLang="bg-BG" smtClean="0">
                <a:cs typeface="Arial" charset="0"/>
              </a:rPr>
              <a:pPr/>
              <a:t>2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750"/>
            <a:ext cx="8229600" cy="346075"/>
          </a:xfrm>
        </p:spPr>
        <p:txBody>
          <a:bodyPr/>
          <a:lstStyle/>
          <a:p>
            <a:pPr eaLnBrk="1" hangingPunct="1"/>
            <a:r>
              <a:rPr lang="bg-BG" altLang="bg-BG" sz="2400" b="1" dirty="0" smtClean="0"/>
              <a:t>§ </a:t>
            </a:r>
            <a:r>
              <a:rPr lang="en-US" altLang="bg-BG" sz="2400" b="1" dirty="0" smtClean="0"/>
              <a:t>19.1</a:t>
            </a:r>
            <a:r>
              <a:rPr lang="bg-BG" altLang="bg-BG" sz="2400" b="1" dirty="0" smtClean="0"/>
              <a:t>.</a:t>
            </a:r>
            <a:r>
              <a:rPr lang="en-US" altLang="bg-BG" sz="2400" dirty="0" smtClean="0"/>
              <a:t> </a:t>
            </a:r>
            <a:r>
              <a:rPr lang="en-US" altLang="bg-BG" sz="2400" b="1" dirty="0" smtClean="0"/>
              <a:t>ВЪВЕДЕНИЕ</a:t>
            </a:r>
            <a:endParaRPr lang="bg-BG" altLang="bg-BG" sz="2400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470" y="285728"/>
            <a:ext cx="9144000" cy="6500834"/>
          </a:xfrm>
        </p:spPr>
        <p:txBody>
          <a:bodyPr/>
          <a:lstStyle/>
          <a:p>
            <a:pPr marL="0" indent="0" eaLnBrk="1" hangingPunct="1"/>
            <a:r>
              <a:rPr lang="bg-BG" altLang="bg-BG" sz="2000" dirty="0" smtClean="0">
                <a:latin typeface="Times New Roman" pitchFamily="18" charset="0"/>
                <a:cs typeface="Times New Roman" pitchFamily="18" charset="0"/>
              </a:rPr>
              <a:t>Развитието на представите за </a:t>
            </a:r>
            <a:r>
              <a:rPr lang="bg-BG" altLang="bg-BG" sz="2000" b="1" i="1" dirty="0" smtClean="0">
                <a:latin typeface="Times New Roman" pitchFamily="18" charset="0"/>
                <a:cs typeface="Times New Roman" pitchFamily="18" charset="0"/>
              </a:rPr>
              <a:t>структурата на веществото</a:t>
            </a:r>
            <a:r>
              <a:rPr lang="bg-BG" altLang="bg-BG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bg-BG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bg-BG" altLang="bg-BG" sz="2000" dirty="0" smtClean="0">
                <a:latin typeface="Times New Roman" pitchFamily="18" charset="0"/>
                <a:cs typeface="Times New Roman" pitchFamily="18" charset="0"/>
              </a:rPr>
              <a:t>през последното столетие </a:t>
            </a: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bg-BG" altLang="bg-BG" sz="2000" dirty="0" smtClean="0">
                <a:latin typeface="Times New Roman" pitchFamily="18" charset="0"/>
                <a:cs typeface="Times New Roman" pitchFamily="18" charset="0"/>
              </a:rPr>
              <a:t>В съвременната физика </a:t>
            </a:r>
            <a:r>
              <a:rPr lang="bg-BG" altLang="bg-BG" sz="2000" b="1" i="1" dirty="0" smtClean="0">
                <a:latin typeface="Times New Roman" pitchFamily="18" charset="0"/>
                <a:cs typeface="Times New Roman" pitchFamily="18" charset="0"/>
              </a:rPr>
              <a:t>елементарни частици</a:t>
            </a:r>
            <a:r>
              <a:rPr lang="bg-BG" altLang="bg-BG" sz="2000" dirty="0" smtClean="0">
                <a:latin typeface="Times New Roman" pitchFamily="18" charset="0"/>
                <a:cs typeface="Times New Roman" pitchFamily="18" charset="0"/>
              </a:rPr>
              <a:t> са онези, кои</a:t>
            </a:r>
            <a:r>
              <a:rPr lang="en-US" altLang="bg-BG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eaLnBrk="1" hangingPunct="1">
              <a:buNone/>
            </a:pPr>
            <a:r>
              <a:rPr lang="bg-BG" altLang="bg-BG" sz="2000" dirty="0" smtClean="0">
                <a:latin typeface="Times New Roman" pitchFamily="18" charset="0"/>
                <a:cs typeface="Times New Roman" pitchFamily="18" charset="0"/>
              </a:rPr>
              <a:t>то отговарят на условието да не са атоми или атомни ядра.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eaLnBrk="1" hangingPunct="1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кои частиците имат своя структура, т.е. състоят  се от  частици,</a:t>
            </a:r>
          </a:p>
          <a:p>
            <a:pPr marL="0" indent="0" eaLnBrk="1" hangingPunct="1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като например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нуклеоните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– от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. Но те могат да бъдат и </a:t>
            </a:r>
          </a:p>
          <a:p>
            <a:pPr marL="0" indent="0" eaLnBrk="1" hangingPunct="1">
              <a:buNone/>
            </a:pP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безструктурни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като фотона, електрона,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неут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риното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. В този случай те се наричат </a:t>
            </a:r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фундаментални частици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/>
            <a:r>
              <a:rPr lang="bg-BG" alt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200" y="991230"/>
            <a:ext cx="4611684" cy="344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7949" y="264092"/>
            <a:ext cx="9109106" cy="6165304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Да сумираме какви представи за обекти и явления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въведохме в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този параграф за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i="1" dirty="0">
                <a:latin typeface="Times New Roman" pitchFamily="18" charset="0"/>
                <a:cs typeface="Times New Roman" pitchFamily="18" charset="0"/>
              </a:rPr>
              <a:t>стандартния модел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bg-BG" altLang="bg-BG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altLang="bg-BG" dirty="0" smtClean="0">
                <a:latin typeface="Times New Roman" pitchFamily="18" charset="0"/>
                <a:cs typeface="Times New Roman" pitchFamily="18" charset="0"/>
              </a:rPr>
              <a:t>Античастици,</a:t>
            </a:r>
            <a:endParaRPr lang="bg-BG" alt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лептонен заряд=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лептонно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квантово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число,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различни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лептонни заряда (електронен,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мюонен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таонен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запазването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dirty="0" err="1">
                <a:latin typeface="Times New Roman" pitchFamily="18" charset="0"/>
                <a:cs typeface="Times New Roman" pitchFamily="18" charset="0"/>
              </a:rPr>
              <a:t>лептонния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заряд,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позитрон,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фундаментални </a:t>
            </a:r>
            <a:r>
              <a:rPr lang="bg-BG" dirty="0" err="1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антилептони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alt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заряд=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барионно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квантово число,</a:t>
            </a:r>
            <a:endParaRPr lang="bg-BG" alt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антикварк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A53497-B7CC-468D-896C-F9BF9AD3C64F}" type="slidenum">
              <a:rPr lang="bg-BG" altLang="bg-BG" smtClean="0">
                <a:cs typeface="Arial" charset="0"/>
              </a:rPr>
              <a:pPr/>
              <a:t>20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-243408"/>
            <a:ext cx="9134475" cy="765175"/>
          </a:xfrm>
        </p:spPr>
        <p:txBody>
          <a:bodyPr/>
          <a:lstStyle/>
          <a:p>
            <a:pPr eaLnBrk="1" hangingPunct="1"/>
            <a:r>
              <a:rPr lang="ru-RU" altLang="bg-BG" sz="2400" b="1" dirty="0" smtClean="0"/>
              <a:t>§ 19.3.</a:t>
            </a:r>
            <a:r>
              <a:rPr lang="bg-BG" altLang="bg-BG" sz="2400" b="1" dirty="0" smtClean="0"/>
              <a:t>  АНТИЧАСТИЦИ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244F98-1910-4048-BCA5-BAEA97E9CEED}" type="slidenum">
              <a:rPr lang="bg-BG" altLang="bg-BG" smtClean="0">
                <a:cs typeface="Arial" charset="0"/>
              </a:rPr>
              <a:pPr/>
              <a:t>21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067" y="0"/>
            <a:ext cx="9324975" cy="83661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§ 19.4. </a:t>
            </a:r>
            <a:r>
              <a:rPr lang="bg-BG" sz="2400" b="1" dirty="0" smtClean="0"/>
              <a:t>ЧЕТИРИТЕ ФУНДАМЕНТАЛНИ СИЛИ</a:t>
            </a:r>
            <a:endParaRPr lang="bg-BG" altLang="bg-BG" sz="2400" b="1" dirty="0" smtClean="0"/>
          </a:p>
        </p:txBody>
      </p:sp>
      <p:sp>
        <p:nvSpPr>
          <p:cNvPr id="2457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-36512" y="548680"/>
            <a:ext cx="9144000" cy="6553200"/>
          </a:xfrm>
          <a:blipFill rotWithShape="1">
            <a:blip r:embed="rId2" cstate="print"/>
            <a:stretch>
              <a:fillRect l="-1000" t="-651" r="-1333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bg-BG" sz="22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6207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§ 19.4. </a:t>
            </a:r>
            <a:r>
              <a:rPr lang="bg-BG" sz="2400" b="1" smtClean="0">
                <a:solidFill>
                  <a:schemeClr val="tx1"/>
                </a:solidFill>
              </a:rPr>
              <a:t>ЧЕТИРИТЕ ФУНДАМЕНТАЛНИ СИЛИ</a:t>
            </a:r>
            <a:endParaRPr lang="bg-BG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476250"/>
            <a:ext cx="8143932" cy="6381750"/>
          </a:xfrm>
        </p:spPr>
        <p:txBody>
          <a:bodyPr/>
          <a:lstStyle/>
          <a:p>
            <a:pPr eaLnBrk="1" hangingPunct="1">
              <a:defRPr/>
            </a:pP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Кварки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200" b="1" i="1" dirty="0" err="1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 и силното </a:t>
            </a:r>
            <a:r>
              <a:rPr lang="bg-BG" sz="2200" b="1" i="1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endParaRPr lang="bg-BG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eaLnBrk="1" hangingPunct="1">
              <a:buFontTx/>
              <a:buNone/>
              <a:defRPr/>
            </a:pP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Силното </a:t>
            </a:r>
            <a:r>
              <a:rPr lang="bg-BG" sz="2200" spc="-2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 действа само на </a:t>
            </a:r>
            <a:r>
              <a:rPr lang="bg-BG" sz="2200" spc="-2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. М/у </a:t>
            </a:r>
            <a:r>
              <a:rPr lang="bg-BG" sz="2200" spc="-2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 не съществува силно </a:t>
            </a:r>
            <a:r>
              <a:rPr lang="bg-BG" sz="2200" spc="-2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b="1" spc="-2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200" b="1" spc="-20" dirty="0" smtClean="0">
                <a:latin typeface="Times New Roman" pitchFamily="18" charset="0"/>
                <a:cs typeface="Times New Roman" pitchFamily="18" charset="0"/>
              </a:rPr>
              <a:t> участват в силното </a:t>
            </a:r>
            <a:r>
              <a:rPr lang="bg-BG" sz="2200" b="1" spc="-20" dirty="0" err="1" smtClean="0">
                <a:latin typeface="Times New Roman" pitchFamily="18" charset="0"/>
                <a:cs typeface="Times New Roman" pitchFamily="18" charset="0"/>
              </a:rPr>
              <a:t>вза-имод-ие</a:t>
            </a:r>
            <a:r>
              <a:rPr lang="bg-BG" sz="2200" b="1" spc="-20" dirty="0" smtClean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bg-BG" sz="2200" b="1" spc="-2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200" b="1" spc="-20" dirty="0" smtClean="0">
                <a:latin typeface="Times New Roman" pitchFamily="18" charset="0"/>
                <a:cs typeface="Times New Roman" pitchFamily="18" charset="0"/>
              </a:rPr>
              <a:t> не участват.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Силните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сили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принуждават </a:t>
            </a:r>
            <a:r>
              <a:rPr lang="bg-BG" sz="2200" spc="-20" dirty="0" err="1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  да се свързват заедно и да формират други частици. </a:t>
            </a:r>
            <a:r>
              <a:rPr lang="bg-BG" sz="2200" spc="-20" dirty="0" err="1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 (само те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не ги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усещат и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не формират други частици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Кварки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и свободно състояние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Всички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кварки във Вселената са свързани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елементарни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части-ци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или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кварка. Потенциалната енергия между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на-раства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увеличаване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разстоянието. За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 отдалечим един кварк от друг, трябва 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приложим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безкрайно количество енергия.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Все-ки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опит да раздалечим един кварк от друг завършва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образува-ния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 по 2 кварка – пълна аналогия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пружината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(2 края) и 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маг-нита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полюса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Кварките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съществуват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свободно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състоя-ние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Това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че  никой не е наблюдавал свободен кварк е послужило за създаване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хипотезата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за задържане на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кварка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. Тя се нарича хипотеза на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кънфаймента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(от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англ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confiment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: у нас се нарича заточение, а в руската литература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плен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bg-BG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98B67C-455B-4DF4-B454-EC0545728F91}" type="slidenum">
              <a:rPr lang="bg-BG" altLang="bg-BG" smtClean="0">
                <a:cs typeface="Arial" charset="0"/>
              </a:rPr>
              <a:pPr/>
              <a:t>22</a:t>
            </a:fld>
            <a:endParaRPr lang="bg-BG" altLang="bg-BG" smtClean="0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-107950" y="0"/>
            <a:ext cx="9251950" cy="4762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§ 19.4. </a:t>
            </a:r>
            <a:r>
              <a:rPr lang="bg-BG" sz="2400" b="1" dirty="0" smtClean="0">
                <a:solidFill>
                  <a:schemeClr val="tx1"/>
                </a:solidFill>
              </a:rPr>
              <a:t>ЧЕТИРИТЕ ФУНДАМЕНТАЛНИ СИЛИ</a:t>
            </a:r>
            <a:endParaRPr lang="bg-BG" sz="2400" dirty="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904" y="476672"/>
            <a:ext cx="9246615" cy="6381328"/>
          </a:xfrm>
          <a:blipFill rotWithShape="1">
            <a:blip r:embed="rId2" cstate="print"/>
            <a:stretch>
              <a:fillRect l="-1055" t="-669" r="-9690" b="-1146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bg-BG" sz="22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7D3602-E4FB-4326-B993-D8071A7945EA}" type="slidenum">
              <a:rPr lang="bg-BG" altLang="bg-BG" smtClean="0">
                <a:cs typeface="Arial" charset="0"/>
              </a:rPr>
              <a:pPr/>
              <a:t>23</a:t>
            </a:fld>
            <a:endParaRPr lang="bg-BG" altLang="bg-BG" smtClean="0">
              <a:cs typeface="Arial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488" y="3925888"/>
            <a:ext cx="3006726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-31749" y="-100013"/>
            <a:ext cx="7532707" cy="5762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§ 19.4. </a:t>
            </a:r>
            <a:r>
              <a:rPr lang="bg-BG" sz="2400" b="1" dirty="0" smtClean="0">
                <a:solidFill>
                  <a:schemeClr val="tx1"/>
                </a:solidFill>
              </a:rPr>
              <a:t>ЧЕТИРИТЕ ФУНДАМЕНТАЛНИ СИЛИ</a:t>
            </a:r>
            <a:endParaRPr lang="bg-BG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260350"/>
            <a:ext cx="8215370" cy="65976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•  С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действието на слабата сила е подобно. Както при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слабата сила може да превърне един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в друг вътре в поколенията.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действа и м/у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поколенията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ъс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значително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по-малък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действие: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(а)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(б) при кварки.</a:t>
            </a:r>
          </a:p>
          <a:p>
            <a:pPr eaLnBrk="1" hangingPunct="1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–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превърне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фундаменталната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частица в друга – но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 действа само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вътре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поколенията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‒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преимуществено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вътре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–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взаимодействие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превърне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кварка в лептон и обратно.</a:t>
            </a:r>
          </a:p>
          <a:p>
            <a:pPr eaLnBrk="1" hangingPunct="1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06D0640-9937-4C68-8408-30A69221977A}" type="slidenum">
              <a:rPr lang="bg-BG" altLang="bg-BG" smtClean="0">
                <a:cs typeface="Arial" charset="0"/>
              </a:rPr>
              <a:pPr/>
              <a:t>24</a:t>
            </a:fld>
            <a:endParaRPr lang="bg-BG" altLang="bg-BG" dirty="0" smtClean="0">
              <a:cs typeface="Arial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2577944" cy="2821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-31749" y="-100013"/>
            <a:ext cx="7532707" cy="5762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§ 19.4. </a:t>
            </a:r>
            <a:r>
              <a:rPr lang="bg-BG" sz="2400" b="1" dirty="0" smtClean="0">
                <a:solidFill>
                  <a:schemeClr val="tx1"/>
                </a:solidFill>
              </a:rPr>
              <a:t>ЧЕТИРИТЕ ФУНДАМЕНТАЛНИ СИЛИ</a:t>
            </a:r>
            <a:endParaRPr lang="bg-BG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84" y="260350"/>
            <a:ext cx="8215370" cy="65976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 сумираме какви представи за обекти и явления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въве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дохме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в този параграф за 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стандартния модел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None/>
              <a:defRPr/>
            </a:pPr>
            <a:r>
              <a:rPr lang="bg-BG" altLang="bg-BG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четири фундаментални сили: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(гравитационни,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електромагнитни, сили на слабото 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взаимодействие, сили на силното взаимодействие),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eaLnBrk="1" hangingPunct="1">
              <a:buFontTx/>
              <a:buNone/>
              <a:defRPr/>
            </a:pPr>
            <a:r>
              <a:rPr lang="bg-BG" altLang="bg-BG" dirty="0" smtClean="0">
                <a:latin typeface="Times New Roman" pitchFamily="18" charset="0"/>
                <a:cs typeface="Times New Roman" pitchFamily="18" charset="0"/>
              </a:rPr>
              <a:t>силно взаимодействие</a:t>
            </a:r>
          </a:p>
          <a:p>
            <a:pPr marL="0" indent="180000" eaLnBrk="1" hangingPunct="1">
              <a:buFontTx/>
              <a:buNone/>
              <a:defRPr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участват в силното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в-ие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но 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не),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слабо взаимодействие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участват в слабото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то променя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от един вид в друг;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то протича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вътре в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лептонните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поколения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; не и м/у тях;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то действа и </a:t>
            </a:r>
            <a:r>
              <a:rPr lang="bg-BG" sz="2400" i="1" spc="-20" dirty="0" smtClean="0">
                <a:latin typeface="Times New Roman" pitchFamily="18" charset="0"/>
                <a:cs typeface="Times New Roman" pitchFamily="18" charset="0"/>
              </a:rPr>
              <a:t>м/у поколенията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, но трудно).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06D0640-9937-4C68-8408-30A69221977A}" type="slidenum">
              <a:rPr lang="bg-BG" altLang="bg-BG" smtClean="0">
                <a:cs typeface="Arial" charset="0"/>
              </a:rPr>
              <a:pPr/>
              <a:t>25</a:t>
            </a:fld>
            <a:endParaRPr lang="bg-BG" altLang="bg-BG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6250"/>
          </a:xfrm>
        </p:spPr>
        <p:txBody>
          <a:bodyPr/>
          <a:lstStyle/>
          <a:p>
            <a:pPr eaLnBrk="1" hangingPunct="1"/>
            <a:r>
              <a:rPr lang="bg-BG" altLang="bg-BG" sz="2400" b="1" dirty="0" smtClean="0">
                <a:latin typeface="Times New Roman" pitchFamily="18" charset="0"/>
                <a:cs typeface="Times New Roman" pitchFamily="18" charset="0"/>
              </a:rPr>
              <a:t>§ 65.	ПРЕНОСИТЕЛИ НА ВЗАИМОДЕЙСТВИЕТО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648072"/>
            <a:ext cx="9144000" cy="6453336"/>
          </a:xfrm>
          <a:blipFill rotWithShape="1">
            <a:blip r:embed="rId2" cstate="print"/>
            <a:stretch>
              <a:fillRect l="-1000" t="-661" r="-733" b="-1511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bg-BG" sz="2400" dirty="0">
                <a:noFill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noFill/>
                <a:latin typeface="Times New Roman" pitchFamily="18" charset="0"/>
                <a:cs typeface="Times New Roman" pitchFamily="18" charset="0"/>
              </a:rPr>
              <a:t>-</a:t>
            </a:r>
            <a:endParaRPr lang="bg-BG" sz="2400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0B0CAF-45CC-4D35-B786-7424844816FC}" type="slidenum">
              <a:rPr lang="bg-BG" altLang="bg-BG" smtClean="0">
                <a:cs typeface="Arial" charset="0"/>
              </a:rPr>
              <a:pPr/>
              <a:t>26</a:t>
            </a:fld>
            <a:endParaRPr lang="bg-BG" altLang="bg-BG" smtClean="0"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5D6DEC-779F-4AEF-BCA8-996EC0FF939C}" type="slidenum">
              <a:rPr lang="bg-BG" altLang="bg-BG" smtClean="0">
                <a:cs typeface="Arial" charset="0"/>
              </a:rPr>
              <a:pPr/>
              <a:t>27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050" cy="476250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19.5.  ПРЕНОСИТЕЛИ НА ВЗАИМОДЕЙСТВИЕТО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406" y="500042"/>
            <a:ext cx="8143932" cy="650085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Фундаментални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взаимодействия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преносители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Преносителят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гравитационното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взаимодействие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гравитонът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наблюдаван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експериментално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Преносител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електромагнитното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взаимодействие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безмасовият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фотон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квантът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електромагнитното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осигурява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взаимодействието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зарядите).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Преносители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слабото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тежките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(m~100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промеждутъчни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бозони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и      При слабите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мод-ия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излъчват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поглъщат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промеждутъчните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бозони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квантите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полетата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слабото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взаимодействие.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Преносители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силното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глуоните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квантите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глуонни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полетата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осигуряват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мод-ието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Глуоните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безмасови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4086872" y="3652192"/>
          <a:ext cx="833438" cy="361950"/>
        </p:xfrm>
        <a:graphic>
          <a:graphicData uri="http://schemas.openxmlformats.org/presentationml/2006/ole">
            <p:oleObj spid="_x0000_s128002" name="Equation" r:id="rId3" imgW="507780" imgH="215806" progId="Equation.DSMT4">
              <p:embed/>
            </p:oleObj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5072063" y="3600514"/>
          <a:ext cx="384175" cy="355600"/>
        </p:xfrm>
        <a:graphic>
          <a:graphicData uri="http://schemas.openxmlformats.org/presentationml/2006/ole">
            <p:oleObj spid="_x0000_s128003" name="Equation" r:id="rId4" imgW="2156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5D6DEC-779F-4AEF-BCA8-996EC0FF939C}" type="slidenum">
              <a:rPr lang="bg-BG" altLang="bg-BG" smtClean="0">
                <a:cs typeface="Arial" charset="0"/>
              </a:rPr>
              <a:pPr/>
              <a:t>28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050" cy="476250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19.5.  ПРЕНОСИТЕЛИ НА ВЗАИМОДЕЙСТВИЕТО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2875" y="500063"/>
            <a:ext cx="8072438" cy="6357937"/>
          </a:xfrm>
          <a:blipFill rotWithShape="1">
            <a:blip r:embed="rId3" cstate="print"/>
            <a:stretch>
              <a:fillRect l="-1000" t="-662" r="-200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 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2786050" y="5072074"/>
          <a:ext cx="2021003" cy="500042"/>
        </p:xfrm>
        <a:graphic>
          <a:graphicData uri="http://schemas.openxmlformats.org/presentationml/2006/ole">
            <p:oleObj spid="_x0000_s143364" name="Equation" r:id="rId4" imgW="9271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476672"/>
            <a:ext cx="9144000" cy="6336704"/>
          </a:xfrm>
          <a:blipFill rotWithShape="1">
            <a:blip r:embed="rId2" cstate="print"/>
            <a:stretch>
              <a:fillRect l="-1000" t="-673" r="-200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bg-BG" sz="24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881298-A8C1-4EB1-9675-3B008AD8DBA8}" type="slidenum">
              <a:rPr lang="bg-BG" altLang="bg-BG" smtClean="0">
                <a:cs typeface="Arial" charset="0"/>
              </a:rPr>
              <a:pPr/>
              <a:t>29</a:t>
            </a:fld>
            <a:endParaRPr lang="bg-BG" altLang="bg-BG" smtClean="0">
              <a:cs typeface="Arial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052513"/>
            <a:ext cx="2062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133600"/>
            <a:ext cx="40243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052513"/>
            <a:ext cx="17224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6475" y="1557338"/>
            <a:ext cx="3859213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6165850"/>
            <a:ext cx="10906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6153150"/>
            <a:ext cx="10906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TextBox 4"/>
          <p:cNvSpPr txBox="1">
            <a:spLocks noChangeArrowheads="1"/>
          </p:cNvSpPr>
          <p:nvPr/>
        </p:nvSpPr>
        <p:spPr bwMode="auto">
          <a:xfrm>
            <a:off x="8542338" y="35941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bg-BG"/>
          </a:p>
          <a:p>
            <a:endParaRPr lang="bg-BG"/>
          </a:p>
        </p:txBody>
      </p:sp>
      <p:sp>
        <p:nvSpPr>
          <p:cNvPr id="522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0"/>
            <a:ext cx="8229601" cy="476250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19.5.  ПРЕНОСИТЕЛИ НА ВЗАИМОДЕЙСТВИЕТО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DC7682-B8B2-4F59-9198-93BFC090469A}" type="slidenum">
              <a:rPr lang="bg-BG" altLang="bg-BG" smtClean="0">
                <a:cs typeface="Arial" charset="0"/>
              </a:rPr>
              <a:pPr/>
              <a:t>3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5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360363"/>
          </a:xfrm>
        </p:spPr>
        <p:txBody>
          <a:bodyPr/>
          <a:lstStyle/>
          <a:p>
            <a:pPr eaLnBrk="1" hangingPunct="1"/>
            <a:r>
              <a:rPr lang="bg-BG" altLang="bg-BG" sz="2400" b="1" dirty="0" smtClean="0"/>
              <a:t>§ 19.1.</a:t>
            </a:r>
            <a:r>
              <a:rPr lang="bg-BG" altLang="bg-BG" sz="2400" dirty="0" smtClean="0"/>
              <a:t> </a:t>
            </a:r>
            <a:r>
              <a:rPr lang="bg-BG" altLang="bg-BG" sz="2400" b="1" dirty="0" smtClean="0"/>
              <a:t>ВЪ</a:t>
            </a:r>
            <a:r>
              <a:rPr lang="en-US" altLang="bg-BG" sz="2400" b="1" dirty="0" smtClean="0"/>
              <a:t>ВЕДЕНИЕ</a:t>
            </a:r>
            <a:endParaRPr lang="bg-BG" altLang="bg-BG" sz="2400" b="1" dirty="0" smtClean="0"/>
          </a:p>
        </p:txBody>
      </p:sp>
      <p:sp>
        <p:nvSpPr>
          <p:cNvPr id="5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470" y="357166"/>
            <a:ext cx="7117166" cy="6384946"/>
          </a:xfrm>
        </p:spPr>
        <p:txBody>
          <a:bodyPr/>
          <a:lstStyle/>
          <a:p>
            <a:pPr marL="0" indent="0" eaLnBrk="1" hangingPunct="1"/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Класификация </a:t>
            </a: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и някои </a:t>
            </a:r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признаци</a:t>
            </a: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или стойности</a:t>
            </a:r>
          </a:p>
          <a:p>
            <a:pPr marL="0" indent="0" eaLnBrk="1" hangingPunct="1">
              <a:buFontTx/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Елементарните частици са с много малки маси                 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и размери</a:t>
            </a:r>
            <a:endParaRPr lang="bg-BG" alt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  Частиците могат да са  </a:t>
            </a:r>
            <a:r>
              <a:rPr lang="bg-BG" altLang="bg-BG" sz="2200" b="1" dirty="0" smtClean="0">
                <a:latin typeface="Times New Roman" pitchFamily="18" charset="0"/>
                <a:cs typeface="Times New Roman" pitchFamily="18" charset="0"/>
              </a:rPr>
              <a:t>стабилни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bg-BG" sz="2200" dirty="0" smtClean="0">
                <a:latin typeface="Times New Roman" pitchFamily="18" charset="0"/>
                <a:cs typeface="Times New Roman" pitchFamily="18" charset="0"/>
              </a:rPr>
              <a:t>e, p) 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altLang="bg-BG" sz="2200" b="1" dirty="0" smtClean="0">
                <a:latin typeface="Times New Roman" pitchFamily="18" charset="0"/>
                <a:cs typeface="Times New Roman" pitchFamily="18" charset="0"/>
              </a:rPr>
              <a:t>нестабилни</a:t>
            </a:r>
            <a:r>
              <a:rPr lang="bg-BG" altLang="bg-BG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мезони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хиперони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Неутронът е стабилен в ядрото, но </a:t>
            </a:r>
          </a:p>
          <a:p>
            <a:pPr marL="0" indent="0" eaLnBrk="1" hangingPunct="1">
              <a:buNone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не в свободно състояние с време на живот  </a:t>
            </a:r>
            <a:r>
              <a:rPr lang="el-GR" altLang="bg-BG" sz="22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buNone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   Нестабилните се характеризират с време    </a:t>
            </a:r>
            <a:r>
              <a:rPr lang="el-GR" altLang="bg-BG" sz="2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Частиците с време на живот  </a:t>
            </a:r>
            <a:r>
              <a:rPr lang="el-GR" altLang="bg-BG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се наричат </a:t>
            </a:r>
            <a:r>
              <a:rPr lang="bg-BG" altLang="bg-BG" sz="2200" b="1" dirty="0" smtClean="0">
                <a:latin typeface="Times New Roman" pitchFamily="18" charset="0"/>
                <a:cs typeface="Times New Roman" pitchFamily="18" charset="0"/>
              </a:rPr>
              <a:t>резонанси.</a:t>
            </a:r>
          </a:p>
          <a:p>
            <a:pPr marL="0" indent="0" eaLnBrk="1" hangingPunct="1">
              <a:buNone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   Статистика на частиците – с цял спин </a:t>
            </a:r>
            <a:r>
              <a:rPr lang="bg-BG" altLang="bg-BG" sz="2200" b="1" dirty="0" err="1" smtClean="0">
                <a:latin typeface="Times New Roman" pitchFamily="18" charset="0"/>
                <a:cs typeface="Times New Roman" pitchFamily="18" charset="0"/>
              </a:rPr>
              <a:t>бозони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, а с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полу-цял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altLang="bg-BG" sz="2200" b="1" dirty="0" smtClean="0">
                <a:latin typeface="Times New Roman" pitchFamily="18" charset="0"/>
                <a:cs typeface="Times New Roman" pitchFamily="18" charset="0"/>
              </a:rPr>
              <a:t>фермиони</a:t>
            </a:r>
            <a:r>
              <a:rPr lang="bg-BG" altLang="bg-BG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    Частицата има съвкупност от заряди (не само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електри-чески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). Почти всяка частица има двойник с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противополо-жен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знак на заряда – тя се нарича </a:t>
            </a:r>
            <a:r>
              <a:rPr lang="bg-BG" altLang="bg-BG" sz="2200" b="1" dirty="0" smtClean="0">
                <a:latin typeface="Times New Roman" pitchFamily="18" charset="0"/>
                <a:cs typeface="Times New Roman" pitchFamily="18" charset="0"/>
              </a:rPr>
              <a:t>античастица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Античас-тицата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на електрона е позитронът, на протона е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антипро-тонът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и  др. Ако частицата няма никакви заряди, тя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съв-пада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с античастица си – </a:t>
            </a:r>
            <a:r>
              <a:rPr lang="bg-BG" altLang="bg-BG" sz="2200" b="1" dirty="0" smtClean="0">
                <a:latin typeface="Times New Roman" pitchFamily="18" charset="0"/>
                <a:cs typeface="Times New Roman" pitchFamily="18" charset="0"/>
              </a:rPr>
              <a:t>истински неутрална</a:t>
            </a:r>
            <a:r>
              <a:rPr lang="bg-BG" altLang="bg-BG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2200" dirty="0" err="1" smtClean="0">
                <a:latin typeface="Times New Roman" pitchFamily="18" charset="0"/>
                <a:cs typeface="Times New Roman" pitchFamily="18" charset="0"/>
              </a:rPr>
              <a:t>фотон</a:t>
            </a:r>
            <a:r>
              <a:rPr lang="bg-BG" altLang="bg-BG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х-ки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: кв.ел-динамика, кв.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хромодинамика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, КТП.</a:t>
            </a:r>
          </a:p>
        </p:txBody>
      </p:sp>
      <p:sp>
        <p:nvSpPr>
          <p:cNvPr id="5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345" name="Picture 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749550"/>
            <a:ext cx="1042988" cy="393700"/>
          </a:xfrm>
          <a:prstGeom prst="rect">
            <a:avLst/>
          </a:prstGeom>
          <a:noFill/>
        </p:spPr>
      </p:pic>
      <p:sp>
        <p:nvSpPr>
          <p:cNvPr id="52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346" name="Picture 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67050"/>
            <a:ext cx="750888" cy="406400"/>
          </a:xfrm>
          <a:prstGeom prst="rect">
            <a:avLst/>
          </a:prstGeom>
          <a:noFill/>
        </p:spPr>
      </p:pic>
      <p:pic>
        <p:nvPicPr>
          <p:cNvPr id="5347" name="Picture 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750888"/>
            <a:ext cx="1328737" cy="457200"/>
          </a:xfrm>
          <a:prstGeom prst="rect">
            <a:avLst/>
          </a:prstGeom>
          <a:noFill/>
        </p:spPr>
      </p:pic>
      <p:pic>
        <p:nvPicPr>
          <p:cNvPr id="5348" name="Picture 2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1214438"/>
            <a:ext cx="1303338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-102" y="720080"/>
            <a:ext cx="9144101" cy="6597352"/>
          </a:xfrm>
          <a:blipFill rotWithShape="1">
            <a:blip r:embed="rId2" cstate="print"/>
            <a:stretch>
              <a:fillRect l="-733" t="-370" r="-1067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bg-BG" sz="24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19.5.  ПРЕНОСИТЕЛИ НА ВЗАИМОДЕЙСТВИЕТО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1"/>
          </p:nvPr>
        </p:nvSpPr>
        <p:spPr>
          <a:xfrm>
            <a:off x="-71406" y="765175"/>
            <a:ext cx="9144000" cy="6192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bg-BG" sz="2000" dirty="0" smtClean="0"/>
              <a:t> 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квантовата електродинамика и в квантовата теория на полето </a:t>
            </a:r>
            <a:r>
              <a:rPr lang="bg-BG" sz="2200" b="1" i="1" dirty="0" err="1" smtClean="0">
                <a:latin typeface="Times New Roman" pitchFamily="18" charset="0"/>
                <a:cs typeface="Times New Roman" pitchFamily="18" charset="0"/>
              </a:rPr>
              <a:t>части-ците-преносители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се разглеждат като смущения на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съответното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– фотоните на електромагнитното,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гравитоните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на гравитационното,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промеждутъчните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бозони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на слабото поле и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глуоните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на силното, 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Хигс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бозонът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е смущение на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Хигс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полето (слабото поле има 3 смущения, 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електромагнитното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само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– фотонът).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Хигс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полето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 не създава сили, както другите четири полета създават фундаменталните сили, но то </a:t>
            </a:r>
            <a:r>
              <a:rPr lang="bg-BG" sz="2200" i="1" dirty="0" err="1" smtClean="0"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действа със слабото поле. Именно при това взаимодействие частици-</a:t>
            </a:r>
          </a:p>
          <a:p>
            <a:pPr marL="0" indent="0" eaLnBrk="1" hangingPunct="1">
              <a:buFontTx/>
              <a:buNone/>
            </a:pP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обменят с него енергия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– резултатът е, че те получават маса.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Хигс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полето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винаги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присъства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но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да се „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никога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можем да проведем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без него и да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наблюдаваме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безмасово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смущение . Д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предполагаше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съществуването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Хигс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бозона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 но за експеримента бе необходим ускорител (и то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колайдър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) с много висока енергия –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Хигс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бозонът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е открит при 125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При енергии много по-големи от 100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това е енергетичния еквивалент на масата на тежките промеждутъчни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бозони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) симетрията се възстановява и четирите кванта на полето са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безмасови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36C1D7-2737-4EAD-B063-5AF25C87C503}" type="slidenum">
              <a:rPr lang="bg-BG" altLang="bg-BG" smtClean="0">
                <a:cs typeface="Arial" charset="0"/>
              </a:rPr>
              <a:pPr/>
              <a:t>31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44450"/>
            <a:ext cx="9097963" cy="782638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19.5.  ПРЕНОСИТЕЛИ НА ВЗАИМОДЕЙСТВИЕТО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EB30-FAE4-4F46-948D-DA949AAA2E85}" type="slidenum">
              <a:rPr lang="bg-BG" altLang="bg-BG" smtClean="0"/>
              <a:pPr>
                <a:defRPr/>
              </a:pPr>
              <a:t>32</a:t>
            </a:fld>
            <a:endParaRPr lang="bg-BG" altLang="bg-B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476250"/>
          </a:xfrm>
        </p:spPr>
        <p:txBody>
          <a:bodyPr/>
          <a:lstStyle/>
          <a:p>
            <a:pPr eaLnBrk="1" hangingPunct="1"/>
            <a:r>
              <a:rPr lang="bg-BG" altLang="bg-BG" sz="2400" b="1" dirty="0" smtClean="0"/>
              <a:t>§ 19.5.  ПРЕНОСИТЕЛИ НА ВЗАИМОДЕЙСТВИЕТО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214290"/>
            <a:ext cx="8358214" cy="6429396"/>
          </a:xfrm>
        </p:spPr>
        <p:txBody>
          <a:bodyPr/>
          <a:lstStyle/>
          <a:p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Цвят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Електромагнитното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силното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интензив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ни.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ни кара да си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зададем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въпроса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дали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освен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електрич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заряди в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субядрения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свят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заряди.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Нашето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съмнение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усилва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разгледаме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бариони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състоящи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се от 3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еднакви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кварки. Например                            – от 3 sss-кварка, не-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говият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спин е           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Възможно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спиновете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3-те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s-квар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паралелни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т.е. 3-те кварка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едно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състояние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крещящо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нарушение на принципа на Паули.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Различието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допълнително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квантово число,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приема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стойности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числа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съответстват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електрични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заряди.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Тебили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наречени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цветни заряди, а кв.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цвят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стойности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R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червен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G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зелен) и B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3562357" y="2393597"/>
          <a:ext cx="1938337" cy="500062"/>
        </p:xfrm>
        <a:graphic>
          <a:graphicData uri="http://schemas.openxmlformats.org/presentationml/2006/ole">
            <p:oleObj spid="_x0000_s129025" name="Equation" r:id="rId3" imgW="888840" imgH="228600" progId="Equation.DSMT4">
              <p:embed/>
            </p:oleObj>
          </a:graphicData>
        </a:graphic>
      </p:graphicFrame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1857356" y="2911178"/>
          <a:ext cx="840390" cy="357166"/>
        </p:xfrm>
        <a:graphic>
          <a:graphicData uri="http://schemas.openxmlformats.org/presentationml/2006/ole">
            <p:oleObj spid="_x0000_s129027" name="Equation" r:id="rId4" imgW="380835" imgH="165028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32223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EB30-FAE4-4F46-948D-DA949AAA2E85}" type="slidenum">
              <a:rPr lang="bg-BG" altLang="bg-BG" smtClean="0"/>
              <a:pPr>
                <a:defRPr/>
              </a:pPr>
              <a:t>33</a:t>
            </a:fld>
            <a:endParaRPr lang="bg-BG" altLang="bg-B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7646"/>
            <a:ext cx="9144000" cy="476250"/>
          </a:xfrm>
        </p:spPr>
        <p:txBody>
          <a:bodyPr/>
          <a:lstStyle/>
          <a:p>
            <a:pPr eaLnBrk="1" hangingPunct="1"/>
            <a:r>
              <a:rPr lang="bg-BG" altLang="bg-BG" sz="2400" b="1" dirty="0" smtClean="0"/>
              <a:t>§ 19.5.  ПРЕНОСИТЕЛИ НА ВЗАИМОДЕЙСТВИЕТО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71470" y="571504"/>
            <a:ext cx="8286808" cy="6429396"/>
          </a:xfrm>
        </p:spPr>
        <p:txBody>
          <a:bodyPr/>
          <a:lstStyle/>
          <a:p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Цвят и полета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електричните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заряди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източник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елекромагнитното</a:t>
            </a:r>
            <a:endParaRPr lang="ru-RU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поле,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spc="-20" dirty="0" err="1" smtClean="0">
                <a:latin typeface="Times New Roman" pitchFamily="18" charset="0"/>
                <a:cs typeface="Times New Roman" pitchFamily="18" charset="0"/>
              </a:rPr>
              <a:t>цветните</a:t>
            </a:r>
            <a:r>
              <a:rPr lang="ru-RU" sz="2400" b="1" spc="-20" dirty="0" smtClean="0">
                <a:latin typeface="Times New Roman" pitchFamily="18" charset="0"/>
                <a:cs typeface="Times New Roman" pitchFamily="18" charset="0"/>
              </a:rPr>
              <a:t> заряди се </a:t>
            </a:r>
            <a:r>
              <a:rPr lang="ru-RU" sz="2400" b="1" spc="-20" dirty="0" err="1" smtClean="0">
                <a:latin typeface="Times New Roman" pitchFamily="18" charset="0"/>
                <a:cs typeface="Times New Roman" pitchFamily="18" charset="0"/>
              </a:rPr>
              <a:t>явяват</a:t>
            </a:r>
            <a:r>
              <a:rPr lang="ru-RU" sz="24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0" dirty="0" err="1" smtClean="0">
                <a:latin typeface="Times New Roman" pitchFamily="18" charset="0"/>
                <a:cs typeface="Times New Roman" pitchFamily="18" charset="0"/>
              </a:rPr>
              <a:t>източник</a:t>
            </a:r>
            <a:r>
              <a:rPr lang="ru-RU" sz="2400" b="1" spc="-20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400" b="1" spc="-20" dirty="0" err="1" smtClean="0">
                <a:latin typeface="Times New Roman" pitchFamily="18" charset="0"/>
                <a:cs typeface="Times New Roman" pitchFamily="18" charset="0"/>
              </a:rPr>
              <a:t>глу</a:t>
            </a:r>
            <a:r>
              <a:rPr lang="ru-RU" sz="2400" b="1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b="1" spc="-20" dirty="0" err="1" smtClean="0">
                <a:latin typeface="Times New Roman" pitchFamily="18" charset="0"/>
                <a:cs typeface="Times New Roman" pitchFamily="18" charset="0"/>
              </a:rPr>
              <a:t>онните</a:t>
            </a:r>
            <a:r>
              <a:rPr lang="ru-RU" sz="2400" b="1" spc="-20" dirty="0" smtClean="0">
                <a:latin typeface="Times New Roman" pitchFamily="18" charset="0"/>
                <a:cs typeface="Times New Roman" pitchFamily="18" charset="0"/>
              </a:rPr>
              <a:t> полета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Антикварките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притежават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съответно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цветовете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           (ан-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тичервен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антизелен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антисин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). Като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отчетем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аромат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цвята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е ясно,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съществуват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18 кварка и 18 ан-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тикварка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Счита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се,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съвкупността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от трите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цвята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става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бяла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двойката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кварк-антикварк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скрит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цвят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(например   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глуон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(квант на определено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глуонно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поле) 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оцветен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т.е. той е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зареден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цвят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участва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силното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endParaRPr lang="ru-RU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глуони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взаимодействат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помежду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си.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ществуват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глуона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оцветени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  и 2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скрит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err="1" smtClean="0">
                <a:latin typeface="Times New Roman" pitchFamily="18" charset="0"/>
                <a:cs typeface="Times New Roman" pitchFamily="18" charset="0"/>
              </a:rPr>
              <a:t>цвят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429388" y="2409520"/>
          <a:ext cx="785818" cy="376538"/>
        </p:xfrm>
        <a:graphic>
          <a:graphicData uri="http://schemas.openxmlformats.org/presentationml/2006/ole">
            <p:oleObj spid="_x0000_s130052" name="Equation" r:id="rId3" imgW="457002" imgH="215806" progId="Equation.DSMT4">
              <p:embed/>
            </p:oleObj>
          </a:graphicData>
        </a:graphic>
      </p:graphicFrame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7286676" y="4143507"/>
          <a:ext cx="571472" cy="410745"/>
        </p:xfrm>
        <a:graphic>
          <a:graphicData uri="http://schemas.openxmlformats.org/presentationml/2006/ole">
            <p:oleObj spid="_x0000_s130054" name="Equation" r:id="rId4" imgW="304536" imgH="215713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32223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620688"/>
            <a:ext cx="8286808" cy="6310313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Квантова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хромодинамика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изучаването на силното взаимодействие на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глуоните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 помежду си (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глуоните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могат да се излъчват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по-глъщат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) се занимава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квантовата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хромодинамика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Електромагнитното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взаимодействие е резултат от обмяната на фотони. При силните взаимодействия се обменят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глуони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които имат цвят – от тук аналогията на названието квантовата </a:t>
            </a:r>
            <a:r>
              <a:rPr lang="bg-BG" sz="2400" dirty="0" err="1">
                <a:latin typeface="Times New Roman" pitchFamily="18" charset="0"/>
                <a:cs typeface="Times New Roman" pitchFamily="18" charset="0"/>
              </a:rPr>
              <a:t>хромодинамика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с квантовата електродинамика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ts val="2400"/>
              </a:spcBef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Ще отбележим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две съществени разли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м/у квантовата електродинамика и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квантовата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хромодинамика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1. Фотоните са електрически неутрални и не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взаимодейс-тват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помежду си, 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глуоните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имат „цветен заряд“ и за това са свързани чрез силното взаимодействие!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2.Има вси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ко на всичко един електричен заряд, но в квантовата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хромодинамика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глуоните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имат 8 цветни заряда(!). 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9EA643-0CA6-4FF0-8272-872CF4BE4032}" type="slidenum">
              <a:rPr lang="bg-BG" altLang="bg-BG" smtClean="0">
                <a:cs typeface="Arial" charset="0"/>
              </a:rPr>
              <a:pPr/>
              <a:t>34</a:t>
            </a:fld>
            <a:endParaRPr lang="bg-BG" altLang="bg-BG" dirty="0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19.5.  ПРЕНОСИТЕЛИ НА ВЗАИМОДЕЙСТВИЕТО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-108520" y="620688"/>
            <a:ext cx="9252520" cy="6237312"/>
          </a:xfrm>
          <a:blipFill rotWithShape="1">
            <a:blip r:embed="rId2" cstate="print"/>
            <a:stretch>
              <a:fillRect l="-988" t="-684" r="-1252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bg-BG">
                <a:noFill/>
              </a:rPr>
              <a:t> 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938"/>
            <a:ext cx="8229600" cy="628651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19.5.  ПРЕНОСИТЕЛИ НА ВЗАИМОДЕЙСТВИЕТО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454525"/>
            <a:ext cx="17589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86886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428604"/>
            <a:ext cx="8215370" cy="6192837"/>
          </a:xfrm>
        </p:spPr>
        <p:txBody>
          <a:bodyPr/>
          <a:lstStyle/>
          <a:p>
            <a:pPr eaLnBrk="1" hangingPunct="1">
              <a:defRPr/>
            </a:pP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Стандартен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модел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) и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теория на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всичко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200" dirty="0" err="1">
                <a:latin typeface="Times New Roman" pitchFamily="18" charset="0"/>
                <a:cs typeface="Times New Roman" pitchFamily="18" charset="0"/>
              </a:rPr>
              <a:t>електрослабото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 и силното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взаимод-ия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не може да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бъде окончателна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теория.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Три  защо: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В СМ масите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на неутрината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са 0,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експериментът показва, че макар и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малки, те са крайни. В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СМ има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свободни параметри,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които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се уточняват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от осреднени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експериментални данни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В СМ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не се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разглежда гравитационната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сила, </a:t>
            </a:r>
            <a:r>
              <a:rPr lang="bg-BG" sz="2200" spc="-10" dirty="0" smtClean="0">
                <a:latin typeface="Times New Roman" pitchFamily="18" charset="0"/>
                <a:cs typeface="Times New Roman" pitchFamily="18" charset="0"/>
              </a:rPr>
              <a:t>доминираща във </a:t>
            </a:r>
            <a:r>
              <a:rPr lang="bg-BG" sz="2200" spc="-10" dirty="0">
                <a:latin typeface="Times New Roman" pitchFamily="18" charset="0"/>
                <a:cs typeface="Times New Roman" pitchFamily="18" charset="0"/>
              </a:rPr>
              <a:t>Вселената. </a:t>
            </a:r>
            <a:endParaRPr lang="bg-BG" sz="22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Има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много опити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на всичко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(TOE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която обединява 4-те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взаимод-ия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Най-обещаваща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теорията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струните с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основ-но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допускане,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че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частиците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не са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точкообразни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 а едномерни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стру-ни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Различните им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осцилации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представляват различни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частици.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Струнните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теории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(и </a:t>
            </a:r>
            <a:r>
              <a:rPr lang="bg-BG" sz="2200" spc="-20" dirty="0" err="1" smtClean="0">
                <a:latin typeface="Times New Roman" pitchFamily="18" charset="0"/>
                <a:cs typeface="Times New Roman" pitchFamily="18" charset="0"/>
              </a:rPr>
              <a:t>суперструнните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) са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spc="-20" dirty="0" err="1" smtClean="0">
                <a:latin typeface="Times New Roman" pitchFamily="18" charset="0"/>
                <a:cs typeface="Times New Roman" pitchFamily="18" charset="0"/>
              </a:rPr>
              <a:t>високоразмерни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spc="-20" dirty="0" err="1" smtClean="0">
                <a:latin typeface="Times New Roman" pitchFamily="18" charset="0"/>
                <a:cs typeface="Times New Roman" pitchFamily="18" charset="0"/>
              </a:rPr>
              <a:t>Напри-мер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spc="-20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bg-BG" sz="2200" b="1" spc="-20" dirty="0" smtClean="0">
                <a:latin typeface="Times New Roman" pitchFamily="18" charset="0"/>
                <a:cs typeface="Times New Roman" pitchFamily="18" charset="0"/>
              </a:rPr>
              <a:t>супер-струнната теория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(M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от Мембрана, Матрица, </a:t>
            </a:r>
            <a:r>
              <a:rPr lang="bg-BG" sz="2200" spc="-20" dirty="0" err="1" smtClean="0">
                <a:latin typeface="Times New Roman" pitchFamily="18" charset="0"/>
                <a:cs typeface="Times New Roman" pitchFamily="18" charset="0"/>
              </a:rPr>
              <a:t>Мис-терия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или Майка на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теориите) има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размерности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, 7 от които са с толкова малки размери, че не се наблюдават в природата.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Може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би част от гравитационните сили „изтичат“ в тези 7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размерности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дока-то </a:t>
            </a:r>
            <a:r>
              <a:rPr lang="bg-BG" sz="2200" spc="-20" dirty="0" err="1">
                <a:latin typeface="Times New Roman" pitchFamily="18" charset="0"/>
                <a:cs typeface="Times New Roman" pitchFamily="18" charset="0"/>
              </a:rPr>
              <a:t>електрослабите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 и силните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си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остават в обикновените </a:t>
            </a:r>
            <a:r>
              <a:rPr lang="bg-BG" sz="2200" spc="-20" dirty="0" smtClean="0">
                <a:latin typeface="Times New Roman" pitchFamily="18" charset="0"/>
                <a:cs typeface="Times New Roman" pitchFamily="18" charset="0"/>
              </a:rPr>
              <a:t>4. М-супер 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струнната теория е теория на </a:t>
            </a:r>
            <a:r>
              <a:rPr lang="bg-BG" sz="2200" b="1" spc="-20" dirty="0" err="1">
                <a:latin typeface="Times New Roman" pitchFamily="18" charset="0"/>
                <a:cs typeface="Times New Roman" pitchFamily="18" charset="0"/>
              </a:rPr>
              <a:t>супергравитацията</a:t>
            </a:r>
            <a:r>
              <a:rPr lang="bg-BG" sz="2200" b="1" spc="-20" dirty="0">
                <a:latin typeface="Times New Roman" pitchFamily="18" charset="0"/>
                <a:cs typeface="Times New Roman" pitchFamily="18" charset="0"/>
              </a:rPr>
              <a:t> (СУГРА)</a:t>
            </a:r>
            <a:r>
              <a:rPr lang="bg-BG" sz="2200" spc="-2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bg-BG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bg-BG" altLang="bg-BG" smtClean="0">
                <a:cs typeface="Arial" charset="0"/>
              </a:rPr>
              <a:t>-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-142900"/>
            <a:ext cx="8229600" cy="619126"/>
          </a:xfrm>
        </p:spPr>
        <p:txBody>
          <a:bodyPr/>
          <a:lstStyle/>
          <a:p>
            <a:pPr eaLnBrk="1" hangingPunct="1"/>
            <a:r>
              <a:rPr lang="bg-BG" altLang="bg-BG" sz="2400" b="1" dirty="0" smtClean="0"/>
              <a:t>§ 19.5.  ПРЕНОСИТЕЛИ НА ВЗАИМОДЕЙСТВИЕТО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EB30-FAE4-4F46-948D-DA949AAA2E85}" type="slidenum">
              <a:rPr lang="bg-BG" altLang="bg-BG" smtClean="0"/>
              <a:pPr>
                <a:defRPr/>
              </a:pPr>
              <a:t>37</a:t>
            </a:fld>
            <a:endParaRPr lang="bg-BG" altLang="bg-BG"/>
          </a:p>
        </p:txBody>
      </p:sp>
      <p:sp>
        <p:nvSpPr>
          <p:cNvPr id="6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-36513" y="549275"/>
            <a:ext cx="9180513" cy="6308725"/>
          </a:xfrm>
          <a:blipFill rotWithShape="1">
            <a:blip r:embed="rId2" cstate="print"/>
            <a:stretch>
              <a:fillRect l="-770" t="-460" b="-2118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bg-BG" dirty="0">
                <a:noFill/>
              </a:rPr>
              <a:t> </a:t>
            </a:r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bg-BG" sz="2400" b="1" kern="0" dirty="0" smtClean="0"/>
              <a:t>§ 19.5.  ПРЕНОСИТЕЛИ НА ВЗАИМОДЕЙСТВИЕТО</a:t>
            </a:r>
          </a:p>
        </p:txBody>
      </p:sp>
    </p:spTree>
    <p:extLst>
      <p:ext uri="{BB962C8B-B14F-4D97-AF65-F5344CB8AC3E}">
        <p14:creationId xmlns:p14="http://schemas.microsoft.com/office/powerpoint/2010/main" xmlns="" val="3677723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/>
          <p:cNvSpPr>
            <a:spLocks noGrp="1"/>
          </p:cNvSpPr>
          <p:nvPr>
            <p:ph idx="1"/>
          </p:nvPr>
        </p:nvSpPr>
        <p:spPr>
          <a:xfrm>
            <a:off x="0" y="549275"/>
            <a:ext cx="9324975" cy="6308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bg-BG" sz="2400" b="1" dirty="0" err="1" smtClean="0"/>
              <a:t>Електрослабо</a:t>
            </a:r>
            <a:r>
              <a:rPr lang="bg-BG" sz="2400" b="1" dirty="0" smtClean="0"/>
              <a:t> взаимодействие</a:t>
            </a:r>
          </a:p>
          <a:p>
            <a:pPr marL="0" indent="0" eaLnBrk="1" hangingPunct="1">
              <a:buFontTx/>
              <a:buNone/>
            </a:pPr>
            <a:r>
              <a:rPr lang="bg-BG" sz="2200" dirty="0" smtClean="0"/>
              <a:t>    При енергии по-големи от енергията на масата на  промеждутъчните </a:t>
            </a:r>
            <a:r>
              <a:rPr lang="bg-BG" sz="2200" dirty="0" err="1" smtClean="0"/>
              <a:t>бозони</a:t>
            </a:r>
            <a:r>
              <a:rPr lang="bg-BG" sz="2200" dirty="0" smtClean="0"/>
              <a:t> (~100 </a:t>
            </a:r>
            <a:r>
              <a:rPr lang="bg-BG" sz="2200" dirty="0" err="1" smtClean="0"/>
              <a:t>GeV</a:t>
            </a:r>
            <a:r>
              <a:rPr lang="bg-BG" sz="2200" dirty="0" smtClean="0"/>
              <a:t>), електромагнитното и слабото </a:t>
            </a:r>
            <a:r>
              <a:rPr lang="bg-BG" sz="2200" dirty="0" err="1" smtClean="0"/>
              <a:t>взаимод-ие</a:t>
            </a:r>
            <a:r>
              <a:rPr lang="bg-BG" sz="2200" dirty="0" smtClean="0"/>
              <a:t> се обединяват в едно </a:t>
            </a:r>
            <a:r>
              <a:rPr lang="bg-BG" sz="2200" dirty="0" err="1" smtClean="0"/>
              <a:t>взаимод-ие</a:t>
            </a:r>
            <a:r>
              <a:rPr lang="bg-BG" sz="2200" dirty="0" smtClean="0"/>
              <a:t> – в </a:t>
            </a:r>
            <a:r>
              <a:rPr lang="bg-BG" sz="2200" b="1" dirty="0" err="1" smtClean="0"/>
              <a:t>електрослабо</a:t>
            </a:r>
            <a:r>
              <a:rPr lang="bg-BG" sz="2200" b="1" dirty="0" smtClean="0"/>
              <a:t> </a:t>
            </a:r>
            <a:r>
              <a:rPr lang="bg-BG" sz="2200" b="1" dirty="0" err="1" smtClean="0"/>
              <a:t>взаимод-ие</a:t>
            </a:r>
            <a:r>
              <a:rPr lang="bg-BG" sz="2200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bg-BG" sz="2400" b="1" dirty="0" err="1" smtClean="0"/>
              <a:t>Хигс</a:t>
            </a:r>
            <a:r>
              <a:rPr lang="bg-BG" sz="2400" b="1" dirty="0" smtClean="0"/>
              <a:t> </a:t>
            </a:r>
            <a:r>
              <a:rPr lang="bg-BG" sz="2400" b="1" dirty="0" err="1" smtClean="0"/>
              <a:t>бозон</a:t>
            </a:r>
            <a:endParaRPr lang="bg-BG" sz="2400" b="1" dirty="0" smtClean="0"/>
          </a:p>
          <a:p>
            <a:pPr marL="0" indent="0" eaLnBrk="1" hangingPunct="1">
              <a:buFontTx/>
              <a:buNone/>
            </a:pPr>
            <a:r>
              <a:rPr lang="bg-BG" sz="2200" dirty="0" smtClean="0"/>
              <a:t>    Неотдавна бе открит </a:t>
            </a:r>
            <a:r>
              <a:rPr lang="bg-BG" sz="2200" dirty="0" err="1" smtClean="0"/>
              <a:t>Хигс</a:t>
            </a:r>
            <a:r>
              <a:rPr lang="bg-BG" sz="2200" dirty="0" smtClean="0"/>
              <a:t> </a:t>
            </a:r>
            <a:r>
              <a:rPr lang="bg-BG" sz="2200" dirty="0" err="1" smtClean="0"/>
              <a:t>бозонът</a:t>
            </a:r>
            <a:r>
              <a:rPr lang="bg-BG" sz="2200" dirty="0" smtClean="0"/>
              <a:t> – при взаимодействието с полето, което той създава, частиците получават маса. </a:t>
            </a:r>
            <a:endParaRPr lang="bg-BG" sz="2200" b="1" dirty="0" smtClean="0"/>
          </a:p>
          <a:p>
            <a:pPr marL="0" indent="0" eaLnBrk="1" hangingPunct="1">
              <a:buFontTx/>
              <a:buNone/>
            </a:pPr>
            <a:r>
              <a:rPr lang="bg-BG" sz="2400" b="1" dirty="0" smtClean="0"/>
              <a:t>Цвят</a:t>
            </a:r>
          </a:p>
          <a:p>
            <a:pPr marL="0" indent="0" eaLnBrk="1" hangingPunct="1">
              <a:buFontTx/>
              <a:buNone/>
            </a:pPr>
            <a:r>
              <a:rPr lang="bg-BG" sz="2400" dirty="0" smtClean="0"/>
              <a:t>   </a:t>
            </a:r>
            <a:r>
              <a:rPr lang="bg-BG" sz="2200" dirty="0" err="1" smtClean="0"/>
              <a:t>Кварките</a:t>
            </a:r>
            <a:r>
              <a:rPr lang="bg-BG" sz="2200" dirty="0" smtClean="0"/>
              <a:t> се описват с 3 квантови числа = на 3 </a:t>
            </a:r>
            <a:r>
              <a:rPr lang="bg-BG" sz="2200" b="1" dirty="0" smtClean="0"/>
              <a:t>цветни заряди</a:t>
            </a:r>
            <a:r>
              <a:rPr lang="bg-BG" sz="2200" i="1" dirty="0" smtClean="0"/>
              <a:t>:</a:t>
            </a:r>
            <a:r>
              <a:rPr lang="bg-BG" sz="2200" dirty="0" smtClean="0"/>
              <a:t> </a:t>
            </a:r>
            <a:r>
              <a:rPr lang="en-US" sz="2200" dirty="0" smtClean="0"/>
              <a:t>R </a:t>
            </a:r>
            <a:r>
              <a:rPr lang="bg-BG" sz="2200" dirty="0" smtClean="0"/>
              <a:t>(</a:t>
            </a:r>
            <a:r>
              <a:rPr lang="en-US" sz="2200" dirty="0" smtClean="0"/>
              <a:t>red</a:t>
            </a:r>
            <a:r>
              <a:rPr lang="ru-RU" sz="2200" dirty="0" smtClean="0"/>
              <a:t> – </a:t>
            </a:r>
            <a:r>
              <a:rPr lang="bg-BG" sz="2200" dirty="0" smtClean="0"/>
              <a:t>червен), </a:t>
            </a:r>
            <a:r>
              <a:rPr lang="en-US" sz="2200" dirty="0" smtClean="0"/>
              <a:t>G</a:t>
            </a:r>
            <a:r>
              <a:rPr lang="bg-BG" sz="2200" dirty="0" smtClean="0"/>
              <a:t> (</a:t>
            </a:r>
            <a:r>
              <a:rPr lang="en-US" sz="2200" dirty="0" smtClean="0"/>
              <a:t>green</a:t>
            </a:r>
            <a:r>
              <a:rPr lang="ru-RU" sz="2200" dirty="0" smtClean="0"/>
              <a:t> – </a:t>
            </a:r>
            <a:r>
              <a:rPr lang="bg-BG" sz="2200" dirty="0" smtClean="0"/>
              <a:t>зелен) и </a:t>
            </a:r>
            <a:r>
              <a:rPr lang="en-US" sz="2200" dirty="0" smtClean="0"/>
              <a:t>B</a:t>
            </a:r>
            <a:r>
              <a:rPr lang="bg-BG" sz="2200" dirty="0" smtClean="0"/>
              <a:t> (</a:t>
            </a:r>
            <a:r>
              <a:rPr lang="en-US" sz="2200" dirty="0" err="1" smtClean="0"/>
              <a:t>bl</a:t>
            </a:r>
            <a:r>
              <a:rPr lang="bg-BG" sz="2200" dirty="0" err="1" smtClean="0"/>
              <a:t>ue</a:t>
            </a:r>
            <a:r>
              <a:rPr lang="ru-RU" sz="2200" dirty="0" smtClean="0"/>
              <a:t> – </a:t>
            </a:r>
            <a:r>
              <a:rPr lang="bg-BG" sz="2200" dirty="0" smtClean="0"/>
              <a:t>син).</a:t>
            </a:r>
          </a:p>
          <a:p>
            <a:pPr marL="0" indent="0" eaLnBrk="1" hangingPunct="1">
              <a:buFontTx/>
              <a:buNone/>
            </a:pPr>
            <a:r>
              <a:rPr lang="bg-BG" sz="2400" b="1" dirty="0" smtClean="0"/>
              <a:t>Квантова </a:t>
            </a:r>
            <a:r>
              <a:rPr lang="bg-BG" sz="2400" b="1" dirty="0" err="1" smtClean="0"/>
              <a:t>хромодинамика</a:t>
            </a:r>
            <a:endParaRPr lang="bg-BG" sz="2400" b="1" dirty="0" smtClean="0"/>
          </a:p>
          <a:p>
            <a:pPr marL="0" indent="0" eaLnBrk="1" hangingPunct="1">
              <a:buFontTx/>
              <a:buNone/>
            </a:pPr>
            <a:r>
              <a:rPr lang="bg-BG" sz="2000" dirty="0" smtClean="0"/>
              <a:t>     С изучаването на силното взаимодействие на </a:t>
            </a:r>
            <a:r>
              <a:rPr lang="bg-BG" sz="2000" dirty="0" err="1" smtClean="0"/>
              <a:t>глуоните</a:t>
            </a:r>
            <a:r>
              <a:rPr lang="bg-BG" sz="2000" dirty="0" smtClean="0"/>
              <a:t> с </a:t>
            </a:r>
            <a:r>
              <a:rPr lang="bg-BG" sz="2000" dirty="0" err="1" smtClean="0"/>
              <a:t>кварките</a:t>
            </a:r>
            <a:r>
              <a:rPr lang="bg-BG" sz="2000" dirty="0" smtClean="0"/>
              <a:t> и помежду си се занимава </a:t>
            </a:r>
            <a:r>
              <a:rPr lang="bg-BG" sz="2000" b="1" dirty="0" smtClean="0"/>
              <a:t>квантовата </a:t>
            </a:r>
            <a:r>
              <a:rPr lang="bg-BG" sz="2000" b="1" dirty="0" err="1" smtClean="0"/>
              <a:t>хромодинамика</a:t>
            </a:r>
            <a:r>
              <a:rPr lang="bg-BG" sz="2000" i="1" dirty="0" smtClean="0"/>
              <a:t>. </a:t>
            </a:r>
          </a:p>
          <a:p>
            <a:pPr marL="0" indent="0" eaLnBrk="1" hangingPunct="1">
              <a:buFontTx/>
              <a:buNone/>
            </a:pPr>
            <a:endParaRPr lang="bg-BG" sz="2200" dirty="0" smtClean="0"/>
          </a:p>
        </p:txBody>
      </p:sp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DBDC25-DFB8-4AAD-9365-0AC6F0763519}" type="slidenum">
              <a:rPr lang="bg-BG" altLang="bg-BG" smtClean="0">
                <a:cs typeface="Arial" charset="0"/>
              </a:rPr>
              <a:pPr/>
              <a:t>38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0"/>
            <a:ext cx="8229600" cy="476250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19.5.  ПРЕНОСИТЕЛИ НА ВЗАИМОДЕЙСТВИЕТО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0D1E3B-9DD2-42CB-AA33-BF2D3390C964}" type="slidenum">
              <a:rPr lang="bg-BG" altLang="bg-BG" smtClean="0">
                <a:cs typeface="Arial" charset="0"/>
              </a:rPr>
              <a:pPr/>
              <a:t>4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6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274638"/>
          </a:xfrm>
        </p:spPr>
        <p:txBody>
          <a:bodyPr/>
          <a:lstStyle/>
          <a:p>
            <a:pPr eaLnBrk="1" hangingPunct="1"/>
            <a:r>
              <a:rPr lang="bg-BG" altLang="bg-BG" sz="2000" b="1" smtClean="0"/>
              <a:t>§ 19.1.</a:t>
            </a:r>
            <a:r>
              <a:rPr lang="el-GR" altLang="bg-BG" sz="2000" smtClean="0"/>
              <a:t>	</a:t>
            </a:r>
            <a:r>
              <a:rPr lang="en-US" altLang="bg-BG" sz="2400" b="1" smtClean="0"/>
              <a:t>ВЪВЕДЕНИЕ</a:t>
            </a:r>
            <a:endParaRPr lang="bg-BG" altLang="bg-BG" sz="2400" b="1" smtClean="0"/>
          </a:p>
        </p:txBody>
      </p:sp>
      <p:sp>
        <p:nvSpPr>
          <p:cNvPr id="6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404813"/>
            <a:ext cx="7323156" cy="6453187"/>
          </a:xfrm>
        </p:spPr>
        <p:txBody>
          <a:bodyPr/>
          <a:lstStyle/>
          <a:p>
            <a:pPr marL="0" indent="0" eaLnBrk="1" hangingPunct="1"/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 Най-физична </a:t>
            </a:r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класификация:  по начина на</a:t>
            </a:r>
          </a:p>
          <a:p>
            <a:pPr marL="0" indent="0" eaLnBrk="1" hangingPunct="1">
              <a:buNone/>
            </a:pPr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 взаимодействие</a:t>
            </a: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на частиците. </a:t>
            </a:r>
          </a:p>
          <a:p>
            <a:pPr marL="0" indent="0" eaLnBrk="1" hangingPunct="1">
              <a:buFontTx/>
              <a:buNone/>
            </a:pP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Определящи са слабото и силното </a:t>
            </a:r>
            <a:r>
              <a:rPr lang="bg-BG" altLang="bg-BG" sz="2400" spc="-2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. Час-</a:t>
            </a:r>
          </a:p>
          <a:p>
            <a:pPr marL="0" indent="0" eaLnBrk="1" hangingPunct="1">
              <a:buFontTx/>
              <a:buNone/>
            </a:pPr>
            <a:r>
              <a:rPr lang="bg-BG" altLang="bg-BG" sz="2400" spc="-20" dirty="0" err="1" smtClean="0">
                <a:latin typeface="Times New Roman" pitchFamily="18" charset="0"/>
                <a:cs typeface="Times New Roman" pitchFamily="18" charset="0"/>
              </a:rPr>
              <a:t>тиците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, участващи само в слабото, са </a:t>
            </a:r>
            <a:r>
              <a:rPr lang="bg-BG" altLang="bg-BG" sz="2400" i="1" spc="-20" dirty="0" smtClean="0">
                <a:latin typeface="Times New Roman" pitchFamily="18" charset="0"/>
                <a:cs typeface="Times New Roman" pitchFamily="18" charset="0"/>
              </a:rPr>
              <a:t>частиците преносители 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bg-BG" sz="2400" spc="-20" dirty="0" err="1" smtClean="0">
                <a:latin typeface="Times New Roman" pitchFamily="18" charset="0"/>
                <a:cs typeface="Times New Roman" pitchFamily="18" charset="0"/>
              </a:rPr>
              <a:t>наричат</a:t>
            </a:r>
            <a:r>
              <a:rPr lang="en-US" alt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2400" spc="-20" dirty="0" err="1" smtClean="0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en-US" alt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i="1" spc="-2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bg-BG" sz="2400" i="1" spc="-20" dirty="0" err="1" smtClean="0">
                <a:latin typeface="Times New Roman" pitchFamily="18" charset="0"/>
                <a:cs typeface="Times New Roman" pitchFamily="18" charset="0"/>
              </a:rPr>
              <a:t>алибровъчни</a:t>
            </a:r>
            <a:r>
              <a:rPr lang="en-US" altLang="bg-BG" sz="24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2400" i="1" spc="-20" dirty="0" err="1" smtClean="0">
                <a:latin typeface="Times New Roman" pitchFamily="18" charset="0"/>
                <a:cs typeface="Times New Roman" pitchFamily="18" charset="0"/>
              </a:rPr>
              <a:t>частици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altLang="bg-BG" sz="24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altLang="bg-BG" sz="24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i="1" spc="-2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. Частиците, изпитващи силно </a:t>
            </a:r>
            <a:r>
              <a:rPr lang="bg-BG" altLang="bg-BG" sz="2400" spc="-20" dirty="0" err="1" smtClean="0">
                <a:latin typeface="Times New Roman" pitchFamily="18" charset="0"/>
                <a:cs typeface="Times New Roman" pitchFamily="18" charset="0"/>
              </a:rPr>
              <a:t>взаимод-ие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, се наричат </a:t>
            </a:r>
            <a:r>
              <a:rPr lang="bg-BG" altLang="bg-BG" sz="2400" i="1" spc="-20" dirty="0" err="1" smtClean="0">
                <a:latin typeface="Times New Roman" pitchFamily="18" charset="0"/>
                <a:cs typeface="Times New Roman" pitchFamily="18" charset="0"/>
              </a:rPr>
              <a:t>адрони</a:t>
            </a:r>
            <a:r>
              <a:rPr lang="bg-BG" altLang="bg-BG" sz="2400" i="1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Днес са познати 2 вида – </a:t>
            </a:r>
            <a:r>
              <a:rPr lang="bg-BG" altLang="bg-BG" sz="2400" i="1" spc="-20" dirty="0" err="1" smtClean="0">
                <a:latin typeface="Times New Roman" pitchFamily="18" charset="0"/>
                <a:cs typeface="Times New Roman" pitchFamily="18" charset="0"/>
              </a:rPr>
              <a:t>мезони</a:t>
            </a:r>
            <a:r>
              <a:rPr lang="bg-BG" altLang="bg-BG" sz="2400" i="1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altLang="bg-BG" sz="2400" i="1" spc="-20" dirty="0" err="1" smtClean="0">
                <a:latin typeface="Times New Roman" pitchFamily="18" charset="0"/>
                <a:cs typeface="Times New Roman" pitchFamily="18" charset="0"/>
              </a:rPr>
              <a:t>бариони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. На гръцки „</a:t>
            </a:r>
            <a:r>
              <a:rPr lang="bg-BG" altLang="bg-BG" sz="2400" spc="-20" dirty="0" err="1" smtClean="0">
                <a:latin typeface="Times New Roman" pitchFamily="18" charset="0"/>
                <a:cs typeface="Times New Roman" pitchFamily="18" charset="0"/>
              </a:rPr>
              <a:t>барион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l-GR" altLang="bg-BG" sz="24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altLang="bg-BG" sz="2400" spc="-20" dirty="0" err="1" smtClean="0">
                <a:latin typeface="Times New Roman" pitchFamily="18" charset="0"/>
                <a:cs typeface="Times New Roman" pitchFamily="18" charset="0"/>
              </a:rPr>
              <a:t>мезон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l-GR" altLang="bg-BG" sz="2400" spc="-2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altLang="bg-BG" sz="2400" spc="-20" dirty="0" err="1" smtClean="0">
                <a:latin typeface="Times New Roman" pitchFamily="18" charset="0"/>
                <a:cs typeface="Times New Roman" pitchFamily="18" charset="0"/>
              </a:rPr>
              <a:t>лептон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bg-BG" altLang="bg-BG" sz="2400" spc="-20" dirty="0" err="1" smtClean="0">
                <a:latin typeface="Times New Roman" pitchFamily="18" charset="0"/>
                <a:cs typeface="Times New Roman" pitchFamily="18" charset="0"/>
              </a:rPr>
              <a:t>оз-начават</a:t>
            </a:r>
            <a:r>
              <a:rPr lang="bg-BG" altLang="bg-BG" sz="2400" spc="-20" dirty="0" smtClean="0">
                <a:latin typeface="Times New Roman" pitchFamily="18" charset="0"/>
                <a:cs typeface="Times New Roman" pitchFamily="18" charset="0"/>
              </a:rPr>
              <a:t> тежки, промеждутъчни и леки (частици).</a:t>
            </a: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/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9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25" name="Object 81"/>
          <p:cNvGraphicFramePr>
            <a:graphicFrameLocks noChangeAspect="1"/>
          </p:cNvGraphicFramePr>
          <p:nvPr/>
        </p:nvGraphicFramePr>
        <p:xfrm>
          <a:off x="-32" y="4214818"/>
          <a:ext cx="6826250" cy="2316162"/>
        </p:xfrm>
        <a:graphic>
          <a:graphicData uri="http://schemas.openxmlformats.org/presentationml/2006/ole">
            <p:oleObj spid="_x0000_s6244" name="Equation" r:id="rId4" imgW="3632040" imgH="1231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0D1E3B-9DD2-42CB-AA33-BF2D3390C964}" type="slidenum">
              <a:rPr lang="bg-BG" altLang="bg-BG" smtClean="0">
                <a:cs typeface="Arial" charset="0"/>
              </a:rPr>
              <a:pPr/>
              <a:t>5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6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274638"/>
          </a:xfrm>
        </p:spPr>
        <p:txBody>
          <a:bodyPr/>
          <a:lstStyle/>
          <a:p>
            <a:pPr eaLnBrk="1" hangingPunct="1"/>
            <a:r>
              <a:rPr lang="bg-BG" altLang="bg-BG" sz="2000" b="1" smtClean="0"/>
              <a:t>§ 19.1.</a:t>
            </a:r>
            <a:r>
              <a:rPr lang="el-GR" altLang="bg-BG" sz="2000" smtClean="0"/>
              <a:t>	</a:t>
            </a:r>
            <a:r>
              <a:rPr lang="en-US" altLang="bg-BG" sz="2400" b="1" smtClean="0"/>
              <a:t>ВЪВЕДЕНИЕ</a:t>
            </a:r>
            <a:endParaRPr lang="bg-BG" altLang="bg-BG" sz="2400" b="1" smtClean="0"/>
          </a:p>
        </p:txBody>
      </p:sp>
      <p:sp>
        <p:nvSpPr>
          <p:cNvPr id="6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404813"/>
            <a:ext cx="8037536" cy="6453187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фундаментални частици на веществото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Частици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вешеството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могат да бъдат сведени до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комби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-нации от 12 съставящи: вж. табл.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От теорията и експеримента следва, че всички частици се 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състоят от фундаментални частици с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полуцял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спин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фун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None/>
              <a:defRPr/>
            </a:pP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даментални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фермиони.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Класът им е образуван от шест</a:t>
            </a:r>
          </a:p>
          <a:p>
            <a:pPr eaLnBrk="1" hangingPunct="1">
              <a:buNone/>
              <a:defRPr/>
            </a:pP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лептона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двойки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шест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кварка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Размерът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  &lt;10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baseline="30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m.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9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00100" y="1857364"/>
          <a:ext cx="6000792" cy="2605094"/>
        </p:xfrm>
        <a:graphic>
          <a:graphicData uri="http://schemas.openxmlformats.org/drawingml/2006/table">
            <a:tbl>
              <a:tblPr/>
              <a:tblGrid>
                <a:gridCol w="2428892"/>
                <a:gridCol w="1071570"/>
                <a:gridCol w="1500198"/>
                <a:gridCol w="1000132"/>
              </a:tblGrid>
              <a:tr h="571504"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Лептони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Озна</a:t>
                      </a:r>
                      <a:endParaRPr lang="bg-BG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чение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Кварки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Озна</a:t>
                      </a:r>
                      <a:r>
                        <a:rPr lang="bg-BG" sz="20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b="1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чение</a:t>
                      </a:r>
                      <a:r>
                        <a:rPr lang="bg-BG" sz="20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Електрон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Горен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spc="-3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Електронно</a:t>
                      </a:r>
                      <a:r>
                        <a:rPr lang="en-US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неу-но</a:t>
                      </a:r>
                      <a:r>
                        <a:rPr lang="en-US" sz="20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1135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Долен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1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Мюон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l-GR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l-GR" sz="20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l-GR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endParaRPr lang="bg-BG" sz="20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Странен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1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Мюонно</a:t>
                      </a:r>
                      <a:r>
                        <a:rPr lang="bg-BG" sz="20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еутрино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Очарован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1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Таон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l-GR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l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l-GR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τ</a:t>
                      </a:r>
                      <a:endParaRPr lang="bg-BG" sz="20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Красив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1"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Таонно</a:t>
                      </a:r>
                      <a:r>
                        <a:rPr lang="bg-BG" sz="2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000" i="0" dirty="0">
                          <a:latin typeface="Times New Roman"/>
                          <a:ea typeface="Times New Roman"/>
                          <a:cs typeface="Times New Roman"/>
                        </a:rPr>
                        <a:t>неутрино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bg-BG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Истински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spc="-1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11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2000" i="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786184" y="3535427"/>
          <a:ext cx="357188" cy="420687"/>
        </p:xfrm>
        <a:graphic>
          <a:graphicData uri="http://schemas.openxmlformats.org/presentationml/2006/ole">
            <p:oleObj spid="_x0000_s103427" name="Equation" r:id="rId4" imgW="164957" imgH="190335" progId="Equation.DSMT4">
              <p:embed/>
            </p:oleObj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3800475" y="4157663"/>
          <a:ext cx="328613" cy="392112"/>
        </p:xfrm>
        <a:graphic>
          <a:graphicData uri="http://schemas.openxmlformats.org/presentationml/2006/ole">
            <p:oleObj spid="_x0000_s103428" name="Equation" r:id="rId5" imgW="152280" imgH="177480" progId="Equation.DSMT4">
              <p:embed/>
            </p:oleObj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3786182" y="2786058"/>
          <a:ext cx="328613" cy="392112"/>
        </p:xfrm>
        <a:graphic>
          <a:graphicData uri="http://schemas.openxmlformats.org/presentationml/2006/ole">
            <p:oleObj spid="_x0000_s103429" name="Equation" r:id="rId6" imgW="15228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0D1E3B-9DD2-42CB-AA33-BF2D3390C964}" type="slidenum">
              <a:rPr lang="bg-BG" altLang="bg-BG" smtClean="0">
                <a:cs typeface="Arial" charset="0"/>
              </a:rPr>
              <a:pPr/>
              <a:t>6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6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58196" cy="274638"/>
          </a:xfrm>
        </p:spPr>
        <p:txBody>
          <a:bodyPr/>
          <a:lstStyle/>
          <a:p>
            <a:pPr algn="just" eaLnBrk="1" hangingPunct="1"/>
            <a:r>
              <a:rPr lang="bg-BG" altLang="bg-BG" sz="2400" b="1" dirty="0" smtClean="0"/>
              <a:t>                  § 19.1.</a:t>
            </a:r>
            <a:r>
              <a:rPr lang="el-GR" altLang="bg-BG" sz="2400" dirty="0" smtClean="0"/>
              <a:t>	</a:t>
            </a:r>
            <a:r>
              <a:rPr lang="en-US" altLang="bg-BG" sz="2400" b="1" dirty="0" smtClean="0"/>
              <a:t>ВЪВЕДЕНИЕ</a:t>
            </a:r>
            <a:endParaRPr lang="bg-BG" altLang="bg-BG" sz="2400" b="1" dirty="0" smtClean="0"/>
          </a:p>
        </p:txBody>
      </p:sp>
      <p:sp>
        <p:nvSpPr>
          <p:cNvPr id="6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396" y="404837"/>
            <a:ext cx="7323156" cy="6453187"/>
          </a:xfrm>
        </p:spPr>
        <p:txBody>
          <a:bodyPr/>
          <a:lstStyle/>
          <a:p>
            <a:pPr marL="0" indent="0" eaLnBrk="1" hangingPunct="1"/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altLang="bg-BG" sz="2400" b="1" i="1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endParaRPr lang="bg-BG" alt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Цвайг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Гел-Ман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(1964 г.) предположили, че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адрони-те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се състоят от 3 взаимодействащи частици.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Гел-Ман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ги нарекъл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са фундаментални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час-тици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– те нямат вътрешна структура.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час-тици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които експериментално никой не е наблюдавал в свободно състояние. Докато атомите, ядрата,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про-тоните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неутроните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лептоните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могат да бъдат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наб-людавани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в експеримента като свободни частици, то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никога не могат да избягат от затвора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адроните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на образуваните от тях частици. Счита се, че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не съществуват в свободно състояние и е прието, че има 6 вида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или –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 6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арома-та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Ароматът означава съвкупност от квантови числа (електричен заряд,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заряд, странност и т.н. От тях се състоят стотиците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адрони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bg-BG" alt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alt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9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26D219-09DD-49D0-A0B2-25590B29D8AB}" type="slidenum">
              <a:rPr lang="bg-BG" altLang="bg-BG" smtClean="0">
                <a:cs typeface="Arial" charset="0"/>
              </a:rPr>
              <a:pPr/>
              <a:t>7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725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00013"/>
            <a:ext cx="8229600" cy="431801"/>
          </a:xfrm>
        </p:spPr>
        <p:txBody>
          <a:bodyPr/>
          <a:lstStyle/>
          <a:p>
            <a:pPr eaLnBrk="1" hangingPunct="1"/>
            <a:r>
              <a:rPr lang="bg-BG" altLang="bg-BG" sz="2400" b="1" dirty="0" smtClean="0"/>
              <a:t>§ 19.1. </a:t>
            </a:r>
            <a:r>
              <a:rPr lang="en-US" altLang="bg-BG" sz="2400" b="1" dirty="0" smtClean="0"/>
              <a:t>ВЪВЕДЕНИЕ</a:t>
            </a:r>
            <a:endParaRPr lang="bg-BG" altLang="bg-BG" sz="24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260350"/>
            <a:ext cx="7251717" cy="65976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l-GR" altLang="bg-BG" sz="2200" dirty="0" smtClean="0">
                <a:latin typeface="Times New Roman" pitchFamily="18" charset="0"/>
                <a:cs typeface="Times New Roman" pitchFamily="18" charset="0"/>
              </a:rPr>
              <a:t>⁫⁫•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altLang="bg-BG" sz="2200" b="1" i="1" dirty="0" smtClean="0">
                <a:latin typeface="Times New Roman" pitchFamily="18" charset="0"/>
                <a:cs typeface="Times New Roman" pitchFamily="18" charset="0"/>
              </a:rPr>
              <a:t>Елементарните </a:t>
            </a:r>
            <a:r>
              <a:rPr lang="bg-BG" altLang="bg-BG" sz="2200" b="1" i="1" dirty="0">
                <a:latin typeface="Times New Roman" pitchFamily="18" charset="0"/>
                <a:cs typeface="Times New Roman" pitchFamily="18" charset="0"/>
              </a:rPr>
              <a:t>частици се </a:t>
            </a:r>
            <a:r>
              <a:rPr lang="bg-BG" altLang="bg-BG" sz="2200" b="1" i="1" dirty="0" smtClean="0">
                <a:latin typeface="Times New Roman" pitchFamily="18" charset="0"/>
                <a:cs typeface="Times New Roman" pitchFamily="18" charset="0"/>
              </a:rPr>
              <a:t>описват </a:t>
            </a:r>
            <a:r>
              <a:rPr lang="bg-BG" altLang="bg-BG" sz="2200" b="1" i="1" dirty="0">
                <a:latin typeface="Times New Roman" pitchFamily="18" charset="0"/>
                <a:cs typeface="Times New Roman" pitchFamily="18" charset="0"/>
              </a:rPr>
              <a:t>със </a:t>
            </a:r>
            <a:r>
              <a:rPr lang="bg-BG" altLang="bg-BG" sz="2200" b="1" i="1" dirty="0" smtClean="0">
                <a:latin typeface="Times New Roman" pitchFamily="18" charset="0"/>
                <a:cs typeface="Times New Roman" pitchFamily="18" charset="0"/>
              </a:rPr>
              <a:t>СТО и КМ</a:t>
            </a:r>
            <a:endParaRPr lang="bg-BG" alt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Резултатът от обединението – за всяка частица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съществу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None/>
              <a:defRPr/>
            </a:pP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същата </a:t>
            </a:r>
            <a:r>
              <a:rPr lang="bg-BG" altLang="bg-BG" sz="2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противоположен </a:t>
            </a:r>
            <a:r>
              <a:rPr lang="bg-BG" altLang="bg-BG" sz="2200" dirty="0">
                <a:latin typeface="Times New Roman" pitchFamily="18" charset="0"/>
                <a:cs typeface="Times New Roman" pitchFamily="18" charset="0"/>
              </a:rPr>
              <a:t>заряд, т.е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altLang="bg-BG" sz="2200" b="1" i="1" dirty="0" smtClean="0">
                <a:latin typeface="Times New Roman" pitchFamily="18" charset="0"/>
                <a:cs typeface="Times New Roman" pitchFamily="18" charset="0"/>
              </a:rPr>
              <a:t>античастица. </a:t>
            </a:r>
            <a:endParaRPr lang="bg-BG" altLang="bg-BG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   Античастицата на електрона е </a:t>
            </a:r>
            <a:r>
              <a:rPr lang="bg-BG" altLang="bg-BG" sz="2200" i="1" dirty="0" smtClean="0">
                <a:latin typeface="Times New Roman" pitchFamily="18" charset="0"/>
                <a:cs typeface="Times New Roman" pitchFamily="18" charset="0"/>
              </a:rPr>
              <a:t>позитрон – 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предсказана от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Дирак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в знаменитото му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релативистко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квантово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урав-нение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en-US" altLang="bg-BG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. Експериментално е открит от Андерсън 193 г.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   Античастицата на протона се нарича </a:t>
            </a:r>
            <a:r>
              <a:rPr lang="bg-BG" altLang="bg-BG" sz="2200" i="1" dirty="0" err="1" smtClean="0">
                <a:latin typeface="Times New Roman" pitchFamily="18" charset="0"/>
                <a:cs typeface="Times New Roman" pitchFamily="18" charset="0"/>
              </a:rPr>
              <a:t>антипротон</a:t>
            </a:r>
            <a:r>
              <a:rPr lang="bg-BG" altLang="bg-BG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Екс</a:t>
            </a:r>
            <a:r>
              <a:rPr lang="en-US" altLang="bg-BG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периментално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неутриното и </a:t>
            </a:r>
            <a:r>
              <a:rPr lang="bg-BG" altLang="bg-BG" sz="2200" i="1" dirty="0" err="1" smtClean="0">
                <a:latin typeface="Times New Roman" pitchFamily="18" charset="0"/>
                <a:cs typeface="Times New Roman" pitchFamily="18" charset="0"/>
              </a:rPr>
              <a:t>антинеутриното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е открито от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Коен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Райнес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в реакциите:</a:t>
            </a:r>
          </a:p>
          <a:p>
            <a:pPr eaLnBrk="1" hangingPunct="1">
              <a:defRPr/>
            </a:pPr>
            <a:endParaRPr lang="bg-BG" alt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 Неутронът и неутриното нямат е</a:t>
            </a:r>
            <a:r>
              <a:rPr lang="en-US" altLang="bg-BG" sz="2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. заряди. Но те </a:t>
            </a: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същес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FontTx/>
              <a:buNone/>
              <a:defRPr/>
            </a:pPr>
            <a:r>
              <a:rPr lang="bg-BG" altLang="bg-BG" sz="2200" dirty="0" err="1" smtClean="0">
                <a:latin typeface="Times New Roman" pitchFamily="18" charset="0"/>
                <a:cs typeface="Times New Roman" pitchFamily="18" charset="0"/>
              </a:rPr>
              <a:t>твуват</a:t>
            </a: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4-те частици                       са достатъчни за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вещес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1" hangingPunct="1">
              <a:buFontTx/>
              <a:buNone/>
              <a:defRPr/>
            </a:pP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твото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 известно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до 1935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г.  Другите  частици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не са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негови</a:t>
            </a:r>
          </a:p>
          <a:p>
            <a:pPr eaLnBrk="1" hangingPunct="1">
              <a:buFontTx/>
              <a:buNone/>
              <a:defRPr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съставни части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но те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също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са  фундаментални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, както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eaLnBrk="1" hangingPunct="1">
              <a:buFontTx/>
              <a:buNone/>
              <a:defRPr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четирите  </a:t>
            </a:r>
            <a:r>
              <a:rPr lang="bg-BG" sz="2200" dirty="0">
                <a:latin typeface="Times New Roman" pitchFamily="18" charset="0"/>
                <a:cs typeface="Times New Roman" pitchFamily="18" charset="0"/>
              </a:rPr>
              <a:t>основни елементарни частици.</a:t>
            </a:r>
          </a:p>
          <a:p>
            <a:pPr algn="just" eaLnBrk="1" hangingPunct="1">
              <a:buFontTx/>
              <a:buNone/>
              <a:defRPr/>
            </a:pPr>
            <a:r>
              <a:rPr lang="bg-BG" alt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altLang="bg-BG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291" name="Picture 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40125"/>
            <a:ext cx="5735638" cy="531813"/>
          </a:xfrm>
          <a:prstGeom prst="rect">
            <a:avLst/>
          </a:prstGeom>
          <a:noFill/>
        </p:spPr>
      </p:pic>
      <p:sp>
        <p:nvSpPr>
          <p:cNvPr id="72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292" name="Picture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367213"/>
            <a:ext cx="1504950" cy="515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642918"/>
            <a:ext cx="9144000" cy="61817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 сумираме какви представи (някои!) за обекти и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явления въведохме качествено в този уводен пара-</a:t>
            </a:r>
          </a:p>
          <a:p>
            <a:pPr eaLnBrk="1" hangingPunct="1"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граф за 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стандартния модел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елементарни частици,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нуклеони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, фундаментални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частици,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античастици  (позитрон,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антипротон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антинеутрино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), фундаментални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взаимодействия (електромагнитно,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слабо и силно),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dirty="0" err="1">
                <a:latin typeface="Times New Roman" pitchFamily="18" charset="0"/>
                <a:cs typeface="Times New Roman" pitchFamily="18" charset="0"/>
              </a:rPr>
              <a:t>адрони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мезони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dirty="0" err="1">
                <a:latin typeface="Times New Roman" pitchFamily="18" charset="0"/>
                <a:cs typeface="Times New Roman" pitchFamily="18" charset="0"/>
              </a:rPr>
              <a:t>бариони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), аромат,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електричен и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барионен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заряд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1E7A3C-7852-4188-9ACA-9A3E46EF5342}" type="slidenum">
              <a:rPr lang="bg-BG" altLang="bg-BG" smtClean="0">
                <a:cs typeface="Arial" charset="0"/>
              </a:rPr>
              <a:pPr/>
              <a:t>8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792163"/>
          </a:xfrm>
        </p:spPr>
        <p:txBody>
          <a:bodyPr/>
          <a:lstStyle/>
          <a:p>
            <a:pPr eaLnBrk="1" hangingPunct="1"/>
            <a:r>
              <a:rPr lang="bg-BG" altLang="bg-BG" sz="2400" b="1" smtClean="0"/>
              <a:t>§ 19.1. </a:t>
            </a:r>
            <a:r>
              <a:rPr lang="en-US" altLang="bg-BG" sz="2400" b="1" smtClean="0"/>
              <a:t>ВЪВЕДЕНИЕ</a:t>
            </a:r>
            <a:endParaRPr lang="bg-BG" altLang="bg-BG" sz="2400" b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CC7733-2B16-49A1-BCCB-5D3CEDE39A6D}" type="slidenum">
              <a:rPr lang="bg-BG" altLang="bg-BG" smtClean="0">
                <a:cs typeface="Arial" charset="0"/>
              </a:rPr>
              <a:pPr/>
              <a:t>9</a:t>
            </a:fld>
            <a:endParaRPr lang="bg-BG" altLang="bg-BG" smtClean="0">
              <a:cs typeface="Arial" charset="0"/>
            </a:endParaRPr>
          </a:p>
        </p:txBody>
      </p:sp>
      <p:sp>
        <p:nvSpPr>
          <p:cNvPr id="103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171450"/>
            <a:ext cx="7786742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cap="all" dirty="0"/>
              <a:t>§ </a:t>
            </a:r>
            <a:r>
              <a:rPr lang="ru-RU" sz="2400" b="1" cap="all" dirty="0" smtClean="0"/>
              <a:t>19.2. Фундаментални </a:t>
            </a:r>
            <a:r>
              <a:rPr lang="ru-RU" sz="2400" b="1" cap="all" dirty="0"/>
              <a:t>частици</a:t>
            </a:r>
            <a:endParaRPr lang="bg-BG" sz="2400" b="1" cap="all" dirty="0"/>
          </a:p>
        </p:txBody>
      </p:sp>
      <p:sp>
        <p:nvSpPr>
          <p:cNvPr id="10265" name="Rectangle 10264"/>
          <p:cNvSpPr/>
          <p:nvPr/>
        </p:nvSpPr>
        <p:spPr>
          <a:xfrm>
            <a:off x="-71470" y="2071678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bg-BG" sz="2400" b="1" spc="-20" dirty="0" smtClean="0">
                <a:latin typeface="Times New Roman" pitchFamily="18" charset="0"/>
                <a:cs typeface="Times New Roman" pitchFamily="18" charset="0"/>
              </a:rPr>
              <a:t>   Зарядите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на хоризонтално разположените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частици  са</a:t>
            </a:r>
            <a:r>
              <a:rPr lang="el-GR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285750" indent="-285750">
              <a:defRPr/>
            </a:pP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накви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. Разликата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м/у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зарядите на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неутрина и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лептони</a:t>
            </a:r>
            <a:r>
              <a:rPr lang="el-GR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е равна</a:t>
            </a:r>
          </a:p>
          <a:p>
            <a:pPr marL="285750" indent="-285750">
              <a:defRPr/>
            </a:pP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на разликата м/у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зарядите на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горните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кварки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spc="-2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с 2/3</a:t>
            </a:r>
            <a:r>
              <a:rPr lang="bg-BG" sz="2400" i="1" spc="-2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и </a:t>
            </a:r>
            <a:endParaRPr lang="bg-BG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defRPr/>
            </a:pP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долните</a:t>
            </a:r>
            <a:r>
              <a:rPr lang="bg-BG" sz="2400" b="1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d,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и b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с 1/3</a:t>
            </a:r>
            <a:r>
              <a:rPr lang="bg-BG" sz="2400" i="1" spc="-2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spc="-2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Поколение  ‒ 4 ч. Частиците в след-</a:t>
            </a:r>
          </a:p>
          <a:p>
            <a:pPr marL="285750" indent="-285750">
              <a:defRPr/>
            </a:pP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ващо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поколение са 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тежки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 от тези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в предходното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Върху 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симетрият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а на фундаменталните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фермиони са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пред-сказани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err="1">
                <a:latin typeface="Times New Roman" pitchFamily="18" charset="0"/>
                <a:cs typeface="Times New Roman" pitchFamily="18" charset="0"/>
              </a:rPr>
              <a:t>c-кварка</a:t>
            </a:r>
            <a:r>
              <a:rPr lang="ru-RU" sz="2400" spc="-20" dirty="0">
                <a:latin typeface="Times New Roman" pitchFamily="18" charset="0"/>
                <a:cs typeface="Times New Roman" pitchFamily="18" charset="0"/>
              </a:rPr>
              <a:t> (1964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spc="-2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, b- и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t-кварките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>
                <a:latin typeface="Times New Roman" pitchFamily="18" charset="0"/>
                <a:cs typeface="Times New Roman" pitchFamily="18" charset="0"/>
              </a:rPr>
              <a:t>(1975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spc="-20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spc="-20" dirty="0" err="1" smtClean="0">
                <a:latin typeface="Times New Roman" pitchFamily="18" charset="0"/>
                <a:cs typeface="Times New Roman" pitchFamily="18" charset="0"/>
              </a:rPr>
              <a:t>Истинс-кият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err="1">
                <a:latin typeface="Times New Roman" pitchFamily="18" charset="0"/>
                <a:cs typeface="Times New Roman" pitchFamily="18" charset="0"/>
              </a:rPr>
              <a:t>t-кварк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експериментално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открит 1995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.  на основата  на симетричното групиране на фермионите. Дотогава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там не е имало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нещо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Съвкупността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от фотони 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и фундаментални фермиони 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400" b="1" spc="-2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-то поколение </a:t>
            </a:r>
            <a:r>
              <a:rPr lang="bg-BG" sz="2400" b="1" spc="-20" dirty="0" smtClean="0">
                <a:latin typeface="Times New Roman" pitchFamily="18" charset="0"/>
                <a:cs typeface="Times New Roman" pitchFamily="18" charset="0"/>
              </a:rPr>
              <a:t>изграждат веществото,</a:t>
            </a:r>
            <a:r>
              <a:rPr lang="bg-BG" sz="2400" spc="-20" dirty="0" smtClean="0">
                <a:latin typeface="Times New Roman" pitchFamily="18" charset="0"/>
                <a:cs typeface="Times New Roman" pitchFamily="18" charset="0"/>
              </a:rPr>
              <a:t> а от </a:t>
            </a:r>
            <a:r>
              <a:rPr lang="en-US" sz="2400" b="1" spc="-2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spc="-2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поколение</a:t>
            </a:r>
            <a:r>
              <a:rPr lang="bg-BG" sz="2400" spc="-20" dirty="0">
                <a:latin typeface="Times New Roman" pitchFamily="18" charset="0"/>
                <a:cs typeface="Times New Roman" pitchFamily="18" charset="0"/>
              </a:rPr>
              <a:t> са играли важна роля </a:t>
            </a:r>
            <a:r>
              <a:rPr lang="bg-BG" sz="2400" b="1" spc="-20" dirty="0">
                <a:latin typeface="Times New Roman" pitchFamily="18" charset="0"/>
                <a:cs typeface="Times New Roman" pitchFamily="18" charset="0"/>
              </a:rPr>
              <a:t>в ранната Вселена</a:t>
            </a:r>
            <a:r>
              <a:rPr lang="ru-RU" sz="2400" spc="-20" dirty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6" name="Rectangle 10265"/>
          <p:cNvSpPr>
            <a:spLocks noChangeArrowheads="1"/>
          </p:cNvSpPr>
          <p:nvPr/>
        </p:nvSpPr>
        <p:spPr bwMode="auto">
          <a:xfrm>
            <a:off x="-285784" y="142852"/>
            <a:ext cx="903605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bg-BG" altLang="bg-BG" sz="2400" b="1" i="1" dirty="0" smtClean="0">
                <a:latin typeface="Times New Roman" pitchFamily="18" charset="0"/>
                <a:cs typeface="Times New Roman" pitchFamily="18" charset="0"/>
              </a:rPr>
              <a:t>  • Поколения</a:t>
            </a:r>
            <a:r>
              <a:rPr lang="bg-BG" altLang="bg-BG" sz="2400" dirty="0" smtClean="0">
                <a:latin typeface="Times New Roman" pitchFamily="18" charset="0"/>
                <a:cs typeface="Times New Roman" pitchFamily="18" charset="0"/>
              </a:rPr>
              <a:t> от фундаментални фермиони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14" name="Object 174"/>
          <p:cNvGraphicFramePr>
            <a:graphicFrameLocks noChangeAspect="1"/>
          </p:cNvGraphicFramePr>
          <p:nvPr/>
        </p:nvGraphicFramePr>
        <p:xfrm>
          <a:off x="-357222" y="571480"/>
          <a:ext cx="7934989" cy="1785931"/>
        </p:xfrm>
        <a:graphic>
          <a:graphicData uri="http://schemas.openxmlformats.org/presentationml/2006/ole">
            <p:oleObj spid="_x0000_s10414" name="Document" r:id="rId4" imgW="5142758" imgH="1160688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3839</Words>
  <PresentationFormat>On-screen Show (4:3)</PresentationFormat>
  <Paragraphs>510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Default Design</vt:lpstr>
      <vt:lpstr>Equation</vt:lpstr>
      <vt:lpstr>Document</vt:lpstr>
      <vt:lpstr>MathType 6.0 Equation</vt:lpstr>
      <vt:lpstr>19. СТАНДАТЕМ МОДЕЛ (СМ)</vt:lpstr>
      <vt:lpstr>§ 19.1. ВЪВЕДЕНИЕ</vt:lpstr>
      <vt:lpstr>§ 19.1. ВЪВЕДЕНИЕ</vt:lpstr>
      <vt:lpstr>§ 19.1. ВЪВЕДЕНИЕ</vt:lpstr>
      <vt:lpstr>§ 19.1. ВЪВЕДЕНИЕ</vt:lpstr>
      <vt:lpstr>                  § 19.1. ВЪВЕДЕНИЕ</vt:lpstr>
      <vt:lpstr>§ 19.1. ВЪВЕДЕНИЕ</vt:lpstr>
      <vt:lpstr>§ 19.1. ВЪВЕДЕНИЕ</vt:lpstr>
      <vt:lpstr>§ 19.2. Фундаментални частици</vt:lpstr>
      <vt:lpstr>§ 19.2. Фундаментални частици</vt:lpstr>
      <vt:lpstr>Slide 11</vt:lpstr>
      <vt:lpstr>Slide 12</vt:lpstr>
      <vt:lpstr>Slide 13</vt:lpstr>
      <vt:lpstr>§ 19.3.  АНТИЧАСТИЦИ</vt:lpstr>
      <vt:lpstr>§ 19.3.  АНТИЧАСТИЦИ</vt:lpstr>
      <vt:lpstr>§ 19.3.  АНТИЧАСТИЦИ</vt:lpstr>
      <vt:lpstr>§ 19.3.  АНТИЧАСТИЦИ</vt:lpstr>
      <vt:lpstr>§ 19.3.  АНТИЧАСТИЦИ</vt:lpstr>
      <vt:lpstr>§ 19.3.  АНТИЧАСТИЦИ</vt:lpstr>
      <vt:lpstr>§ 19.3.  АНТИЧАСТИЦИ</vt:lpstr>
      <vt:lpstr>§ 19.4. ЧЕТИРИТЕ ФУНДАМЕНТАЛНИ СИЛИ</vt:lpstr>
      <vt:lpstr>§ 19.4. ЧЕТИРИТЕ ФУНДАМЕНТАЛНИ СИЛИ</vt:lpstr>
      <vt:lpstr>§ 19.4. ЧЕТИРИТЕ ФУНДАМЕНТАЛНИ СИЛИ</vt:lpstr>
      <vt:lpstr>§ 19.4. ЧЕТИРИТЕ ФУНДАМЕНТАЛНИ СИЛИ</vt:lpstr>
      <vt:lpstr>§ 19.4. ЧЕТИРИТЕ ФУНДАМЕНТАЛНИ СИЛИ</vt:lpstr>
      <vt:lpstr>§ 65.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  <vt:lpstr>§ 19.5.  ПРЕНОСИТЕЛИ НА ВЗАИМОДЕЙСТВИЕТО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2013-05-29T06:31:49Z</dcterms:created>
  <dcterms:modified xsi:type="dcterms:W3CDTF">2017-05-18T11:43:24Z</dcterms:modified>
</cp:coreProperties>
</file>