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openxmlformats-officedocument.oleObject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96" r:id="rId2"/>
    <p:sldId id="297" r:id="rId3"/>
    <p:sldId id="318" r:id="rId4"/>
    <p:sldId id="299" r:id="rId5"/>
    <p:sldId id="300" r:id="rId6"/>
    <p:sldId id="301" r:id="rId7"/>
    <p:sldId id="330" r:id="rId8"/>
    <p:sldId id="302" r:id="rId9"/>
    <p:sldId id="332" r:id="rId10"/>
    <p:sldId id="331" r:id="rId11"/>
    <p:sldId id="333" r:id="rId12"/>
    <p:sldId id="334" r:id="rId13"/>
    <p:sldId id="335" r:id="rId14"/>
    <p:sldId id="336" r:id="rId15"/>
    <p:sldId id="303" r:id="rId16"/>
    <p:sldId id="337" r:id="rId17"/>
    <p:sldId id="338" r:id="rId18"/>
    <p:sldId id="304" r:id="rId19"/>
    <p:sldId id="339" r:id="rId20"/>
    <p:sldId id="340" r:id="rId21"/>
    <p:sldId id="341" r:id="rId22"/>
    <p:sldId id="342" r:id="rId23"/>
    <p:sldId id="343" r:id="rId24"/>
    <p:sldId id="344" r:id="rId25"/>
    <p:sldId id="345" r:id="rId26"/>
    <p:sldId id="346" r:id="rId27"/>
    <p:sldId id="347" r:id="rId28"/>
    <p:sldId id="348" r:id="rId29"/>
    <p:sldId id="349" r:id="rId30"/>
    <p:sldId id="350" r:id="rId31"/>
    <p:sldId id="351" r:id="rId32"/>
    <p:sldId id="352" r:id="rId33"/>
    <p:sldId id="353" r:id="rId34"/>
    <p:sldId id="354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525" autoAdjust="0"/>
    <p:restoredTop sz="85111" autoAdjust="0"/>
  </p:normalViewPr>
  <p:slideViewPr>
    <p:cSldViewPr>
      <p:cViewPr varScale="1">
        <p:scale>
          <a:sx n="73" d="100"/>
          <a:sy n="73" d="100"/>
        </p:scale>
        <p:origin x="-276" y="-5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wmf"/><Relationship Id="rId1" Type="http://schemas.openxmlformats.org/officeDocument/2006/relationships/image" Target="../media/image1.wmf"/><Relationship Id="rId6" Type="http://schemas.openxmlformats.org/officeDocument/2006/relationships/image" Target="../media/image6.wmf"/><Relationship Id="rId5" Type="http://schemas.openxmlformats.org/officeDocument/2006/relationships/image" Target="../media/image5.wmf"/><Relationship Id="rId10" Type="http://schemas.openxmlformats.org/officeDocument/2006/relationships/image" Target="../media/image10.wmf"/><Relationship Id="rId4" Type="http://schemas.openxmlformats.org/officeDocument/2006/relationships/image" Target="../media/image4.wmf"/><Relationship Id="rId9" Type="http://schemas.openxmlformats.org/officeDocument/2006/relationships/image" Target="../media/image9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54.wmf"/><Relationship Id="rId1" Type="http://schemas.openxmlformats.org/officeDocument/2006/relationships/image" Target="../media/image53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7.wmf"/><Relationship Id="rId2" Type="http://schemas.openxmlformats.org/officeDocument/2006/relationships/image" Target="../media/image56.wmf"/><Relationship Id="rId1" Type="http://schemas.openxmlformats.org/officeDocument/2006/relationships/image" Target="../media/image55.wmf"/><Relationship Id="rId5" Type="http://schemas.openxmlformats.org/officeDocument/2006/relationships/image" Target="../media/image59.wmf"/><Relationship Id="rId4" Type="http://schemas.openxmlformats.org/officeDocument/2006/relationships/image" Target="../media/image58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2.wmf"/><Relationship Id="rId1" Type="http://schemas.openxmlformats.org/officeDocument/2006/relationships/image" Target="../media/image61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65.wmf"/><Relationship Id="rId2" Type="http://schemas.openxmlformats.org/officeDocument/2006/relationships/image" Target="../media/image64.wmf"/><Relationship Id="rId1" Type="http://schemas.openxmlformats.org/officeDocument/2006/relationships/image" Target="../media/image63.wmf"/><Relationship Id="rId4" Type="http://schemas.openxmlformats.org/officeDocument/2006/relationships/image" Target="../media/image66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69.wmf"/><Relationship Id="rId2" Type="http://schemas.openxmlformats.org/officeDocument/2006/relationships/image" Target="../media/image68.wmf"/><Relationship Id="rId1" Type="http://schemas.openxmlformats.org/officeDocument/2006/relationships/image" Target="../media/image67.wmf"/><Relationship Id="rId4" Type="http://schemas.openxmlformats.org/officeDocument/2006/relationships/image" Target="../media/image70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77.wmf"/><Relationship Id="rId2" Type="http://schemas.openxmlformats.org/officeDocument/2006/relationships/image" Target="../media/image76.wmf"/><Relationship Id="rId1" Type="http://schemas.openxmlformats.org/officeDocument/2006/relationships/image" Target="../media/image75.wmf"/><Relationship Id="rId6" Type="http://schemas.openxmlformats.org/officeDocument/2006/relationships/image" Target="../media/image80.wmf"/><Relationship Id="rId5" Type="http://schemas.openxmlformats.org/officeDocument/2006/relationships/image" Target="../media/image79.wmf"/><Relationship Id="rId4" Type="http://schemas.openxmlformats.org/officeDocument/2006/relationships/image" Target="../media/image78.w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82.wmf"/><Relationship Id="rId1" Type="http://schemas.openxmlformats.org/officeDocument/2006/relationships/image" Target="../media/image81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85.wmf"/><Relationship Id="rId2" Type="http://schemas.openxmlformats.org/officeDocument/2006/relationships/image" Target="../media/image84.wmf"/><Relationship Id="rId1" Type="http://schemas.openxmlformats.org/officeDocument/2006/relationships/image" Target="../media/image83.wmf"/><Relationship Id="rId5" Type="http://schemas.openxmlformats.org/officeDocument/2006/relationships/image" Target="../media/image87.wmf"/><Relationship Id="rId4" Type="http://schemas.openxmlformats.org/officeDocument/2006/relationships/image" Target="../media/image86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90.wmf"/><Relationship Id="rId2" Type="http://schemas.openxmlformats.org/officeDocument/2006/relationships/image" Target="../media/image89.wmf"/><Relationship Id="rId1" Type="http://schemas.openxmlformats.org/officeDocument/2006/relationships/image" Target="../media/image88.w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93.wmf"/><Relationship Id="rId1" Type="http://schemas.openxmlformats.org/officeDocument/2006/relationships/image" Target="../media/image92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92.wmf"/></Relationships>
</file>

<file path=ppt/drawings/_rels/vmlDrawing2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wmf"/><Relationship Id="rId3" Type="http://schemas.openxmlformats.org/officeDocument/2006/relationships/image" Target="../media/image98.wmf"/><Relationship Id="rId7" Type="http://schemas.openxmlformats.org/officeDocument/2006/relationships/image" Target="../media/image102.wmf"/><Relationship Id="rId2" Type="http://schemas.openxmlformats.org/officeDocument/2006/relationships/image" Target="../media/image97.wmf"/><Relationship Id="rId1" Type="http://schemas.openxmlformats.org/officeDocument/2006/relationships/image" Target="../media/image96.wmf"/><Relationship Id="rId6" Type="http://schemas.openxmlformats.org/officeDocument/2006/relationships/image" Target="../media/image101.wmf"/><Relationship Id="rId5" Type="http://schemas.openxmlformats.org/officeDocument/2006/relationships/image" Target="../media/image100.wmf"/><Relationship Id="rId4" Type="http://schemas.openxmlformats.org/officeDocument/2006/relationships/image" Target="../media/image99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wmf"/><Relationship Id="rId2" Type="http://schemas.openxmlformats.org/officeDocument/2006/relationships/image" Target="../media/image105.wmf"/><Relationship Id="rId1" Type="http://schemas.openxmlformats.org/officeDocument/2006/relationships/image" Target="../media/image104.wmf"/><Relationship Id="rId4" Type="http://schemas.openxmlformats.org/officeDocument/2006/relationships/image" Target="../media/image107.w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wmf"/><Relationship Id="rId2" Type="http://schemas.openxmlformats.org/officeDocument/2006/relationships/image" Target="../media/image114.wmf"/><Relationship Id="rId1" Type="http://schemas.openxmlformats.org/officeDocument/2006/relationships/image" Target="../media/image113.wmf"/><Relationship Id="rId4" Type="http://schemas.openxmlformats.org/officeDocument/2006/relationships/image" Target="../media/image116.w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8.wmf"/></Relationships>
</file>

<file path=ppt/drawings/_rels/vmlDrawing2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wmf"/><Relationship Id="rId2" Type="http://schemas.openxmlformats.org/officeDocument/2006/relationships/image" Target="../media/image121.wmf"/><Relationship Id="rId1" Type="http://schemas.openxmlformats.org/officeDocument/2006/relationships/image" Target="../media/image120.wmf"/><Relationship Id="rId4" Type="http://schemas.openxmlformats.org/officeDocument/2006/relationships/image" Target="../media/image123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13" Type="http://schemas.openxmlformats.org/officeDocument/2006/relationships/image" Target="../media/image27.wmf"/><Relationship Id="rId3" Type="http://schemas.openxmlformats.org/officeDocument/2006/relationships/image" Target="../media/image17.wmf"/><Relationship Id="rId7" Type="http://schemas.openxmlformats.org/officeDocument/2006/relationships/image" Target="../media/image21.wmf"/><Relationship Id="rId12" Type="http://schemas.openxmlformats.org/officeDocument/2006/relationships/image" Target="../media/image26.wmf"/><Relationship Id="rId17" Type="http://schemas.openxmlformats.org/officeDocument/2006/relationships/image" Target="../media/image31.wmf"/><Relationship Id="rId2" Type="http://schemas.openxmlformats.org/officeDocument/2006/relationships/image" Target="../media/image16.wmf"/><Relationship Id="rId16" Type="http://schemas.openxmlformats.org/officeDocument/2006/relationships/image" Target="../media/image30.wmf"/><Relationship Id="rId1" Type="http://schemas.openxmlformats.org/officeDocument/2006/relationships/image" Target="../media/image15.wmf"/><Relationship Id="rId6" Type="http://schemas.openxmlformats.org/officeDocument/2006/relationships/image" Target="../media/image20.wmf"/><Relationship Id="rId11" Type="http://schemas.openxmlformats.org/officeDocument/2006/relationships/image" Target="../media/image25.wmf"/><Relationship Id="rId5" Type="http://schemas.openxmlformats.org/officeDocument/2006/relationships/image" Target="../media/image19.wmf"/><Relationship Id="rId15" Type="http://schemas.openxmlformats.org/officeDocument/2006/relationships/image" Target="../media/image29.wmf"/><Relationship Id="rId10" Type="http://schemas.openxmlformats.org/officeDocument/2006/relationships/image" Target="../media/image24.wmf"/><Relationship Id="rId4" Type="http://schemas.openxmlformats.org/officeDocument/2006/relationships/image" Target="../media/image18.wmf"/><Relationship Id="rId9" Type="http://schemas.openxmlformats.org/officeDocument/2006/relationships/image" Target="../media/image23.wmf"/><Relationship Id="rId14" Type="http://schemas.openxmlformats.org/officeDocument/2006/relationships/image" Target="../media/image28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image" Target="../media/image36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41.wmf"/><Relationship Id="rId1" Type="http://schemas.openxmlformats.org/officeDocument/2006/relationships/image" Target="../media/image40.wmf"/><Relationship Id="rId4" Type="http://schemas.openxmlformats.org/officeDocument/2006/relationships/image" Target="../media/image43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45.wmf"/><Relationship Id="rId1" Type="http://schemas.openxmlformats.org/officeDocument/2006/relationships/image" Target="../media/image44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2" Type="http://schemas.openxmlformats.org/officeDocument/2006/relationships/image" Target="../media/image48.wmf"/><Relationship Id="rId1" Type="http://schemas.openxmlformats.org/officeDocument/2006/relationships/image" Target="../media/image47.wmf"/><Relationship Id="rId4" Type="http://schemas.openxmlformats.org/officeDocument/2006/relationships/image" Target="../media/image50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3EC1D1-AF72-4BDA-B5EE-3DA80134A748}" type="datetimeFigureOut">
              <a:rPr lang="en-US" smtClean="0"/>
              <a:pPr/>
              <a:t>5/11/2017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5743DE-EEE7-4495-911B-8B7B1460A02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5743DE-EEE7-4495-911B-8B7B1460A024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00A22-342A-4C6D-8F5B-1669E968B65B}" type="datetimeFigureOut">
              <a:rPr lang="en-US" smtClean="0"/>
              <a:pPr/>
              <a:t>5/11/2017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FFEBF-AC71-420D-9A36-DFCB78D0D2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00A22-342A-4C6D-8F5B-1669E968B65B}" type="datetimeFigureOut">
              <a:rPr lang="en-US" smtClean="0"/>
              <a:pPr/>
              <a:t>5/11/2017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FFEBF-AC71-420D-9A36-DFCB78D0D2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00A22-342A-4C6D-8F5B-1669E968B65B}" type="datetimeFigureOut">
              <a:rPr lang="en-US" smtClean="0"/>
              <a:pPr/>
              <a:t>5/11/2017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FFEBF-AC71-420D-9A36-DFCB78D0D2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00A22-342A-4C6D-8F5B-1669E968B65B}" type="datetimeFigureOut">
              <a:rPr lang="en-US" smtClean="0"/>
              <a:pPr/>
              <a:t>5/11/2017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FFEBF-AC71-420D-9A36-DFCB78D0D2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00A22-342A-4C6D-8F5B-1669E968B65B}" type="datetimeFigureOut">
              <a:rPr lang="en-US" smtClean="0"/>
              <a:pPr/>
              <a:t>5/11/2017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FFEBF-AC71-420D-9A36-DFCB78D0D2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00A22-342A-4C6D-8F5B-1669E968B65B}" type="datetimeFigureOut">
              <a:rPr lang="en-US" smtClean="0"/>
              <a:pPr/>
              <a:t>5/11/2017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FFEBF-AC71-420D-9A36-DFCB78D0D2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00A22-342A-4C6D-8F5B-1669E968B65B}" type="datetimeFigureOut">
              <a:rPr lang="en-US" smtClean="0"/>
              <a:pPr/>
              <a:t>5/11/2017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FFEBF-AC71-420D-9A36-DFCB78D0D2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00A22-342A-4C6D-8F5B-1669E968B65B}" type="datetimeFigureOut">
              <a:rPr lang="en-US" smtClean="0"/>
              <a:pPr/>
              <a:t>5/11/2017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FFEBF-AC71-420D-9A36-DFCB78D0D2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00A22-342A-4C6D-8F5B-1669E968B65B}" type="datetimeFigureOut">
              <a:rPr lang="en-US" smtClean="0"/>
              <a:pPr/>
              <a:t>5/11/2017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FFEBF-AC71-420D-9A36-DFCB78D0D2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00A22-342A-4C6D-8F5B-1669E968B65B}" type="datetimeFigureOut">
              <a:rPr lang="en-US" smtClean="0"/>
              <a:pPr/>
              <a:t>5/11/2017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FFEBF-AC71-420D-9A36-DFCB78D0D2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00A22-342A-4C6D-8F5B-1669E968B65B}" type="datetimeFigureOut">
              <a:rPr lang="en-US" smtClean="0"/>
              <a:pPr/>
              <a:t>5/11/2017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FFEBF-AC71-420D-9A36-DFCB78D0D2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200A22-342A-4C6D-8F5B-1669E968B65B}" type="datetimeFigureOut">
              <a:rPr lang="en-US" smtClean="0"/>
              <a:pPr/>
              <a:t>5/11/2017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DFFEBF-AC71-420D-9A36-DFCB78D0D21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44.bin"/><Relationship Id="rId5" Type="http://schemas.openxmlformats.org/officeDocument/2006/relationships/oleObject" Target="../embeddings/oleObject43.bin"/><Relationship Id="rId4" Type="http://schemas.openxmlformats.org/officeDocument/2006/relationships/oleObject" Target="../embeddings/oleObject42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oleObject" Target="../embeddings/oleObject45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oleObject" Target="../embeddings/oleObject47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8.bin"/><Relationship Id="rId7" Type="http://schemas.openxmlformats.org/officeDocument/2006/relationships/oleObject" Target="../embeddings/oleObject5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51.bin"/><Relationship Id="rId5" Type="http://schemas.openxmlformats.org/officeDocument/2006/relationships/oleObject" Target="../embeddings/oleObject50.bin"/><Relationship Id="rId4" Type="http://schemas.openxmlformats.org/officeDocument/2006/relationships/oleObject" Target="../embeddings/oleObject49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oleObject" Target="../embeddings/oleObject54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58.bin"/><Relationship Id="rId5" Type="http://schemas.openxmlformats.org/officeDocument/2006/relationships/oleObject" Target="../embeddings/oleObject57.bin"/><Relationship Id="rId4" Type="http://schemas.openxmlformats.org/officeDocument/2006/relationships/oleObject" Target="../embeddings/oleObject56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2.bin"/><Relationship Id="rId3" Type="http://schemas.openxmlformats.org/officeDocument/2006/relationships/oleObject" Target="../embeddings/oleObject59.bin"/><Relationship Id="rId7" Type="http://schemas.openxmlformats.org/officeDocument/2006/relationships/oleObject" Target="../embeddings/oleObject6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60.bin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8.bin"/><Relationship Id="rId3" Type="http://schemas.openxmlformats.org/officeDocument/2006/relationships/oleObject" Target="../embeddings/oleObject63.bin"/><Relationship Id="rId7" Type="http://schemas.openxmlformats.org/officeDocument/2006/relationships/oleObject" Target="../embeddings/oleObject6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66.bin"/><Relationship Id="rId5" Type="http://schemas.openxmlformats.org/officeDocument/2006/relationships/oleObject" Target="../embeddings/oleObject65.bin"/><Relationship Id="rId4" Type="http://schemas.openxmlformats.org/officeDocument/2006/relationships/oleObject" Target="../embeddings/oleObject64.bin"/><Relationship Id="rId9" Type="http://schemas.openxmlformats.org/officeDocument/2006/relationships/oleObject" Target="../embeddings/oleObject69.bin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5" Type="http://schemas.openxmlformats.org/officeDocument/2006/relationships/oleObject" Target="../embeddings/oleObject72.bin"/><Relationship Id="rId4" Type="http://schemas.openxmlformats.org/officeDocument/2006/relationships/oleObject" Target="../embeddings/oleObject71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3.bin"/><Relationship Id="rId7" Type="http://schemas.openxmlformats.org/officeDocument/2006/relationships/oleObject" Target="../embeddings/oleObject7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76.bin"/><Relationship Id="rId5" Type="http://schemas.openxmlformats.org/officeDocument/2006/relationships/oleObject" Target="../embeddings/oleObject75.bin"/><Relationship Id="rId4" Type="http://schemas.openxmlformats.org/officeDocument/2006/relationships/oleObject" Target="../embeddings/oleObject74.bin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80.bin"/><Relationship Id="rId5" Type="http://schemas.openxmlformats.org/officeDocument/2006/relationships/image" Target="../media/image91.png"/><Relationship Id="rId4" Type="http://schemas.openxmlformats.org/officeDocument/2006/relationships/oleObject" Target="../embeddings/oleObject79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5" Type="http://schemas.openxmlformats.org/officeDocument/2006/relationships/oleObject" Target="../embeddings/oleObject82.bin"/><Relationship Id="rId4" Type="http://schemas.openxmlformats.org/officeDocument/2006/relationships/oleObject" Target="../embeddings/oleObject81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4" Type="http://schemas.openxmlformats.org/officeDocument/2006/relationships/image" Target="../media/image95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9.bin"/><Relationship Id="rId3" Type="http://schemas.openxmlformats.org/officeDocument/2006/relationships/oleObject" Target="../embeddings/oleObject84.bin"/><Relationship Id="rId7" Type="http://schemas.openxmlformats.org/officeDocument/2006/relationships/oleObject" Target="../embeddings/oleObject8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87.bin"/><Relationship Id="rId5" Type="http://schemas.openxmlformats.org/officeDocument/2006/relationships/oleObject" Target="../embeddings/oleObject86.bin"/><Relationship Id="rId10" Type="http://schemas.openxmlformats.org/officeDocument/2006/relationships/oleObject" Target="../embeddings/oleObject91.bin"/><Relationship Id="rId4" Type="http://schemas.openxmlformats.org/officeDocument/2006/relationships/oleObject" Target="../embeddings/oleObject85.bin"/><Relationship Id="rId9" Type="http://schemas.openxmlformats.org/officeDocument/2006/relationships/oleObject" Target="../embeddings/oleObject90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2.bin"/><Relationship Id="rId7" Type="http://schemas.openxmlformats.org/officeDocument/2006/relationships/oleObject" Target="../embeddings/oleObject9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94.bin"/><Relationship Id="rId5" Type="http://schemas.openxmlformats.org/officeDocument/2006/relationships/image" Target="../media/image108.png"/><Relationship Id="rId4" Type="http://schemas.openxmlformats.org/officeDocument/2006/relationships/oleObject" Target="../embeddings/oleObject93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13" Type="http://schemas.openxmlformats.org/officeDocument/2006/relationships/oleObject" Target="../embeddings/oleObject10.bin"/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oleObject4.bin"/><Relationship Id="rId12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11" Type="http://schemas.openxmlformats.org/officeDocument/2006/relationships/oleObject" Target="../embeddings/oleObject8.bin"/><Relationship Id="rId5" Type="http://schemas.openxmlformats.org/officeDocument/2006/relationships/oleObject" Target="../embeddings/oleObject2.bin"/><Relationship Id="rId10" Type="http://schemas.openxmlformats.org/officeDocument/2006/relationships/oleObject" Target="../embeddings/oleObject7.bin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6.bin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jpeg"/><Relationship Id="rId7" Type="http://schemas.openxmlformats.org/officeDocument/2006/relationships/oleObject" Target="../embeddings/oleObject9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oleObject98.bin"/><Relationship Id="rId5" Type="http://schemas.openxmlformats.org/officeDocument/2006/relationships/oleObject" Target="../embeddings/oleObject97.bin"/><Relationship Id="rId4" Type="http://schemas.openxmlformats.org/officeDocument/2006/relationships/oleObject" Target="../embeddings/oleObject96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4" Type="http://schemas.openxmlformats.org/officeDocument/2006/relationships/oleObject" Target="../embeddings/oleObject100.bin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5.bin"/><Relationship Id="rId3" Type="http://schemas.openxmlformats.org/officeDocument/2006/relationships/oleObject" Target="../embeddings/oleObject101.bin"/><Relationship Id="rId7" Type="http://schemas.openxmlformats.org/officeDocument/2006/relationships/oleObject" Target="../embeddings/oleObject10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124.png"/><Relationship Id="rId5" Type="http://schemas.openxmlformats.org/officeDocument/2006/relationships/oleObject" Target="../embeddings/oleObject103.bin"/><Relationship Id="rId4" Type="http://schemas.openxmlformats.org/officeDocument/2006/relationships/oleObject" Target="../embeddings/oleObject102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13.bin"/><Relationship Id="rId5" Type="http://schemas.openxmlformats.org/officeDocument/2006/relationships/oleObject" Target="../embeddings/oleObject12.bin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13" Type="http://schemas.openxmlformats.org/officeDocument/2006/relationships/oleObject" Target="../embeddings/oleObject24.bin"/><Relationship Id="rId18" Type="http://schemas.openxmlformats.org/officeDocument/2006/relationships/oleObject" Target="../embeddings/oleObject29.bin"/><Relationship Id="rId3" Type="http://schemas.openxmlformats.org/officeDocument/2006/relationships/oleObject" Target="../embeddings/oleObject14.bin"/><Relationship Id="rId7" Type="http://schemas.openxmlformats.org/officeDocument/2006/relationships/oleObject" Target="../embeddings/oleObject18.bin"/><Relationship Id="rId12" Type="http://schemas.openxmlformats.org/officeDocument/2006/relationships/oleObject" Target="../embeddings/oleObject23.bin"/><Relationship Id="rId17" Type="http://schemas.openxmlformats.org/officeDocument/2006/relationships/oleObject" Target="../embeddings/oleObject28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27.bin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7.bin"/><Relationship Id="rId11" Type="http://schemas.openxmlformats.org/officeDocument/2006/relationships/oleObject" Target="../embeddings/oleObject22.bin"/><Relationship Id="rId5" Type="http://schemas.openxmlformats.org/officeDocument/2006/relationships/oleObject" Target="../embeddings/oleObject16.bin"/><Relationship Id="rId15" Type="http://schemas.openxmlformats.org/officeDocument/2006/relationships/oleObject" Target="../embeddings/oleObject26.bin"/><Relationship Id="rId10" Type="http://schemas.openxmlformats.org/officeDocument/2006/relationships/oleObject" Target="../embeddings/oleObject21.bin"/><Relationship Id="rId19" Type="http://schemas.openxmlformats.org/officeDocument/2006/relationships/oleObject" Target="../embeddings/oleObject30.bin"/><Relationship Id="rId4" Type="http://schemas.openxmlformats.org/officeDocument/2006/relationships/oleObject" Target="../embeddings/oleObject15.bin"/><Relationship Id="rId9" Type="http://schemas.openxmlformats.org/officeDocument/2006/relationships/oleObject" Target="../embeddings/oleObject20.bin"/><Relationship Id="rId14" Type="http://schemas.openxmlformats.org/officeDocument/2006/relationships/oleObject" Target="../embeddings/oleObject25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oleObject" Target="../embeddings/oleObject32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oleObject" Target="../embeddings/oleObject34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38.bin"/><Relationship Id="rId5" Type="http://schemas.openxmlformats.org/officeDocument/2006/relationships/oleObject" Target="../embeddings/oleObject37.bin"/><Relationship Id="rId4" Type="http://schemas.openxmlformats.org/officeDocument/2006/relationships/oleObject" Target="../embeddings/oleObject36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oleObject" Target="../embeddings/oleObject40.bin"/><Relationship Id="rId4" Type="http://schemas.openxmlformats.org/officeDocument/2006/relationships/oleObject" Target="../embeddings/oleObject39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71462"/>
            <a:ext cx="9286908" cy="1214422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</a:rPr>
              <a:t>РАДИОАКТИВНОСТ И ЯДРЕНИ РЕАКЦИИ</a:t>
            </a:r>
            <a:r>
              <a:rPr lang="en-US" sz="2400" b="1" dirty="0" smtClean="0">
                <a:latin typeface="Times New Roman" pitchFamily="18" charset="0"/>
              </a:rPr>
              <a:t/>
            </a:r>
            <a:br>
              <a:rPr lang="en-US" sz="2400" b="1" dirty="0" smtClean="0">
                <a:latin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</a:rPr>
              <a:t> (ЛЕКЦИЯ </a:t>
            </a:r>
            <a:r>
              <a:rPr lang="en-US" sz="2400" b="1" dirty="0" smtClean="0">
                <a:latin typeface="Times New Roman" pitchFamily="18" charset="0"/>
              </a:rPr>
              <a:t>13</a:t>
            </a:r>
            <a:r>
              <a:rPr lang="ru-RU" sz="2400" b="1" dirty="0" smtClean="0">
                <a:latin typeface="Times New Roman" pitchFamily="18" charset="0"/>
              </a:rPr>
              <a:t>; Гл. </a:t>
            </a:r>
            <a:r>
              <a:rPr lang="en-US" sz="2400" b="1" dirty="0" smtClean="0">
                <a:latin typeface="Times New Roman" pitchFamily="18" charset="0"/>
              </a:rPr>
              <a:t>18</a:t>
            </a:r>
            <a:r>
              <a:rPr lang="ru-RU" sz="2400" b="1" dirty="0" smtClean="0">
                <a:latin typeface="Times New Roman" pitchFamily="18" charset="0"/>
              </a:rPr>
              <a:t>)</a:t>
            </a:r>
            <a:endParaRPr lang="en-US" sz="2400" b="1" dirty="0">
              <a:latin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428660" y="928670"/>
            <a:ext cx="9858444" cy="5786454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§ 1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.1. ВЪВЕДЕНИЕ</a:t>
            </a:r>
          </a:p>
          <a:p>
            <a:pPr>
              <a:lnSpc>
                <a:spcPct val="150000"/>
              </a:lnSpc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	§ 1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.2.	АЛФА-РАЗПАДАНЕ, </a:t>
            </a:r>
            <a:r>
              <a:rPr lang="el-GR" sz="2400" b="1" dirty="0" smtClean="0"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-РАЗПАДАНЕ,</a:t>
            </a:r>
            <a:r>
              <a:rPr lang="el-GR" sz="2400" b="1" dirty="0" smtClean="0">
                <a:latin typeface="Times New Roman" pitchFamily="18" charset="0"/>
                <a:cs typeface="Times New Roman" pitchFamily="18" charset="0"/>
              </a:rPr>
              <a:t> γ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-ИЗЛЪЧВАНЕ</a:t>
            </a:r>
          </a:p>
          <a:p>
            <a:pPr>
              <a:lnSpc>
                <a:spcPct val="150000"/>
              </a:lnSpc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	§ 18.3.	ДЕЛЕНЕ</a:t>
            </a:r>
          </a:p>
          <a:p>
            <a:pPr>
              <a:lnSpc>
                <a:spcPct val="150000"/>
              </a:lnSpc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	§ 18.4.	СИНТЕЗ</a:t>
            </a:r>
          </a:p>
          <a:p>
            <a:pPr>
              <a:lnSpc>
                <a:spcPct val="150000"/>
              </a:lnSpc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pPr>
              <a:lnSpc>
                <a:spcPct val="150000"/>
              </a:lnSpc>
              <a:buNone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None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None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None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None/>
            </a:pPr>
            <a:endParaRPr lang="bg-BG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None/>
            </a:pPr>
            <a:endParaRPr lang="bg-BG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None/>
            </a:pPr>
            <a:endParaRPr lang="bg-BG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None/>
            </a:pPr>
            <a:endParaRPr lang="bg-BG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None/>
            </a:pPr>
            <a:endParaRPr lang="bg-BG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None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None/>
            </a:pP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None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Да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погледнем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по-широко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на принципа на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суперпозицията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от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гледнаточка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линейната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алгебра.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724680" y="6564337"/>
            <a:ext cx="2133600" cy="365125"/>
          </a:xfrm>
        </p:spPr>
        <p:txBody>
          <a:bodyPr/>
          <a:lstStyle/>
          <a:p>
            <a:fld id="{2ADFFEBF-AC71-420D-9A36-DFCB78D0D215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42900"/>
            <a:ext cx="9215502" cy="571504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latin typeface="Times New Roman" pitchFamily="18" charset="0"/>
              </a:rPr>
              <a:t>§ 18.2.	АЛФА-РАЗПАДАНЕ, БЕТА-РАЗПАДАНЕ, ГАМА-ИЗЛЪЧВАНЕ </a:t>
            </a:r>
            <a:endParaRPr lang="en-US" sz="2400" b="1" dirty="0">
              <a:latin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428660" y="214290"/>
            <a:ext cx="9858444" cy="664371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ru-RU" sz="2400" dirty="0" smtClean="0">
                <a:latin typeface="Times New Roman" pitchFamily="18" charset="0"/>
              </a:rPr>
              <a:t>.      •</a:t>
            </a:r>
            <a:r>
              <a:rPr lang="en-US" sz="2400" dirty="0" smtClean="0">
                <a:latin typeface="Times New Roman" pitchFamily="18" charset="0"/>
              </a:rPr>
              <a:t>  </a:t>
            </a:r>
            <a:r>
              <a:rPr lang="el-GR" sz="2400" b="1" dirty="0" smtClean="0">
                <a:latin typeface="Times New Roman"/>
              </a:rPr>
              <a:t>β</a:t>
            </a:r>
            <a:r>
              <a:rPr lang="ru-RU" sz="2400" b="1" i="1" dirty="0" smtClean="0">
                <a:latin typeface="Times New Roman"/>
              </a:rPr>
              <a:t>-</a:t>
            </a:r>
            <a:r>
              <a:rPr lang="ru-RU" sz="2400" b="1" i="1" dirty="0" err="1" smtClean="0">
                <a:latin typeface="Times New Roman"/>
              </a:rPr>
              <a:t>разпадане</a:t>
            </a:r>
            <a:r>
              <a:rPr lang="bg-BG" sz="2400" b="1" i="1" dirty="0" smtClean="0">
                <a:latin typeface="Times New Roman"/>
              </a:rPr>
              <a:t>; особености</a:t>
            </a:r>
            <a:endParaRPr lang="ru-RU" sz="2400" b="1" i="1" dirty="0" smtClean="0">
              <a:latin typeface="Times New Roman" pitchFamily="18" charset="0"/>
            </a:endParaRPr>
          </a:p>
          <a:p>
            <a:pPr>
              <a:lnSpc>
                <a:spcPts val="3200"/>
              </a:lnSpc>
              <a:spcBef>
                <a:spcPts val="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Бета-разпадане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се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нарича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самопроизволното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превръщане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неста-билно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ядро в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ядро-изобар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със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заряд, различен от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изходния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               при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изпускане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електрон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(позитрон) или 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залавяне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електрон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от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атомната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обвивка.          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Особеностите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β-разпадането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lnSpc>
                <a:spcPts val="3200"/>
              </a:lnSpc>
              <a:spcBef>
                <a:spcPts val="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–	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β-разпадането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е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обусловено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от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силите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слабото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взаимодействие,</a:t>
            </a:r>
          </a:p>
          <a:p>
            <a:pPr>
              <a:lnSpc>
                <a:spcPts val="3200"/>
              </a:lnSpc>
              <a:spcBef>
                <a:spcPts val="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а не от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ядрените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 не от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електромагнитните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сили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lnSpc>
                <a:spcPts val="3200"/>
              </a:lnSpc>
              <a:spcBef>
                <a:spcPts val="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–	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периодите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β-полуразпаданията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се изменят в широк интервал –</a:t>
            </a:r>
          </a:p>
          <a:p>
            <a:pPr>
              <a:lnSpc>
                <a:spcPts val="3200"/>
              </a:lnSpc>
              <a:spcBef>
                <a:spcPts val="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от      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до      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години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lnSpc>
                <a:spcPts val="3200"/>
              </a:lnSpc>
              <a:spcBef>
                <a:spcPts val="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–	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β-разпадането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е много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по-разпространено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от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α-разпадането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; дока</a:t>
            </a:r>
          </a:p>
          <a:p>
            <a:pPr>
              <a:lnSpc>
                <a:spcPts val="3200"/>
              </a:lnSpc>
              <a:spcBef>
                <a:spcPts val="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то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α-разпадането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е характерно за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най-тежките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ядра, то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β-превръ-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3200"/>
              </a:lnSpc>
              <a:spcBef>
                <a:spcPts val="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щането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се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наблюдава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всякакви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масови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числа;</a:t>
            </a:r>
          </a:p>
          <a:p>
            <a:pPr>
              <a:lnSpc>
                <a:spcPts val="3200"/>
              </a:lnSpc>
              <a:spcBef>
                <a:spcPts val="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–	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интервалът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енергиите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разпадналите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се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частици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при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β-разпа-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3200"/>
              </a:lnSpc>
              <a:spcBef>
                <a:spcPts val="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дането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е много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по-широк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от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този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α-разпадането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lnSpc>
                <a:spcPts val="3200"/>
              </a:lnSpc>
              <a:spcBef>
                <a:spcPts val="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–	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най-голяма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особеност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β-разпадането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е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непрекъснатият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енерге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pPr>
              <a:lnSpc>
                <a:spcPts val="3200"/>
              </a:lnSpc>
              <a:spcBef>
                <a:spcPts val="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тичен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спектър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на 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електроните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 интервал от 0 до </a:t>
            </a:r>
            <a:endParaRPr lang="en-US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endParaRPr lang="en-US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None/>
            </a:pPr>
            <a:endParaRPr lang="en-US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None/>
            </a:pP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>
              <a:spcBef>
                <a:spcPts val="0"/>
              </a:spcBef>
              <a:buNone/>
            </a:pP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pPr>
              <a:spcBef>
                <a:spcPts val="0"/>
              </a:spcBef>
              <a:buNone/>
            </a:pPr>
            <a:endParaRPr lang="en-US" sz="2400" b="1" i="1" dirty="0" smtClean="0">
              <a:latin typeface="Times New Roman" pitchFamily="18" charset="0"/>
            </a:endParaRPr>
          </a:p>
          <a:p>
            <a:pPr>
              <a:spcBef>
                <a:spcPts val="0"/>
              </a:spcBef>
              <a:buNone/>
            </a:pPr>
            <a:endParaRPr lang="en-US" sz="2400" b="1" i="1" dirty="0" smtClean="0">
              <a:latin typeface="Times New Roman" pitchFamily="18" charset="0"/>
            </a:endParaRPr>
          </a:p>
          <a:p>
            <a:pPr>
              <a:spcBef>
                <a:spcPts val="0"/>
              </a:spcBef>
              <a:buNone/>
            </a:pPr>
            <a:endParaRPr lang="en-US" sz="2400" b="1" i="1" dirty="0" smtClean="0">
              <a:latin typeface="Times New Roman" pitchFamily="18" charset="0"/>
            </a:endParaRPr>
          </a:p>
          <a:p>
            <a:pPr>
              <a:spcBef>
                <a:spcPts val="0"/>
              </a:spcBef>
              <a:buNone/>
            </a:pPr>
            <a:endParaRPr lang="en-US" sz="2400" b="1" i="1" dirty="0" smtClean="0">
              <a:latin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72330" y="6564337"/>
            <a:ext cx="2133600" cy="365125"/>
          </a:xfrm>
        </p:spPr>
        <p:txBody>
          <a:bodyPr/>
          <a:lstStyle/>
          <a:p>
            <a:fld id="{2ADFFEBF-AC71-420D-9A36-DFCB78D0D215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31766" name="Rectangle 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8923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8925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8927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6983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26982" name="Object 6"/>
          <p:cNvGraphicFramePr>
            <a:graphicFrameLocks noChangeAspect="1"/>
          </p:cNvGraphicFramePr>
          <p:nvPr/>
        </p:nvGraphicFramePr>
        <p:xfrm>
          <a:off x="7929586" y="1071546"/>
          <a:ext cx="946554" cy="285752"/>
        </p:xfrm>
        <a:graphic>
          <a:graphicData uri="http://schemas.openxmlformats.org/presentationml/2006/ole">
            <p:oleObj spid="_x0000_s126982" name="Equation" r:id="rId3" imgW="507780" imgH="152334" progId="Equation.DSMT4">
              <p:embed/>
            </p:oleObj>
          </a:graphicData>
        </a:graphic>
      </p:graphicFrame>
      <p:sp>
        <p:nvSpPr>
          <p:cNvPr id="126985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26984" name="Object 8"/>
          <p:cNvGraphicFramePr>
            <a:graphicFrameLocks noChangeAspect="1"/>
          </p:cNvGraphicFramePr>
          <p:nvPr/>
        </p:nvGraphicFramePr>
        <p:xfrm>
          <a:off x="907641" y="3490956"/>
          <a:ext cx="500067" cy="375050"/>
        </p:xfrm>
        <a:graphic>
          <a:graphicData uri="http://schemas.openxmlformats.org/presentationml/2006/ole">
            <p:oleObj spid="_x0000_s126984" name="Equation" r:id="rId4" imgW="266469" imgH="203024" progId="Equation.DSMT4">
              <p:embed/>
            </p:oleObj>
          </a:graphicData>
        </a:graphic>
      </p:graphicFrame>
      <p:graphicFrame>
        <p:nvGraphicFramePr>
          <p:cNvPr id="126986" name="Object 10"/>
          <p:cNvGraphicFramePr>
            <a:graphicFrameLocks noChangeAspect="1"/>
          </p:cNvGraphicFramePr>
          <p:nvPr/>
        </p:nvGraphicFramePr>
        <p:xfrm>
          <a:off x="1952610" y="3473012"/>
          <a:ext cx="476250" cy="376238"/>
        </p:xfrm>
        <a:graphic>
          <a:graphicData uri="http://schemas.openxmlformats.org/presentationml/2006/ole">
            <p:oleObj spid="_x0000_s126986" name="Equation" r:id="rId5" imgW="253800" imgH="203040" progId="Equation.DSMT4">
              <p:embed/>
            </p:oleObj>
          </a:graphicData>
        </a:graphic>
      </p:graphicFrame>
      <p:sp>
        <p:nvSpPr>
          <p:cNvPr id="126988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26987" name="Object 11"/>
          <p:cNvGraphicFramePr>
            <a:graphicFrameLocks noChangeAspect="1"/>
          </p:cNvGraphicFramePr>
          <p:nvPr/>
        </p:nvGraphicFramePr>
        <p:xfrm>
          <a:off x="6998465" y="6215082"/>
          <a:ext cx="804863" cy="536575"/>
        </p:xfrm>
        <a:graphic>
          <a:graphicData uri="http://schemas.openxmlformats.org/presentationml/2006/ole">
            <p:oleObj spid="_x0000_s126987" name="Equation" r:id="rId6" imgW="342720" imgH="22860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42900"/>
            <a:ext cx="9215502" cy="571504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latin typeface="Times New Roman" pitchFamily="18" charset="0"/>
              </a:rPr>
              <a:t>§ 18.2.	АЛФА-РАЗПАДАНЕ, БЕТА-РАЗПАДАНЕ, ГАМА-ИЗЛЪЧВАНЕ </a:t>
            </a:r>
            <a:endParaRPr lang="en-US" sz="2400" b="1" dirty="0">
              <a:latin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428660" y="142852"/>
            <a:ext cx="9858444" cy="7286676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ru-RU" sz="2400" dirty="0" smtClean="0">
                <a:latin typeface="Times New Roman" pitchFamily="18" charset="0"/>
              </a:rPr>
              <a:t>.      •</a:t>
            </a:r>
            <a:r>
              <a:rPr lang="en-US" sz="2400" dirty="0" smtClean="0">
                <a:latin typeface="Times New Roman" pitchFamily="18" charset="0"/>
              </a:rPr>
              <a:t>  </a:t>
            </a:r>
            <a:r>
              <a:rPr lang="ru-RU" sz="2400" b="1" i="1" dirty="0" err="1" smtClean="0">
                <a:latin typeface="Times New Roman"/>
              </a:rPr>
              <a:t>Енергетичен</a:t>
            </a:r>
            <a:r>
              <a:rPr lang="ru-RU" sz="2400" b="1" i="1" dirty="0" smtClean="0">
                <a:latin typeface="Times New Roman"/>
              </a:rPr>
              <a:t> </a:t>
            </a:r>
            <a:r>
              <a:rPr lang="ru-RU" sz="2400" b="1" i="1" dirty="0" err="1" smtClean="0">
                <a:latin typeface="Times New Roman"/>
              </a:rPr>
              <a:t>спектър</a:t>
            </a:r>
            <a:r>
              <a:rPr lang="ru-RU" sz="2400" b="1" i="1" dirty="0" smtClean="0">
                <a:latin typeface="Times New Roman"/>
              </a:rPr>
              <a:t>; </a:t>
            </a:r>
            <a:r>
              <a:rPr lang="bg-BG" sz="2400" b="1" i="1" dirty="0" err="1" smtClean="0">
                <a:latin typeface="Times New Roman"/>
              </a:rPr>
              <a:t>Паули</a:t>
            </a:r>
            <a:r>
              <a:rPr lang="bg-BG" sz="2400" b="1" i="1" dirty="0" smtClean="0">
                <a:latin typeface="Times New Roman"/>
              </a:rPr>
              <a:t> и неутрино</a:t>
            </a:r>
            <a:endParaRPr lang="ru-RU" sz="2400" b="1" i="1" dirty="0" smtClean="0">
              <a:latin typeface="Times New Roman" pitchFamily="18" charset="0"/>
            </a:endParaRPr>
          </a:p>
          <a:p>
            <a:pPr>
              <a:lnSpc>
                <a:spcPts val="3200"/>
              </a:lnSpc>
              <a:spcBef>
                <a:spcPts val="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Енергиите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ядрата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имат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дискретни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стойности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Затова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при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α-разпа-дането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γ-излъчването спектрите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дискретни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Това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се е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очаквало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 при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β-разпадането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Експериментът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обаче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показва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друго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lnSpc>
                <a:spcPts val="3200"/>
              </a:lnSpc>
              <a:spcBef>
                <a:spcPts val="0"/>
              </a:spcBef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3200"/>
              </a:lnSpc>
              <a:spcBef>
                <a:spcPts val="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Енергетичният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спектър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електро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pPr>
              <a:lnSpc>
                <a:spcPts val="3200"/>
              </a:lnSpc>
              <a:spcBef>
                <a:spcPts val="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ни     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ните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излъчвани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при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β-разпадането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3200"/>
              </a:lnSpc>
              <a:spcBef>
                <a:spcPts val="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.       на           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Енергията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разпадането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3200"/>
              </a:lnSpc>
              <a:spcBef>
                <a:spcPts val="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се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разпределя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м/у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електрона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неут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</a:t>
            </a:r>
          </a:p>
          <a:p>
            <a:pPr>
              <a:lnSpc>
                <a:spcPts val="3200"/>
              </a:lnSpc>
              <a:spcBef>
                <a:spcPts val="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риното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Това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води до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непрекъсна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pPr>
              <a:lnSpc>
                <a:spcPts val="3200"/>
              </a:lnSpc>
              <a:spcBef>
                <a:spcPts val="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тия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спектър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електрона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ts val="3200"/>
              </a:lnSpc>
              <a:spcBef>
                <a:spcPts val="0"/>
              </a:spcBef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2800"/>
              </a:lnSpc>
              <a:spcBef>
                <a:spcPts val="60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Непрекъснатият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характер на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спектъра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предизвикал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голямо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смущение,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което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се усилило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още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повече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изменението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на спина при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разпадането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Швейцарецът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Паули предположил,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че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при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β-разпадането наред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елек-трона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се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излъчва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още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една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частица. Ферми я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нарекъл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неутрино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малък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неутрон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 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се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бележи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lnSpc>
                <a:spcPts val="2800"/>
              </a:lnSpc>
              <a:spcBef>
                <a:spcPts val="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Bef>
                <a:spcPts val="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endParaRPr lang="en-US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None/>
            </a:pPr>
            <a:endParaRPr lang="en-US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None/>
            </a:pP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>
              <a:spcBef>
                <a:spcPts val="0"/>
              </a:spcBef>
              <a:buNone/>
            </a:pP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pPr>
              <a:spcBef>
                <a:spcPts val="0"/>
              </a:spcBef>
              <a:buNone/>
            </a:pPr>
            <a:endParaRPr lang="en-US" sz="2400" b="1" i="1" dirty="0" smtClean="0">
              <a:latin typeface="Times New Roman" pitchFamily="18" charset="0"/>
            </a:endParaRPr>
          </a:p>
          <a:p>
            <a:pPr>
              <a:spcBef>
                <a:spcPts val="0"/>
              </a:spcBef>
              <a:buNone/>
            </a:pPr>
            <a:endParaRPr lang="en-US" sz="2400" b="1" i="1" dirty="0" smtClean="0">
              <a:latin typeface="Times New Roman" pitchFamily="18" charset="0"/>
            </a:endParaRPr>
          </a:p>
          <a:p>
            <a:pPr>
              <a:spcBef>
                <a:spcPts val="0"/>
              </a:spcBef>
              <a:buNone/>
            </a:pPr>
            <a:endParaRPr lang="en-US" sz="2400" b="1" i="1" dirty="0" smtClean="0">
              <a:latin typeface="Times New Roman" pitchFamily="18" charset="0"/>
            </a:endParaRPr>
          </a:p>
          <a:p>
            <a:pPr>
              <a:spcBef>
                <a:spcPts val="0"/>
              </a:spcBef>
              <a:buNone/>
            </a:pPr>
            <a:endParaRPr lang="en-US" sz="2400" b="1" i="1" dirty="0" smtClean="0">
              <a:latin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72330" y="6635775"/>
            <a:ext cx="2133600" cy="365125"/>
          </a:xfrm>
        </p:spPr>
        <p:txBody>
          <a:bodyPr/>
          <a:lstStyle/>
          <a:p>
            <a:fld id="{2ADFFEBF-AC71-420D-9A36-DFCB78D0D215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1766" name="Rectangle 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8923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8925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8927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6983" name="Rectangle 7"/>
          <p:cNvSpPr>
            <a:spLocks noChangeArrowheads="1"/>
          </p:cNvSpPr>
          <p:nvPr/>
        </p:nvSpPr>
        <p:spPr bwMode="auto">
          <a:xfrm>
            <a:off x="428596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6985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6988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2903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14346" y="1714488"/>
            <a:ext cx="4613699" cy="3365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903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29031" name="Object 7"/>
          <p:cNvGraphicFramePr>
            <a:graphicFrameLocks noChangeAspect="1"/>
          </p:cNvGraphicFramePr>
          <p:nvPr/>
        </p:nvGraphicFramePr>
        <p:xfrm>
          <a:off x="4918680" y="2979352"/>
          <a:ext cx="698230" cy="486645"/>
        </p:xfrm>
        <a:graphic>
          <a:graphicData uri="http://schemas.openxmlformats.org/presentationml/2006/ole">
            <p:oleObj spid="_x0000_s129031" name="Equation" r:id="rId4" imgW="317087" imgH="215619" progId="Equation.DSMT4">
              <p:embed/>
            </p:oleObj>
          </a:graphicData>
        </a:graphic>
      </p:graphicFrame>
      <p:sp>
        <p:nvSpPr>
          <p:cNvPr id="129033" name="Rectangle 9"/>
          <p:cNvSpPr>
            <a:spLocks noChangeArrowheads="1"/>
          </p:cNvSpPr>
          <p:nvPr/>
        </p:nvSpPr>
        <p:spPr bwMode="auto">
          <a:xfrm>
            <a:off x="0" y="2190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42900"/>
            <a:ext cx="9215502" cy="571504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latin typeface="Times New Roman" pitchFamily="18" charset="0"/>
              </a:rPr>
              <a:t>§ 18.2.	АЛФА-РАЗПАДАНЕ, БЕТА-РАЗПАДАНЕ, ГАМА-ИЗЛЪЧВАНЕ </a:t>
            </a:r>
            <a:endParaRPr lang="en-US" sz="2400" b="1" dirty="0">
              <a:latin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428660" y="357166"/>
            <a:ext cx="9858444" cy="7286676"/>
          </a:xfrm>
        </p:spPr>
        <p:txBody>
          <a:bodyPr>
            <a:noAutofit/>
          </a:bodyPr>
          <a:lstStyle/>
          <a:p>
            <a:pPr>
              <a:lnSpc>
                <a:spcPts val="3600"/>
              </a:lnSpc>
              <a:spcBef>
                <a:spcPts val="0"/>
              </a:spcBef>
              <a:buNone/>
            </a:pPr>
            <a:r>
              <a:rPr lang="ru-RU" sz="2400" dirty="0" smtClean="0">
                <a:latin typeface="Times New Roman" pitchFamily="18" charset="0"/>
              </a:rPr>
              <a:t>    •</a:t>
            </a:r>
            <a:r>
              <a:rPr lang="en-US" sz="2400" dirty="0" smtClean="0">
                <a:latin typeface="Times New Roman" pitchFamily="18" charset="0"/>
              </a:rPr>
              <a:t>  </a:t>
            </a:r>
            <a:r>
              <a:rPr lang="ru-RU" sz="2400" b="1" i="1" dirty="0" smtClean="0">
                <a:latin typeface="Times New Roman"/>
              </a:rPr>
              <a:t>Спин при </a:t>
            </a:r>
            <a:r>
              <a:rPr lang="ru-RU" sz="2400" b="1" i="1" dirty="0" err="1" smtClean="0">
                <a:latin typeface="Times New Roman"/>
              </a:rPr>
              <a:t>разпадане</a:t>
            </a:r>
            <a:r>
              <a:rPr lang="ru-RU" sz="2400" b="1" i="1" dirty="0" smtClean="0">
                <a:latin typeface="Times New Roman"/>
              </a:rPr>
              <a:t> и </a:t>
            </a:r>
            <a:r>
              <a:rPr lang="ru-RU" sz="2400" b="1" i="1" dirty="0" err="1" smtClean="0">
                <a:latin typeface="Times New Roman"/>
              </a:rPr>
              <a:t>неутрино</a:t>
            </a:r>
            <a:endParaRPr lang="ru-RU" sz="2400" b="1" i="1" dirty="0" smtClean="0">
              <a:latin typeface="Times New Roman" pitchFamily="18" charset="0"/>
            </a:endParaRPr>
          </a:p>
          <a:p>
            <a:pPr>
              <a:lnSpc>
                <a:spcPts val="3600"/>
              </a:lnSpc>
              <a:spcBef>
                <a:spcPts val="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Да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разгледаме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хипотетично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разпадането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на протона по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схемата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3600"/>
              </a:lnSpc>
              <a:spcBef>
                <a:spcPts val="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	</a:t>
            </a:r>
          </a:p>
          <a:p>
            <a:pPr>
              <a:lnSpc>
                <a:spcPts val="3600"/>
              </a:lnSpc>
              <a:spcBef>
                <a:spcPts val="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pPr>
              <a:lnSpc>
                <a:spcPts val="3600"/>
              </a:lnSpc>
              <a:spcBef>
                <a:spcPts val="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pPr>
              <a:lnSpc>
                <a:spcPts val="3600"/>
              </a:lnSpc>
              <a:spcBef>
                <a:spcPts val="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Под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означението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всяка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частица е нанесен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нейният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спин. Ясно е,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че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законът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запазване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пълния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момент на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импулса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(да припомним,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че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ядрената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физика по исторически причини той се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нарича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спин) не се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спазва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Ако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обаче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при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разпадането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излита 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неутрино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ще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имаме</a:t>
            </a:r>
          </a:p>
          <a:p>
            <a:pPr>
              <a:lnSpc>
                <a:spcPts val="3600"/>
              </a:lnSpc>
              <a:spcBef>
                <a:spcPts val="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	</a:t>
            </a:r>
          </a:p>
          <a:p>
            <a:pPr>
              <a:lnSpc>
                <a:spcPts val="3600"/>
              </a:lnSpc>
              <a:spcBef>
                <a:spcPts val="0"/>
              </a:spcBef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3600"/>
              </a:lnSpc>
              <a:spcBef>
                <a:spcPts val="0"/>
              </a:spcBef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3600"/>
              </a:lnSpc>
              <a:spcBef>
                <a:spcPts val="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законът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за момента на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импулса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ще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бъде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спазен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lnSpc>
                <a:spcPts val="3600"/>
              </a:lnSpc>
              <a:spcBef>
                <a:spcPts val="60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</a:t>
            </a:r>
          </a:p>
          <a:p>
            <a:pPr>
              <a:lnSpc>
                <a:spcPts val="3600"/>
              </a:lnSpc>
              <a:spcBef>
                <a:spcPts val="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ts val="3600"/>
              </a:lnSpc>
              <a:spcBef>
                <a:spcPts val="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endParaRPr lang="en-US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3600"/>
              </a:lnSpc>
              <a:spcBef>
                <a:spcPts val="0"/>
              </a:spcBef>
              <a:buNone/>
            </a:pPr>
            <a:endParaRPr lang="en-US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3600"/>
              </a:lnSpc>
              <a:spcBef>
                <a:spcPts val="0"/>
              </a:spcBef>
              <a:buNone/>
            </a:pP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>
              <a:lnSpc>
                <a:spcPts val="3600"/>
              </a:lnSpc>
              <a:spcBef>
                <a:spcPts val="0"/>
              </a:spcBef>
              <a:buNone/>
            </a:pP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pPr>
              <a:lnSpc>
                <a:spcPts val="3600"/>
              </a:lnSpc>
              <a:spcBef>
                <a:spcPts val="0"/>
              </a:spcBef>
              <a:buNone/>
            </a:pPr>
            <a:endParaRPr lang="en-US" sz="2400" b="1" i="1" dirty="0" smtClean="0">
              <a:latin typeface="Times New Roman" pitchFamily="18" charset="0"/>
            </a:endParaRPr>
          </a:p>
          <a:p>
            <a:pPr>
              <a:lnSpc>
                <a:spcPts val="3600"/>
              </a:lnSpc>
              <a:spcBef>
                <a:spcPts val="0"/>
              </a:spcBef>
              <a:buNone/>
            </a:pPr>
            <a:endParaRPr lang="en-US" sz="2400" b="1" i="1" dirty="0" smtClean="0">
              <a:latin typeface="Times New Roman" pitchFamily="18" charset="0"/>
            </a:endParaRPr>
          </a:p>
          <a:p>
            <a:pPr>
              <a:lnSpc>
                <a:spcPts val="3600"/>
              </a:lnSpc>
              <a:spcBef>
                <a:spcPts val="0"/>
              </a:spcBef>
              <a:buNone/>
            </a:pPr>
            <a:endParaRPr lang="en-US" sz="2400" b="1" i="1" dirty="0" smtClean="0">
              <a:latin typeface="Times New Roman" pitchFamily="18" charset="0"/>
            </a:endParaRPr>
          </a:p>
          <a:p>
            <a:pPr>
              <a:lnSpc>
                <a:spcPts val="3600"/>
              </a:lnSpc>
              <a:spcBef>
                <a:spcPts val="0"/>
              </a:spcBef>
              <a:buNone/>
            </a:pPr>
            <a:endParaRPr lang="en-US" sz="2400" b="1" i="1" dirty="0" smtClean="0">
              <a:latin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72330" y="6635775"/>
            <a:ext cx="2133600" cy="365125"/>
          </a:xfrm>
        </p:spPr>
        <p:txBody>
          <a:bodyPr/>
          <a:lstStyle/>
          <a:p>
            <a:fld id="{2ADFFEBF-AC71-420D-9A36-DFCB78D0D215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31766" name="Rectangle 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8923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8925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8927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6983" name="Rectangle 7"/>
          <p:cNvSpPr>
            <a:spLocks noChangeArrowheads="1"/>
          </p:cNvSpPr>
          <p:nvPr/>
        </p:nvSpPr>
        <p:spPr bwMode="auto">
          <a:xfrm>
            <a:off x="428596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6985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6988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903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9033" name="Rectangle 9"/>
          <p:cNvSpPr>
            <a:spLocks noChangeArrowheads="1"/>
          </p:cNvSpPr>
          <p:nvPr/>
        </p:nvSpPr>
        <p:spPr bwMode="auto">
          <a:xfrm>
            <a:off x="0" y="2190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00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30051" name="Object 3"/>
          <p:cNvGraphicFramePr>
            <a:graphicFrameLocks noChangeAspect="1"/>
          </p:cNvGraphicFramePr>
          <p:nvPr/>
        </p:nvGraphicFramePr>
        <p:xfrm>
          <a:off x="3500430" y="1393017"/>
          <a:ext cx="1428760" cy="1250165"/>
        </p:xfrm>
        <a:graphic>
          <a:graphicData uri="http://schemas.openxmlformats.org/presentationml/2006/ole">
            <p:oleObj spid="_x0000_s130051" name="Equation" r:id="rId3" imgW="685800" imgH="596900" progId="Equation.DSMT4">
              <p:embed/>
            </p:oleObj>
          </a:graphicData>
        </a:graphic>
      </p:graphicFrame>
      <p:sp>
        <p:nvSpPr>
          <p:cNvPr id="13005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30053" name="Object 5"/>
          <p:cNvGraphicFramePr>
            <a:graphicFrameLocks noChangeAspect="1"/>
          </p:cNvGraphicFramePr>
          <p:nvPr/>
        </p:nvGraphicFramePr>
        <p:xfrm>
          <a:off x="3643305" y="4643446"/>
          <a:ext cx="1687297" cy="1143008"/>
        </p:xfrm>
        <a:graphic>
          <a:graphicData uri="http://schemas.openxmlformats.org/presentationml/2006/ole">
            <p:oleObj spid="_x0000_s130053" name="Equation" r:id="rId4" imgW="889000" imgH="59690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42900"/>
            <a:ext cx="9215502" cy="571504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latin typeface="Times New Roman" pitchFamily="18" charset="0"/>
              </a:rPr>
              <a:t>§ 18.2.	АЛФА-РАЗПАДАНЕ, БЕТА-РАЗПАДАНЕ, ГАМА-ИЗЛЪЧВАНЕ </a:t>
            </a:r>
            <a:endParaRPr lang="en-US" sz="2400" b="1" dirty="0">
              <a:latin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428660" y="357166"/>
            <a:ext cx="9858444" cy="7286676"/>
          </a:xfrm>
        </p:spPr>
        <p:txBody>
          <a:bodyPr>
            <a:noAutofit/>
          </a:bodyPr>
          <a:lstStyle/>
          <a:p>
            <a:pPr>
              <a:lnSpc>
                <a:spcPts val="3600"/>
              </a:lnSpc>
              <a:spcBef>
                <a:spcPts val="0"/>
              </a:spcBef>
              <a:buNone/>
            </a:pPr>
            <a:r>
              <a:rPr lang="ru-RU" sz="2400" dirty="0" smtClean="0">
                <a:latin typeface="Times New Roman" pitchFamily="18" charset="0"/>
              </a:rPr>
              <a:t>    •</a:t>
            </a:r>
            <a:r>
              <a:rPr lang="en-US" sz="2400" dirty="0" smtClean="0">
                <a:latin typeface="Times New Roman" pitchFamily="18" charset="0"/>
              </a:rPr>
              <a:t>  </a:t>
            </a:r>
            <a:r>
              <a:rPr lang="el-GR" sz="2400" dirty="0" smtClean="0">
                <a:latin typeface="Times New Roman" pitchFamily="18" charset="0"/>
              </a:rPr>
              <a:t> </a:t>
            </a:r>
            <a:r>
              <a:rPr lang="bg-BG" sz="2400" b="1" i="1" dirty="0" err="1" smtClean="0">
                <a:latin typeface="Times New Roman" pitchFamily="18" charset="0"/>
              </a:rPr>
              <a:t>електроно</a:t>
            </a:r>
            <a:r>
              <a:rPr lang="en-US" sz="2400" b="1" i="1" dirty="0" smtClean="0">
                <a:latin typeface="Times New Roman" pitchFamily="18" charset="0"/>
              </a:rPr>
              <a:t>         </a:t>
            </a:r>
            <a:r>
              <a:rPr lang="bg-BG" sz="2400" dirty="0" smtClean="0">
                <a:latin typeface="Times New Roman" pitchFamily="18" charset="0"/>
              </a:rPr>
              <a:t>разпадане</a:t>
            </a:r>
            <a:endParaRPr lang="ru-RU" sz="2400" b="1" i="1" dirty="0" smtClean="0">
              <a:latin typeface="Times New Roman" pitchFamily="18" charset="0"/>
            </a:endParaRPr>
          </a:p>
          <a:p>
            <a:pPr>
              <a:lnSpc>
                <a:spcPts val="4100"/>
              </a:lnSpc>
              <a:spcBef>
                <a:spcPts val="0"/>
              </a:spcBef>
              <a:buNone/>
            </a:pP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вземем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две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произволни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ядра X и Y. </a:t>
            </a: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хемата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β-разпадането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е</a:t>
            </a:r>
          </a:p>
          <a:p>
            <a:pPr>
              <a:lnSpc>
                <a:spcPts val="4100"/>
              </a:lnSpc>
              <a:spcBef>
                <a:spcPts val="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	</a:t>
            </a:r>
          </a:p>
          <a:p>
            <a:pPr>
              <a:lnSpc>
                <a:spcPts val="4100"/>
              </a:lnSpc>
              <a:spcBef>
                <a:spcPts val="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При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това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един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неутрон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ядрото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се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превръща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 протон,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като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се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излъчват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електрон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антинеутрино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lnSpc>
                <a:spcPts val="4100"/>
              </a:lnSpc>
              <a:spcBef>
                <a:spcPts val="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ts val="4100"/>
              </a:lnSpc>
              <a:spcBef>
                <a:spcPts val="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Кинетичната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енергия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се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разпределя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между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дъщерното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ядро,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електрона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антинеутриното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Преобладаващата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част от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тази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енергия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се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отнася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от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двете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частици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като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разпределението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между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тях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може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да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бъде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всякакво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4100"/>
              </a:lnSpc>
              <a:spcBef>
                <a:spcPts val="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затова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енергетичният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спектър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е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непрекъснат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Това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е показано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като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4100"/>
              </a:lnSpc>
              <a:spcBef>
                <a:spcPts val="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сл. а) на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картината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β-</a:t>
            </a: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разпадането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Енергетически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такова е  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въз-можно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ако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енергията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на атома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със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заряд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е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по-голяма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от       </a:t>
            </a:r>
          </a:p>
          <a:p>
            <a:pPr>
              <a:lnSpc>
                <a:spcPts val="3600"/>
              </a:lnSpc>
              <a:spcBef>
                <a:spcPts val="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ts val="3600"/>
              </a:lnSpc>
              <a:spcBef>
                <a:spcPts val="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endParaRPr lang="en-US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3600"/>
              </a:lnSpc>
              <a:spcBef>
                <a:spcPts val="0"/>
              </a:spcBef>
              <a:buNone/>
            </a:pPr>
            <a:endParaRPr lang="en-US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3600"/>
              </a:lnSpc>
              <a:spcBef>
                <a:spcPts val="0"/>
              </a:spcBef>
              <a:buNone/>
            </a:pP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>
              <a:lnSpc>
                <a:spcPts val="3600"/>
              </a:lnSpc>
              <a:spcBef>
                <a:spcPts val="0"/>
              </a:spcBef>
              <a:buNone/>
            </a:pP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pPr>
              <a:lnSpc>
                <a:spcPts val="3600"/>
              </a:lnSpc>
              <a:spcBef>
                <a:spcPts val="0"/>
              </a:spcBef>
              <a:buNone/>
            </a:pPr>
            <a:endParaRPr lang="en-US" sz="2400" b="1" i="1" dirty="0" smtClean="0">
              <a:latin typeface="Times New Roman" pitchFamily="18" charset="0"/>
            </a:endParaRPr>
          </a:p>
          <a:p>
            <a:pPr>
              <a:lnSpc>
                <a:spcPts val="3600"/>
              </a:lnSpc>
              <a:spcBef>
                <a:spcPts val="0"/>
              </a:spcBef>
              <a:buNone/>
            </a:pPr>
            <a:endParaRPr lang="en-US" sz="2400" b="1" i="1" dirty="0" smtClean="0">
              <a:latin typeface="Times New Roman" pitchFamily="18" charset="0"/>
            </a:endParaRPr>
          </a:p>
          <a:p>
            <a:pPr>
              <a:lnSpc>
                <a:spcPts val="3600"/>
              </a:lnSpc>
              <a:spcBef>
                <a:spcPts val="0"/>
              </a:spcBef>
              <a:buNone/>
            </a:pPr>
            <a:endParaRPr lang="en-US" sz="2400" b="1" i="1" dirty="0" smtClean="0">
              <a:latin typeface="Times New Roman" pitchFamily="18" charset="0"/>
            </a:endParaRPr>
          </a:p>
          <a:p>
            <a:pPr>
              <a:lnSpc>
                <a:spcPts val="3600"/>
              </a:lnSpc>
              <a:spcBef>
                <a:spcPts val="0"/>
              </a:spcBef>
              <a:buNone/>
            </a:pPr>
            <a:endParaRPr lang="en-US" sz="2400" b="1" i="1" dirty="0" smtClean="0">
              <a:latin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72330" y="6635775"/>
            <a:ext cx="2133600" cy="365125"/>
          </a:xfrm>
        </p:spPr>
        <p:txBody>
          <a:bodyPr/>
          <a:lstStyle/>
          <a:p>
            <a:fld id="{2ADFFEBF-AC71-420D-9A36-DFCB78D0D215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31766" name="Rectangle 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8923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8925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8927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6983" name="Rectangle 7"/>
          <p:cNvSpPr>
            <a:spLocks noChangeArrowheads="1"/>
          </p:cNvSpPr>
          <p:nvPr/>
        </p:nvSpPr>
        <p:spPr bwMode="auto">
          <a:xfrm>
            <a:off x="428596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6985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6988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903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9033" name="Rectangle 9"/>
          <p:cNvSpPr>
            <a:spLocks noChangeArrowheads="1"/>
          </p:cNvSpPr>
          <p:nvPr/>
        </p:nvSpPr>
        <p:spPr bwMode="auto">
          <a:xfrm>
            <a:off x="0" y="2190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00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005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1077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31076" name="Object 4"/>
          <p:cNvGraphicFramePr>
            <a:graphicFrameLocks noChangeAspect="1"/>
          </p:cNvGraphicFramePr>
          <p:nvPr/>
        </p:nvGraphicFramePr>
        <p:xfrm>
          <a:off x="1785918" y="428604"/>
          <a:ext cx="642910" cy="467570"/>
        </p:xfrm>
        <a:graphic>
          <a:graphicData uri="http://schemas.openxmlformats.org/presentationml/2006/ole">
            <p:oleObj spid="_x0000_s131076" name="Equation" r:id="rId3" imgW="317362" imgH="228501" progId="Equation.DSMT4">
              <p:embed/>
            </p:oleObj>
          </a:graphicData>
        </a:graphic>
      </p:graphicFrame>
      <p:sp>
        <p:nvSpPr>
          <p:cNvPr id="13108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31079" name="Object 7"/>
          <p:cNvGraphicFramePr>
            <a:graphicFrameLocks noChangeAspect="1"/>
          </p:cNvGraphicFramePr>
          <p:nvPr/>
        </p:nvGraphicFramePr>
        <p:xfrm>
          <a:off x="2500298" y="1426273"/>
          <a:ext cx="2428892" cy="502529"/>
        </p:xfrm>
        <a:graphic>
          <a:graphicData uri="http://schemas.openxmlformats.org/presentationml/2006/ole">
            <p:oleObj spid="_x0000_s131079" name="Equation" r:id="rId4" imgW="1104900" imgH="228600" progId="Equation.DSMT4">
              <p:embed/>
            </p:oleObj>
          </a:graphicData>
        </a:graphic>
      </p:graphicFrame>
      <p:sp>
        <p:nvSpPr>
          <p:cNvPr id="13108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31081" name="Object 9"/>
          <p:cNvGraphicFramePr>
            <a:graphicFrameLocks noChangeAspect="1"/>
          </p:cNvGraphicFramePr>
          <p:nvPr/>
        </p:nvGraphicFramePr>
        <p:xfrm>
          <a:off x="2714612" y="2928934"/>
          <a:ext cx="2021100" cy="500066"/>
        </p:xfrm>
        <a:graphic>
          <a:graphicData uri="http://schemas.openxmlformats.org/presentationml/2006/ole">
            <p:oleObj spid="_x0000_s131081" name="Equation" r:id="rId5" imgW="927100" imgH="228600" progId="Equation.DSMT4">
              <p:embed/>
            </p:oleObj>
          </a:graphicData>
        </a:graphic>
      </p:graphicFrame>
      <p:sp>
        <p:nvSpPr>
          <p:cNvPr id="131084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31083" name="Object 11"/>
          <p:cNvGraphicFramePr>
            <a:graphicFrameLocks noChangeAspect="1"/>
          </p:cNvGraphicFramePr>
          <p:nvPr/>
        </p:nvGraphicFramePr>
        <p:xfrm>
          <a:off x="2857488" y="6133842"/>
          <a:ext cx="439138" cy="439138"/>
        </p:xfrm>
        <a:graphic>
          <a:graphicData uri="http://schemas.openxmlformats.org/presentationml/2006/ole">
            <p:oleObj spid="_x0000_s131083" name="Equation" r:id="rId6" imgW="203024" imgH="203024" progId="Equation.DSMT4">
              <p:embed/>
            </p:oleObj>
          </a:graphicData>
        </a:graphic>
      </p:graphicFrame>
      <p:graphicFrame>
        <p:nvGraphicFramePr>
          <p:cNvPr id="131085" name="Object 13"/>
          <p:cNvGraphicFramePr>
            <a:graphicFrameLocks noChangeAspect="1"/>
          </p:cNvGraphicFramePr>
          <p:nvPr/>
        </p:nvGraphicFramePr>
        <p:xfrm>
          <a:off x="8072462" y="6143044"/>
          <a:ext cx="688975" cy="439738"/>
        </p:xfrm>
        <a:graphic>
          <a:graphicData uri="http://schemas.openxmlformats.org/presentationml/2006/ole">
            <p:oleObj spid="_x0000_s131085" name="Equation" r:id="rId7" imgW="317160" imgH="20304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42900"/>
            <a:ext cx="9215502" cy="571504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latin typeface="Times New Roman" pitchFamily="18" charset="0"/>
              </a:rPr>
              <a:t>§ 18.2.	АЛФА-РАЗПАДАНЕ, БЕТА-РАЗПАДАНЕ, ГАМА-ИЗЛЪЧВАНЕ </a:t>
            </a:r>
            <a:endParaRPr lang="en-US" sz="2400" b="1" dirty="0">
              <a:latin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428660" y="357166"/>
            <a:ext cx="9858444" cy="7286676"/>
          </a:xfrm>
        </p:spPr>
        <p:txBody>
          <a:bodyPr>
            <a:noAutofit/>
          </a:bodyPr>
          <a:lstStyle/>
          <a:p>
            <a:pPr>
              <a:lnSpc>
                <a:spcPts val="3600"/>
              </a:lnSpc>
              <a:spcBef>
                <a:spcPts val="0"/>
              </a:spcBef>
              <a:buNone/>
            </a:pPr>
            <a:r>
              <a:rPr lang="ru-RU" sz="2400" dirty="0" smtClean="0">
                <a:latin typeface="Times New Roman" pitchFamily="18" charset="0"/>
              </a:rPr>
              <a:t>    </a:t>
            </a:r>
            <a:r>
              <a:rPr lang="en-US" sz="2400" dirty="0" smtClean="0">
                <a:latin typeface="Times New Roman" pitchFamily="18" charset="0"/>
              </a:rPr>
              <a:t>  </a:t>
            </a:r>
            <a:r>
              <a:rPr lang="el-GR" sz="2400" dirty="0" smtClean="0">
                <a:latin typeface="Times New Roman" pitchFamily="18" charset="0"/>
              </a:rPr>
              <a:t>      </a:t>
            </a:r>
            <a:r>
              <a:rPr lang="en-US" sz="2400" b="1" i="1" dirty="0" smtClean="0">
                <a:latin typeface="Times New Roman"/>
              </a:rPr>
              <a:t>                                       </a:t>
            </a:r>
            <a:endParaRPr lang="ru-RU" sz="2400" b="1" i="1" dirty="0" smtClean="0">
              <a:latin typeface="Times New Roman" pitchFamily="18" charset="0"/>
            </a:endParaRPr>
          </a:p>
          <a:p>
            <a:pPr>
              <a:lnSpc>
                <a:spcPts val="3600"/>
              </a:lnSpc>
              <a:spcBef>
                <a:spcPts val="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ts val="3600"/>
              </a:lnSpc>
              <a:spcBef>
                <a:spcPts val="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endParaRPr lang="en-US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3600"/>
              </a:lnSpc>
              <a:spcBef>
                <a:spcPts val="0"/>
              </a:spcBef>
              <a:buNone/>
            </a:pPr>
            <a:endParaRPr lang="en-US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3600"/>
              </a:lnSpc>
              <a:spcBef>
                <a:spcPts val="0"/>
              </a:spcBef>
              <a:buNone/>
            </a:pP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>
              <a:lnSpc>
                <a:spcPts val="3600"/>
              </a:lnSpc>
              <a:spcBef>
                <a:spcPts val="0"/>
              </a:spcBef>
              <a:buNone/>
            </a:pP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pPr>
              <a:lnSpc>
                <a:spcPts val="3600"/>
              </a:lnSpc>
              <a:spcBef>
                <a:spcPts val="0"/>
              </a:spcBef>
              <a:buNone/>
            </a:pPr>
            <a:endParaRPr lang="en-US" sz="2400" b="1" i="1" dirty="0" smtClean="0">
              <a:latin typeface="Times New Roman" pitchFamily="18" charset="0"/>
            </a:endParaRPr>
          </a:p>
          <a:p>
            <a:pPr>
              <a:lnSpc>
                <a:spcPts val="3600"/>
              </a:lnSpc>
              <a:spcBef>
                <a:spcPts val="0"/>
              </a:spcBef>
              <a:buNone/>
            </a:pPr>
            <a:endParaRPr lang="en-US" sz="2400" b="1" i="1" dirty="0" smtClean="0">
              <a:latin typeface="Times New Roman" pitchFamily="18" charset="0"/>
            </a:endParaRPr>
          </a:p>
          <a:p>
            <a:pPr>
              <a:lnSpc>
                <a:spcPts val="3600"/>
              </a:lnSpc>
              <a:spcBef>
                <a:spcPts val="0"/>
              </a:spcBef>
              <a:buNone/>
            </a:pPr>
            <a:endParaRPr lang="en-US" sz="2400" b="1" i="1" dirty="0" smtClean="0">
              <a:latin typeface="Times New Roman" pitchFamily="18" charset="0"/>
            </a:endParaRPr>
          </a:p>
          <a:p>
            <a:pPr>
              <a:lnSpc>
                <a:spcPts val="3600"/>
              </a:lnSpc>
              <a:spcBef>
                <a:spcPts val="0"/>
              </a:spcBef>
              <a:buNone/>
            </a:pPr>
            <a:endParaRPr lang="en-US" sz="2400" b="1" i="1" dirty="0" smtClean="0">
              <a:latin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72330" y="6635775"/>
            <a:ext cx="2133600" cy="365125"/>
          </a:xfrm>
        </p:spPr>
        <p:txBody>
          <a:bodyPr/>
          <a:lstStyle/>
          <a:p>
            <a:fld id="{2ADFFEBF-AC71-420D-9A36-DFCB78D0D215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31766" name="Rectangle 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8923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8925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8927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6983" name="Rectangle 7"/>
          <p:cNvSpPr>
            <a:spLocks noChangeArrowheads="1"/>
          </p:cNvSpPr>
          <p:nvPr/>
        </p:nvSpPr>
        <p:spPr bwMode="auto">
          <a:xfrm>
            <a:off x="428596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6985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6988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903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9033" name="Rectangle 9"/>
          <p:cNvSpPr>
            <a:spLocks noChangeArrowheads="1"/>
          </p:cNvSpPr>
          <p:nvPr/>
        </p:nvSpPr>
        <p:spPr bwMode="auto">
          <a:xfrm>
            <a:off x="0" y="2190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00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005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1077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108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108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1084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43368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57439" y="357166"/>
            <a:ext cx="6315089" cy="6552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Rectangle 30"/>
          <p:cNvSpPr/>
          <p:nvPr/>
        </p:nvSpPr>
        <p:spPr>
          <a:xfrm>
            <a:off x="0" y="3071810"/>
            <a:ext cx="264317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Схематично </a:t>
            </a:r>
            <a:r>
              <a:rPr lang="bg-BG" sz="2000" dirty="0" smtClean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редста-вяне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на трите вида 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β-разпадане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14290"/>
            <a:ext cx="9286908" cy="571504"/>
          </a:xfrm>
        </p:spPr>
        <p:txBody>
          <a:bodyPr>
            <a:noAutofit/>
          </a:bodyPr>
          <a:lstStyle/>
          <a:p>
            <a:r>
              <a:rPr lang="ru-RU" sz="2200" b="1" dirty="0" smtClean="0">
                <a:latin typeface="Times New Roman" pitchFamily="18" charset="0"/>
              </a:rPr>
              <a:t>§ 18.2.	АЛФА-РАЗПАДАНЕ, БЕТА-РАЗПАДАНЕ, ГАМА</a:t>
            </a:r>
            <a:r>
              <a:rPr lang="en-US" sz="2200" b="1" dirty="0" smtClean="0">
                <a:latin typeface="Times New Roman" pitchFamily="18" charset="0"/>
              </a:rPr>
              <a:t>-</a:t>
            </a:r>
            <a:r>
              <a:rPr lang="ru-RU" sz="2200" b="1" dirty="0" smtClean="0">
                <a:latin typeface="Times New Roman" pitchFamily="18" charset="0"/>
              </a:rPr>
              <a:t>ИЗЛЪЧВАНЕ</a:t>
            </a:r>
            <a:endParaRPr lang="en-US" sz="2200" b="1" dirty="0">
              <a:latin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428660" y="928718"/>
            <a:ext cx="9787006" cy="657224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• 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лектронно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залавяне</a:t>
            </a:r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None/>
            </a:pPr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None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Ядрото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залавя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електрон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от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собствената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си обвивка – от K-, L- или</a:t>
            </a:r>
          </a:p>
          <a:p>
            <a:pPr>
              <a:lnSpc>
                <a:spcPct val="150000"/>
              </a:lnSpc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M-слоя (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обикновено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K-електрон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често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наричат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процеса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K-залавя-не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Новият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атом е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във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възбудено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състояние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(атом Z)*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съответствено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с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ваканция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Κ-слоя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При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това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се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излъчва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неутрино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Накрая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преми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pPr>
              <a:lnSpc>
                <a:spcPct val="150000"/>
              </a:lnSpc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нава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основното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състояние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излъчване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на фотон с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енергия</a:t>
            </a:r>
            <a:endParaRPr lang="bg-BG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bg-BG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None/>
            </a:pPr>
            <a:endParaRPr lang="bg-BG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72330" y="6564337"/>
            <a:ext cx="2133600" cy="365125"/>
          </a:xfrm>
        </p:spPr>
        <p:txBody>
          <a:bodyPr/>
          <a:lstStyle/>
          <a:p>
            <a:fld id="{2ADFFEBF-AC71-420D-9A36-DFCB78D0D215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837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837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8379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8382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8385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8387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9946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9948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9950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9951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9957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9959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23"/>
          <p:cNvGraphicFramePr>
            <a:graphicFrameLocks noChangeAspect="1"/>
          </p:cNvGraphicFramePr>
          <p:nvPr/>
        </p:nvGraphicFramePr>
        <p:xfrm>
          <a:off x="2786050" y="1928802"/>
          <a:ext cx="2396150" cy="500066"/>
        </p:xfrm>
        <a:graphic>
          <a:graphicData uri="http://schemas.openxmlformats.org/presentationml/2006/ole">
            <p:oleObj spid="_x0000_s39959" name="Equation" r:id="rId3" imgW="1091726" imgH="228501" progId="Equation.DSMT4">
              <p:embed/>
            </p:oleObj>
          </a:graphicData>
        </a:graphic>
      </p:graphicFrame>
      <p:sp>
        <p:nvSpPr>
          <p:cNvPr id="39962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9961" name="Object 25"/>
          <p:cNvGraphicFramePr>
            <a:graphicFrameLocks noChangeAspect="1"/>
          </p:cNvGraphicFramePr>
          <p:nvPr/>
        </p:nvGraphicFramePr>
        <p:xfrm>
          <a:off x="2214546" y="5929330"/>
          <a:ext cx="4157692" cy="454393"/>
        </p:xfrm>
        <a:graphic>
          <a:graphicData uri="http://schemas.openxmlformats.org/presentationml/2006/ole">
            <p:oleObj spid="_x0000_s39961" name="Equation" r:id="rId4" imgW="1739900" imgH="19050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1414"/>
            <a:ext cx="9286908" cy="571504"/>
          </a:xfrm>
        </p:spPr>
        <p:txBody>
          <a:bodyPr>
            <a:noAutofit/>
          </a:bodyPr>
          <a:lstStyle/>
          <a:p>
            <a:r>
              <a:rPr lang="ru-RU" sz="2200" b="1" dirty="0" smtClean="0">
                <a:latin typeface="Times New Roman" pitchFamily="18" charset="0"/>
              </a:rPr>
              <a:t>§ 18.2.	АЛФА-РАЗПАДАНЕ, БЕТА-РАЗПАДАНЕ, ГАМА</a:t>
            </a:r>
            <a:r>
              <a:rPr lang="en-US" sz="2200" b="1" dirty="0" smtClean="0">
                <a:latin typeface="Times New Roman" pitchFamily="18" charset="0"/>
              </a:rPr>
              <a:t>-</a:t>
            </a:r>
            <a:r>
              <a:rPr lang="ru-RU" sz="2200" b="1" dirty="0" smtClean="0">
                <a:latin typeface="Times New Roman" pitchFamily="18" charset="0"/>
              </a:rPr>
              <a:t>ИЗЛЪЧВАНЕ</a:t>
            </a:r>
            <a:endParaRPr lang="en-US" sz="2200" b="1" dirty="0">
              <a:latin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428660" y="714356"/>
            <a:ext cx="9787006" cy="657224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• 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sz="2400" b="1" i="1" dirty="0" smtClean="0">
                <a:latin typeface="Times New Roman" pitchFamily="18" charset="0"/>
                <a:cs typeface="Times New Roman" pitchFamily="18" charset="0"/>
              </a:rPr>
              <a:t>Пози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тронно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разпадане</a:t>
            </a:r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None/>
            </a:pPr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None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      </a:t>
            </a:r>
            <a:endParaRPr lang="bg-BG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bg-BG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None/>
            </a:pPr>
            <a:endParaRPr lang="bg-BG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72330" y="6564337"/>
            <a:ext cx="2133600" cy="365125"/>
          </a:xfrm>
        </p:spPr>
        <p:txBody>
          <a:bodyPr/>
          <a:lstStyle/>
          <a:p>
            <a:fld id="{2ADFFEBF-AC71-420D-9A36-DFCB78D0D215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837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837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8379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8382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8385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8387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9946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9948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9950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9951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9957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9959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9962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59748" name="Object 4"/>
          <p:cNvGraphicFramePr>
            <a:graphicFrameLocks noChangeAspect="1"/>
          </p:cNvGraphicFramePr>
          <p:nvPr/>
        </p:nvGraphicFramePr>
        <p:xfrm>
          <a:off x="2285984" y="857232"/>
          <a:ext cx="642937" cy="466725"/>
        </p:xfrm>
        <a:graphic>
          <a:graphicData uri="http://schemas.openxmlformats.org/presentationml/2006/ole">
            <p:oleObj spid="_x0000_s159748" name="Equation" r:id="rId3" imgW="317160" imgH="228600" progId="Equation.DSMT4">
              <p:embed/>
            </p:oleObj>
          </a:graphicData>
        </a:graphic>
      </p:graphicFrame>
      <p:sp>
        <p:nvSpPr>
          <p:cNvPr id="22" name="Rectangle 21"/>
          <p:cNvSpPr/>
          <p:nvPr/>
        </p:nvSpPr>
        <p:spPr>
          <a:xfrm>
            <a:off x="0" y="2214554"/>
            <a:ext cx="885828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това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един протон в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ядрото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се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превръща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неутрон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като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се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излъчват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позитрон 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неутрино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>
              <a:lnSpc>
                <a:spcPct val="150000"/>
              </a:lnSpc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Позитронното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разпадане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(сл. в) е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възможно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ако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(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подробностите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защо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такова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енергетично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съотношение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по-късно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). </a:t>
            </a:r>
          </a:p>
          <a:p>
            <a:pPr>
              <a:lnSpc>
                <a:spcPct val="15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Важно е да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подчертаем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че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β-разпадането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е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вътрешнонуклонен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процес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за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разлика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от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α-разпадането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което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е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вътрешноядрен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про-цес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В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ядрото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се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разпада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единичен нуклон –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неутрон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или протон. 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975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975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59751" name="Object 7"/>
          <p:cNvGraphicFramePr>
            <a:graphicFrameLocks noChangeAspect="1"/>
          </p:cNvGraphicFramePr>
          <p:nvPr/>
        </p:nvGraphicFramePr>
        <p:xfrm>
          <a:off x="2714612" y="1500174"/>
          <a:ext cx="2690831" cy="571504"/>
        </p:xfrm>
        <a:graphic>
          <a:graphicData uri="http://schemas.openxmlformats.org/presentationml/2006/ole">
            <p:oleObj spid="_x0000_s159751" name="Equation" r:id="rId4" imgW="1079500" imgH="228600" progId="Equation.DSMT4">
              <p:embed/>
            </p:oleObj>
          </a:graphicData>
        </a:graphic>
      </p:graphicFrame>
      <p:sp>
        <p:nvSpPr>
          <p:cNvPr id="15975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59753" name="Object 9"/>
          <p:cNvGraphicFramePr>
            <a:graphicFrameLocks noChangeAspect="1"/>
          </p:cNvGraphicFramePr>
          <p:nvPr/>
        </p:nvGraphicFramePr>
        <p:xfrm>
          <a:off x="3214678" y="3357562"/>
          <a:ext cx="1916920" cy="500066"/>
        </p:xfrm>
        <a:graphic>
          <a:graphicData uri="http://schemas.openxmlformats.org/presentationml/2006/ole">
            <p:oleObj spid="_x0000_s159753" name="Equation" r:id="rId5" imgW="876300" imgH="228600" progId="Equation.DSMT4">
              <p:embed/>
            </p:oleObj>
          </a:graphicData>
        </a:graphic>
      </p:graphicFrame>
      <p:sp>
        <p:nvSpPr>
          <p:cNvPr id="159756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59755" name="Object 11"/>
          <p:cNvGraphicFramePr>
            <a:graphicFrameLocks noChangeAspect="1"/>
          </p:cNvGraphicFramePr>
          <p:nvPr/>
        </p:nvGraphicFramePr>
        <p:xfrm>
          <a:off x="6490552" y="4000504"/>
          <a:ext cx="2085387" cy="442914"/>
        </p:xfrm>
        <a:graphic>
          <a:graphicData uri="http://schemas.openxmlformats.org/presentationml/2006/ole">
            <p:oleObj spid="_x0000_s159755" name="Equation" r:id="rId6" imgW="1079500" imgH="22860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73722"/>
            <a:ext cx="9286908" cy="571504"/>
          </a:xfrm>
        </p:spPr>
        <p:txBody>
          <a:bodyPr>
            <a:noAutofit/>
          </a:bodyPr>
          <a:lstStyle/>
          <a:p>
            <a:r>
              <a:rPr lang="ru-RU" sz="2200" b="1" dirty="0" smtClean="0">
                <a:latin typeface="Times New Roman" pitchFamily="18" charset="0"/>
              </a:rPr>
              <a:t>§ 18.2.	АЛФА-РАЗПАДАНЕ, БЕТА-РАЗПАДАНЕ, ГАМА</a:t>
            </a:r>
            <a:r>
              <a:rPr lang="en-US" sz="2200" b="1" dirty="0" smtClean="0">
                <a:latin typeface="Times New Roman" pitchFamily="18" charset="0"/>
              </a:rPr>
              <a:t>-</a:t>
            </a:r>
            <a:r>
              <a:rPr lang="ru-RU" sz="2200" b="1" dirty="0" smtClean="0">
                <a:latin typeface="Times New Roman" pitchFamily="18" charset="0"/>
              </a:rPr>
              <a:t>ИЗЛЪЧВАНЕ</a:t>
            </a:r>
            <a:endParaRPr lang="en-US" sz="2200" b="1" dirty="0">
              <a:latin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428660" y="285776"/>
            <a:ext cx="9787006" cy="657224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• 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Гама-излъчване</a:t>
            </a:r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Процесът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, при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който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се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излъчват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γ-кванти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възбуденото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ядро, се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нарича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γ-излъчване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γ-разпадане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Ядрото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подобно на атома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може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да се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намира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различни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енергетични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състояния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Например         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означава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че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ядрото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на е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във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възбудено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състояние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Възбудените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ядра се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връщат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основното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състояние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чрез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излъчване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γ-кванти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фотони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 с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енергия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равна на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разликата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между 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началното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крайно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състояние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Фотоните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от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тези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ядрени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процеси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о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имат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енергия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от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порядъка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няколко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MeV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Енергетични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нива на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(до 6,1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MeV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Преход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от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нивото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 4,24 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MeV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към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това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 1,37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MeV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е с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вероятност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28%, 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към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основното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– 72%.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bg-BG" sz="1800" dirty="0" smtClean="0">
                <a:latin typeface="Times New Roman"/>
              </a:rPr>
              <a:t>Гама-излъчване при </a:t>
            </a:r>
            <a:r>
              <a:rPr lang="el-GR" sz="1800" dirty="0" smtClean="0">
                <a:latin typeface="Times New Roman"/>
              </a:rPr>
              <a:t>β-</a:t>
            </a:r>
            <a:r>
              <a:rPr lang="bg-BG" sz="1800" dirty="0" smtClean="0">
                <a:latin typeface="Times New Roman"/>
              </a:rPr>
              <a:t>разпадането </a:t>
            </a:r>
          </a:p>
          <a:p>
            <a:pPr>
              <a:buNone/>
            </a:pPr>
            <a:r>
              <a:rPr lang="bg-BG" sz="1800" dirty="0" smtClean="0">
                <a:latin typeface="Times New Roman"/>
              </a:rPr>
              <a:t>      на              в 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None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      </a:t>
            </a:r>
            <a:endParaRPr lang="bg-BG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bg-BG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None/>
            </a:pPr>
            <a:endParaRPr lang="bg-BG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72330" y="6564337"/>
            <a:ext cx="2133600" cy="365125"/>
          </a:xfrm>
        </p:spPr>
        <p:txBody>
          <a:bodyPr/>
          <a:lstStyle/>
          <a:p>
            <a:fld id="{2ADFFEBF-AC71-420D-9A36-DFCB78D0D215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837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837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8379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8382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8385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8387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9946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9948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9950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9951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9957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9959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9962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975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975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975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9756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077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60774" name="Object 6"/>
          <p:cNvGraphicFramePr>
            <a:graphicFrameLocks noChangeAspect="1"/>
          </p:cNvGraphicFramePr>
          <p:nvPr/>
        </p:nvGraphicFramePr>
        <p:xfrm>
          <a:off x="7072330" y="1500174"/>
          <a:ext cx="660765" cy="428604"/>
        </p:xfrm>
        <a:graphic>
          <a:graphicData uri="http://schemas.openxmlformats.org/presentationml/2006/ole">
            <p:oleObj spid="_x0000_s160774" name="Equation" r:id="rId3" imgW="355446" imgH="228501" progId="Equation.DSMT4">
              <p:embed/>
            </p:oleObj>
          </a:graphicData>
        </a:graphic>
      </p:graphicFrame>
      <p:pic>
        <p:nvPicPr>
          <p:cNvPr id="160776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3643314"/>
            <a:ext cx="3214710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0777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86182" y="3344186"/>
            <a:ext cx="1990730" cy="351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0779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60778" name="Object 10"/>
          <p:cNvGraphicFramePr>
            <a:graphicFrameLocks noChangeAspect="1"/>
          </p:cNvGraphicFramePr>
          <p:nvPr/>
        </p:nvGraphicFramePr>
        <p:xfrm>
          <a:off x="8143900" y="3857628"/>
          <a:ext cx="898320" cy="590325"/>
        </p:xfrm>
        <a:graphic>
          <a:graphicData uri="http://schemas.openxmlformats.org/presentationml/2006/ole">
            <p:oleObj spid="_x0000_s160778" name="Equation" r:id="rId6" imgW="330057" imgH="215806" progId="Equation.DSMT4">
              <p:embed/>
            </p:oleObj>
          </a:graphicData>
        </a:graphic>
      </p:graphicFrame>
      <p:graphicFrame>
        <p:nvGraphicFramePr>
          <p:cNvPr id="160780" name="Object 12"/>
          <p:cNvGraphicFramePr>
            <a:graphicFrameLocks noChangeAspect="1"/>
          </p:cNvGraphicFramePr>
          <p:nvPr/>
        </p:nvGraphicFramePr>
        <p:xfrm>
          <a:off x="296863" y="6496050"/>
          <a:ext cx="588962" cy="403225"/>
        </p:xfrm>
        <a:graphic>
          <a:graphicData uri="http://schemas.openxmlformats.org/presentationml/2006/ole">
            <p:oleObj spid="_x0000_s160780" name="Equation" r:id="rId7" imgW="317160" imgH="215640" progId="Equation.DSMT4">
              <p:embed/>
            </p:oleObj>
          </a:graphicData>
        </a:graphic>
      </p:graphicFrame>
      <p:sp>
        <p:nvSpPr>
          <p:cNvPr id="160782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60781" name="Object 13"/>
          <p:cNvGraphicFramePr>
            <a:graphicFrameLocks noChangeAspect="1"/>
          </p:cNvGraphicFramePr>
          <p:nvPr/>
        </p:nvGraphicFramePr>
        <p:xfrm>
          <a:off x="1214414" y="6480766"/>
          <a:ext cx="577684" cy="428604"/>
        </p:xfrm>
        <a:graphic>
          <a:graphicData uri="http://schemas.openxmlformats.org/presentationml/2006/ole">
            <p:oleObj spid="_x0000_s160781" name="Equation" r:id="rId8" imgW="291847" imgH="215713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4"/>
            <a:ext cx="9144000" cy="571504"/>
          </a:xfrm>
        </p:spPr>
        <p:txBody>
          <a:bodyPr>
            <a:noAutofit/>
          </a:bodyPr>
          <a:lstStyle/>
          <a:p>
            <a:r>
              <a:rPr lang="bg-BG" sz="2400" b="1" cap="all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cap="all" dirty="0" smtClean="0">
                <a:latin typeface="Times New Roman" pitchFamily="18" charset="0"/>
                <a:cs typeface="Times New Roman" pitchFamily="18" charset="0"/>
              </a:rPr>
              <a:t>§ 18.3.	ДЕЛЕНЕ</a:t>
            </a:r>
            <a:endParaRPr lang="en-US" sz="2400" b="1" cap="al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428660" y="571480"/>
            <a:ext cx="9644130" cy="6286520"/>
          </a:xfrm>
        </p:spPr>
        <p:txBody>
          <a:bodyPr>
            <a:noAutofit/>
          </a:bodyPr>
          <a:lstStyle/>
          <a:p>
            <a:pPr>
              <a:lnSpc>
                <a:spcPts val="3300"/>
              </a:lnSpc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Делене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разпадане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–</a:t>
            </a:r>
            <a:endParaRPr lang="en-US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3300"/>
              </a:lnSpc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отделяне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енергия</a:t>
            </a:r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3300"/>
              </a:lnSpc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     </a:t>
            </a:r>
          </a:p>
          <a:p>
            <a:pPr>
              <a:lnSpc>
                <a:spcPts val="3300"/>
              </a:lnSpc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bg-BG" sz="2200" dirty="0" smtClean="0"/>
              <a:t>К</a:t>
            </a:r>
            <a:r>
              <a:rPr lang="bg-BG" sz="2200" i="1" dirty="0" smtClean="0"/>
              <a:t>акто </a:t>
            </a:r>
            <a:r>
              <a:rPr lang="bg-BG" sz="2200" i="1" dirty="0" smtClean="0"/>
              <a:t>деленето на тежките ядра, </a:t>
            </a:r>
            <a:r>
              <a:rPr lang="bg-BG" sz="2200" i="1" dirty="0" smtClean="0"/>
              <a:t>така</a:t>
            </a:r>
            <a:endParaRPr lang="en-US" sz="2200" i="1" dirty="0" smtClean="0"/>
          </a:p>
          <a:p>
            <a:pPr>
              <a:lnSpc>
                <a:spcPts val="3300"/>
              </a:lnSpc>
              <a:buNone/>
            </a:pPr>
            <a:r>
              <a:rPr lang="en-US" sz="2200" i="1" dirty="0" smtClean="0"/>
              <a:t> </a:t>
            </a:r>
            <a:r>
              <a:rPr lang="en-US" sz="2200" i="1" dirty="0" smtClean="0"/>
              <a:t>    </a:t>
            </a:r>
            <a:r>
              <a:rPr lang="bg-BG" sz="2200" i="1" dirty="0" smtClean="0"/>
              <a:t> и</a:t>
            </a:r>
            <a:r>
              <a:rPr lang="en-US" sz="2200" i="1" dirty="0" smtClean="0"/>
              <a:t> </a:t>
            </a:r>
            <a:r>
              <a:rPr lang="bg-BG" sz="2200" i="1" dirty="0" smtClean="0"/>
              <a:t>синтез</a:t>
            </a:r>
            <a:r>
              <a:rPr lang="ru-RU" sz="2200" i="1" dirty="0" err="1" smtClean="0"/>
              <a:t>ът</a:t>
            </a:r>
            <a:r>
              <a:rPr lang="bg-BG" sz="2200" i="1" dirty="0" smtClean="0"/>
              <a:t> на леките ядра е съпроводен </a:t>
            </a:r>
            <a:r>
              <a:rPr lang="bg-BG" sz="2200" i="1" dirty="0" smtClean="0"/>
              <a:t>с</a:t>
            </a:r>
            <a:endParaRPr lang="en-US" sz="2200" i="1" dirty="0" smtClean="0"/>
          </a:p>
          <a:p>
            <a:pPr>
              <a:lnSpc>
                <a:spcPts val="3300"/>
              </a:lnSpc>
              <a:buNone/>
            </a:pPr>
            <a:r>
              <a:rPr lang="en-US" sz="2200" i="1" dirty="0" smtClean="0"/>
              <a:t> </a:t>
            </a:r>
            <a:r>
              <a:rPr lang="en-US" sz="2200" i="1" dirty="0" smtClean="0"/>
              <a:t> </a:t>
            </a:r>
            <a:r>
              <a:rPr lang="en-US" sz="2200" i="1" dirty="0" smtClean="0"/>
              <a:t>   </a:t>
            </a:r>
            <a:r>
              <a:rPr lang="bg-BG" sz="2200" i="1" dirty="0" smtClean="0"/>
              <a:t>отделяне </a:t>
            </a:r>
            <a:r>
              <a:rPr lang="bg-BG" sz="2200" i="1" dirty="0" smtClean="0"/>
              <a:t>на енергия</a:t>
            </a:r>
            <a:r>
              <a:rPr lang="bg-BG" sz="2200" dirty="0" smtClean="0"/>
              <a:t>. Много добра </a:t>
            </a:r>
            <a:r>
              <a:rPr lang="bg-BG" sz="2200" dirty="0" err="1" smtClean="0"/>
              <a:t>нагледн</a:t>
            </a:r>
            <a:r>
              <a:rPr lang="en-US" sz="2200" dirty="0" smtClean="0"/>
              <a:t>a</a:t>
            </a:r>
          </a:p>
          <a:p>
            <a:pPr>
              <a:lnSpc>
                <a:spcPts val="3300"/>
              </a:lnSpc>
              <a:buNone/>
            </a:pPr>
            <a:r>
              <a:rPr lang="en-US" sz="2200" dirty="0" smtClean="0"/>
              <a:t> </a:t>
            </a:r>
            <a:r>
              <a:rPr lang="en-US" sz="2200" dirty="0" smtClean="0"/>
              <a:t>   </a:t>
            </a:r>
            <a:r>
              <a:rPr lang="bg-BG" sz="2200" dirty="0" smtClean="0"/>
              <a:t> представа </a:t>
            </a:r>
            <a:r>
              <a:rPr lang="bg-BG" sz="2200" dirty="0" smtClean="0"/>
              <a:t>за това </a:t>
            </a:r>
            <a:r>
              <a:rPr lang="bg-BG" sz="2200" dirty="0" smtClean="0"/>
              <a:t> </a:t>
            </a:r>
            <a:r>
              <a:rPr lang="bg-BG" sz="2200" dirty="0" smtClean="0"/>
              <a:t>получаваме при смяна </a:t>
            </a:r>
            <a:r>
              <a:rPr lang="bg-BG" sz="2200" dirty="0" smtClean="0"/>
              <a:t>на</a:t>
            </a:r>
            <a:endParaRPr lang="en-US" sz="2200" dirty="0" smtClean="0"/>
          </a:p>
          <a:p>
            <a:pPr>
              <a:lnSpc>
                <a:spcPts val="3300"/>
              </a:lnSpc>
              <a:buNone/>
            </a:pPr>
            <a:r>
              <a:rPr lang="en-US" sz="2200" dirty="0" smtClean="0"/>
              <a:t> </a:t>
            </a:r>
            <a:r>
              <a:rPr lang="en-US" sz="2200" dirty="0" smtClean="0"/>
              <a:t>   </a:t>
            </a:r>
            <a:r>
              <a:rPr lang="bg-BG" sz="2200" dirty="0" smtClean="0"/>
              <a:t>  знака</a:t>
            </a:r>
            <a:r>
              <a:rPr lang="en-US" sz="2200" dirty="0" smtClean="0"/>
              <a:t> </a:t>
            </a:r>
            <a:r>
              <a:rPr lang="bg-BG" sz="2200" dirty="0" smtClean="0"/>
              <a:t>на </a:t>
            </a:r>
            <a:r>
              <a:rPr lang="bg-BG" sz="2200" dirty="0" smtClean="0"/>
              <a:t>специфичната енергия на </a:t>
            </a:r>
            <a:r>
              <a:rPr lang="bg-BG" sz="2200" dirty="0" smtClean="0"/>
              <a:t>свързване</a:t>
            </a:r>
            <a:r>
              <a:rPr lang="bg-BG" sz="2200" dirty="0" smtClean="0"/>
              <a:t>.</a:t>
            </a:r>
          </a:p>
          <a:p>
            <a:pPr>
              <a:lnSpc>
                <a:spcPts val="3300"/>
              </a:lnSpc>
              <a:buNone/>
            </a:pPr>
            <a:r>
              <a:rPr lang="bg-BG" sz="2200" dirty="0" smtClean="0"/>
              <a:t>  </a:t>
            </a: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Енергията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деленето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се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нарича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ядрена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(в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миналото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атомна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), а при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син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тез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200" i="1" dirty="0" err="1" smtClean="0">
                <a:latin typeface="Times New Roman" pitchFamily="18" charset="0"/>
                <a:cs typeface="Times New Roman" pitchFamily="18" charset="0"/>
              </a:rPr>
              <a:t>термоядрена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Тези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процеси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са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осъществени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взривно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неуправля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мо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) в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атомната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водородната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бомба. Управляемо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делене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е усвоено в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атомните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spc="-10" dirty="0" err="1" smtClean="0">
                <a:latin typeface="Times New Roman" pitchFamily="18" charset="0"/>
                <a:cs typeface="Times New Roman" pitchFamily="18" charset="0"/>
              </a:rPr>
              <a:t>електроцентрали</a:t>
            </a:r>
            <a:r>
              <a:rPr lang="ru-RU" sz="2200" spc="-1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200" spc="-10" dirty="0" err="1" smtClean="0">
                <a:latin typeface="Times New Roman" pitchFamily="18" charset="0"/>
                <a:cs typeface="Times New Roman" pitchFamily="18" charset="0"/>
              </a:rPr>
              <a:t>Управляемият</a:t>
            </a:r>
            <a:r>
              <a:rPr lang="ru-RU" sz="2200" spc="-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spc="-10" dirty="0" err="1" smtClean="0">
                <a:latin typeface="Times New Roman" pitchFamily="18" charset="0"/>
                <a:cs typeface="Times New Roman" pitchFamily="18" charset="0"/>
              </a:rPr>
              <a:t>термоядрен</a:t>
            </a:r>
            <a:r>
              <a:rPr lang="ru-RU" sz="2200" spc="-10" dirty="0" smtClean="0">
                <a:latin typeface="Times New Roman" pitchFamily="18" charset="0"/>
                <a:cs typeface="Times New Roman" pitchFamily="18" charset="0"/>
              </a:rPr>
              <a:t> синтез </a:t>
            </a:r>
            <a:r>
              <a:rPr lang="ru-RU" sz="2200" spc="-10" dirty="0" err="1" smtClean="0">
                <a:latin typeface="Times New Roman" pitchFamily="18" charset="0"/>
                <a:cs typeface="Times New Roman" pitchFamily="18" charset="0"/>
              </a:rPr>
              <a:t>би</a:t>
            </a:r>
            <a:r>
              <a:rPr lang="ru-RU" sz="2200" spc="-10" dirty="0" smtClean="0">
                <a:latin typeface="Times New Roman" pitchFamily="18" charset="0"/>
                <a:cs typeface="Times New Roman" pitchFamily="18" charset="0"/>
              </a:rPr>
              <a:t> решил </a:t>
            </a:r>
            <a:r>
              <a:rPr lang="ru-RU" sz="2200" spc="-10" dirty="0" err="1" smtClean="0">
                <a:latin typeface="Times New Roman" pitchFamily="18" charset="0"/>
                <a:cs typeface="Times New Roman" pitchFamily="18" charset="0"/>
              </a:rPr>
              <a:t>енергетичните</a:t>
            </a:r>
            <a:r>
              <a:rPr lang="ru-RU" sz="2200" spc="-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проблеми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, но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усвояването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му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е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костелив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орех за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физиката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и той не е решен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ts val="3300"/>
              </a:lnSpc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3300"/>
              </a:lnSpc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3300"/>
              </a:lnSpc>
              <a:buNone/>
            </a:pPr>
            <a:endParaRPr lang="bg-BG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3300"/>
              </a:lnSpc>
              <a:buNone/>
            </a:pPr>
            <a:endParaRPr lang="bg-BG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3300"/>
              </a:lnSpc>
              <a:buNone/>
            </a:pPr>
            <a:endParaRPr lang="bg-BG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3300"/>
              </a:lnSpc>
              <a:spcBef>
                <a:spcPts val="2400"/>
              </a:spcBef>
              <a:buNone/>
            </a:pPr>
            <a:endParaRPr lang="bg-BG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3300"/>
              </a:lnSpc>
              <a:spcBef>
                <a:spcPts val="0"/>
              </a:spcBef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bg-BG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3300"/>
              </a:lnSpc>
              <a:spcBef>
                <a:spcPts val="0"/>
              </a:spcBef>
              <a:buNone/>
            </a:pPr>
            <a:endParaRPr lang="bg-BG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3300"/>
              </a:lnSpc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</a:t>
            </a:r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72330" y="6564337"/>
            <a:ext cx="2133600" cy="365125"/>
          </a:xfrm>
        </p:spPr>
        <p:txBody>
          <a:bodyPr/>
          <a:lstStyle/>
          <a:p>
            <a:r>
              <a:rPr lang="en-US" dirty="0" smtClean="0"/>
              <a:t> </a:t>
            </a:r>
            <a:fld id="{2ADFFEBF-AC71-420D-9A36-DFCB78D0D215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604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042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042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0427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0429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0432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0972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0975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0978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0980" name="Rectangle 2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0981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0983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0985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" name="Picture 23" descr="11-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0067" y="588950"/>
            <a:ext cx="4000528" cy="3983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42900"/>
            <a:ext cx="9144000" cy="571504"/>
          </a:xfrm>
        </p:spPr>
        <p:txBody>
          <a:bodyPr>
            <a:noAutofit/>
          </a:bodyPr>
          <a:lstStyle/>
          <a:p>
            <a:r>
              <a:rPr lang="bg-BG" sz="2400" b="1" cap="all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cap="all" dirty="0" smtClean="0">
                <a:latin typeface="Times New Roman" pitchFamily="18" charset="0"/>
                <a:cs typeface="Times New Roman" pitchFamily="18" charset="0"/>
              </a:rPr>
              <a:t>§ 18.3.</a:t>
            </a:r>
            <a:r>
              <a:rPr lang="en-US" sz="2400" b="1" cap="all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cap="all" dirty="0" smtClean="0">
                <a:latin typeface="Times New Roman" pitchFamily="18" charset="0"/>
                <a:cs typeface="Times New Roman" pitchFamily="18" charset="0"/>
              </a:rPr>
              <a:t>ДЕЛЕНЕ</a:t>
            </a:r>
            <a:endParaRPr lang="en-US" sz="2400" b="1" cap="al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428660" y="428604"/>
            <a:ext cx="9644130" cy="6429396"/>
          </a:xfrm>
        </p:spPr>
        <p:txBody>
          <a:bodyPr>
            <a:noAutofit/>
          </a:bodyPr>
          <a:lstStyle/>
          <a:p>
            <a:pPr>
              <a:lnSpc>
                <a:spcPts val="3300"/>
              </a:lnSpc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• 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Делене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осцилации</a:t>
            </a:r>
            <a:endParaRPr lang="en-US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3300"/>
              </a:lnSpc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Деленето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се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обяснява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от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капковия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модел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Поради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повърхностното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на-прежение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възбудените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ядра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осцилират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подобно на капка. При т</a:t>
            </a:r>
            <a:r>
              <a:rPr lang="bg-BG" sz="2400" dirty="0" err="1" smtClean="0">
                <a:latin typeface="Times New Roman" pitchFamily="18" charset="0"/>
                <a:cs typeface="Times New Roman" pitchFamily="18" charset="0"/>
              </a:rPr>
              <a:t>ова</a:t>
            </a: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те </a:t>
            </a:r>
            <a:r>
              <a:rPr lang="ru-RU" sz="2400" spc="-10" dirty="0" err="1" smtClean="0">
                <a:latin typeface="Times New Roman" pitchFamily="18" charset="0"/>
                <a:cs typeface="Times New Roman" pitchFamily="18" charset="0"/>
              </a:rPr>
              <a:t>са</a:t>
            </a:r>
            <a:r>
              <a:rPr lang="ru-RU" sz="2400" spc="-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spc="-10" dirty="0" err="1" smtClean="0">
                <a:latin typeface="Times New Roman" pitchFamily="18" charset="0"/>
                <a:cs typeface="Times New Roman" pitchFamily="18" charset="0"/>
              </a:rPr>
              <a:t>подложени</a:t>
            </a:r>
            <a:r>
              <a:rPr lang="ru-RU" sz="2400" spc="-1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spc="-10" dirty="0" err="1" smtClean="0">
                <a:latin typeface="Times New Roman" pitchFamily="18" charset="0"/>
                <a:cs typeface="Times New Roman" pitchFamily="18" charset="0"/>
              </a:rPr>
              <a:t>разрушаващите</a:t>
            </a:r>
            <a:r>
              <a:rPr lang="ru-RU" sz="2400" spc="-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spc="-10" dirty="0" err="1" smtClean="0">
                <a:latin typeface="Times New Roman" pitchFamily="18" charset="0"/>
                <a:cs typeface="Times New Roman" pitchFamily="18" charset="0"/>
              </a:rPr>
              <a:t>сили</a:t>
            </a:r>
            <a:r>
              <a:rPr lang="ru-RU" sz="2400" spc="-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spc="-10" dirty="0" err="1" smtClean="0"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ru-RU" sz="2400" spc="-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spc="-10" dirty="0" err="1" smtClean="0">
                <a:latin typeface="Times New Roman" pitchFamily="18" charset="0"/>
                <a:cs typeface="Times New Roman" pitchFamily="18" charset="0"/>
              </a:rPr>
              <a:t>отблъскване</a:t>
            </a:r>
            <a:r>
              <a:rPr lang="ru-RU" sz="2400" spc="-1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400" spc="-10" dirty="0" err="1" smtClean="0">
                <a:latin typeface="Times New Roman" pitchFamily="18" charset="0"/>
                <a:cs typeface="Times New Roman" pitchFamily="18" charset="0"/>
              </a:rPr>
              <a:t>електростатич-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ните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сили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 м/у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протоните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Ако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повърхностни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сили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по-големи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от </a:t>
            </a:r>
            <a:r>
              <a:rPr lang="ru-RU" sz="2400" spc="-20" dirty="0" err="1" smtClean="0">
                <a:latin typeface="Times New Roman" pitchFamily="18" charset="0"/>
                <a:cs typeface="Times New Roman" pitchFamily="18" charset="0"/>
              </a:rPr>
              <a:t>кулоновите</a:t>
            </a:r>
            <a:r>
              <a:rPr lang="ru-RU" sz="2400" spc="-2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spc="-20" dirty="0" err="1" smtClean="0">
                <a:latin typeface="Times New Roman" pitchFamily="18" charset="0"/>
                <a:cs typeface="Times New Roman" pitchFamily="18" charset="0"/>
              </a:rPr>
              <a:t>сили</a:t>
            </a:r>
            <a:r>
              <a:rPr lang="ru-RU" sz="2400" spc="-2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spc="-20" dirty="0" err="1" smtClean="0">
                <a:latin typeface="Times New Roman" pitchFamily="18" charset="0"/>
                <a:cs typeface="Times New Roman" pitchFamily="18" charset="0"/>
              </a:rPr>
              <a:t>ядрото</a:t>
            </a:r>
            <a:r>
              <a:rPr lang="ru-RU" sz="2400" spc="-2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spc="-20" dirty="0" err="1" smtClean="0">
                <a:latin typeface="Times New Roman" pitchFamily="18" charset="0"/>
                <a:cs typeface="Times New Roman" pitchFamily="18" charset="0"/>
              </a:rPr>
              <a:t>ще</a:t>
            </a:r>
            <a:r>
              <a:rPr lang="ru-RU" sz="2400" spc="-2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spc="-20" dirty="0" err="1" smtClean="0">
                <a:latin typeface="Times New Roman" pitchFamily="18" charset="0"/>
                <a:cs typeface="Times New Roman" pitchFamily="18" charset="0"/>
              </a:rPr>
              <a:t>трепти</a:t>
            </a:r>
            <a:r>
              <a:rPr lang="ru-RU" sz="2400" spc="-20" dirty="0" smtClean="0">
                <a:latin typeface="Times New Roman" pitchFamily="18" charset="0"/>
                <a:cs typeface="Times New Roman" pitchFamily="18" charset="0"/>
              </a:rPr>
              <a:t>, до </a:t>
            </a:r>
            <a:r>
              <a:rPr lang="ru-RU" sz="2400" spc="-20" dirty="0" err="1" smtClean="0">
                <a:latin typeface="Times New Roman" pitchFamily="18" charset="0"/>
                <a:cs typeface="Times New Roman" pitchFamily="18" charset="0"/>
              </a:rPr>
              <a:t>загуба</a:t>
            </a:r>
            <a:r>
              <a:rPr lang="ru-RU" sz="2400" spc="-2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spc="-20" dirty="0" err="1" smtClean="0">
                <a:latin typeface="Times New Roman" pitchFamily="18" charset="0"/>
                <a:cs typeface="Times New Roman" pitchFamily="18" charset="0"/>
              </a:rPr>
              <a:t>енергията</a:t>
            </a:r>
            <a:r>
              <a:rPr lang="ru-RU" sz="2400" spc="-2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spc="-20" dirty="0" err="1" smtClean="0"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ru-RU" sz="2400" spc="-2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spc="-20" dirty="0" err="1" smtClean="0">
                <a:latin typeface="Times New Roman" pitchFamily="18" charset="0"/>
                <a:cs typeface="Times New Roman" pitchFamily="18" charset="0"/>
              </a:rPr>
              <a:t>възбуж-дане</a:t>
            </a:r>
            <a:r>
              <a:rPr lang="ru-RU" sz="2400" spc="-20" dirty="0" smtClean="0">
                <a:latin typeface="Times New Roman" pitchFamily="18" charset="0"/>
                <a:cs typeface="Times New Roman" pitchFamily="18" charset="0"/>
              </a:rPr>
              <a:t> чрез </a:t>
            </a:r>
            <a:r>
              <a:rPr lang="ru-RU" sz="2400" spc="-20" dirty="0" err="1" smtClean="0">
                <a:latin typeface="Times New Roman" pitchFamily="18" charset="0"/>
                <a:cs typeface="Times New Roman" pitchFamily="18" charset="0"/>
              </a:rPr>
              <a:t>излъчване</a:t>
            </a:r>
            <a:r>
              <a:rPr lang="ru-RU" sz="2400" spc="-2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spc="-20" dirty="0" err="1" smtClean="0">
                <a:latin typeface="Times New Roman" pitchFamily="18" charset="0"/>
                <a:cs typeface="Times New Roman" pitchFamily="18" charset="0"/>
              </a:rPr>
              <a:t>γ-лъчи</a:t>
            </a:r>
            <a:r>
              <a:rPr lang="ru-RU" sz="2400" spc="-2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spc="-20" dirty="0" err="1" smtClean="0">
                <a:latin typeface="Times New Roman" pitchFamily="18" charset="0"/>
                <a:cs typeface="Times New Roman" pitchFamily="18" charset="0"/>
              </a:rPr>
              <a:t>Ако</a:t>
            </a:r>
            <a:r>
              <a:rPr lang="ru-RU" sz="2400" spc="-2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spc="-20" dirty="0" err="1" smtClean="0">
                <a:latin typeface="Times New Roman" pitchFamily="18" charset="0"/>
                <a:cs typeface="Times New Roman" pitchFamily="18" charset="0"/>
              </a:rPr>
              <a:t>степента</a:t>
            </a:r>
            <a:r>
              <a:rPr lang="ru-RU" sz="2400" spc="-2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spc="-20" dirty="0" err="1" smtClean="0">
                <a:latin typeface="Times New Roman" pitchFamily="18" charset="0"/>
                <a:cs typeface="Times New Roman" pitchFamily="18" charset="0"/>
              </a:rPr>
              <a:t>деформацията</a:t>
            </a:r>
            <a:r>
              <a:rPr lang="ru-RU" sz="2400" spc="-20" dirty="0" smtClean="0">
                <a:latin typeface="Times New Roman" pitchFamily="18" charset="0"/>
                <a:cs typeface="Times New Roman" pitchFamily="18" charset="0"/>
              </a:rPr>
              <a:t> е </a:t>
            </a:r>
            <a:r>
              <a:rPr lang="ru-RU" sz="2400" spc="-20" dirty="0" err="1" smtClean="0">
                <a:latin typeface="Times New Roman" pitchFamily="18" charset="0"/>
                <a:cs typeface="Times New Roman" pitchFamily="18" charset="0"/>
              </a:rPr>
              <a:t>голя-ма</a:t>
            </a:r>
            <a:r>
              <a:rPr lang="ru-RU" sz="2400" spc="-2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spc="-20" dirty="0" err="1" smtClean="0">
                <a:latin typeface="Times New Roman" pitchFamily="18" charset="0"/>
                <a:cs typeface="Times New Roman" pitchFamily="18" charset="0"/>
              </a:rPr>
              <a:t>повърхностните</a:t>
            </a:r>
            <a:r>
              <a:rPr lang="ru-RU" sz="2400" spc="-2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spc="-20" dirty="0" err="1" smtClean="0">
                <a:latin typeface="Times New Roman" pitchFamily="18" charset="0"/>
                <a:cs typeface="Times New Roman" pitchFamily="18" charset="0"/>
              </a:rPr>
              <a:t>сили</a:t>
            </a:r>
            <a:r>
              <a:rPr lang="ru-RU" sz="2400" spc="-2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spc="-20" dirty="0" err="1" smtClean="0">
                <a:latin typeface="Times New Roman" pitchFamily="18" charset="0"/>
                <a:cs typeface="Times New Roman" pitchFamily="18" charset="0"/>
              </a:rPr>
              <a:t>са</a:t>
            </a:r>
            <a:r>
              <a:rPr lang="ru-RU" sz="2400" spc="-2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spc="-20" dirty="0" err="1" smtClean="0">
                <a:latin typeface="Times New Roman" pitchFamily="18" charset="0"/>
                <a:cs typeface="Times New Roman" pitchFamily="18" charset="0"/>
              </a:rPr>
              <a:t>недостатъчни</a:t>
            </a:r>
            <a:r>
              <a:rPr lang="ru-RU" sz="2400" spc="-20" dirty="0" smtClean="0">
                <a:latin typeface="Times New Roman" pitchFamily="18" charset="0"/>
                <a:cs typeface="Times New Roman" pitchFamily="18" charset="0"/>
              </a:rPr>
              <a:t> да </a:t>
            </a:r>
            <a:r>
              <a:rPr lang="ru-RU" sz="2400" spc="-20" dirty="0" err="1" smtClean="0">
                <a:latin typeface="Times New Roman" pitchFamily="18" charset="0"/>
                <a:cs typeface="Times New Roman" pitchFamily="18" charset="0"/>
              </a:rPr>
              <a:t>сближат</a:t>
            </a:r>
            <a:r>
              <a:rPr lang="ru-RU" sz="2400" spc="-2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spc="-20" dirty="0" err="1" smtClean="0">
                <a:latin typeface="Times New Roman" pitchFamily="18" charset="0"/>
                <a:cs typeface="Times New Roman" pitchFamily="18" charset="0"/>
              </a:rPr>
              <a:t>отдалечените</a:t>
            </a:r>
            <a:r>
              <a:rPr lang="ru-RU" sz="2400" spc="-2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400" spc="-20" dirty="0" err="1" smtClean="0">
                <a:latin typeface="Times New Roman" pitchFamily="18" charset="0"/>
                <a:cs typeface="Times New Roman" pitchFamily="18" charset="0"/>
              </a:rPr>
              <a:t>вслед-ствие</a:t>
            </a:r>
            <a:r>
              <a:rPr lang="ru-RU" sz="2400" spc="-2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spc="-20" dirty="0" err="1" smtClean="0">
                <a:latin typeface="Times New Roman" pitchFamily="18" charset="0"/>
                <a:cs typeface="Times New Roman" pitchFamily="18" charset="0"/>
              </a:rPr>
              <a:t>осцилациите</a:t>
            </a:r>
            <a:r>
              <a:rPr lang="ru-RU" sz="2400" spc="-20" dirty="0" smtClean="0">
                <a:latin typeface="Times New Roman" pitchFamily="18" charset="0"/>
                <a:cs typeface="Times New Roman" pitchFamily="18" charset="0"/>
              </a:rPr>
              <a:t>) части и </a:t>
            </a:r>
            <a:r>
              <a:rPr lang="ru-RU" sz="2400" spc="-20" dirty="0" err="1" smtClean="0">
                <a:latin typeface="Times New Roman" pitchFamily="18" charset="0"/>
                <a:cs typeface="Times New Roman" pitchFamily="18" charset="0"/>
              </a:rPr>
              <a:t>ядрото</a:t>
            </a:r>
            <a:r>
              <a:rPr lang="ru-RU" sz="2400" spc="-20" dirty="0" smtClean="0">
                <a:latin typeface="Times New Roman" pitchFamily="18" charset="0"/>
                <a:cs typeface="Times New Roman" pitchFamily="18" charset="0"/>
              </a:rPr>
              <a:t> се </a:t>
            </a:r>
            <a:r>
              <a:rPr lang="ru-RU" sz="2400" spc="-20" dirty="0" err="1" smtClean="0">
                <a:latin typeface="Times New Roman" pitchFamily="18" charset="0"/>
                <a:cs typeface="Times New Roman" pitchFamily="18" charset="0"/>
              </a:rPr>
              <a:t>разделя</a:t>
            </a:r>
            <a:r>
              <a:rPr lang="ru-RU" sz="2400" spc="-20" dirty="0" smtClean="0">
                <a:latin typeface="Times New Roman" pitchFamily="18" charset="0"/>
                <a:cs typeface="Times New Roman" pitchFamily="18" charset="0"/>
              </a:rPr>
              <a:t> на 2 </a:t>
            </a:r>
            <a:r>
              <a:rPr lang="ru-RU" sz="2400" spc="-20" dirty="0" err="1" smtClean="0">
                <a:latin typeface="Times New Roman" pitchFamily="18" charset="0"/>
                <a:cs typeface="Times New Roman" pitchFamily="18" charset="0"/>
              </a:rPr>
              <a:t>парчета</a:t>
            </a:r>
            <a:r>
              <a:rPr lang="ru-RU" sz="2400" spc="-2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ts val="3300"/>
              </a:lnSpc>
              <a:spcBef>
                <a:spcPts val="2400"/>
              </a:spcBef>
              <a:buNone/>
            </a:pPr>
            <a:r>
              <a:rPr lang="ru-RU" sz="2400" spc="-20" dirty="0" smtClean="0">
                <a:latin typeface="Times New Roman" pitchFamily="18" charset="0"/>
                <a:cs typeface="Times New Roman" pitchFamily="18" charset="0"/>
              </a:rPr>
              <a:t>     а)                                                                      . </a:t>
            </a:r>
            <a:r>
              <a:rPr lang="ru-RU" sz="2000" spc="-20" dirty="0" err="1" smtClean="0">
                <a:latin typeface="Times New Roman" pitchFamily="18" charset="0"/>
                <a:cs typeface="Times New Roman" pitchFamily="18" charset="0"/>
              </a:rPr>
              <a:t>Осцилации</a:t>
            </a:r>
            <a:r>
              <a:rPr lang="ru-RU" sz="2000" spc="-2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000" spc="-20" dirty="0" err="1" smtClean="0">
                <a:latin typeface="Times New Roman" pitchFamily="18" charset="0"/>
                <a:cs typeface="Times New Roman" pitchFamily="18" charset="0"/>
              </a:rPr>
              <a:t>течна</a:t>
            </a:r>
            <a:r>
              <a:rPr lang="ru-RU" sz="2000" spc="-20" dirty="0" smtClean="0">
                <a:latin typeface="Times New Roman" pitchFamily="18" charset="0"/>
                <a:cs typeface="Times New Roman" pitchFamily="18" charset="0"/>
              </a:rPr>
              <a:t> капка а) и</a:t>
            </a:r>
          </a:p>
          <a:p>
            <a:pPr>
              <a:lnSpc>
                <a:spcPts val="3300"/>
              </a:lnSpc>
              <a:buNone/>
            </a:pPr>
            <a:r>
              <a:rPr lang="ru-RU" sz="2000" spc="-2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на ядро б) </a:t>
            </a:r>
            <a:r>
              <a:rPr lang="ru-RU" sz="2000" spc="-20" dirty="0" err="1" smtClean="0">
                <a:latin typeface="Times New Roman" pitchFamily="18" charset="0"/>
                <a:cs typeface="Times New Roman" pitchFamily="18" charset="0"/>
              </a:rPr>
              <a:t>според</a:t>
            </a:r>
            <a:r>
              <a:rPr lang="ru-RU" sz="2000" spc="-2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spc="-20" dirty="0" err="1" smtClean="0">
                <a:latin typeface="Times New Roman" pitchFamily="18" charset="0"/>
                <a:cs typeface="Times New Roman" pitchFamily="18" charset="0"/>
              </a:rPr>
              <a:t>капковия</a:t>
            </a:r>
            <a:r>
              <a:rPr lang="ru-RU" sz="2000" spc="-20" dirty="0" smtClean="0">
                <a:latin typeface="Times New Roman" pitchFamily="18" charset="0"/>
                <a:cs typeface="Times New Roman" pitchFamily="18" charset="0"/>
              </a:rPr>
              <a:t> мо-</a:t>
            </a:r>
          </a:p>
          <a:p>
            <a:pPr>
              <a:lnSpc>
                <a:spcPts val="3300"/>
              </a:lnSpc>
              <a:buNone/>
            </a:pPr>
            <a:r>
              <a:rPr lang="ru-RU" sz="2000" spc="-2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дел. Вследствие на   </a:t>
            </a:r>
            <a:r>
              <a:rPr lang="ru-RU" sz="2000" spc="-20" dirty="0" err="1" smtClean="0">
                <a:latin typeface="Times New Roman" pitchFamily="18" charset="0"/>
                <a:cs typeface="Times New Roman" pitchFamily="18" charset="0"/>
              </a:rPr>
              <a:t>осцилаци</a:t>
            </a:r>
            <a:r>
              <a:rPr lang="ru-RU" sz="2000" spc="-20" dirty="0" smtClean="0"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pPr>
              <a:lnSpc>
                <a:spcPts val="3300"/>
              </a:lnSpc>
              <a:buNone/>
            </a:pPr>
            <a:r>
              <a:rPr lang="ru-RU" sz="2000" spc="-20" dirty="0" smtClean="0">
                <a:latin typeface="Times New Roman" pitchFamily="18" charset="0"/>
                <a:cs typeface="Times New Roman" pitchFamily="18" charset="0"/>
              </a:rPr>
              <a:t>      б)                                                                                    </a:t>
            </a:r>
            <a:r>
              <a:rPr lang="ru-RU" sz="2000" spc="-20" dirty="0" err="1" smtClean="0">
                <a:latin typeface="Times New Roman" pitchFamily="18" charset="0"/>
                <a:cs typeface="Times New Roman" pitchFamily="18" charset="0"/>
              </a:rPr>
              <a:t>ите</a:t>
            </a:r>
            <a:r>
              <a:rPr lang="ru-RU" sz="2000" spc="-2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spc="-20" dirty="0" err="1" smtClean="0">
                <a:latin typeface="Times New Roman" pitchFamily="18" charset="0"/>
                <a:cs typeface="Times New Roman" pitchFamily="18" charset="0"/>
              </a:rPr>
              <a:t>ядрото</a:t>
            </a:r>
            <a:r>
              <a:rPr lang="ru-RU" sz="2000" spc="-20" dirty="0" smtClean="0">
                <a:latin typeface="Times New Roman" pitchFamily="18" charset="0"/>
                <a:cs typeface="Times New Roman" pitchFamily="18" charset="0"/>
              </a:rPr>
              <a:t> се </a:t>
            </a:r>
            <a:r>
              <a:rPr lang="ru-RU" sz="2000" spc="-20" dirty="0" err="1" smtClean="0">
                <a:latin typeface="Times New Roman" pitchFamily="18" charset="0"/>
                <a:cs typeface="Times New Roman" pitchFamily="18" charset="0"/>
              </a:rPr>
              <a:t>разделя</a:t>
            </a:r>
            <a:r>
              <a:rPr lang="ru-RU" sz="2000" spc="-20" dirty="0" smtClean="0">
                <a:latin typeface="Times New Roman" pitchFamily="18" charset="0"/>
                <a:cs typeface="Times New Roman" pitchFamily="18" charset="0"/>
              </a:rPr>
              <a:t> на две.</a:t>
            </a:r>
          </a:p>
          <a:p>
            <a:pPr>
              <a:lnSpc>
                <a:spcPts val="3300"/>
              </a:lnSpc>
              <a:buNone/>
            </a:pPr>
            <a:r>
              <a:rPr lang="ru-RU" sz="2000" spc="-20" dirty="0" smtClean="0"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–</a:t>
            </a:r>
          </a:p>
          <a:p>
            <a:pPr>
              <a:lnSpc>
                <a:spcPts val="3300"/>
              </a:lnSpc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3300"/>
              </a:lnSpc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3300"/>
              </a:lnSpc>
              <a:buNone/>
            </a:pPr>
            <a:endParaRPr lang="bg-BG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3300"/>
              </a:lnSpc>
              <a:buNone/>
            </a:pPr>
            <a:endParaRPr lang="bg-BG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3300"/>
              </a:lnSpc>
              <a:buNone/>
            </a:pPr>
            <a:endParaRPr lang="bg-BG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3300"/>
              </a:lnSpc>
              <a:spcBef>
                <a:spcPts val="2400"/>
              </a:spcBef>
              <a:buNone/>
            </a:pPr>
            <a:endParaRPr lang="bg-BG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3300"/>
              </a:lnSpc>
              <a:spcBef>
                <a:spcPts val="0"/>
              </a:spcBef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bg-BG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3300"/>
              </a:lnSpc>
              <a:spcBef>
                <a:spcPts val="0"/>
              </a:spcBef>
              <a:buNone/>
            </a:pPr>
            <a:endParaRPr lang="bg-BG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3300"/>
              </a:lnSpc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</a:t>
            </a:r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72330" y="6564337"/>
            <a:ext cx="2133600" cy="365125"/>
          </a:xfrm>
        </p:spPr>
        <p:txBody>
          <a:bodyPr/>
          <a:lstStyle/>
          <a:p>
            <a:r>
              <a:rPr lang="en-US" dirty="0" smtClean="0"/>
              <a:t> </a:t>
            </a:r>
            <a:fld id="{2ADFFEBF-AC71-420D-9A36-DFCB78D0D215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604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042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042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0427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0429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0432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0972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0975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0978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0980" name="Rectangle 2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0981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0983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0985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6179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4830" y="4429132"/>
            <a:ext cx="5232904" cy="2324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2" y="142876"/>
            <a:ext cx="9286908" cy="357166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§ 17.1. ВЪВЕДЕНИЕ 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endParaRPr lang="en-US" sz="27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428660" y="428604"/>
            <a:ext cx="9787006" cy="6429396"/>
          </a:xfrm>
        </p:spPr>
        <p:txBody>
          <a:bodyPr>
            <a:noAutofit/>
          </a:bodyPr>
          <a:lstStyle/>
          <a:p>
            <a:pPr>
              <a:lnSpc>
                <a:spcPts val="3500"/>
              </a:lnSpc>
              <a:buNone/>
            </a:pP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• 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Радиоактивност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видове</a:t>
            </a:r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3500"/>
              </a:lnSpc>
              <a:buNone/>
            </a:pP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Радиоактивността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е явление,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изучаванетоето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което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поставя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чалото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ядрената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физика.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През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1896 г.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Бекерел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открива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радиоактив</a:t>
            </a: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ността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на урана 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установява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че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уранът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изпуска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непознати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лъчи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кои</a:t>
            </a: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то той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нарекъл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радиоактивни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од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радиоактивност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се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разбира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превръ</a:t>
            </a: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щането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разпадането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 на изотоп на даден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елемент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 изотоп на друг еле</a:t>
            </a: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мент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което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се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отделятна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елементарни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частици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или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атомни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ядра.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Ядрото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което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претърпява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разпадане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се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нарича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майчин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това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което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се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получава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след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разпадането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дъщерно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Когато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радиоактивните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ядра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съществуват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природата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радиоактивността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им е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естествена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Ако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те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получени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чрез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ядрени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реакции,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радиоактивността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им е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изкуствен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При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радиоактивността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се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излъчват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частици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или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γ-лъчи или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се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поглъ-щат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частици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В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зависимост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от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това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кой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процес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играе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важна роля в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радиоактивността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се говори за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α-разпадане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β-разпадане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γ-лъчение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При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α-разпадането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се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излъчват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α-частици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при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β-разпадането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се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излъчват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електрони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или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позитрони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или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се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поглъщат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електрони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а при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гама-лъчението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се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излъчват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γ-лъчи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>
              <a:lnSpc>
                <a:spcPts val="3500"/>
              </a:lnSpc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3500"/>
              </a:lnSpc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>
              <a:lnSpc>
                <a:spcPts val="3500"/>
              </a:lnSpc>
              <a:buNone/>
            </a:pPr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3500"/>
              </a:lnSpc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ts val="3500"/>
              </a:lnSpc>
              <a:buNone/>
            </a:pPr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3500"/>
              </a:lnSpc>
              <a:buNone/>
            </a:pPr>
            <a:endParaRPr lang="bg-BG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3500"/>
              </a:lnSpc>
              <a:buNone/>
            </a:pP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3500"/>
              </a:lnSpc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3500"/>
              </a:lnSpc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3500"/>
              </a:lnSpc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3500"/>
              </a:lnSpc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3500"/>
              </a:lnSpc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3500"/>
              </a:lnSpc>
              <a:buNone/>
            </a:pPr>
            <a:endParaRPr lang="ru-RU" sz="24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3500"/>
              </a:lnSpc>
              <a:buNone/>
            </a:pPr>
            <a:endParaRPr lang="bg-BG" sz="24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3500"/>
              </a:lnSpc>
              <a:buNone/>
            </a:pPr>
            <a:endParaRPr lang="bg-BG" sz="24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3500"/>
              </a:lnSpc>
              <a:buNone/>
            </a:pPr>
            <a:endParaRPr lang="bg-BG" sz="24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3500"/>
              </a:lnSpc>
              <a:buNone/>
            </a:pPr>
            <a:endParaRPr lang="bg-BG" sz="24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3500"/>
              </a:lnSpc>
              <a:buNone/>
            </a:pPr>
            <a:endParaRPr lang="bg-BG" sz="24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3500"/>
              </a:lnSpc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3500"/>
              </a:lnSpc>
              <a:buNone/>
            </a:pPr>
            <a:endParaRPr lang="en-US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3500"/>
              </a:lnSpc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010432" y="6564337"/>
            <a:ext cx="2133600" cy="365125"/>
          </a:xfrm>
        </p:spPr>
        <p:txBody>
          <a:bodyPr/>
          <a:lstStyle/>
          <a:p>
            <a:fld id="{2ADFFEBF-AC71-420D-9A36-DFCB78D0D215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9957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9971" name="Rectangle 3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9973" name="Rectangle 3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42900"/>
            <a:ext cx="9144000" cy="571504"/>
          </a:xfrm>
        </p:spPr>
        <p:txBody>
          <a:bodyPr>
            <a:noAutofit/>
          </a:bodyPr>
          <a:lstStyle/>
          <a:p>
            <a:r>
              <a:rPr lang="bg-BG" sz="2400" b="1" cap="all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cap="all" dirty="0" smtClean="0">
                <a:latin typeface="Times New Roman" pitchFamily="18" charset="0"/>
                <a:cs typeface="Times New Roman" pitchFamily="18" charset="0"/>
              </a:rPr>
              <a:t>§ 18.3.</a:t>
            </a:r>
            <a:r>
              <a:rPr lang="en-US" sz="2400" b="1" cap="all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cap="all" dirty="0" smtClean="0">
                <a:latin typeface="Times New Roman" pitchFamily="18" charset="0"/>
                <a:cs typeface="Times New Roman" pitchFamily="18" charset="0"/>
              </a:rPr>
              <a:t>ДЕЛЕНЕ</a:t>
            </a:r>
            <a:endParaRPr lang="en-US" sz="2400" b="1" cap="al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428660" y="428604"/>
            <a:ext cx="9787006" cy="6429396"/>
          </a:xfrm>
        </p:spPr>
        <p:txBody>
          <a:bodyPr>
            <a:noAutofit/>
          </a:bodyPr>
          <a:lstStyle/>
          <a:p>
            <a:pPr>
              <a:lnSpc>
                <a:spcPts val="3300"/>
              </a:lnSpc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• 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Залавяне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неутрони</a:t>
            </a:r>
            <a:endParaRPr lang="en-US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3300"/>
              </a:lnSpc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Главна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роля при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деленето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изотопите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играе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залавянето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3300"/>
              </a:lnSpc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на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неутрони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образуването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възбудени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ядра на                  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Делене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3300"/>
              </a:lnSpc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то на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тези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ядра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протича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при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различни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условия –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тази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разлика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е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мно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 </a:t>
            </a:r>
          </a:p>
          <a:p>
            <a:pPr>
              <a:lnSpc>
                <a:spcPts val="3300"/>
              </a:lnSpc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го важна за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практиката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Ядрото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на        се дели само от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бързи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неутрони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енергия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е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~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MeV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ядрото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на         ‒ от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всякакви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неутрони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в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това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число 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бавни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топлинни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 0,025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MeV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Ядрото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на          е четно-четно 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енергията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възбуждане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е много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по-голяма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от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тази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четно-не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четното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Именно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тази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енергия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се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освобождава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при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деленето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го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предизвиква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Но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ако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е малка,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е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недостатъчна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затова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необхо-дими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бързите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неутрони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Мярка за залавянето е </a:t>
            </a:r>
            <a:r>
              <a:rPr lang="bg-BG" sz="2400" i="1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ечението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залавяне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неутронит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 за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топлинните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енергия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0,025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keV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то е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стотици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пъти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по-голямо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от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сечението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залавяне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бързите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неутрони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енергия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MeV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Затова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деленето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на           е много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интензивно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3300"/>
              </a:lnSpc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3300"/>
              </a:lnSpc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3300"/>
              </a:lnSpc>
              <a:buNone/>
            </a:pPr>
            <a:endParaRPr lang="bg-BG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3300"/>
              </a:lnSpc>
              <a:buNone/>
            </a:pPr>
            <a:endParaRPr lang="bg-BG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3300"/>
              </a:lnSpc>
              <a:buNone/>
            </a:pPr>
            <a:endParaRPr lang="bg-BG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3300"/>
              </a:lnSpc>
              <a:spcBef>
                <a:spcPts val="2400"/>
              </a:spcBef>
              <a:buNone/>
            </a:pPr>
            <a:endParaRPr lang="bg-BG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3300"/>
              </a:lnSpc>
              <a:spcBef>
                <a:spcPts val="0"/>
              </a:spcBef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bg-BG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3300"/>
              </a:lnSpc>
              <a:spcBef>
                <a:spcPts val="0"/>
              </a:spcBef>
              <a:buNone/>
            </a:pPr>
            <a:endParaRPr lang="bg-BG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3300"/>
              </a:lnSpc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</a:t>
            </a:r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72330" y="6564337"/>
            <a:ext cx="2133600" cy="365125"/>
          </a:xfrm>
        </p:spPr>
        <p:txBody>
          <a:bodyPr/>
          <a:lstStyle/>
          <a:p>
            <a:r>
              <a:rPr lang="en-US" dirty="0" smtClean="0"/>
              <a:t> </a:t>
            </a:r>
            <a:fld id="{2ADFFEBF-AC71-420D-9A36-DFCB78D0D215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604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042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042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0427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0429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0432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0972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0975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0978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0980" name="Rectangle 2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0981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0983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0985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75106" name="Object 2"/>
          <p:cNvGraphicFramePr>
            <a:graphicFrameLocks noChangeAspect="1"/>
          </p:cNvGraphicFramePr>
          <p:nvPr/>
        </p:nvGraphicFramePr>
        <p:xfrm>
          <a:off x="5286380" y="979488"/>
          <a:ext cx="1309687" cy="428625"/>
        </p:xfrm>
        <a:graphic>
          <a:graphicData uri="http://schemas.openxmlformats.org/presentationml/2006/ole">
            <p:oleObj spid="_x0000_s175106" name="Equation" r:id="rId3" imgW="698400" imgH="228600" progId="Equation.DSMT4">
              <p:embed/>
            </p:oleObj>
          </a:graphicData>
        </a:graphic>
      </p:graphicFrame>
      <p:graphicFrame>
        <p:nvGraphicFramePr>
          <p:cNvPr id="175107" name="Object 3"/>
          <p:cNvGraphicFramePr>
            <a:graphicFrameLocks noChangeAspect="1"/>
          </p:cNvGraphicFramePr>
          <p:nvPr/>
        </p:nvGraphicFramePr>
        <p:xfrm>
          <a:off x="6319838" y="1428750"/>
          <a:ext cx="1571625" cy="428625"/>
        </p:xfrm>
        <a:graphic>
          <a:graphicData uri="http://schemas.openxmlformats.org/presentationml/2006/ole">
            <p:oleObj spid="_x0000_s175107" name="Equation" r:id="rId4" imgW="838080" imgH="228600" progId="Equation.DSMT4">
              <p:embed/>
            </p:oleObj>
          </a:graphicData>
        </a:graphic>
      </p:graphicFrame>
      <p:graphicFrame>
        <p:nvGraphicFramePr>
          <p:cNvPr id="175108" name="Object 4"/>
          <p:cNvGraphicFramePr>
            <a:graphicFrameLocks noChangeAspect="1"/>
          </p:cNvGraphicFramePr>
          <p:nvPr/>
        </p:nvGraphicFramePr>
        <p:xfrm>
          <a:off x="4429124" y="2459210"/>
          <a:ext cx="571500" cy="428625"/>
        </p:xfrm>
        <a:graphic>
          <a:graphicData uri="http://schemas.openxmlformats.org/presentationml/2006/ole">
            <p:oleObj spid="_x0000_s175108" name="Equation" r:id="rId5" imgW="304560" imgH="228600" progId="Equation.DSMT4">
              <p:embed/>
            </p:oleObj>
          </a:graphicData>
        </a:graphic>
      </p:graphicFrame>
      <p:graphicFrame>
        <p:nvGraphicFramePr>
          <p:cNvPr id="175109" name="Object 5"/>
          <p:cNvGraphicFramePr>
            <a:graphicFrameLocks noChangeAspect="1"/>
          </p:cNvGraphicFramePr>
          <p:nvPr/>
        </p:nvGraphicFramePr>
        <p:xfrm>
          <a:off x="4286248" y="2857496"/>
          <a:ext cx="571500" cy="428625"/>
        </p:xfrm>
        <a:graphic>
          <a:graphicData uri="http://schemas.openxmlformats.org/presentationml/2006/ole">
            <p:oleObj spid="_x0000_s175109" name="Equation" r:id="rId6" imgW="304560" imgH="228600" progId="Equation.DSMT4">
              <p:embed/>
            </p:oleObj>
          </a:graphicData>
        </a:graphic>
      </p:graphicFrame>
      <p:graphicFrame>
        <p:nvGraphicFramePr>
          <p:cNvPr id="175110" name="Object 6"/>
          <p:cNvGraphicFramePr>
            <a:graphicFrameLocks noChangeAspect="1"/>
          </p:cNvGraphicFramePr>
          <p:nvPr/>
        </p:nvGraphicFramePr>
        <p:xfrm>
          <a:off x="6500830" y="3255302"/>
          <a:ext cx="642938" cy="428625"/>
        </p:xfrm>
        <a:graphic>
          <a:graphicData uri="http://schemas.openxmlformats.org/presentationml/2006/ole">
            <p:oleObj spid="_x0000_s175110" name="Equation" r:id="rId7" imgW="342720" imgH="228600" progId="Equation.DSMT4">
              <p:embed/>
            </p:oleObj>
          </a:graphicData>
        </a:graphic>
      </p:graphicFrame>
      <p:graphicFrame>
        <p:nvGraphicFramePr>
          <p:cNvPr id="175112" name="Object 8"/>
          <p:cNvGraphicFramePr>
            <a:graphicFrameLocks noChangeAspect="1"/>
          </p:cNvGraphicFramePr>
          <p:nvPr/>
        </p:nvGraphicFramePr>
        <p:xfrm>
          <a:off x="1071538" y="4122832"/>
          <a:ext cx="714375" cy="428625"/>
        </p:xfrm>
        <a:graphic>
          <a:graphicData uri="http://schemas.openxmlformats.org/presentationml/2006/ole">
            <p:oleObj spid="_x0000_s175112" name="Equation" r:id="rId8" imgW="380880" imgH="228600" progId="Equation.DSMT4">
              <p:embed/>
            </p:oleObj>
          </a:graphicData>
        </a:graphic>
      </p:graphicFrame>
      <p:graphicFrame>
        <p:nvGraphicFramePr>
          <p:cNvPr id="175113" name="Object 9"/>
          <p:cNvGraphicFramePr>
            <a:graphicFrameLocks noChangeAspect="1"/>
          </p:cNvGraphicFramePr>
          <p:nvPr/>
        </p:nvGraphicFramePr>
        <p:xfrm>
          <a:off x="3214678" y="6215082"/>
          <a:ext cx="642937" cy="428625"/>
        </p:xfrm>
        <a:graphic>
          <a:graphicData uri="http://schemas.openxmlformats.org/presentationml/2006/ole">
            <p:oleObj spid="_x0000_s175113" name="Equation" r:id="rId9" imgW="342720" imgH="22860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42900"/>
            <a:ext cx="9144000" cy="571504"/>
          </a:xfrm>
        </p:spPr>
        <p:txBody>
          <a:bodyPr>
            <a:noAutofit/>
          </a:bodyPr>
          <a:lstStyle/>
          <a:p>
            <a:r>
              <a:rPr lang="bg-BG" sz="2400" b="1" cap="all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cap="all" dirty="0" smtClean="0">
                <a:latin typeface="Times New Roman" pitchFamily="18" charset="0"/>
                <a:cs typeface="Times New Roman" pitchFamily="18" charset="0"/>
              </a:rPr>
              <a:t>§ 18.3.</a:t>
            </a:r>
            <a:r>
              <a:rPr lang="en-US" sz="2400" b="1" cap="all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cap="all" dirty="0" smtClean="0">
                <a:latin typeface="Times New Roman" pitchFamily="18" charset="0"/>
                <a:cs typeface="Times New Roman" pitchFamily="18" charset="0"/>
              </a:rPr>
              <a:t>ДЕЛЕНЕ</a:t>
            </a:r>
            <a:endParaRPr lang="en-US" sz="2400" b="1" cap="al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428660" y="428604"/>
            <a:ext cx="9787006" cy="6429396"/>
          </a:xfrm>
        </p:spPr>
        <p:txBody>
          <a:bodyPr>
            <a:noAutofit/>
          </a:bodyPr>
          <a:lstStyle/>
          <a:p>
            <a:pPr>
              <a:lnSpc>
                <a:spcPts val="3800"/>
              </a:lnSpc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• 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Верижна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реакция</a:t>
            </a:r>
          </a:p>
          <a:p>
            <a:pPr>
              <a:lnSpc>
                <a:spcPts val="3800"/>
              </a:lnSpc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деленето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дъщерните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ядра се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оказват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 излишен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брой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неутро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pPr>
              <a:lnSpc>
                <a:spcPts val="3800"/>
              </a:lnSpc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ни 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веднага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те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излъчват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2 или 3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неутрона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кинетична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енергия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~2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MeV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(След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това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следват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няколко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β-разпадания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.)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Изпускането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неутрони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при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деленето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играе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определяща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роля в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управляването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деленето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при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което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протича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т. нар.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верижна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реакция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lnSpc>
                <a:spcPts val="3800"/>
              </a:lnSpc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Възможността за осъществяване на </a:t>
            </a:r>
            <a:r>
              <a:rPr lang="bg-BG" sz="2400" i="1" dirty="0" err="1" smtClean="0">
                <a:latin typeface="Times New Roman" pitchFamily="18" charset="0"/>
                <a:cs typeface="Times New Roman" pitchFamily="18" charset="0"/>
              </a:rPr>
              <a:t>самоподдържаща</a:t>
            </a:r>
            <a:r>
              <a:rPr lang="bg-BG" sz="2400" i="1" dirty="0" smtClean="0">
                <a:latin typeface="Times New Roman" pitchFamily="18" charset="0"/>
                <a:cs typeface="Times New Roman" pitchFamily="18" charset="0"/>
              </a:rPr>
              <a:t> се реакция на делене</a:t>
            </a:r>
            <a:r>
              <a:rPr lang="bg-BG" sz="2400" cap="all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bg-BG" sz="2400" i="1" dirty="0" smtClean="0">
                <a:latin typeface="Times New Roman" pitchFamily="18" charset="0"/>
                <a:cs typeface="Times New Roman" pitchFamily="18" charset="0"/>
              </a:rPr>
              <a:t>наречена верижна реакция, се дължи на това, че при деленето на ядрото със залавяне на един неутрон се излъчват два-три неутрона</a:t>
            </a: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. Веднага ще отбележим, че не всички излъчени </a:t>
            </a:r>
            <a:r>
              <a:rPr lang="bg-BG" sz="2400" dirty="0" err="1" smtClean="0">
                <a:latin typeface="Times New Roman" pitchFamily="18" charset="0"/>
                <a:cs typeface="Times New Roman" pitchFamily="18" charset="0"/>
              </a:rPr>
              <a:t>неут-рони</a:t>
            </a: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 участват във верижната реакция. Някои от тях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се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поглъщат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други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напускат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ядрения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материал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през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неговите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граници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lnSpc>
                <a:spcPts val="3300"/>
              </a:lnSpc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</a:t>
            </a:r>
          </a:p>
          <a:p>
            <a:pPr>
              <a:lnSpc>
                <a:spcPts val="3300"/>
              </a:lnSpc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3300"/>
              </a:lnSpc>
              <a:buNone/>
            </a:pPr>
            <a:endParaRPr lang="bg-BG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3300"/>
              </a:lnSpc>
              <a:buNone/>
            </a:pPr>
            <a:endParaRPr lang="bg-BG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3300"/>
              </a:lnSpc>
              <a:buNone/>
            </a:pPr>
            <a:endParaRPr lang="bg-BG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3300"/>
              </a:lnSpc>
              <a:spcBef>
                <a:spcPts val="2400"/>
              </a:spcBef>
              <a:buNone/>
            </a:pPr>
            <a:endParaRPr lang="bg-BG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3300"/>
              </a:lnSpc>
              <a:spcBef>
                <a:spcPts val="0"/>
              </a:spcBef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bg-BG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3300"/>
              </a:lnSpc>
              <a:spcBef>
                <a:spcPts val="0"/>
              </a:spcBef>
              <a:buNone/>
            </a:pPr>
            <a:endParaRPr lang="bg-BG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3300"/>
              </a:lnSpc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</a:t>
            </a:r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72330" y="6564337"/>
            <a:ext cx="2133600" cy="365125"/>
          </a:xfrm>
        </p:spPr>
        <p:txBody>
          <a:bodyPr/>
          <a:lstStyle/>
          <a:p>
            <a:r>
              <a:rPr lang="en-US" dirty="0" smtClean="0"/>
              <a:t> </a:t>
            </a:r>
            <a:fld id="{2ADFFEBF-AC71-420D-9A36-DFCB78D0D215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604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042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042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0427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0429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0432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0972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0975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0978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0980" name="Rectangle 2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0981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0983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0985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42900"/>
            <a:ext cx="9144000" cy="571504"/>
          </a:xfrm>
        </p:spPr>
        <p:txBody>
          <a:bodyPr>
            <a:noAutofit/>
          </a:bodyPr>
          <a:lstStyle/>
          <a:p>
            <a:r>
              <a:rPr lang="bg-BG" sz="2400" b="1" cap="all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cap="all" dirty="0" smtClean="0">
                <a:latin typeface="Times New Roman" pitchFamily="18" charset="0"/>
                <a:cs typeface="Times New Roman" pitchFamily="18" charset="0"/>
              </a:rPr>
              <a:t>§ 18.3.</a:t>
            </a:r>
            <a:r>
              <a:rPr lang="en-US" sz="2400" b="1" cap="all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cap="all" dirty="0" smtClean="0">
                <a:latin typeface="Times New Roman" pitchFamily="18" charset="0"/>
                <a:cs typeface="Times New Roman" pitchFamily="18" charset="0"/>
              </a:rPr>
              <a:t>ДЕЛЕНЕ</a:t>
            </a:r>
            <a:endParaRPr lang="en-US" sz="2400" b="1" cap="al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428660" y="285728"/>
            <a:ext cx="9787006" cy="6572272"/>
          </a:xfrm>
        </p:spPr>
        <p:txBody>
          <a:bodyPr>
            <a:noAutofit/>
          </a:bodyPr>
          <a:lstStyle/>
          <a:p>
            <a:pPr>
              <a:lnSpc>
                <a:spcPts val="3800"/>
              </a:lnSpc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• 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Коефициент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на размножение на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неутроните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; критична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маса</a:t>
            </a:r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3800"/>
              </a:lnSpc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В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верижната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реакция е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задължително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да следим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коефициента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на размножение на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неутроните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който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е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отношението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броя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неут-роните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от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следващото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поколение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към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броя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от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предидущото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3800"/>
              </a:lnSpc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За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верижната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реакция е необходимо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&gt;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1. 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реакторът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да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работи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стационарно (управляемо) –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k=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1. При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по-голям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обем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ядрения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об-разец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съответно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масата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по-малък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брой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неутрони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излизат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през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границата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Съществува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критичен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обем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критична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маса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 за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вериж-ната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реакция, т.е. за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условието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&gt;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1. За        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критичната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маса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е 47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kg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критичният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обем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е  сфера с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диаметър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18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cm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Допълнителни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мерки:</a:t>
            </a:r>
          </a:p>
          <a:p>
            <a:pPr>
              <a:lnSpc>
                <a:spcPts val="3800"/>
              </a:lnSpc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ако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се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вземе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образец от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слоеве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на        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полиетиленово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платно и той </a:t>
            </a:r>
          </a:p>
          <a:p>
            <a:pPr>
              <a:lnSpc>
                <a:spcPts val="3800"/>
              </a:lnSpc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се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покрие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берилий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критичната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маса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може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да се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намали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до 250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а</a:t>
            </a:r>
          </a:p>
          <a:p>
            <a:pPr>
              <a:lnSpc>
                <a:spcPts val="3800"/>
              </a:lnSpc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критичният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обем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– до сфера с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диаметър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cm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ts val="3300"/>
              </a:lnSpc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3300"/>
              </a:lnSpc>
              <a:buNone/>
            </a:pPr>
            <a:endParaRPr lang="bg-BG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3300"/>
              </a:lnSpc>
              <a:buNone/>
            </a:pPr>
            <a:endParaRPr lang="bg-BG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3300"/>
              </a:lnSpc>
              <a:buNone/>
            </a:pPr>
            <a:endParaRPr lang="bg-BG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3300"/>
              </a:lnSpc>
              <a:spcBef>
                <a:spcPts val="2400"/>
              </a:spcBef>
              <a:buNone/>
            </a:pPr>
            <a:endParaRPr lang="bg-BG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3300"/>
              </a:lnSpc>
              <a:spcBef>
                <a:spcPts val="0"/>
              </a:spcBef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bg-BG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3300"/>
              </a:lnSpc>
              <a:spcBef>
                <a:spcPts val="0"/>
              </a:spcBef>
              <a:buNone/>
            </a:pPr>
            <a:endParaRPr lang="bg-BG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3300"/>
              </a:lnSpc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</a:t>
            </a:r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72330" y="6564337"/>
            <a:ext cx="2133600" cy="365125"/>
          </a:xfrm>
        </p:spPr>
        <p:txBody>
          <a:bodyPr/>
          <a:lstStyle/>
          <a:p>
            <a:r>
              <a:rPr lang="en-US" dirty="0" smtClean="0"/>
              <a:t> </a:t>
            </a:r>
            <a:fld id="{2ADFFEBF-AC71-420D-9A36-DFCB78D0D215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604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042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042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0427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0429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0432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0972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0975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0978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0980" name="Rectangle 2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0981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0983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0985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715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77153" name="Object 1"/>
          <p:cNvGraphicFramePr>
            <a:graphicFrameLocks noChangeAspect="1"/>
          </p:cNvGraphicFramePr>
          <p:nvPr/>
        </p:nvGraphicFramePr>
        <p:xfrm>
          <a:off x="2857487" y="2194006"/>
          <a:ext cx="1653279" cy="428628"/>
        </p:xfrm>
        <a:graphic>
          <a:graphicData uri="http://schemas.openxmlformats.org/presentationml/2006/ole">
            <p:oleObj spid="_x0000_s177153" name="Equation" r:id="rId3" imgW="774364" imgH="203112" progId="Equation.DSMT4">
              <p:embed/>
            </p:oleObj>
          </a:graphicData>
        </a:graphic>
      </p:graphicFrame>
      <p:sp>
        <p:nvSpPr>
          <p:cNvPr id="17715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77155" name="Object 3"/>
          <p:cNvGraphicFramePr>
            <a:graphicFrameLocks noChangeAspect="1"/>
          </p:cNvGraphicFramePr>
          <p:nvPr/>
        </p:nvGraphicFramePr>
        <p:xfrm>
          <a:off x="4980560" y="4388516"/>
          <a:ext cx="571472" cy="428604"/>
        </p:xfrm>
        <a:graphic>
          <a:graphicData uri="http://schemas.openxmlformats.org/presentationml/2006/ole">
            <p:oleObj spid="_x0000_s177155" name="Equation" r:id="rId4" imgW="304668" imgH="228501" progId="Equation.DSMT4">
              <p:embed/>
            </p:oleObj>
          </a:graphicData>
        </a:graphic>
      </p:graphicFrame>
      <p:graphicFrame>
        <p:nvGraphicFramePr>
          <p:cNvPr id="177157" name="Object 5"/>
          <p:cNvGraphicFramePr>
            <a:graphicFrameLocks noChangeAspect="1"/>
          </p:cNvGraphicFramePr>
          <p:nvPr/>
        </p:nvGraphicFramePr>
        <p:xfrm>
          <a:off x="4296526" y="5429267"/>
          <a:ext cx="571500" cy="428625"/>
        </p:xfrm>
        <a:graphic>
          <a:graphicData uri="http://schemas.openxmlformats.org/presentationml/2006/ole">
            <p:oleObj spid="_x0000_s177157" name="Equation" r:id="rId5" imgW="304668" imgH="228501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42900"/>
            <a:ext cx="9144000" cy="571504"/>
          </a:xfrm>
        </p:spPr>
        <p:txBody>
          <a:bodyPr>
            <a:noAutofit/>
          </a:bodyPr>
          <a:lstStyle/>
          <a:p>
            <a:r>
              <a:rPr lang="bg-BG" sz="2400" b="1" cap="all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cap="all" dirty="0" smtClean="0">
                <a:latin typeface="Times New Roman" pitchFamily="18" charset="0"/>
                <a:cs typeface="Times New Roman" pitchFamily="18" charset="0"/>
              </a:rPr>
              <a:t>§ 18.3.</a:t>
            </a:r>
            <a:r>
              <a:rPr lang="en-US" sz="2400" b="1" cap="all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cap="all" dirty="0" smtClean="0">
                <a:latin typeface="Times New Roman" pitchFamily="18" charset="0"/>
                <a:cs typeface="Times New Roman" pitchFamily="18" charset="0"/>
              </a:rPr>
              <a:t>ДЕЛЕНЕ</a:t>
            </a:r>
            <a:endParaRPr lang="en-US" sz="2400" b="1" cap="al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428660" y="285728"/>
            <a:ext cx="10001320" cy="6572272"/>
          </a:xfrm>
        </p:spPr>
        <p:txBody>
          <a:bodyPr>
            <a:noAutofit/>
          </a:bodyPr>
          <a:lstStyle/>
          <a:p>
            <a:pPr>
              <a:lnSpc>
                <a:spcPts val="3800"/>
              </a:lnSpc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• 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Забавяне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енергия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при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делене</a:t>
            </a:r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3800"/>
              </a:lnSpc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2400" spc="-20" dirty="0" err="1" smtClean="0">
                <a:latin typeface="Times New Roman" pitchFamily="18" charset="0"/>
                <a:cs typeface="Times New Roman" pitchFamily="18" charset="0"/>
              </a:rPr>
              <a:t>Делене</a:t>
            </a:r>
            <a:r>
              <a:rPr lang="ru-RU" sz="2400" spc="-2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400" spc="-20" dirty="0" err="1" smtClean="0">
                <a:latin typeface="Times New Roman" pitchFamily="18" charset="0"/>
                <a:cs typeface="Times New Roman" pitchFamily="18" charset="0"/>
              </a:rPr>
              <a:t>излъчване</a:t>
            </a:r>
            <a:r>
              <a:rPr lang="ru-RU" sz="2400" spc="-2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spc="-20" dirty="0" err="1" smtClean="0">
                <a:latin typeface="Times New Roman" pitchFamily="18" charset="0"/>
                <a:cs typeface="Times New Roman" pitchFamily="18" charset="0"/>
              </a:rPr>
              <a:t>бързи</a:t>
            </a:r>
            <a:r>
              <a:rPr lang="ru-RU" sz="2400" spc="-2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spc="-20" dirty="0" err="1" smtClean="0">
                <a:latin typeface="Times New Roman" pitchFamily="18" charset="0"/>
                <a:cs typeface="Times New Roman" pitchFamily="18" charset="0"/>
              </a:rPr>
              <a:t>неутрони</a:t>
            </a:r>
            <a:r>
              <a:rPr lang="ru-RU" sz="2400" spc="-20" dirty="0" smtClean="0">
                <a:latin typeface="Times New Roman" pitchFamily="18" charset="0"/>
                <a:cs typeface="Times New Roman" pitchFamily="18" charset="0"/>
              </a:rPr>
              <a:t> с 2 </a:t>
            </a:r>
            <a:r>
              <a:rPr lang="ru-RU" sz="2400" spc="-20" dirty="0" err="1" smtClean="0">
                <a:latin typeface="Times New Roman" pitchFamily="18" charset="0"/>
                <a:cs typeface="Times New Roman" pitchFamily="18" charset="0"/>
              </a:rPr>
              <a:t>MeV</a:t>
            </a:r>
            <a:r>
              <a:rPr lang="ru-RU" sz="2400" spc="-20" dirty="0" smtClean="0">
                <a:latin typeface="Times New Roman" pitchFamily="18" charset="0"/>
                <a:cs typeface="Times New Roman" pitchFamily="18" charset="0"/>
              </a:rPr>
              <a:t>. Но </a:t>
            </a:r>
            <a:r>
              <a:rPr lang="ru-RU" sz="2400" spc="-20" dirty="0" err="1" smtClean="0">
                <a:latin typeface="Times New Roman" pitchFamily="18" charset="0"/>
                <a:cs typeface="Times New Roman" pitchFamily="18" charset="0"/>
              </a:rPr>
              <a:t>трябват</a:t>
            </a:r>
            <a:r>
              <a:rPr lang="ru-RU" sz="2400" spc="-2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spc="-20" dirty="0" err="1" smtClean="0">
                <a:latin typeface="Times New Roman" pitchFamily="18" charset="0"/>
                <a:cs typeface="Times New Roman" pitchFamily="18" charset="0"/>
              </a:rPr>
              <a:t>бавни</a:t>
            </a:r>
            <a:r>
              <a:rPr lang="ru-RU" sz="2400" spc="-2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spc="-20" dirty="0" err="1" smtClean="0">
                <a:latin typeface="Times New Roman" pitchFamily="18" charset="0"/>
                <a:cs typeface="Times New Roman" pitchFamily="18" charset="0"/>
              </a:rPr>
              <a:t>неутрони</a:t>
            </a:r>
            <a:r>
              <a:rPr lang="ru-RU" sz="2400" spc="-2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400" spc="-20" dirty="0" err="1" smtClean="0">
                <a:latin typeface="Times New Roman" pitchFamily="18" charset="0"/>
                <a:cs typeface="Times New Roman" pitchFamily="18" charset="0"/>
              </a:rPr>
              <a:t>забавяне</a:t>
            </a:r>
            <a:r>
              <a:rPr lang="ru-RU" sz="2400" spc="-20" dirty="0" smtClean="0">
                <a:latin typeface="Times New Roman" pitchFamily="18" charset="0"/>
                <a:cs typeface="Times New Roman" pitchFamily="18" charset="0"/>
              </a:rPr>
              <a:t> (?). </a:t>
            </a:r>
            <a:r>
              <a:rPr lang="ru-RU" sz="2400" spc="-20" dirty="0" err="1" smtClean="0">
                <a:latin typeface="Times New Roman" pitchFamily="18" charset="0"/>
                <a:cs typeface="Times New Roman" pitchFamily="18" charset="0"/>
              </a:rPr>
              <a:t>Най-добрият</a:t>
            </a:r>
            <a:r>
              <a:rPr lang="ru-RU" sz="2400" spc="-2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spc="-20" dirty="0" err="1" smtClean="0">
                <a:latin typeface="Times New Roman" pitchFamily="18" charset="0"/>
                <a:cs typeface="Times New Roman" pitchFamily="18" charset="0"/>
              </a:rPr>
              <a:t>забавител</a:t>
            </a:r>
            <a:r>
              <a:rPr lang="ru-RU" sz="2400" spc="-20" dirty="0" smtClean="0">
                <a:latin typeface="Times New Roman" pitchFamily="18" charset="0"/>
                <a:cs typeface="Times New Roman" pitchFamily="18" charset="0"/>
              </a:rPr>
              <a:t> е Н, т. к. при </a:t>
            </a:r>
            <a:r>
              <a:rPr lang="ru-RU" sz="2400" spc="-20" dirty="0" err="1" smtClean="0">
                <a:latin typeface="Times New Roman" pitchFamily="18" charset="0"/>
                <a:cs typeface="Times New Roman" pitchFamily="18" charset="0"/>
              </a:rPr>
              <a:t>еласти</a:t>
            </a:r>
            <a:r>
              <a:rPr lang="ru-RU" sz="2400" spc="-20" dirty="0" smtClean="0">
                <a:latin typeface="Times New Roman" pitchFamily="18" charset="0"/>
                <a:cs typeface="Times New Roman" pitchFamily="18" charset="0"/>
              </a:rPr>
              <a:t>- </a:t>
            </a:r>
          </a:p>
          <a:p>
            <a:pPr>
              <a:lnSpc>
                <a:spcPts val="3800"/>
              </a:lnSpc>
              <a:buNone/>
            </a:pPr>
            <a:r>
              <a:rPr lang="ru-RU" sz="2400" spc="-2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400" spc="-20" dirty="0" err="1" smtClean="0">
                <a:latin typeface="Times New Roman" pitchFamily="18" charset="0"/>
                <a:cs typeface="Times New Roman" pitchFamily="18" charset="0"/>
              </a:rPr>
              <a:t>чен</a:t>
            </a:r>
            <a:r>
              <a:rPr lang="ru-RU" sz="2400" spc="-20" dirty="0" smtClean="0">
                <a:latin typeface="Times New Roman" pitchFamily="18" charset="0"/>
                <a:cs typeface="Times New Roman" pitchFamily="18" charset="0"/>
              </a:rPr>
              <a:t> удар </a:t>
            </a:r>
            <a:r>
              <a:rPr lang="ru-RU" sz="2400" spc="-20" dirty="0" err="1" smtClean="0">
                <a:latin typeface="Times New Roman" pitchFamily="18" charset="0"/>
                <a:cs typeface="Times New Roman" pitchFamily="18" charset="0"/>
              </a:rPr>
              <a:t>най-много</a:t>
            </a:r>
            <a:r>
              <a:rPr lang="ru-RU" sz="2400" spc="-2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spc="-20" dirty="0" err="1" smtClean="0">
                <a:latin typeface="Times New Roman" pitchFamily="18" charset="0"/>
                <a:cs typeface="Times New Roman" pitchFamily="18" charset="0"/>
              </a:rPr>
              <a:t>енергия</a:t>
            </a:r>
            <a:r>
              <a:rPr lang="ru-RU" sz="2400" spc="-20" dirty="0" smtClean="0">
                <a:latin typeface="Times New Roman" pitchFamily="18" charset="0"/>
                <a:cs typeface="Times New Roman" pitchFamily="18" charset="0"/>
              </a:rPr>
              <a:t> се </a:t>
            </a:r>
            <a:r>
              <a:rPr lang="ru-RU" sz="2400" spc="-20" dirty="0" err="1" smtClean="0">
                <a:latin typeface="Times New Roman" pitchFamily="18" charset="0"/>
                <a:cs typeface="Times New Roman" pitchFamily="18" charset="0"/>
              </a:rPr>
              <a:t>предава</a:t>
            </a:r>
            <a:r>
              <a:rPr lang="ru-RU" sz="2400" spc="-2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spc="-20" dirty="0" err="1" smtClean="0">
                <a:latin typeface="Times New Roman" pitchFamily="18" charset="0"/>
                <a:cs typeface="Times New Roman" pitchFamily="18" charset="0"/>
              </a:rPr>
              <a:t>ако</a:t>
            </a:r>
            <a:r>
              <a:rPr lang="ru-RU" sz="2400" spc="-2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spc="-20" dirty="0" err="1" smtClean="0">
                <a:latin typeface="Times New Roman" pitchFamily="18" charset="0"/>
                <a:cs typeface="Times New Roman" pitchFamily="18" charset="0"/>
              </a:rPr>
              <a:t>масите</a:t>
            </a:r>
            <a:r>
              <a:rPr lang="ru-RU" sz="2400" spc="-2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spc="-20" dirty="0" err="1" smtClean="0">
                <a:latin typeface="Times New Roman" pitchFamily="18" charset="0"/>
                <a:cs typeface="Times New Roman" pitchFamily="18" charset="0"/>
              </a:rPr>
              <a:t>частиците</a:t>
            </a:r>
            <a:r>
              <a:rPr lang="ru-RU" sz="2400" spc="-2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spc="-20" dirty="0" err="1" smtClean="0">
                <a:latin typeface="Times New Roman" pitchFamily="18" charset="0"/>
                <a:cs typeface="Times New Roman" pitchFamily="18" charset="0"/>
              </a:rPr>
              <a:t>са</a:t>
            </a:r>
            <a:r>
              <a:rPr lang="ru-RU" sz="2400" spc="-2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spc="-20" dirty="0" err="1" smtClean="0">
                <a:latin typeface="Times New Roman" pitchFamily="18" charset="0"/>
                <a:cs typeface="Times New Roman" pitchFamily="18" charset="0"/>
              </a:rPr>
              <a:t>ед-накви</a:t>
            </a:r>
            <a:r>
              <a:rPr lang="ru-RU" sz="2400" spc="-20" dirty="0" smtClean="0">
                <a:latin typeface="Times New Roman" pitchFamily="18" charset="0"/>
                <a:cs typeface="Times New Roman" pitchFamily="18" charset="0"/>
              </a:rPr>
              <a:t>. Н </a:t>
            </a:r>
            <a:r>
              <a:rPr lang="ru-RU" sz="2400" spc="-20" dirty="0" err="1" smtClean="0">
                <a:latin typeface="Times New Roman" pitchFamily="18" charset="0"/>
                <a:cs typeface="Times New Roman" pitchFamily="18" charset="0"/>
              </a:rPr>
              <a:t>обаче</a:t>
            </a:r>
            <a:r>
              <a:rPr lang="ru-RU" sz="2400" spc="-2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spc="-20" dirty="0" err="1" smtClean="0">
                <a:latin typeface="Times New Roman" pitchFamily="18" charset="0"/>
                <a:cs typeface="Times New Roman" pitchFamily="18" charset="0"/>
              </a:rPr>
              <a:t>лесно</a:t>
            </a:r>
            <a:r>
              <a:rPr lang="ru-RU" sz="2400" spc="-2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spc="-20" dirty="0" err="1" smtClean="0">
                <a:latin typeface="Times New Roman" pitchFamily="18" charset="0"/>
                <a:cs typeface="Times New Roman" pitchFamily="18" charset="0"/>
              </a:rPr>
              <a:t>поглъща</a:t>
            </a:r>
            <a:r>
              <a:rPr lang="ru-RU" sz="2400" spc="-2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spc="-20" dirty="0" err="1" smtClean="0">
                <a:latin typeface="Times New Roman" pitchFamily="18" charset="0"/>
                <a:cs typeface="Times New Roman" pitchFamily="18" charset="0"/>
              </a:rPr>
              <a:t>неутроните</a:t>
            </a:r>
            <a:r>
              <a:rPr lang="ru-RU" sz="2400" spc="-2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400" spc="-20" dirty="0" err="1" smtClean="0">
                <a:latin typeface="Times New Roman" pitchFamily="18" charset="0"/>
                <a:cs typeface="Times New Roman" pitchFamily="18" charset="0"/>
              </a:rPr>
              <a:t>затова</a:t>
            </a:r>
            <a:r>
              <a:rPr lang="ru-RU" sz="2400" spc="-2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spc="-20" dirty="0" err="1" smtClean="0">
                <a:latin typeface="Times New Roman" pitchFamily="18" charset="0"/>
                <a:cs typeface="Times New Roman" pitchFamily="18" charset="0"/>
              </a:rPr>
              <a:t>използват</a:t>
            </a:r>
            <a:r>
              <a:rPr lang="ru-RU" sz="2400" spc="-20" dirty="0" smtClean="0">
                <a:latin typeface="Times New Roman" pitchFamily="18" charset="0"/>
                <a:cs typeface="Times New Roman" pitchFamily="18" charset="0"/>
              </a:rPr>
              <a:t>       (в </a:t>
            </a:r>
          </a:p>
          <a:p>
            <a:pPr>
              <a:lnSpc>
                <a:spcPts val="3800"/>
              </a:lnSpc>
              <a:buNone/>
            </a:pPr>
            <a:r>
              <a:rPr lang="ru-RU" sz="2400" spc="-2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400" spc="-20" dirty="0" err="1" smtClean="0">
                <a:latin typeface="Times New Roman" pitchFamily="18" charset="0"/>
                <a:cs typeface="Times New Roman" pitchFamily="18" charset="0"/>
              </a:rPr>
              <a:t>тежка</a:t>
            </a:r>
            <a:r>
              <a:rPr lang="ru-RU" sz="2400" spc="-20" dirty="0" smtClean="0">
                <a:latin typeface="Times New Roman" pitchFamily="18" charset="0"/>
                <a:cs typeface="Times New Roman" pitchFamily="18" charset="0"/>
              </a:rPr>
              <a:t> вода), </a:t>
            </a:r>
            <a:r>
              <a:rPr lang="en-US" sz="2400" spc="-20" dirty="0" smtClean="0">
                <a:latin typeface="Times New Roman" pitchFamily="18" charset="0"/>
                <a:cs typeface="Times New Roman" pitchFamily="18" charset="0"/>
              </a:rPr>
              <a:t>C </a:t>
            </a:r>
            <a:r>
              <a:rPr lang="ru-RU" sz="2400" spc="-20" dirty="0" smtClean="0">
                <a:latin typeface="Times New Roman" pitchFamily="18" charset="0"/>
                <a:cs typeface="Times New Roman" pitchFamily="18" charset="0"/>
              </a:rPr>
              <a:t>или </a:t>
            </a:r>
            <a:r>
              <a:rPr lang="en-US" sz="2400" spc="-20" dirty="0" smtClean="0">
                <a:latin typeface="Times New Roman" pitchFamily="18" charset="0"/>
                <a:cs typeface="Times New Roman" pitchFamily="18" charset="0"/>
              </a:rPr>
              <a:t>Be</a:t>
            </a:r>
            <a:r>
              <a:rPr lang="ru-RU" sz="2400" spc="-2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spc="-20" dirty="0" err="1" smtClean="0">
                <a:latin typeface="Times New Roman" pitchFamily="18" charset="0"/>
                <a:cs typeface="Times New Roman" pitchFamily="18" charset="0"/>
              </a:rPr>
              <a:t>Забавителят</a:t>
            </a:r>
            <a:r>
              <a:rPr lang="ru-RU" sz="2400" spc="-20" dirty="0" smtClean="0">
                <a:latin typeface="Times New Roman" pitchFamily="18" charset="0"/>
                <a:cs typeface="Times New Roman" pitchFamily="18" charset="0"/>
              </a:rPr>
              <a:t> е </a:t>
            </a:r>
            <a:r>
              <a:rPr lang="ru-RU" sz="2400" spc="-20" dirty="0" err="1" smtClean="0">
                <a:latin typeface="Times New Roman" pitchFamily="18" charset="0"/>
                <a:cs typeface="Times New Roman" pitchFamily="18" charset="0"/>
              </a:rPr>
              <a:t>във</a:t>
            </a:r>
            <a:r>
              <a:rPr lang="ru-RU" sz="2400" spc="-20" dirty="0" smtClean="0">
                <a:latin typeface="Times New Roman" pitchFamily="18" charset="0"/>
                <a:cs typeface="Times New Roman" pitchFamily="18" charset="0"/>
              </a:rPr>
              <a:t> вид на </a:t>
            </a:r>
            <a:r>
              <a:rPr lang="ru-RU" sz="2400" spc="-20" dirty="0" err="1" smtClean="0">
                <a:latin typeface="Times New Roman" pitchFamily="18" charset="0"/>
                <a:cs typeface="Times New Roman" pitchFamily="18" charset="0"/>
              </a:rPr>
              <a:t>слоеве</a:t>
            </a:r>
            <a:r>
              <a:rPr lang="ru-RU" sz="2400" spc="-20" dirty="0" smtClean="0">
                <a:latin typeface="Times New Roman" pitchFamily="18" charset="0"/>
                <a:cs typeface="Times New Roman" pitchFamily="18" charset="0"/>
              </a:rPr>
              <a:t> м</a:t>
            </a:r>
            <a:r>
              <a:rPr lang="en-US" sz="2400" spc="-2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2400" spc="-20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2400" spc="-20" dirty="0" err="1" smtClean="0">
                <a:latin typeface="Times New Roman" pitchFamily="18" charset="0"/>
                <a:cs typeface="Times New Roman" pitchFamily="18" charset="0"/>
              </a:rPr>
              <a:t>горивот</a:t>
            </a:r>
            <a:r>
              <a:rPr lang="ru-RU" sz="2400" spc="-10" dirty="0" err="1" smtClean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400" spc="-1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spc="-1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3800"/>
              </a:lnSpc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 1 акт на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делене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се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отделя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Да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осигурим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за 1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денонощие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3800"/>
              </a:lnSpc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мощност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3000 МW.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Тогава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необходими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   акта на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делене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от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fission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Това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съответства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на                           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(тук       е</a:t>
            </a:r>
          </a:p>
          <a:p>
            <a:pPr>
              <a:lnSpc>
                <a:spcPts val="3800"/>
              </a:lnSpc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числото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на Авогадро).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Мощността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която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се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получава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при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изгаряне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pPr>
              <a:lnSpc>
                <a:spcPts val="3800"/>
              </a:lnSpc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то на 10 600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антрацит за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едно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денонощие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100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MW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т.е.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ядреното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гориво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е почти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милион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пъти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по-ефектив</a:t>
            </a: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но.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3800"/>
              </a:lnSpc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3300"/>
              </a:lnSpc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3300"/>
              </a:lnSpc>
              <a:buNone/>
            </a:pPr>
            <a:endParaRPr lang="bg-BG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3300"/>
              </a:lnSpc>
              <a:buNone/>
            </a:pPr>
            <a:endParaRPr lang="bg-BG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3300"/>
              </a:lnSpc>
              <a:buNone/>
            </a:pPr>
            <a:endParaRPr lang="bg-BG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3300"/>
              </a:lnSpc>
              <a:spcBef>
                <a:spcPts val="2400"/>
              </a:spcBef>
              <a:buNone/>
            </a:pPr>
            <a:endParaRPr lang="bg-BG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3300"/>
              </a:lnSpc>
              <a:spcBef>
                <a:spcPts val="0"/>
              </a:spcBef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bg-BG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3300"/>
              </a:lnSpc>
              <a:spcBef>
                <a:spcPts val="0"/>
              </a:spcBef>
              <a:buNone/>
            </a:pPr>
            <a:endParaRPr lang="bg-BG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3300"/>
              </a:lnSpc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</a:t>
            </a:r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72330" y="6564337"/>
            <a:ext cx="2133600" cy="365125"/>
          </a:xfrm>
        </p:spPr>
        <p:txBody>
          <a:bodyPr/>
          <a:lstStyle/>
          <a:p>
            <a:r>
              <a:rPr lang="en-US" dirty="0" smtClean="0"/>
              <a:t> </a:t>
            </a:r>
            <a:fld id="{2ADFFEBF-AC71-420D-9A36-DFCB78D0D215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604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042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042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0427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0429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0432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0972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0975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0978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0980" name="Rectangle 2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0981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0983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0985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715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715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354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93541" name="Object 5"/>
          <p:cNvGraphicFramePr>
            <a:graphicFrameLocks noChangeAspect="1"/>
          </p:cNvGraphicFramePr>
          <p:nvPr/>
        </p:nvGraphicFramePr>
        <p:xfrm>
          <a:off x="4214810" y="3566298"/>
          <a:ext cx="1188755" cy="408080"/>
        </p:xfrm>
        <a:graphic>
          <a:graphicData uri="http://schemas.openxmlformats.org/presentationml/2006/ole">
            <p:oleObj spid="_x0000_s193541" name="Equation" r:id="rId3" imgW="634449" imgH="215713" progId="Equation.DSMT4">
              <p:embed/>
            </p:oleObj>
          </a:graphicData>
        </a:graphic>
      </p:graphicFrame>
      <p:sp>
        <p:nvSpPr>
          <p:cNvPr id="19354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93543" name="Object 7"/>
          <p:cNvGraphicFramePr>
            <a:graphicFrameLocks noChangeAspect="1"/>
          </p:cNvGraphicFramePr>
          <p:nvPr/>
        </p:nvGraphicFramePr>
        <p:xfrm>
          <a:off x="5500693" y="3908518"/>
          <a:ext cx="2356947" cy="714380"/>
        </p:xfrm>
        <a:graphic>
          <a:graphicData uri="http://schemas.openxmlformats.org/presentationml/2006/ole">
            <p:oleObj spid="_x0000_s193543" name="Equation" r:id="rId4" imgW="1485720" imgH="444240" progId="Equation.DSMT4">
              <p:embed/>
            </p:oleObj>
          </a:graphicData>
        </a:graphic>
      </p:graphicFrame>
      <p:sp>
        <p:nvSpPr>
          <p:cNvPr id="193547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93546" name="Object 10"/>
          <p:cNvGraphicFramePr>
            <a:graphicFrameLocks noChangeAspect="1"/>
          </p:cNvGraphicFramePr>
          <p:nvPr/>
        </p:nvGraphicFramePr>
        <p:xfrm>
          <a:off x="5235285" y="4597759"/>
          <a:ext cx="2194235" cy="487378"/>
        </p:xfrm>
        <a:graphic>
          <a:graphicData uri="http://schemas.openxmlformats.org/presentationml/2006/ole">
            <p:oleObj spid="_x0000_s193546" name="Equation" r:id="rId5" imgW="1028520" imgH="228600" progId="Equation.DSMT4">
              <p:embed/>
            </p:oleObj>
          </a:graphicData>
        </a:graphic>
      </p:graphicFrame>
      <p:graphicFrame>
        <p:nvGraphicFramePr>
          <p:cNvPr id="193548" name="Object 12"/>
          <p:cNvGraphicFramePr>
            <a:graphicFrameLocks noChangeAspect="1"/>
          </p:cNvGraphicFramePr>
          <p:nvPr/>
        </p:nvGraphicFramePr>
        <p:xfrm>
          <a:off x="7929586" y="4602830"/>
          <a:ext cx="422669" cy="397806"/>
        </p:xfrm>
        <a:graphic>
          <a:graphicData uri="http://schemas.openxmlformats.org/presentationml/2006/ole">
            <p:oleObj spid="_x0000_s193548" name="Equation" r:id="rId6" imgW="215640" imgH="203040" progId="Equation.DSMT4">
              <p:embed/>
            </p:oleObj>
          </a:graphicData>
        </a:graphic>
      </p:graphicFrame>
      <p:graphicFrame>
        <p:nvGraphicFramePr>
          <p:cNvPr id="193549" name="Object 13"/>
          <p:cNvGraphicFramePr>
            <a:graphicFrameLocks noChangeAspect="1"/>
          </p:cNvGraphicFramePr>
          <p:nvPr/>
        </p:nvGraphicFramePr>
        <p:xfrm>
          <a:off x="7786710" y="2388252"/>
          <a:ext cx="500066" cy="737211"/>
        </p:xfrm>
        <a:graphic>
          <a:graphicData uri="http://schemas.openxmlformats.org/presentationml/2006/ole">
            <p:oleObj spid="_x0000_s193549" name="Equation" r:id="rId7" imgW="164880" imgH="24120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42900"/>
            <a:ext cx="9144000" cy="571504"/>
          </a:xfrm>
        </p:spPr>
        <p:txBody>
          <a:bodyPr>
            <a:noAutofit/>
          </a:bodyPr>
          <a:lstStyle/>
          <a:p>
            <a:r>
              <a:rPr lang="bg-BG" sz="2400" b="1" cap="all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cap="all" dirty="0" smtClean="0">
                <a:latin typeface="Times New Roman" pitchFamily="18" charset="0"/>
                <a:cs typeface="Times New Roman" pitchFamily="18" charset="0"/>
              </a:rPr>
              <a:t>§ 18.3.</a:t>
            </a:r>
            <a:r>
              <a:rPr lang="en-US" sz="2400" b="1" cap="all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cap="all" dirty="0" smtClean="0">
                <a:latin typeface="Times New Roman" pitchFamily="18" charset="0"/>
                <a:cs typeface="Times New Roman" pitchFamily="18" charset="0"/>
              </a:rPr>
              <a:t>ДЕЛЕНЕ</a:t>
            </a:r>
            <a:endParaRPr lang="en-US" sz="2400" b="1" cap="al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428660" y="571504"/>
            <a:ext cx="10001320" cy="6572272"/>
          </a:xfrm>
        </p:spPr>
        <p:txBody>
          <a:bodyPr>
            <a:noAutofit/>
          </a:bodyPr>
          <a:lstStyle/>
          <a:p>
            <a:pPr>
              <a:lnSpc>
                <a:spcPts val="4000"/>
              </a:lnSpc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• 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Ядрена (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атомна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енергетика</a:t>
            </a:r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4000"/>
              </a:lnSpc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деленето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тежките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ядра се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отделя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енергия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На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тези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принципи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възниква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енергетика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използване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енергията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ядрото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при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неговото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делене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наречена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ядрена или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атомна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енергетика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Обикновено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под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атомна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или ядрена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енергетика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се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разбират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атомните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електроцентрали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4000"/>
              </a:lnSpc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(АЕЦ), в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които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работят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реактори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използващи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верижната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реакция. В</a:t>
            </a:r>
          </a:p>
          <a:p>
            <a:pPr>
              <a:lnSpc>
                <a:spcPts val="4000"/>
              </a:lnSpc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момента в света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има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около 500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ядрени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енергетични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реактора. В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мно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pPr>
              <a:lnSpc>
                <a:spcPts val="4000"/>
              </a:lnSpc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го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страни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(Франция,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Белгия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Южна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Корея, Швеция и др.)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повече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от</a:t>
            </a:r>
          </a:p>
          <a:p>
            <a:pPr>
              <a:lnSpc>
                <a:spcPts val="4000"/>
              </a:lnSpc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половината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енергия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се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изработва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 АЕЦ.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Най-мощни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централите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ts val="4000"/>
              </a:lnSpc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в САЩ,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следвани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от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тези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във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Франция.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Първата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АЕЦ е построена в СССР.</a:t>
            </a:r>
          </a:p>
          <a:p>
            <a:pPr>
              <a:lnSpc>
                <a:spcPts val="4000"/>
              </a:lnSpc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endParaRPr lang="bg-BG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4000"/>
              </a:lnSpc>
              <a:spcBef>
                <a:spcPts val="0"/>
              </a:spcBef>
              <a:buNone/>
            </a:pPr>
            <a:endParaRPr lang="bg-BG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4000"/>
              </a:lnSpc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</a:t>
            </a:r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72330" y="6564337"/>
            <a:ext cx="2133600" cy="365125"/>
          </a:xfrm>
        </p:spPr>
        <p:txBody>
          <a:bodyPr/>
          <a:lstStyle/>
          <a:p>
            <a:r>
              <a:rPr lang="en-US" dirty="0" smtClean="0"/>
              <a:t> </a:t>
            </a:r>
            <a:fld id="{2ADFFEBF-AC71-420D-9A36-DFCB78D0D215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604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042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042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0427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0429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0432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0972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0975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0978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0980" name="Rectangle 2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0981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0983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0985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715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715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354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354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3547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42900"/>
            <a:ext cx="9144000" cy="571504"/>
          </a:xfrm>
        </p:spPr>
        <p:txBody>
          <a:bodyPr>
            <a:noAutofit/>
          </a:bodyPr>
          <a:lstStyle/>
          <a:p>
            <a:r>
              <a:rPr lang="bg-BG" sz="2400" b="1" cap="all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cap="all" dirty="0" smtClean="0">
                <a:latin typeface="Times New Roman" pitchFamily="18" charset="0"/>
                <a:cs typeface="Times New Roman" pitchFamily="18" charset="0"/>
              </a:rPr>
              <a:t>§ 18.3.</a:t>
            </a:r>
            <a:r>
              <a:rPr lang="en-US" sz="2400" b="1" cap="all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cap="all" dirty="0" smtClean="0">
                <a:latin typeface="Times New Roman" pitchFamily="18" charset="0"/>
                <a:cs typeface="Times New Roman" pitchFamily="18" charset="0"/>
              </a:rPr>
              <a:t>ДЕЛЕНЕ</a:t>
            </a:r>
            <a:endParaRPr lang="en-US" sz="2400" b="1" cap="al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428660" y="428604"/>
            <a:ext cx="10001320" cy="6572272"/>
          </a:xfrm>
        </p:spPr>
        <p:txBody>
          <a:bodyPr>
            <a:noAutofit/>
          </a:bodyPr>
          <a:lstStyle/>
          <a:p>
            <a:pPr>
              <a:lnSpc>
                <a:spcPts val="4000"/>
              </a:lnSpc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• 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Закъсняващи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неутрони</a:t>
            </a:r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Ако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във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верижната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реакция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участват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само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неутроните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от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деленето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то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се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управлявала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трудно и с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голям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риск.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Времето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на живот на по-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коление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неутрони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е           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Ако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нарас</a:t>
            </a:r>
            <a:r>
              <a:rPr lang="bg-BG" sz="2400" dirty="0" err="1" smtClean="0">
                <a:latin typeface="Times New Roman" pitchFamily="18" charset="0"/>
                <a:cs typeface="Times New Roman" pitchFamily="18" charset="0"/>
              </a:rPr>
              <a:t>тването</a:t>
            </a: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 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то за 1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броят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на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неутроните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нараства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150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пъти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т.е.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ще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се получи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взрив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Устойчи-востта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управляемата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верижна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реакция се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постига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със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закъсняващи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неутрони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Те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възникват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след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бавното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β-разпадане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парчетата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на де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лене, в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които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се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образуват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възбудени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ядра с малка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енергия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Тези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ядра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веднага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отделят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неутрони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Закъсняването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се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определя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от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времето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β-разпадането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достига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няколко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десетки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секунди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протичане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верижното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делене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образува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радиоактивен бром.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Крайните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стабилни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продукти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изотопите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на                      След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β-разпадане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 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брома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възбуденото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ядро на криптона се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освобожда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от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неутрона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бавен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Неутронът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появява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56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s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след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деленето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bg-BG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None/>
            </a:pPr>
            <a:endParaRPr lang="bg-BG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</a:t>
            </a:r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72330" y="6564337"/>
            <a:ext cx="2133600" cy="365125"/>
          </a:xfrm>
        </p:spPr>
        <p:txBody>
          <a:bodyPr/>
          <a:lstStyle/>
          <a:p>
            <a:r>
              <a:rPr lang="en-US" dirty="0" smtClean="0"/>
              <a:t> </a:t>
            </a:r>
            <a:fld id="{2ADFFEBF-AC71-420D-9A36-DFCB78D0D215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604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042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042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0427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0429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0432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0972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0975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0978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0980" name="Rectangle 2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0981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0983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0985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715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715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354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354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3547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68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06849" name="Object 1"/>
          <p:cNvGraphicFramePr>
            <a:graphicFrameLocks noChangeAspect="1"/>
          </p:cNvGraphicFramePr>
          <p:nvPr/>
        </p:nvGraphicFramePr>
        <p:xfrm>
          <a:off x="2571736" y="1928802"/>
          <a:ext cx="833387" cy="357166"/>
        </p:xfrm>
        <a:graphic>
          <a:graphicData uri="http://schemas.openxmlformats.org/presentationml/2006/ole">
            <p:oleObj spid="_x0000_s206849" name="Equation" r:id="rId3" imgW="469696" imgH="203112" progId="Equation.DSMT4">
              <p:embed/>
            </p:oleObj>
          </a:graphicData>
        </a:graphic>
      </p:graphicFrame>
      <p:sp>
        <p:nvSpPr>
          <p:cNvPr id="2068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06851" name="Object 3"/>
          <p:cNvGraphicFramePr>
            <a:graphicFrameLocks noChangeAspect="1"/>
          </p:cNvGraphicFramePr>
          <p:nvPr/>
        </p:nvGraphicFramePr>
        <p:xfrm>
          <a:off x="5929322" y="1961799"/>
          <a:ext cx="1143008" cy="344717"/>
        </p:xfrm>
        <a:graphic>
          <a:graphicData uri="http://schemas.openxmlformats.org/presentationml/2006/ole">
            <p:oleObj spid="_x0000_s206851" name="Equation" r:id="rId4" imgW="596641" imgH="177723" progId="Equation.DSMT4">
              <p:embed/>
            </p:oleObj>
          </a:graphicData>
        </a:graphic>
      </p:graphicFrame>
      <p:pic>
        <p:nvPicPr>
          <p:cNvPr id="2068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4685825"/>
            <a:ext cx="2957501" cy="217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06854" name="Object 6"/>
          <p:cNvGraphicFramePr>
            <a:graphicFrameLocks noChangeAspect="1"/>
          </p:cNvGraphicFramePr>
          <p:nvPr/>
        </p:nvGraphicFramePr>
        <p:xfrm>
          <a:off x="5051518" y="5357826"/>
          <a:ext cx="1357322" cy="452441"/>
        </p:xfrm>
        <a:graphic>
          <a:graphicData uri="http://schemas.openxmlformats.org/presentationml/2006/ole">
            <p:oleObj spid="_x0000_s206854" name="Equation" r:id="rId6" imgW="685800" imgH="22860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42900"/>
            <a:ext cx="9144000" cy="571504"/>
          </a:xfrm>
        </p:spPr>
        <p:txBody>
          <a:bodyPr>
            <a:noAutofit/>
          </a:bodyPr>
          <a:lstStyle/>
          <a:p>
            <a:r>
              <a:rPr lang="bg-BG" sz="2400" b="1" cap="all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cap="all" dirty="0" smtClean="0">
                <a:latin typeface="Times New Roman" pitchFamily="18" charset="0"/>
                <a:cs typeface="Times New Roman" pitchFamily="18" charset="0"/>
              </a:rPr>
              <a:t>§ 18.3.</a:t>
            </a:r>
            <a:r>
              <a:rPr lang="en-US" sz="2400" b="1" cap="all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cap="all" dirty="0" smtClean="0">
                <a:latin typeface="Times New Roman" pitchFamily="18" charset="0"/>
                <a:cs typeface="Times New Roman" pitchFamily="18" charset="0"/>
              </a:rPr>
              <a:t>ДЕЛЕНЕ</a:t>
            </a:r>
            <a:endParaRPr lang="en-US" sz="2400" b="1" cap="al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428660" y="214290"/>
            <a:ext cx="10001320" cy="6572272"/>
          </a:xfrm>
        </p:spPr>
        <p:txBody>
          <a:bodyPr>
            <a:noAutofit/>
          </a:bodyPr>
          <a:lstStyle/>
          <a:p>
            <a:pPr>
              <a:lnSpc>
                <a:spcPts val="4000"/>
              </a:lnSpc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• 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Действие на реактор</a:t>
            </a:r>
          </a:p>
          <a:p>
            <a:pPr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2400" dirty="0" smtClean="0">
                <a:latin typeface="Times New Roman"/>
              </a:rPr>
              <a:t>В </a:t>
            </a:r>
            <a:r>
              <a:rPr lang="ru-RU" sz="2400" dirty="0" err="1" smtClean="0">
                <a:latin typeface="Times New Roman"/>
              </a:rPr>
              <a:t>съвременните</a:t>
            </a:r>
            <a:r>
              <a:rPr lang="ru-RU" sz="2400" dirty="0" smtClean="0">
                <a:latin typeface="Times New Roman"/>
              </a:rPr>
              <a:t> АЕЦ се </a:t>
            </a:r>
            <a:r>
              <a:rPr lang="ru-RU" sz="2400" dirty="0" err="1" smtClean="0">
                <a:latin typeface="Times New Roman"/>
              </a:rPr>
              <a:t>използват</a:t>
            </a:r>
            <a:r>
              <a:rPr lang="ru-RU" sz="2400" dirty="0" smtClean="0">
                <a:latin typeface="Times New Roman"/>
              </a:rPr>
              <a:t> </a:t>
            </a:r>
            <a:r>
              <a:rPr lang="ru-RU" sz="2400" dirty="0" err="1" smtClean="0">
                <a:latin typeface="Times New Roman"/>
              </a:rPr>
              <a:t>няколко</a:t>
            </a:r>
            <a:r>
              <a:rPr lang="ru-RU" sz="2400" dirty="0" smtClean="0">
                <a:latin typeface="Times New Roman"/>
              </a:rPr>
              <a:t> вида </a:t>
            </a:r>
            <a:r>
              <a:rPr lang="ru-RU" sz="2400" i="1" dirty="0" err="1" smtClean="0">
                <a:latin typeface="Times New Roman"/>
              </a:rPr>
              <a:t>реактори</a:t>
            </a:r>
            <a:r>
              <a:rPr lang="ru-RU" sz="2400" dirty="0" smtClean="0">
                <a:latin typeface="Times New Roman"/>
              </a:rPr>
              <a:t>. За </a:t>
            </a:r>
            <a:r>
              <a:rPr lang="ru-RU" sz="2400" dirty="0" err="1" smtClean="0">
                <a:latin typeface="Times New Roman"/>
              </a:rPr>
              <a:t>заба-вител</a:t>
            </a:r>
            <a:r>
              <a:rPr lang="ru-RU" sz="2400" dirty="0" smtClean="0">
                <a:latin typeface="Times New Roman"/>
              </a:rPr>
              <a:t> в </a:t>
            </a:r>
            <a:r>
              <a:rPr lang="ru-RU" sz="2400" dirty="0" err="1" smtClean="0">
                <a:latin typeface="Times New Roman"/>
              </a:rPr>
              <a:t>съвременните</a:t>
            </a:r>
            <a:r>
              <a:rPr lang="ru-RU" sz="2400" dirty="0" smtClean="0">
                <a:latin typeface="Times New Roman"/>
              </a:rPr>
              <a:t> </a:t>
            </a:r>
            <a:r>
              <a:rPr lang="ru-RU" sz="2400" dirty="0" err="1" smtClean="0">
                <a:latin typeface="Times New Roman"/>
              </a:rPr>
              <a:t>реактори</a:t>
            </a:r>
            <a:r>
              <a:rPr lang="ru-RU" sz="2400" dirty="0" smtClean="0">
                <a:latin typeface="Times New Roman"/>
              </a:rPr>
              <a:t> се </a:t>
            </a:r>
            <a:r>
              <a:rPr lang="ru-RU" sz="2400" dirty="0" err="1" smtClean="0">
                <a:latin typeface="Times New Roman"/>
              </a:rPr>
              <a:t>използва</a:t>
            </a:r>
            <a:r>
              <a:rPr lang="ru-RU" sz="2400" dirty="0" smtClean="0">
                <a:latin typeface="Times New Roman"/>
              </a:rPr>
              <a:t> графит или </a:t>
            </a:r>
            <a:r>
              <a:rPr lang="ru-RU" sz="2400" dirty="0" err="1" smtClean="0">
                <a:latin typeface="Times New Roman"/>
              </a:rPr>
              <a:t>тежка</a:t>
            </a:r>
            <a:r>
              <a:rPr lang="ru-RU" sz="2400" dirty="0" smtClean="0">
                <a:latin typeface="Times New Roman"/>
              </a:rPr>
              <a:t> вода </a:t>
            </a:r>
          </a:p>
          <a:p>
            <a:pPr>
              <a:buNone/>
            </a:pPr>
            <a:r>
              <a:rPr lang="ru-RU" sz="2400" dirty="0" smtClean="0">
                <a:latin typeface="Times New Roman"/>
              </a:rPr>
              <a:t>    (1). За ядрено </a:t>
            </a:r>
            <a:r>
              <a:rPr lang="ru-RU" sz="2400" dirty="0" err="1" smtClean="0">
                <a:latin typeface="Times New Roman"/>
              </a:rPr>
              <a:t>гориво</a:t>
            </a:r>
            <a:r>
              <a:rPr lang="ru-RU" sz="2400" dirty="0" smtClean="0">
                <a:latin typeface="Times New Roman"/>
              </a:rPr>
              <a:t> </a:t>
            </a:r>
            <a:r>
              <a:rPr lang="ru-RU" sz="2400" dirty="0" err="1" smtClean="0">
                <a:latin typeface="Times New Roman"/>
              </a:rPr>
              <a:t>като</a:t>
            </a:r>
            <a:r>
              <a:rPr lang="ru-RU" sz="2400" dirty="0" smtClean="0">
                <a:latin typeface="Times New Roman"/>
              </a:rPr>
              <a:t> правило се </a:t>
            </a:r>
            <a:r>
              <a:rPr lang="ru-RU" sz="2400" dirty="0" err="1" smtClean="0">
                <a:latin typeface="Times New Roman"/>
              </a:rPr>
              <a:t>използва</a:t>
            </a:r>
            <a:r>
              <a:rPr lang="ru-RU" sz="2400" dirty="0" smtClean="0">
                <a:latin typeface="Times New Roman"/>
              </a:rPr>
              <a:t> </a:t>
            </a:r>
            <a:r>
              <a:rPr lang="ru-RU" sz="2400" dirty="0" err="1" smtClean="0">
                <a:latin typeface="Times New Roman"/>
              </a:rPr>
              <a:t>обогатен</a:t>
            </a:r>
            <a:r>
              <a:rPr lang="ru-RU" sz="2400" dirty="0" smtClean="0">
                <a:latin typeface="Times New Roman"/>
              </a:rPr>
              <a:t> (</a:t>
            </a:r>
            <a:r>
              <a:rPr lang="ru-RU" sz="2400" dirty="0" err="1" smtClean="0">
                <a:latin typeface="Times New Roman"/>
              </a:rPr>
              <a:t>леко</a:t>
            </a:r>
            <a:r>
              <a:rPr lang="ru-RU" sz="2400" dirty="0" smtClean="0">
                <a:latin typeface="Times New Roman"/>
              </a:rPr>
              <a:t>) с      </a:t>
            </a:r>
          </a:p>
          <a:p>
            <a:pPr>
              <a:buNone/>
            </a:pPr>
            <a:r>
              <a:rPr lang="ru-RU" sz="2400" dirty="0" smtClean="0">
                <a:latin typeface="Times New Roman"/>
              </a:rPr>
              <a:t>    естествен уран. </a:t>
            </a:r>
            <a:r>
              <a:rPr lang="ru-RU" sz="2400" dirty="0" err="1" smtClean="0">
                <a:latin typeface="Times New Roman"/>
              </a:rPr>
              <a:t>Регулиращите</a:t>
            </a:r>
            <a:r>
              <a:rPr lang="ru-RU" sz="2400" dirty="0" smtClean="0">
                <a:latin typeface="Times New Roman"/>
              </a:rPr>
              <a:t> </a:t>
            </a:r>
            <a:r>
              <a:rPr lang="ru-RU" sz="2400" dirty="0" err="1" smtClean="0">
                <a:latin typeface="Times New Roman"/>
              </a:rPr>
              <a:t>пръти</a:t>
            </a:r>
            <a:r>
              <a:rPr lang="ru-RU" sz="2400" dirty="0" smtClean="0">
                <a:latin typeface="Times New Roman"/>
              </a:rPr>
              <a:t> се правят от </a:t>
            </a:r>
            <a:r>
              <a:rPr lang="ru-RU" sz="2400" dirty="0" err="1" smtClean="0">
                <a:latin typeface="Times New Roman"/>
              </a:rPr>
              <a:t>Cd</a:t>
            </a:r>
            <a:r>
              <a:rPr lang="ru-RU" sz="2400" dirty="0" smtClean="0">
                <a:latin typeface="Times New Roman"/>
              </a:rPr>
              <a:t> и B(3) – те </a:t>
            </a:r>
            <a:r>
              <a:rPr lang="ru-RU" sz="2400" dirty="0" err="1" smtClean="0">
                <a:latin typeface="Times New Roman"/>
              </a:rPr>
              <a:t>имат</a:t>
            </a:r>
            <a:endParaRPr lang="ru-RU" sz="2400" dirty="0" smtClean="0">
              <a:latin typeface="Times New Roman"/>
            </a:endParaRPr>
          </a:p>
          <a:p>
            <a:pPr>
              <a:buNone/>
            </a:pPr>
            <a:r>
              <a:rPr lang="ru-RU" sz="2400" dirty="0" smtClean="0">
                <a:latin typeface="Times New Roman"/>
              </a:rPr>
              <a:t>    </a:t>
            </a:r>
            <a:r>
              <a:rPr lang="ru-RU" sz="2400" dirty="0" err="1" smtClean="0">
                <a:latin typeface="Times New Roman"/>
              </a:rPr>
              <a:t>голямо</a:t>
            </a:r>
            <a:r>
              <a:rPr lang="ru-RU" sz="2400" dirty="0" smtClean="0">
                <a:latin typeface="Times New Roman"/>
              </a:rPr>
              <a:t> сечение на </a:t>
            </a:r>
            <a:r>
              <a:rPr lang="ru-RU" sz="2400" dirty="0" err="1" smtClean="0">
                <a:latin typeface="Times New Roman"/>
              </a:rPr>
              <a:t>поглъщане</a:t>
            </a:r>
            <a:r>
              <a:rPr lang="ru-RU" sz="2400" dirty="0" smtClean="0">
                <a:latin typeface="Times New Roman"/>
              </a:rPr>
              <a:t> </a:t>
            </a:r>
            <a:r>
              <a:rPr lang="ru-RU" sz="2400" dirty="0" err="1" smtClean="0">
                <a:latin typeface="Times New Roman"/>
              </a:rPr>
              <a:t>на</a:t>
            </a:r>
            <a:r>
              <a:rPr lang="ru-RU" sz="2400" dirty="0" smtClean="0">
                <a:latin typeface="Times New Roman"/>
              </a:rPr>
              <a:t> </a:t>
            </a:r>
            <a:r>
              <a:rPr lang="ru-RU" sz="2400" dirty="0" err="1" smtClean="0">
                <a:latin typeface="Times New Roman"/>
              </a:rPr>
              <a:t>топлинните</a:t>
            </a:r>
            <a:r>
              <a:rPr lang="ru-RU" sz="2400" dirty="0" smtClean="0">
                <a:latin typeface="Times New Roman"/>
              </a:rPr>
              <a:t> </a:t>
            </a:r>
            <a:r>
              <a:rPr lang="ru-RU" sz="2400" dirty="0" err="1" smtClean="0">
                <a:latin typeface="Times New Roman"/>
              </a:rPr>
              <a:t>неутрони</a:t>
            </a:r>
            <a:r>
              <a:rPr lang="ru-RU" sz="2400" dirty="0" smtClean="0">
                <a:latin typeface="Times New Roman"/>
              </a:rPr>
              <a:t> и </a:t>
            </a:r>
            <a:r>
              <a:rPr lang="ru-RU" sz="2400" dirty="0" err="1" smtClean="0">
                <a:latin typeface="Times New Roman"/>
              </a:rPr>
              <a:t>вкарването</a:t>
            </a:r>
            <a:r>
              <a:rPr lang="ru-RU" sz="2400" dirty="0" smtClean="0">
                <a:latin typeface="Times New Roman"/>
              </a:rPr>
              <a:t> (</a:t>
            </a:r>
            <a:r>
              <a:rPr lang="ru-RU" sz="2400" dirty="0" err="1" smtClean="0">
                <a:latin typeface="Times New Roman"/>
              </a:rPr>
              <a:t>изкарването</a:t>
            </a:r>
            <a:r>
              <a:rPr lang="ru-RU" sz="2400" dirty="0" smtClean="0">
                <a:latin typeface="Times New Roman"/>
              </a:rPr>
              <a:t>) им води до </a:t>
            </a:r>
            <a:r>
              <a:rPr lang="ru-RU" sz="2400" dirty="0" err="1" smtClean="0">
                <a:latin typeface="Times New Roman"/>
              </a:rPr>
              <a:t>ефективно</a:t>
            </a:r>
            <a:r>
              <a:rPr lang="ru-RU" sz="2400" dirty="0" smtClean="0">
                <a:latin typeface="Times New Roman"/>
              </a:rPr>
              <a:t> </a:t>
            </a:r>
            <a:r>
              <a:rPr lang="ru-RU" sz="2400" dirty="0" err="1" smtClean="0">
                <a:latin typeface="Times New Roman"/>
              </a:rPr>
              <a:t>намаляване</a:t>
            </a:r>
            <a:r>
              <a:rPr lang="ru-RU" sz="2400" dirty="0" smtClean="0">
                <a:latin typeface="Times New Roman"/>
              </a:rPr>
              <a:t> (</a:t>
            </a:r>
            <a:r>
              <a:rPr lang="ru-RU" sz="2400" dirty="0" err="1" smtClean="0">
                <a:latin typeface="Times New Roman"/>
              </a:rPr>
              <a:t>увеличаване</a:t>
            </a:r>
            <a:r>
              <a:rPr lang="ru-RU" sz="2400" dirty="0" smtClean="0">
                <a:latin typeface="Times New Roman"/>
              </a:rPr>
              <a:t>) на </a:t>
            </a:r>
            <a:r>
              <a:rPr lang="ru-RU" sz="2400" dirty="0" err="1" smtClean="0">
                <a:latin typeface="Times New Roman"/>
              </a:rPr>
              <a:t>енергията</a:t>
            </a:r>
            <a:r>
              <a:rPr lang="ru-RU" sz="2400" dirty="0" smtClean="0">
                <a:latin typeface="Times New Roman"/>
              </a:rPr>
              <a:t> </a:t>
            </a:r>
            <a:r>
              <a:rPr lang="ru-RU" sz="2400" dirty="0" err="1" smtClean="0">
                <a:latin typeface="Times New Roman"/>
              </a:rPr>
              <a:t>на</a:t>
            </a:r>
            <a:r>
              <a:rPr lang="ru-RU" sz="2400" dirty="0" smtClean="0">
                <a:latin typeface="Times New Roman"/>
              </a:rPr>
              <a:t> реактора.</a:t>
            </a:r>
          </a:p>
          <a:p>
            <a:pPr>
              <a:buNone/>
            </a:pPr>
            <a:endParaRPr lang="ru-RU" sz="2400" dirty="0" smtClean="0">
              <a:latin typeface="Times New Roman"/>
            </a:endParaRPr>
          </a:p>
          <a:p>
            <a:pPr>
              <a:buNone/>
            </a:pPr>
            <a:endParaRPr lang="ru-RU" sz="2400" dirty="0" smtClean="0">
              <a:latin typeface="Times New Roman"/>
            </a:endParaRPr>
          </a:p>
          <a:p>
            <a:pPr>
              <a:buNone/>
            </a:pPr>
            <a:r>
              <a:rPr lang="ru-RU" sz="2400" dirty="0" smtClean="0">
                <a:latin typeface="Times New Roman"/>
              </a:rPr>
              <a:t>    </a:t>
            </a:r>
          </a:p>
          <a:p>
            <a:pPr>
              <a:buNone/>
            </a:pPr>
            <a:r>
              <a:rPr lang="ru-RU" sz="2400" dirty="0" smtClean="0">
                <a:latin typeface="Times New Roman"/>
              </a:rPr>
              <a:t>    </a:t>
            </a:r>
            <a:r>
              <a:rPr lang="ru-RU" sz="2400" dirty="0" err="1" smtClean="0">
                <a:latin typeface="Times New Roman"/>
              </a:rPr>
              <a:t>Нека</a:t>
            </a:r>
            <a:r>
              <a:rPr lang="ru-RU" sz="2400" dirty="0" smtClean="0">
                <a:latin typeface="Times New Roman"/>
              </a:rPr>
              <a:t> </a:t>
            </a:r>
            <a:r>
              <a:rPr lang="ru-RU" sz="2400" dirty="0" err="1" smtClean="0">
                <a:latin typeface="Times New Roman"/>
              </a:rPr>
              <a:t>споменем</a:t>
            </a:r>
            <a:r>
              <a:rPr lang="ru-RU" sz="2400" dirty="0" smtClean="0">
                <a:latin typeface="Times New Roman"/>
              </a:rPr>
              <a:t> и един </a:t>
            </a:r>
            <a:r>
              <a:rPr lang="ru-RU" sz="2400" dirty="0" err="1" smtClean="0">
                <a:latin typeface="Times New Roman"/>
              </a:rPr>
              <a:t>съвременен</a:t>
            </a:r>
            <a:r>
              <a:rPr lang="ru-RU" sz="2400" dirty="0" smtClean="0">
                <a:latin typeface="Times New Roman"/>
              </a:rPr>
              <a:t> реактор, наречен </a:t>
            </a:r>
            <a:r>
              <a:rPr lang="ru-RU" sz="2400" dirty="0" err="1" smtClean="0">
                <a:latin typeface="Times New Roman"/>
              </a:rPr>
              <a:t>размножителен</a:t>
            </a:r>
            <a:r>
              <a:rPr lang="ru-RU" sz="2400" dirty="0" smtClean="0">
                <a:latin typeface="Times New Roman"/>
              </a:rPr>
              <a:t> или </a:t>
            </a:r>
            <a:r>
              <a:rPr lang="ru-RU" sz="2400" dirty="0" err="1" smtClean="0">
                <a:latin typeface="Times New Roman"/>
              </a:rPr>
              <a:t>брийдър</a:t>
            </a:r>
            <a:r>
              <a:rPr lang="ru-RU" sz="2400" dirty="0" smtClean="0">
                <a:latin typeface="Times New Roman"/>
              </a:rPr>
              <a:t> (</a:t>
            </a:r>
            <a:r>
              <a:rPr lang="ru-RU" sz="2400" dirty="0" err="1" smtClean="0">
                <a:latin typeface="Times New Roman"/>
              </a:rPr>
              <a:t>breeder</a:t>
            </a:r>
            <a:r>
              <a:rPr lang="ru-RU" sz="2400" dirty="0" smtClean="0">
                <a:latin typeface="Times New Roman"/>
              </a:rPr>
              <a:t>). </a:t>
            </a:r>
          </a:p>
          <a:p>
            <a:pPr>
              <a:buNone/>
            </a:pPr>
            <a:endParaRPr lang="bg-BG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None/>
            </a:pPr>
            <a:endParaRPr lang="bg-BG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</a:t>
            </a:r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72330" y="6564337"/>
            <a:ext cx="2133600" cy="365125"/>
          </a:xfrm>
        </p:spPr>
        <p:txBody>
          <a:bodyPr/>
          <a:lstStyle/>
          <a:p>
            <a:r>
              <a:rPr lang="en-US" dirty="0" smtClean="0"/>
              <a:t> </a:t>
            </a:r>
            <a:fld id="{2ADFFEBF-AC71-420D-9A36-DFCB78D0D215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604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042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042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0427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0429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0432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0972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0975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0978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0980" name="Rectangle 2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0981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0983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0985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715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715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354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354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3547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68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68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2323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3286124"/>
            <a:ext cx="2428892" cy="169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323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23238" name="Object 6"/>
          <p:cNvGraphicFramePr>
            <a:graphicFrameLocks noChangeAspect="1"/>
          </p:cNvGraphicFramePr>
          <p:nvPr/>
        </p:nvGraphicFramePr>
        <p:xfrm>
          <a:off x="8358246" y="1635488"/>
          <a:ext cx="500034" cy="375026"/>
        </p:xfrm>
        <a:graphic>
          <a:graphicData uri="http://schemas.openxmlformats.org/presentationml/2006/ole">
            <p:oleObj spid="_x0000_s223238" name="Equation" r:id="rId4" imgW="304668" imgH="228501" progId="Equation.DSMT4">
              <p:embed/>
            </p:oleObj>
          </a:graphicData>
        </a:graphic>
      </p:graphicFrame>
      <p:sp>
        <p:nvSpPr>
          <p:cNvPr id="223241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23240" name="Object 8"/>
          <p:cNvGraphicFramePr>
            <a:graphicFrameLocks noChangeAspect="1"/>
          </p:cNvGraphicFramePr>
          <p:nvPr/>
        </p:nvGraphicFramePr>
        <p:xfrm>
          <a:off x="2668983" y="5357826"/>
          <a:ext cx="5760669" cy="1500174"/>
        </p:xfrm>
        <a:graphic>
          <a:graphicData uri="http://schemas.openxmlformats.org/presentationml/2006/ole">
            <p:oleObj spid="_x0000_s223240" name="Equation" r:id="rId5" imgW="2743200" imgH="71120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42900"/>
            <a:ext cx="9144000" cy="571504"/>
          </a:xfrm>
        </p:spPr>
        <p:txBody>
          <a:bodyPr>
            <a:noAutofit/>
          </a:bodyPr>
          <a:lstStyle/>
          <a:p>
            <a:r>
              <a:rPr lang="bg-BG" sz="2400" b="1" cap="all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cap="all" dirty="0" smtClean="0">
                <a:latin typeface="Times New Roman" pitchFamily="18" charset="0"/>
                <a:cs typeface="Times New Roman" pitchFamily="18" charset="0"/>
              </a:rPr>
              <a:t>§ 18.3.</a:t>
            </a:r>
            <a:r>
              <a:rPr lang="en-US" sz="2400" b="1" cap="all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cap="all" dirty="0" smtClean="0">
                <a:latin typeface="Times New Roman" pitchFamily="18" charset="0"/>
                <a:cs typeface="Times New Roman" pitchFamily="18" charset="0"/>
              </a:rPr>
              <a:t>ДЕЛЕНЕ</a:t>
            </a:r>
            <a:endParaRPr lang="en-US" sz="2400" b="1" cap="al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428660" y="214290"/>
            <a:ext cx="10001320" cy="6572272"/>
          </a:xfrm>
        </p:spPr>
        <p:txBody>
          <a:bodyPr>
            <a:noAutofit/>
          </a:bodyPr>
          <a:lstStyle/>
          <a:p>
            <a:pPr>
              <a:lnSpc>
                <a:spcPts val="4000"/>
              </a:lnSpc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• 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томна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електрическа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централа</a:t>
            </a:r>
          </a:p>
          <a:p>
            <a:pPr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      </a:t>
            </a:r>
          </a:p>
          <a:p>
            <a:pPr>
              <a:buNone/>
            </a:pPr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dirty="0" smtClean="0">
              <a:latin typeface="Times New Roman"/>
            </a:endParaRPr>
          </a:p>
          <a:p>
            <a:pPr>
              <a:buNone/>
            </a:pPr>
            <a:r>
              <a:rPr lang="ru-RU" sz="2400" dirty="0" smtClean="0">
                <a:latin typeface="Times New Roman"/>
              </a:rPr>
              <a:t>        </a:t>
            </a:r>
          </a:p>
          <a:p>
            <a:pPr>
              <a:buNone/>
            </a:pPr>
            <a:r>
              <a:rPr lang="ru-RU" sz="2400" dirty="0" smtClean="0">
                <a:latin typeface="Times New Roman"/>
              </a:rPr>
              <a:t>      </a:t>
            </a:r>
            <a:r>
              <a:rPr lang="ru-RU" sz="2400" dirty="0" err="1" smtClean="0">
                <a:latin typeface="Times New Roman"/>
              </a:rPr>
              <a:t>Енергията</a:t>
            </a:r>
            <a:r>
              <a:rPr lang="ru-RU" sz="2400" dirty="0" smtClean="0">
                <a:latin typeface="Times New Roman"/>
              </a:rPr>
              <a:t> се </a:t>
            </a:r>
            <a:r>
              <a:rPr lang="ru-RU" sz="2400" dirty="0" err="1" smtClean="0">
                <a:latin typeface="Times New Roman"/>
              </a:rPr>
              <a:t>предава</a:t>
            </a:r>
            <a:r>
              <a:rPr lang="ru-RU" sz="2400" dirty="0" smtClean="0">
                <a:latin typeface="Times New Roman"/>
              </a:rPr>
              <a:t> (чрез </a:t>
            </a:r>
            <a:r>
              <a:rPr lang="en-US" sz="2400" dirty="0" smtClean="0">
                <a:latin typeface="Times New Roman"/>
              </a:rPr>
              <a:t>H</a:t>
            </a:r>
            <a:r>
              <a:rPr lang="en-US" sz="2400" baseline="-25000" dirty="0" smtClean="0">
                <a:latin typeface="Times New Roman"/>
              </a:rPr>
              <a:t>2</a:t>
            </a:r>
            <a:r>
              <a:rPr lang="en-US" sz="2400" dirty="0" smtClean="0">
                <a:latin typeface="Times New Roman"/>
              </a:rPr>
              <a:t>O</a:t>
            </a:r>
            <a:r>
              <a:rPr lang="ru-RU" sz="2400" dirty="0" smtClean="0">
                <a:latin typeface="Times New Roman"/>
              </a:rPr>
              <a:t> и </a:t>
            </a:r>
            <a:r>
              <a:rPr lang="ru-RU" sz="2400" dirty="0" err="1" smtClean="0">
                <a:latin typeface="Times New Roman"/>
              </a:rPr>
              <a:t>рядко</a:t>
            </a:r>
            <a:r>
              <a:rPr lang="ru-RU" sz="2400" dirty="0" smtClean="0">
                <a:latin typeface="Times New Roman"/>
              </a:rPr>
              <a:t> </a:t>
            </a:r>
            <a:r>
              <a:rPr lang="ru-RU" sz="2400" dirty="0" err="1" smtClean="0">
                <a:latin typeface="Times New Roman"/>
              </a:rPr>
              <a:t>течен</a:t>
            </a:r>
            <a:r>
              <a:rPr lang="ru-RU" sz="2400" dirty="0" smtClean="0">
                <a:latin typeface="Times New Roman"/>
              </a:rPr>
              <a:t> </a:t>
            </a:r>
            <a:r>
              <a:rPr lang="ru-RU" sz="2400" dirty="0" err="1" smtClean="0">
                <a:latin typeface="Times New Roman"/>
              </a:rPr>
              <a:t>ме</a:t>
            </a:r>
            <a:r>
              <a:rPr lang="bg-BG" sz="2400" dirty="0" smtClean="0">
                <a:latin typeface="Times New Roman"/>
              </a:rPr>
              <a:t>т</a:t>
            </a:r>
            <a:r>
              <a:rPr lang="ru-RU" sz="2400" dirty="0" smtClean="0">
                <a:latin typeface="Times New Roman"/>
              </a:rPr>
              <a:t>ал – в </a:t>
            </a:r>
            <a:r>
              <a:rPr lang="ru-RU" sz="2400" dirty="0" err="1" smtClean="0">
                <a:latin typeface="Times New Roman"/>
              </a:rPr>
              <a:t>брийдърите</a:t>
            </a:r>
            <a:endParaRPr lang="en-US" sz="2400" dirty="0" smtClean="0">
              <a:latin typeface="Times New Roman"/>
            </a:endParaRPr>
          </a:p>
          <a:p>
            <a:pPr>
              <a:buNone/>
            </a:pPr>
            <a:r>
              <a:rPr lang="en-US" sz="2400" dirty="0" smtClean="0">
                <a:latin typeface="Times New Roman"/>
              </a:rPr>
              <a:t>    </a:t>
            </a:r>
            <a:r>
              <a:rPr lang="ru-RU" sz="2400" dirty="0" smtClean="0">
                <a:latin typeface="Times New Roman"/>
              </a:rPr>
              <a:t> </a:t>
            </a:r>
            <a:r>
              <a:rPr lang="ru-RU" sz="2400" dirty="0" err="1" smtClean="0">
                <a:latin typeface="Times New Roman"/>
              </a:rPr>
              <a:t>течен</a:t>
            </a:r>
            <a:r>
              <a:rPr lang="ru-RU" sz="2400" dirty="0" smtClean="0">
                <a:latin typeface="Times New Roman"/>
              </a:rPr>
              <a:t> </a:t>
            </a:r>
            <a:r>
              <a:rPr lang="en-US" sz="2400" dirty="0" smtClean="0">
                <a:latin typeface="Times New Roman"/>
              </a:rPr>
              <a:t>Na</a:t>
            </a:r>
            <a:r>
              <a:rPr lang="ru-RU" sz="2400" dirty="0" smtClean="0">
                <a:latin typeface="Times New Roman"/>
              </a:rPr>
              <a:t>) на </a:t>
            </a:r>
            <a:r>
              <a:rPr lang="ru-RU" sz="2400" dirty="0" err="1" smtClean="0">
                <a:latin typeface="Times New Roman"/>
              </a:rPr>
              <a:t>топлообменника</a:t>
            </a:r>
            <a:r>
              <a:rPr lang="ru-RU" sz="2400" dirty="0" smtClean="0">
                <a:latin typeface="Times New Roman"/>
              </a:rPr>
              <a:t> 4 (парен котел)</a:t>
            </a:r>
            <a:r>
              <a:rPr lang="en-US" sz="2400" dirty="0" smtClean="0">
                <a:latin typeface="Times New Roman"/>
              </a:rPr>
              <a:t> </a:t>
            </a:r>
            <a:r>
              <a:rPr lang="ru-RU" sz="2400" dirty="0" smtClean="0">
                <a:latin typeface="Times New Roman"/>
              </a:rPr>
              <a:t>с </a:t>
            </a:r>
            <a:r>
              <a:rPr lang="ru-RU" sz="2400" dirty="0" err="1" smtClean="0">
                <a:latin typeface="Times New Roman"/>
              </a:rPr>
              <a:t>топлоносителя</a:t>
            </a:r>
            <a:r>
              <a:rPr lang="ru-RU" sz="2400" dirty="0" smtClean="0">
                <a:latin typeface="Times New Roman"/>
              </a:rPr>
              <a:t> 2. Об</a:t>
            </a:r>
            <a:r>
              <a:rPr lang="en-US" sz="2400" dirty="0" smtClean="0">
                <a:latin typeface="Times New Roman"/>
              </a:rPr>
              <a:t>-</a:t>
            </a:r>
            <a:endParaRPr lang="bg-BG" sz="2400" dirty="0" smtClean="0">
              <a:latin typeface="Times New Roman"/>
            </a:endParaRPr>
          </a:p>
          <a:p>
            <a:pPr>
              <a:buNone/>
            </a:pPr>
            <a:r>
              <a:rPr lang="bg-BG" sz="2400" dirty="0" smtClean="0">
                <a:latin typeface="Times New Roman"/>
              </a:rPr>
              <a:t>    </a:t>
            </a:r>
            <a:r>
              <a:rPr lang="ru-RU" sz="2400" dirty="0" err="1" smtClean="0">
                <a:latin typeface="Times New Roman"/>
              </a:rPr>
              <a:t>разуваната</a:t>
            </a:r>
            <a:r>
              <a:rPr lang="ru-RU" sz="2400" dirty="0" smtClean="0">
                <a:latin typeface="Times New Roman"/>
              </a:rPr>
              <a:t> в </a:t>
            </a:r>
            <a:r>
              <a:rPr lang="ru-RU" sz="2400" dirty="0" err="1" smtClean="0">
                <a:latin typeface="Times New Roman"/>
              </a:rPr>
              <a:t>топлообменника</a:t>
            </a:r>
            <a:r>
              <a:rPr lang="ru-RU" sz="2400" dirty="0" smtClean="0">
                <a:latin typeface="Times New Roman"/>
              </a:rPr>
              <a:t> пара </a:t>
            </a:r>
            <a:r>
              <a:rPr lang="ru-RU" sz="2400" dirty="0" err="1" smtClean="0">
                <a:latin typeface="Times New Roman"/>
              </a:rPr>
              <a:t>върти</a:t>
            </a:r>
            <a:r>
              <a:rPr lang="ru-RU" sz="2400" dirty="0" smtClean="0">
                <a:latin typeface="Times New Roman"/>
              </a:rPr>
              <a:t> ротора на </a:t>
            </a:r>
            <a:r>
              <a:rPr lang="ru-RU" sz="2400" dirty="0" err="1" smtClean="0">
                <a:latin typeface="Times New Roman"/>
              </a:rPr>
              <a:t>турбината</a:t>
            </a:r>
            <a:r>
              <a:rPr lang="ru-RU" sz="2400" dirty="0" smtClean="0">
                <a:latin typeface="Times New Roman"/>
              </a:rPr>
              <a:t> 5. </a:t>
            </a:r>
            <a:r>
              <a:rPr lang="ru-RU" sz="2400" dirty="0" err="1" smtClean="0">
                <a:latin typeface="Times New Roman"/>
              </a:rPr>
              <a:t>Пом</a:t>
            </a:r>
            <a:r>
              <a:rPr lang="ru-RU" sz="2400" dirty="0" smtClean="0">
                <a:latin typeface="Times New Roman"/>
              </a:rPr>
              <a:t>-</a:t>
            </a:r>
          </a:p>
          <a:p>
            <a:pPr>
              <a:buNone/>
            </a:pPr>
            <a:r>
              <a:rPr lang="ru-RU" sz="2400" dirty="0" smtClean="0">
                <a:latin typeface="Times New Roman"/>
              </a:rPr>
              <a:t>    пата 3 </a:t>
            </a:r>
            <a:r>
              <a:rPr lang="ru-RU" sz="2400" dirty="0" err="1" smtClean="0">
                <a:latin typeface="Times New Roman"/>
              </a:rPr>
              <a:t>осигурява</a:t>
            </a:r>
            <a:r>
              <a:rPr lang="ru-RU" sz="2400" dirty="0" smtClean="0">
                <a:latin typeface="Times New Roman"/>
              </a:rPr>
              <a:t> </a:t>
            </a:r>
            <a:r>
              <a:rPr lang="ru-RU" sz="2400" dirty="0" err="1" smtClean="0">
                <a:latin typeface="Times New Roman"/>
              </a:rPr>
              <a:t>движението</a:t>
            </a:r>
            <a:r>
              <a:rPr lang="ru-RU" sz="2400" dirty="0" smtClean="0">
                <a:latin typeface="Times New Roman"/>
              </a:rPr>
              <a:t> на </a:t>
            </a:r>
            <a:r>
              <a:rPr lang="ru-RU" sz="2400" dirty="0" err="1" smtClean="0">
                <a:latin typeface="Times New Roman"/>
              </a:rPr>
              <a:t>топлоносителя</a:t>
            </a:r>
            <a:r>
              <a:rPr lang="ru-RU" sz="2400" dirty="0" smtClean="0">
                <a:latin typeface="Times New Roman"/>
              </a:rPr>
              <a:t>. </a:t>
            </a:r>
            <a:r>
              <a:rPr lang="ru-RU" sz="2400" dirty="0" err="1" smtClean="0">
                <a:latin typeface="Times New Roman"/>
              </a:rPr>
              <a:t>Отработената</a:t>
            </a:r>
            <a:r>
              <a:rPr lang="ru-RU" sz="2400" dirty="0" smtClean="0">
                <a:latin typeface="Times New Roman"/>
              </a:rPr>
              <a:t> пара </a:t>
            </a:r>
            <a:r>
              <a:rPr lang="ru-RU" sz="2400" dirty="0" err="1" smtClean="0">
                <a:latin typeface="Times New Roman"/>
              </a:rPr>
              <a:t>кондензира</a:t>
            </a:r>
            <a:r>
              <a:rPr lang="ru-RU" sz="2400" dirty="0" smtClean="0">
                <a:latin typeface="Times New Roman"/>
              </a:rPr>
              <a:t> в </a:t>
            </a:r>
            <a:r>
              <a:rPr lang="ru-RU" sz="2400" dirty="0" err="1" smtClean="0">
                <a:latin typeface="Times New Roman"/>
              </a:rPr>
              <a:t>кондензора</a:t>
            </a:r>
            <a:r>
              <a:rPr lang="ru-RU" sz="2400" dirty="0" smtClean="0">
                <a:latin typeface="Times New Roman"/>
              </a:rPr>
              <a:t> 6 и се </a:t>
            </a:r>
            <a:r>
              <a:rPr lang="ru-RU" sz="2400" dirty="0" err="1" smtClean="0">
                <a:latin typeface="Times New Roman"/>
              </a:rPr>
              <a:t>връща</a:t>
            </a:r>
            <a:r>
              <a:rPr lang="ru-RU" sz="2400" dirty="0" smtClean="0">
                <a:latin typeface="Times New Roman"/>
              </a:rPr>
              <a:t> в </a:t>
            </a:r>
            <a:r>
              <a:rPr lang="ru-RU" sz="2400" dirty="0" err="1" smtClean="0">
                <a:latin typeface="Times New Roman"/>
              </a:rPr>
              <a:t>котела</a:t>
            </a:r>
            <a:r>
              <a:rPr lang="ru-RU" sz="2400" dirty="0" smtClean="0">
                <a:latin typeface="Times New Roman"/>
              </a:rPr>
              <a:t> с </a:t>
            </a:r>
            <a:r>
              <a:rPr lang="ru-RU" sz="2400" dirty="0" err="1" smtClean="0">
                <a:latin typeface="Times New Roman"/>
              </a:rPr>
              <a:t>помпата</a:t>
            </a:r>
            <a:r>
              <a:rPr lang="ru-RU" sz="2400" dirty="0" smtClean="0">
                <a:latin typeface="Times New Roman"/>
              </a:rPr>
              <a:t> 7. </a:t>
            </a:r>
            <a:r>
              <a:rPr lang="ru-RU" sz="2400" dirty="0" err="1" smtClean="0">
                <a:latin typeface="Times New Roman"/>
              </a:rPr>
              <a:t>Конден-зорът</a:t>
            </a:r>
            <a:r>
              <a:rPr lang="ru-RU" sz="2400" dirty="0" smtClean="0">
                <a:latin typeface="Times New Roman"/>
              </a:rPr>
              <a:t> се </a:t>
            </a:r>
            <a:r>
              <a:rPr lang="ru-RU" sz="2400" dirty="0" err="1" smtClean="0">
                <a:latin typeface="Times New Roman"/>
              </a:rPr>
              <a:t>охлажда</a:t>
            </a:r>
            <a:r>
              <a:rPr lang="ru-RU" sz="2400" dirty="0" smtClean="0">
                <a:latin typeface="Times New Roman"/>
              </a:rPr>
              <a:t> с </a:t>
            </a:r>
            <a:r>
              <a:rPr lang="ru-RU" sz="2400" dirty="0" err="1" smtClean="0">
                <a:latin typeface="Times New Roman"/>
              </a:rPr>
              <a:t>течаща</a:t>
            </a:r>
            <a:r>
              <a:rPr lang="ru-RU" sz="2400" dirty="0" smtClean="0">
                <a:latin typeface="Times New Roman"/>
              </a:rPr>
              <a:t> вода от </a:t>
            </a:r>
            <a:r>
              <a:rPr lang="ru-RU" sz="2400" dirty="0" err="1" smtClean="0">
                <a:latin typeface="Times New Roman"/>
              </a:rPr>
              <a:t>басейна</a:t>
            </a:r>
            <a:r>
              <a:rPr lang="ru-RU" sz="2400" dirty="0" smtClean="0">
                <a:latin typeface="Times New Roman"/>
              </a:rPr>
              <a:t> 9 чрез </a:t>
            </a:r>
            <a:r>
              <a:rPr lang="ru-RU" sz="2400" dirty="0" err="1" smtClean="0">
                <a:latin typeface="Times New Roman"/>
              </a:rPr>
              <a:t>помпата</a:t>
            </a:r>
            <a:r>
              <a:rPr lang="ru-RU" sz="2400" dirty="0" smtClean="0">
                <a:latin typeface="Times New Roman"/>
              </a:rPr>
              <a:t> 8.</a:t>
            </a:r>
          </a:p>
          <a:p>
            <a:pPr>
              <a:buNone/>
            </a:pPr>
            <a:endParaRPr lang="ru-RU" sz="2400" dirty="0" smtClean="0">
              <a:latin typeface="Times New Roman"/>
            </a:endParaRPr>
          </a:p>
          <a:p>
            <a:pPr>
              <a:buNone/>
            </a:pPr>
            <a:endParaRPr lang="bg-BG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None/>
            </a:pPr>
            <a:endParaRPr lang="bg-BG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</a:t>
            </a:r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72330" y="6564337"/>
            <a:ext cx="2133600" cy="365125"/>
          </a:xfrm>
        </p:spPr>
        <p:txBody>
          <a:bodyPr/>
          <a:lstStyle/>
          <a:p>
            <a:r>
              <a:rPr lang="en-US" dirty="0" smtClean="0"/>
              <a:t> </a:t>
            </a:r>
            <a:fld id="{2ADFFEBF-AC71-420D-9A36-DFCB78D0D215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604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042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042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0427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0429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0432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0972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0975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0978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0980" name="Rectangle 2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0981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0983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0985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715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715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354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354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3547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68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68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323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23238" name="Object 6"/>
          <p:cNvGraphicFramePr>
            <a:graphicFrameLocks noChangeAspect="1"/>
          </p:cNvGraphicFramePr>
          <p:nvPr/>
        </p:nvGraphicFramePr>
        <p:xfrm>
          <a:off x="7837120" y="1931514"/>
          <a:ext cx="500034" cy="375026"/>
        </p:xfrm>
        <a:graphic>
          <a:graphicData uri="http://schemas.openxmlformats.org/presentationml/2006/ole">
            <p:oleObj spid="_x0000_s224258" name="Equation" r:id="rId3" imgW="304668" imgH="228501" progId="Equation.DSMT4">
              <p:embed/>
            </p:oleObj>
          </a:graphicData>
        </a:graphic>
      </p:graphicFrame>
      <p:sp>
        <p:nvSpPr>
          <p:cNvPr id="223241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2426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00166" y="763065"/>
            <a:ext cx="5715040" cy="3523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42900"/>
            <a:ext cx="9144000" cy="571504"/>
          </a:xfrm>
        </p:spPr>
        <p:txBody>
          <a:bodyPr>
            <a:noAutofit/>
          </a:bodyPr>
          <a:lstStyle/>
          <a:p>
            <a:r>
              <a:rPr lang="bg-BG" sz="2400" b="1" cap="all" dirty="0" smtClean="0">
                <a:latin typeface="Times New Roman" pitchFamily="18" charset="0"/>
                <a:cs typeface="Times New Roman" pitchFamily="18" charset="0"/>
              </a:rPr>
              <a:t>§ 18.4.	СИНТЕЗ</a:t>
            </a:r>
            <a:endParaRPr lang="en-US" sz="2400" b="1" cap="al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428660" y="357190"/>
            <a:ext cx="10001320" cy="6572272"/>
          </a:xfrm>
        </p:spPr>
        <p:txBody>
          <a:bodyPr>
            <a:noAutofit/>
          </a:bodyPr>
          <a:lstStyle/>
          <a:p>
            <a:pPr>
              <a:lnSpc>
                <a:spcPts val="4000"/>
              </a:lnSpc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• 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Термоядрен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синтез;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образуване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деутерия</a:t>
            </a:r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2400" dirty="0" smtClean="0">
                <a:latin typeface="Times New Roman"/>
              </a:rPr>
              <a:t>  </a:t>
            </a:r>
            <a:r>
              <a:rPr lang="ru-RU" sz="2400" dirty="0" err="1" smtClean="0">
                <a:latin typeface="Times New Roman"/>
              </a:rPr>
              <a:t>Реакцията</a:t>
            </a:r>
            <a:r>
              <a:rPr lang="ru-RU" sz="2400" dirty="0" smtClean="0">
                <a:latin typeface="Times New Roman"/>
              </a:rPr>
              <a:t> на синтез на </a:t>
            </a:r>
            <a:r>
              <a:rPr lang="ru-RU" sz="2400" dirty="0" err="1" smtClean="0">
                <a:latin typeface="Times New Roman"/>
              </a:rPr>
              <a:t>ядрата</a:t>
            </a:r>
            <a:r>
              <a:rPr lang="ru-RU" sz="2400" dirty="0" smtClean="0">
                <a:latin typeface="Times New Roman"/>
              </a:rPr>
              <a:t> се </a:t>
            </a:r>
            <a:r>
              <a:rPr lang="ru-RU" sz="2400" dirty="0" err="1" smtClean="0">
                <a:latin typeface="Times New Roman"/>
              </a:rPr>
              <a:t>нарича</a:t>
            </a:r>
            <a:r>
              <a:rPr lang="ru-RU" sz="2400" dirty="0" smtClean="0">
                <a:latin typeface="Times New Roman"/>
              </a:rPr>
              <a:t> </a:t>
            </a:r>
            <a:r>
              <a:rPr lang="ru-RU" sz="2400" dirty="0" err="1" smtClean="0">
                <a:latin typeface="Times New Roman"/>
              </a:rPr>
              <a:t>термоядрен</a:t>
            </a:r>
            <a:r>
              <a:rPr lang="ru-RU" sz="2400" dirty="0" smtClean="0">
                <a:latin typeface="Times New Roman"/>
              </a:rPr>
              <a:t> синтез. </a:t>
            </a:r>
            <a:r>
              <a:rPr lang="ru-RU" sz="2400" dirty="0" err="1" smtClean="0">
                <a:latin typeface="Times New Roman"/>
              </a:rPr>
              <a:t>Ще</a:t>
            </a:r>
            <a:r>
              <a:rPr lang="ru-RU" sz="2400" dirty="0" smtClean="0">
                <a:latin typeface="Times New Roman"/>
              </a:rPr>
              <a:t> </a:t>
            </a:r>
            <a:r>
              <a:rPr lang="ru-RU" sz="2400" dirty="0" err="1" smtClean="0">
                <a:latin typeface="Times New Roman"/>
              </a:rPr>
              <a:t>разгледаме</a:t>
            </a:r>
            <a:r>
              <a:rPr lang="ru-RU" sz="2400" dirty="0" smtClean="0">
                <a:latin typeface="Times New Roman"/>
              </a:rPr>
              <a:t> </a:t>
            </a:r>
            <a:r>
              <a:rPr lang="ru-RU" sz="2400" dirty="0" err="1" smtClean="0">
                <a:latin typeface="Times New Roman"/>
              </a:rPr>
              <a:t>образуването</a:t>
            </a:r>
            <a:r>
              <a:rPr lang="ru-RU" sz="2400" dirty="0" smtClean="0">
                <a:latin typeface="Times New Roman"/>
              </a:rPr>
              <a:t> на </a:t>
            </a:r>
            <a:r>
              <a:rPr lang="ru-RU" sz="2400" dirty="0" err="1" smtClean="0">
                <a:latin typeface="Times New Roman"/>
              </a:rPr>
              <a:t>най-простото</a:t>
            </a:r>
            <a:r>
              <a:rPr lang="ru-RU" sz="2400" dirty="0" smtClean="0">
                <a:latin typeface="Times New Roman"/>
              </a:rPr>
              <a:t> сложно ядро) на </a:t>
            </a:r>
            <a:r>
              <a:rPr lang="ru-RU" sz="2400" dirty="0" err="1" smtClean="0">
                <a:latin typeface="Times New Roman"/>
              </a:rPr>
              <a:t>деутерия</a:t>
            </a:r>
            <a:r>
              <a:rPr lang="ru-RU" sz="2400" dirty="0" smtClean="0">
                <a:latin typeface="Times New Roman"/>
              </a:rPr>
              <a:t> – </a:t>
            </a:r>
            <a:r>
              <a:rPr lang="ru-RU" sz="2400" dirty="0" err="1" smtClean="0">
                <a:latin typeface="Times New Roman"/>
              </a:rPr>
              <a:t>деутрон</a:t>
            </a:r>
            <a:r>
              <a:rPr lang="ru-RU" sz="2400" dirty="0" smtClean="0">
                <a:latin typeface="Times New Roman"/>
              </a:rPr>
              <a:t> </a:t>
            </a:r>
            <a:r>
              <a:rPr lang="ru-RU" sz="2400" dirty="0" err="1" smtClean="0">
                <a:latin typeface="Times New Roman"/>
              </a:rPr>
              <a:t>d</a:t>
            </a:r>
            <a:r>
              <a:rPr lang="ru-RU" sz="2400" dirty="0" smtClean="0">
                <a:latin typeface="Times New Roman"/>
              </a:rPr>
              <a:t>. </a:t>
            </a:r>
            <a:r>
              <a:rPr lang="ru-RU" sz="2400" dirty="0" err="1" smtClean="0">
                <a:latin typeface="Times New Roman"/>
              </a:rPr>
              <a:t>Реакцията</a:t>
            </a:r>
            <a:r>
              <a:rPr lang="ru-RU" sz="2400" dirty="0" smtClean="0">
                <a:latin typeface="Times New Roman"/>
              </a:rPr>
              <a:t> е:</a:t>
            </a:r>
          </a:p>
          <a:p>
            <a:pPr>
              <a:buNone/>
            </a:pPr>
            <a:r>
              <a:rPr lang="ru-RU" sz="2400" dirty="0" smtClean="0">
                <a:latin typeface="Times New Roman"/>
              </a:rPr>
              <a:t> 	</a:t>
            </a:r>
          </a:p>
          <a:p>
            <a:pPr>
              <a:buNone/>
            </a:pPr>
            <a:r>
              <a:rPr lang="ru-RU" sz="2400" dirty="0" smtClean="0">
                <a:latin typeface="Times New Roman"/>
              </a:rPr>
              <a:t>       </a:t>
            </a:r>
            <a:r>
              <a:rPr lang="ru-RU" sz="2400" dirty="0" err="1" smtClean="0">
                <a:latin typeface="Times New Roman"/>
              </a:rPr>
              <a:t>Тя</a:t>
            </a:r>
            <a:r>
              <a:rPr lang="ru-RU" sz="2400" dirty="0" smtClean="0">
                <a:latin typeface="Times New Roman"/>
              </a:rPr>
              <a:t> е </a:t>
            </a:r>
            <a:r>
              <a:rPr lang="ru-RU" sz="2400" dirty="0" err="1" smtClean="0">
                <a:latin typeface="Times New Roman"/>
              </a:rPr>
              <a:t>възможна</a:t>
            </a:r>
            <a:r>
              <a:rPr lang="ru-RU" sz="2400" dirty="0" smtClean="0">
                <a:latin typeface="Times New Roman"/>
              </a:rPr>
              <a:t> само </a:t>
            </a:r>
            <a:r>
              <a:rPr lang="ru-RU" sz="2400" dirty="0" err="1" smtClean="0">
                <a:latin typeface="Times New Roman"/>
              </a:rPr>
              <a:t>ако</a:t>
            </a:r>
            <a:r>
              <a:rPr lang="ru-RU" sz="2400" dirty="0" smtClean="0">
                <a:latin typeface="Times New Roman"/>
              </a:rPr>
              <a:t> </a:t>
            </a:r>
            <a:r>
              <a:rPr lang="ru-RU" sz="2400" dirty="0" err="1" smtClean="0">
                <a:latin typeface="Times New Roman"/>
              </a:rPr>
              <a:t>двата</a:t>
            </a:r>
            <a:r>
              <a:rPr lang="ru-RU" sz="2400" dirty="0" smtClean="0">
                <a:latin typeface="Times New Roman"/>
              </a:rPr>
              <a:t> протона се </a:t>
            </a:r>
            <a:r>
              <a:rPr lang="ru-RU" sz="2400" dirty="0" err="1" smtClean="0">
                <a:latin typeface="Times New Roman"/>
              </a:rPr>
              <a:t>сближат</a:t>
            </a:r>
            <a:r>
              <a:rPr lang="ru-RU" sz="2400" dirty="0" smtClean="0">
                <a:latin typeface="Times New Roman"/>
              </a:rPr>
              <a:t> на </a:t>
            </a:r>
            <a:r>
              <a:rPr lang="ru-RU" sz="2400" dirty="0" err="1" smtClean="0">
                <a:latin typeface="Times New Roman"/>
              </a:rPr>
              <a:t>разстояние</a:t>
            </a:r>
            <a:r>
              <a:rPr lang="ru-RU" sz="2400" dirty="0" smtClean="0">
                <a:latin typeface="Times New Roman"/>
              </a:rPr>
              <a:t> от </a:t>
            </a:r>
            <a:r>
              <a:rPr lang="ru-RU" sz="2400" dirty="0" err="1" smtClean="0">
                <a:latin typeface="Times New Roman"/>
              </a:rPr>
              <a:t>порядъка</a:t>
            </a:r>
            <a:r>
              <a:rPr lang="ru-RU" sz="2400" dirty="0" smtClean="0">
                <a:latin typeface="Times New Roman"/>
              </a:rPr>
              <a:t> на            Необходимо е да се </a:t>
            </a:r>
            <a:r>
              <a:rPr lang="ru-RU" sz="2400" dirty="0" err="1" smtClean="0">
                <a:latin typeface="Times New Roman"/>
              </a:rPr>
              <a:t>преодолеят</a:t>
            </a:r>
            <a:r>
              <a:rPr lang="ru-RU" sz="2400" dirty="0" smtClean="0">
                <a:latin typeface="Times New Roman"/>
              </a:rPr>
              <a:t> </a:t>
            </a:r>
            <a:r>
              <a:rPr lang="ru-RU" sz="2400" dirty="0" err="1" smtClean="0">
                <a:latin typeface="Times New Roman"/>
              </a:rPr>
              <a:t>кулоновите</a:t>
            </a:r>
            <a:r>
              <a:rPr lang="ru-RU" sz="2400" dirty="0" smtClean="0">
                <a:latin typeface="Times New Roman"/>
              </a:rPr>
              <a:t> </a:t>
            </a:r>
            <a:r>
              <a:rPr lang="ru-RU" sz="2400" dirty="0" err="1" smtClean="0">
                <a:latin typeface="Times New Roman"/>
              </a:rPr>
              <a:t>сили</a:t>
            </a:r>
            <a:endParaRPr lang="ru-RU" sz="2400" dirty="0" smtClean="0">
              <a:latin typeface="Times New Roman"/>
            </a:endParaRPr>
          </a:p>
          <a:p>
            <a:pPr>
              <a:buNone/>
            </a:pPr>
            <a:r>
              <a:rPr lang="ru-RU" sz="2400" dirty="0" smtClean="0">
                <a:latin typeface="Times New Roman"/>
              </a:rPr>
              <a:t>     на </a:t>
            </a:r>
            <a:r>
              <a:rPr lang="ru-RU" sz="2400" dirty="0" err="1" smtClean="0">
                <a:latin typeface="Times New Roman"/>
              </a:rPr>
              <a:t>отблъскване</a:t>
            </a:r>
            <a:r>
              <a:rPr lang="ru-RU" sz="2400" dirty="0" smtClean="0">
                <a:latin typeface="Times New Roman"/>
              </a:rPr>
              <a:t> – </a:t>
            </a:r>
            <a:r>
              <a:rPr lang="ru-RU" sz="2400" dirty="0" err="1" smtClean="0">
                <a:latin typeface="Times New Roman"/>
              </a:rPr>
              <a:t>протоните</a:t>
            </a:r>
            <a:r>
              <a:rPr lang="ru-RU" sz="2400" dirty="0" smtClean="0">
                <a:latin typeface="Times New Roman"/>
              </a:rPr>
              <a:t> </a:t>
            </a:r>
            <a:r>
              <a:rPr lang="ru-RU" sz="2400" dirty="0" err="1" smtClean="0">
                <a:latin typeface="Times New Roman"/>
              </a:rPr>
              <a:t>трябва</a:t>
            </a:r>
            <a:r>
              <a:rPr lang="ru-RU" sz="2400" dirty="0" smtClean="0">
                <a:latin typeface="Times New Roman"/>
              </a:rPr>
              <a:t> да </a:t>
            </a:r>
            <a:r>
              <a:rPr lang="ru-RU" sz="2400" dirty="0" err="1" smtClean="0">
                <a:latin typeface="Times New Roman"/>
              </a:rPr>
              <a:t>притежават</a:t>
            </a:r>
            <a:r>
              <a:rPr lang="ru-RU" sz="2400" dirty="0" smtClean="0">
                <a:latin typeface="Times New Roman"/>
              </a:rPr>
              <a:t> </a:t>
            </a:r>
            <a:r>
              <a:rPr lang="ru-RU" sz="2400" dirty="0" err="1" smtClean="0">
                <a:latin typeface="Times New Roman"/>
              </a:rPr>
              <a:t>енергия</a:t>
            </a:r>
            <a:r>
              <a:rPr lang="ru-RU" sz="2400" dirty="0" smtClean="0">
                <a:latin typeface="Times New Roman"/>
              </a:rPr>
              <a:t>              ‒ </a:t>
            </a:r>
          </a:p>
          <a:p>
            <a:pPr>
              <a:buNone/>
            </a:pPr>
            <a:r>
              <a:rPr lang="ru-RU" sz="2400" dirty="0" smtClean="0">
                <a:latin typeface="Times New Roman"/>
              </a:rPr>
              <a:t>    температура             (</a:t>
            </a:r>
            <a:r>
              <a:rPr lang="ru-RU" sz="2400" dirty="0" err="1" smtClean="0">
                <a:latin typeface="Times New Roman"/>
              </a:rPr>
              <a:t>енергия</a:t>
            </a:r>
            <a:r>
              <a:rPr lang="ru-RU" sz="2400" dirty="0" smtClean="0">
                <a:latin typeface="Times New Roman"/>
              </a:rPr>
              <a:t> и температура                        ). Един от </a:t>
            </a:r>
            <a:r>
              <a:rPr lang="ru-RU" sz="2400" dirty="0" err="1" smtClean="0">
                <a:latin typeface="Times New Roman"/>
              </a:rPr>
              <a:t>основните</a:t>
            </a:r>
            <a:r>
              <a:rPr lang="ru-RU" sz="2400" dirty="0" smtClean="0">
                <a:latin typeface="Times New Roman"/>
              </a:rPr>
              <a:t> </a:t>
            </a:r>
            <a:r>
              <a:rPr lang="ru-RU" sz="2400" dirty="0" err="1" smtClean="0">
                <a:latin typeface="Times New Roman"/>
              </a:rPr>
              <a:t>проблеми</a:t>
            </a:r>
            <a:r>
              <a:rPr lang="ru-RU" sz="2400" dirty="0" smtClean="0">
                <a:latin typeface="Times New Roman"/>
              </a:rPr>
              <a:t> на синтеза е </a:t>
            </a:r>
            <a:r>
              <a:rPr lang="ru-RU" sz="2400" dirty="0" err="1" smtClean="0">
                <a:latin typeface="Times New Roman"/>
              </a:rPr>
              <a:t>времето</a:t>
            </a:r>
            <a:r>
              <a:rPr lang="ru-RU" sz="2400" dirty="0" smtClean="0">
                <a:latin typeface="Times New Roman"/>
              </a:rPr>
              <a:t> за </a:t>
            </a:r>
            <a:r>
              <a:rPr lang="ru-RU" sz="2400" dirty="0" err="1" smtClean="0">
                <a:latin typeface="Times New Roman"/>
              </a:rPr>
              <a:t>протичането</a:t>
            </a:r>
            <a:r>
              <a:rPr lang="ru-RU" sz="2400" dirty="0" smtClean="0">
                <a:latin typeface="Times New Roman"/>
              </a:rPr>
              <a:t> </a:t>
            </a:r>
            <a:r>
              <a:rPr lang="ru-RU" sz="2400" dirty="0" err="1" smtClean="0">
                <a:latin typeface="Times New Roman"/>
              </a:rPr>
              <a:t>му</a:t>
            </a:r>
            <a:r>
              <a:rPr lang="ru-RU" sz="2400" dirty="0" smtClean="0">
                <a:latin typeface="Times New Roman"/>
              </a:rPr>
              <a:t>. За </a:t>
            </a:r>
            <a:r>
              <a:rPr lang="ru-RU" sz="2400" dirty="0" err="1" smtClean="0">
                <a:latin typeface="Times New Roman"/>
              </a:rPr>
              <a:t>пре-образуването</a:t>
            </a:r>
            <a:r>
              <a:rPr lang="ru-RU" sz="2400" dirty="0" smtClean="0">
                <a:latin typeface="Times New Roman"/>
              </a:rPr>
              <a:t> на </a:t>
            </a:r>
            <a:r>
              <a:rPr lang="ru-RU" sz="2400" dirty="0" err="1" smtClean="0">
                <a:latin typeface="Times New Roman"/>
              </a:rPr>
              <a:t>единия</a:t>
            </a:r>
            <a:r>
              <a:rPr lang="ru-RU" sz="2400" dirty="0" smtClean="0">
                <a:latin typeface="Times New Roman"/>
              </a:rPr>
              <a:t> протон в </a:t>
            </a:r>
            <a:r>
              <a:rPr lang="ru-RU" sz="2400" dirty="0" err="1" smtClean="0">
                <a:latin typeface="Times New Roman"/>
              </a:rPr>
              <a:t>неутрон</a:t>
            </a:r>
            <a:r>
              <a:rPr lang="ru-RU" sz="2400" dirty="0" smtClean="0">
                <a:latin typeface="Times New Roman"/>
              </a:rPr>
              <a:t> </a:t>
            </a:r>
            <a:r>
              <a:rPr lang="ru-RU" sz="2400" dirty="0" err="1" smtClean="0">
                <a:latin typeface="Times New Roman"/>
              </a:rPr>
              <a:t>са</a:t>
            </a:r>
            <a:r>
              <a:rPr lang="ru-RU" sz="2400" dirty="0" smtClean="0">
                <a:latin typeface="Times New Roman"/>
              </a:rPr>
              <a:t> </a:t>
            </a:r>
            <a:r>
              <a:rPr lang="ru-RU" sz="2400" dirty="0" err="1" smtClean="0">
                <a:latin typeface="Times New Roman"/>
              </a:rPr>
              <a:t>необходими</a:t>
            </a:r>
            <a:r>
              <a:rPr lang="ru-RU" sz="2400" dirty="0" smtClean="0">
                <a:latin typeface="Times New Roman"/>
              </a:rPr>
              <a:t> около  </a:t>
            </a:r>
            <a:r>
              <a:rPr lang="ru-RU" sz="2400" dirty="0" err="1" smtClean="0">
                <a:latin typeface="Times New Roman"/>
              </a:rPr>
              <a:t>Времето</a:t>
            </a:r>
            <a:r>
              <a:rPr lang="ru-RU" sz="2400" dirty="0" smtClean="0">
                <a:latin typeface="Times New Roman"/>
              </a:rPr>
              <a:t>, за </a:t>
            </a:r>
            <a:r>
              <a:rPr lang="ru-RU" sz="2400" dirty="0" err="1" smtClean="0">
                <a:latin typeface="Times New Roman"/>
              </a:rPr>
              <a:t>което</a:t>
            </a:r>
            <a:r>
              <a:rPr lang="ru-RU" sz="2400" dirty="0" smtClean="0">
                <a:latin typeface="Times New Roman"/>
              </a:rPr>
              <a:t> два </a:t>
            </a:r>
            <a:r>
              <a:rPr lang="ru-RU" sz="2400" dirty="0" err="1" smtClean="0">
                <a:latin typeface="Times New Roman"/>
              </a:rPr>
              <a:t>бързи</a:t>
            </a:r>
            <a:r>
              <a:rPr lang="ru-RU" sz="2400" dirty="0" smtClean="0">
                <a:latin typeface="Times New Roman"/>
              </a:rPr>
              <a:t> </a:t>
            </a:r>
            <a:r>
              <a:rPr lang="ru-RU" sz="2400" dirty="0" err="1" smtClean="0">
                <a:latin typeface="Times New Roman"/>
              </a:rPr>
              <a:t>неутрона</a:t>
            </a:r>
            <a:r>
              <a:rPr lang="ru-RU" sz="2400" dirty="0" smtClean="0">
                <a:latin typeface="Times New Roman"/>
              </a:rPr>
              <a:t> се </a:t>
            </a:r>
            <a:r>
              <a:rPr lang="ru-RU" sz="2400" dirty="0" err="1" smtClean="0">
                <a:latin typeface="Times New Roman"/>
              </a:rPr>
              <a:t>намират</a:t>
            </a:r>
            <a:r>
              <a:rPr lang="ru-RU" sz="2400" dirty="0" smtClean="0">
                <a:latin typeface="Times New Roman"/>
              </a:rPr>
              <a:t> на </a:t>
            </a:r>
            <a:r>
              <a:rPr lang="ru-RU" sz="2400" dirty="0" err="1" smtClean="0">
                <a:latin typeface="Times New Roman"/>
              </a:rPr>
              <a:t>разстояние</a:t>
            </a:r>
            <a:endParaRPr lang="ru-RU" sz="2400" dirty="0" smtClean="0">
              <a:latin typeface="Times New Roman"/>
            </a:endParaRPr>
          </a:p>
          <a:p>
            <a:pPr>
              <a:buNone/>
            </a:pPr>
            <a:r>
              <a:rPr lang="ru-RU" sz="2400" dirty="0" smtClean="0">
                <a:latin typeface="Times New Roman"/>
              </a:rPr>
              <a:t>     е от </a:t>
            </a:r>
            <a:r>
              <a:rPr lang="ru-RU" sz="2400" dirty="0" err="1" smtClean="0">
                <a:latin typeface="Times New Roman"/>
              </a:rPr>
              <a:t>порядъка</a:t>
            </a:r>
            <a:r>
              <a:rPr lang="ru-RU" sz="2400" dirty="0" smtClean="0">
                <a:latin typeface="Times New Roman"/>
              </a:rPr>
              <a:t> на            В </a:t>
            </a:r>
            <a:r>
              <a:rPr lang="ru-RU" sz="2400" dirty="0" err="1" smtClean="0">
                <a:latin typeface="Times New Roman"/>
              </a:rPr>
              <a:t>лабораторни</a:t>
            </a:r>
            <a:r>
              <a:rPr lang="ru-RU" sz="2400" dirty="0" smtClean="0">
                <a:latin typeface="Times New Roman"/>
              </a:rPr>
              <a:t> условия </a:t>
            </a:r>
            <a:r>
              <a:rPr lang="ru-RU" sz="2400" dirty="0" err="1" smtClean="0">
                <a:latin typeface="Times New Roman"/>
              </a:rPr>
              <a:t>реакцията</a:t>
            </a:r>
            <a:r>
              <a:rPr lang="ru-RU" sz="2400" dirty="0" smtClean="0">
                <a:latin typeface="Times New Roman"/>
              </a:rPr>
              <a:t> е </a:t>
            </a:r>
            <a:r>
              <a:rPr lang="ru-RU" sz="2400" dirty="0" err="1" smtClean="0">
                <a:latin typeface="Times New Roman"/>
              </a:rPr>
              <a:t>неосъ-ществима</a:t>
            </a:r>
            <a:r>
              <a:rPr lang="ru-RU" sz="2400" dirty="0" smtClean="0">
                <a:latin typeface="Times New Roman"/>
              </a:rPr>
              <a:t>. </a:t>
            </a:r>
          </a:p>
          <a:p>
            <a:pPr>
              <a:buNone/>
            </a:pPr>
            <a:r>
              <a:rPr lang="ru-RU" sz="2400" dirty="0" smtClean="0">
                <a:latin typeface="Times New Roman"/>
              </a:rPr>
              <a:t>      </a:t>
            </a:r>
            <a:r>
              <a:rPr lang="ru-RU" sz="2400" dirty="0" err="1" smtClean="0">
                <a:latin typeface="Times New Roman"/>
              </a:rPr>
              <a:t>Тя</a:t>
            </a:r>
            <a:r>
              <a:rPr lang="ru-RU" sz="2400" dirty="0" smtClean="0">
                <a:latin typeface="Times New Roman"/>
              </a:rPr>
              <a:t> е </a:t>
            </a:r>
            <a:r>
              <a:rPr lang="ru-RU" sz="2400" dirty="0" err="1" smtClean="0">
                <a:latin typeface="Times New Roman"/>
              </a:rPr>
              <a:t>възможна</a:t>
            </a:r>
            <a:r>
              <a:rPr lang="ru-RU" sz="2400" dirty="0" smtClean="0">
                <a:latin typeface="Times New Roman"/>
              </a:rPr>
              <a:t> в </a:t>
            </a:r>
            <a:r>
              <a:rPr lang="ru-RU" sz="2400" dirty="0" err="1" smtClean="0">
                <a:latin typeface="Times New Roman"/>
              </a:rPr>
              <a:t>недрата</a:t>
            </a:r>
            <a:r>
              <a:rPr lang="ru-RU" sz="2400" dirty="0" smtClean="0">
                <a:latin typeface="Times New Roman"/>
              </a:rPr>
              <a:t> на </a:t>
            </a:r>
            <a:r>
              <a:rPr lang="ru-RU" sz="2400" dirty="0" err="1" smtClean="0">
                <a:latin typeface="Times New Roman"/>
              </a:rPr>
              <a:t>звездите</a:t>
            </a:r>
            <a:r>
              <a:rPr lang="ru-RU" sz="2400" dirty="0" smtClean="0">
                <a:latin typeface="Times New Roman"/>
              </a:rPr>
              <a:t>. </a:t>
            </a:r>
          </a:p>
          <a:p>
            <a:pPr>
              <a:buNone/>
            </a:pPr>
            <a:endParaRPr lang="ru-RU" sz="2400" dirty="0" smtClean="0">
              <a:latin typeface="Times New Roman"/>
            </a:endParaRPr>
          </a:p>
          <a:p>
            <a:pPr>
              <a:buNone/>
            </a:pPr>
            <a:endParaRPr lang="bg-BG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None/>
            </a:pPr>
            <a:endParaRPr lang="bg-BG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</a:t>
            </a:r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72330" y="6564337"/>
            <a:ext cx="2133600" cy="365125"/>
          </a:xfrm>
        </p:spPr>
        <p:txBody>
          <a:bodyPr/>
          <a:lstStyle/>
          <a:p>
            <a:r>
              <a:rPr lang="en-US" dirty="0" smtClean="0"/>
              <a:t> </a:t>
            </a:r>
            <a:fld id="{2ADFFEBF-AC71-420D-9A36-DFCB78D0D215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604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042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042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0427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0429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0432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0972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0975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0978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0980" name="Rectangle 2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0981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0983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0985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715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715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354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354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3547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68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68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323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3241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528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25283" name="Object 3"/>
          <p:cNvGraphicFramePr>
            <a:graphicFrameLocks noChangeAspect="1"/>
          </p:cNvGraphicFramePr>
          <p:nvPr/>
        </p:nvGraphicFramePr>
        <p:xfrm>
          <a:off x="1928794" y="2000240"/>
          <a:ext cx="5143536" cy="571504"/>
        </p:xfrm>
        <a:graphic>
          <a:graphicData uri="http://schemas.openxmlformats.org/presentationml/2006/ole">
            <p:oleObj spid="_x0000_s225283" name="Equation" r:id="rId3" imgW="2057400" imgH="228600" progId="Equation.DSMT4">
              <p:embed/>
            </p:oleObj>
          </a:graphicData>
        </a:graphic>
      </p:graphicFrame>
      <p:sp>
        <p:nvSpPr>
          <p:cNvPr id="22528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25285" name="Object 5"/>
          <p:cNvGraphicFramePr>
            <a:graphicFrameLocks noChangeAspect="1"/>
          </p:cNvGraphicFramePr>
          <p:nvPr/>
        </p:nvGraphicFramePr>
        <p:xfrm>
          <a:off x="1592184" y="2949564"/>
          <a:ext cx="857224" cy="367382"/>
        </p:xfrm>
        <a:graphic>
          <a:graphicData uri="http://schemas.openxmlformats.org/presentationml/2006/ole">
            <p:oleObj spid="_x0000_s225285" name="Equation" r:id="rId4" imgW="469696" imgH="203112" progId="Equation.DSMT4">
              <p:embed/>
            </p:oleObj>
          </a:graphicData>
        </a:graphic>
      </p:graphicFrame>
      <p:graphicFrame>
        <p:nvGraphicFramePr>
          <p:cNvPr id="225287" name="Object 7"/>
          <p:cNvGraphicFramePr>
            <a:graphicFrameLocks noChangeAspect="1"/>
          </p:cNvGraphicFramePr>
          <p:nvPr/>
        </p:nvGraphicFramePr>
        <p:xfrm>
          <a:off x="7664450" y="3393621"/>
          <a:ext cx="979516" cy="392569"/>
        </p:xfrm>
        <a:graphic>
          <a:graphicData uri="http://schemas.openxmlformats.org/presentationml/2006/ole">
            <p:oleObj spid="_x0000_s225287" name="Equation" r:id="rId5" imgW="507960" imgH="203040" progId="Equation.DSMT4">
              <p:embed/>
            </p:oleObj>
          </a:graphicData>
        </a:graphic>
      </p:graphicFrame>
      <p:graphicFrame>
        <p:nvGraphicFramePr>
          <p:cNvPr id="225288" name="Object 8"/>
          <p:cNvGraphicFramePr>
            <a:graphicFrameLocks noChangeAspect="1"/>
          </p:cNvGraphicFramePr>
          <p:nvPr/>
        </p:nvGraphicFramePr>
        <p:xfrm>
          <a:off x="1643042" y="3824269"/>
          <a:ext cx="928694" cy="391029"/>
        </p:xfrm>
        <a:graphic>
          <a:graphicData uri="http://schemas.openxmlformats.org/presentationml/2006/ole">
            <p:oleObj spid="_x0000_s225288" name="Equation" r:id="rId6" imgW="482400" imgH="203040" progId="Equation.DSMT4">
              <p:embed/>
            </p:oleObj>
          </a:graphicData>
        </a:graphic>
      </p:graphicFrame>
      <p:sp>
        <p:nvSpPr>
          <p:cNvPr id="225290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25289" name="Object 9"/>
          <p:cNvGraphicFramePr>
            <a:graphicFrameLocks noChangeAspect="1"/>
          </p:cNvGraphicFramePr>
          <p:nvPr/>
        </p:nvGraphicFramePr>
        <p:xfrm>
          <a:off x="5749925" y="3819620"/>
          <a:ext cx="1716088" cy="374650"/>
        </p:xfrm>
        <a:graphic>
          <a:graphicData uri="http://schemas.openxmlformats.org/presentationml/2006/ole">
            <p:oleObj spid="_x0000_s225289" name="Equation" r:id="rId7" imgW="939600" imgH="203040" progId="Equation.DSMT4">
              <p:embed/>
            </p:oleObj>
          </a:graphicData>
        </a:graphic>
      </p:graphicFrame>
      <p:graphicFrame>
        <p:nvGraphicFramePr>
          <p:cNvPr id="225291" name="Object 11"/>
          <p:cNvGraphicFramePr>
            <a:graphicFrameLocks noChangeAspect="1"/>
          </p:cNvGraphicFramePr>
          <p:nvPr/>
        </p:nvGraphicFramePr>
        <p:xfrm>
          <a:off x="8255954" y="4572008"/>
          <a:ext cx="658813" cy="390525"/>
        </p:xfrm>
        <a:graphic>
          <a:graphicData uri="http://schemas.openxmlformats.org/presentationml/2006/ole">
            <p:oleObj spid="_x0000_s225291" name="Equation" r:id="rId8" imgW="342720" imgH="203040" progId="Equation.DSMT4">
              <p:embed/>
            </p:oleObj>
          </a:graphicData>
        </a:graphic>
      </p:graphicFrame>
      <p:graphicFrame>
        <p:nvGraphicFramePr>
          <p:cNvPr id="225292" name="Object 12"/>
          <p:cNvGraphicFramePr>
            <a:graphicFrameLocks noChangeAspect="1"/>
          </p:cNvGraphicFramePr>
          <p:nvPr/>
        </p:nvGraphicFramePr>
        <p:xfrm>
          <a:off x="8289957" y="4929198"/>
          <a:ext cx="854075" cy="390525"/>
        </p:xfrm>
        <a:graphic>
          <a:graphicData uri="http://schemas.openxmlformats.org/presentationml/2006/ole">
            <p:oleObj spid="_x0000_s225292" name="Equation" r:id="rId9" imgW="444240" imgH="203040" progId="Equation.DSMT4">
              <p:embed/>
            </p:oleObj>
          </a:graphicData>
        </a:graphic>
      </p:graphicFrame>
      <p:graphicFrame>
        <p:nvGraphicFramePr>
          <p:cNvPr id="225293" name="Object 13"/>
          <p:cNvGraphicFramePr>
            <a:graphicFrameLocks noChangeAspect="1"/>
          </p:cNvGraphicFramePr>
          <p:nvPr/>
        </p:nvGraphicFramePr>
        <p:xfrm>
          <a:off x="2195502" y="5324491"/>
          <a:ext cx="804862" cy="390525"/>
        </p:xfrm>
        <a:graphic>
          <a:graphicData uri="http://schemas.openxmlformats.org/presentationml/2006/ole">
            <p:oleObj spid="_x0000_s225293" name="Equation" r:id="rId10" imgW="419040" imgH="20304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42900"/>
            <a:ext cx="9144000" cy="571504"/>
          </a:xfrm>
        </p:spPr>
        <p:txBody>
          <a:bodyPr>
            <a:noAutofit/>
          </a:bodyPr>
          <a:lstStyle/>
          <a:p>
            <a:r>
              <a:rPr lang="bg-BG" sz="2400" b="1" cap="all" dirty="0" smtClean="0">
                <a:latin typeface="Times New Roman" pitchFamily="18" charset="0"/>
                <a:cs typeface="Times New Roman" pitchFamily="18" charset="0"/>
              </a:rPr>
              <a:t>§ 18.4.	СИНТЕЗ</a:t>
            </a:r>
            <a:endParaRPr lang="en-US" sz="2400" b="1" cap="al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428660" y="214290"/>
            <a:ext cx="10001320" cy="657227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• 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Реакции на синтез;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Лоусън</a:t>
            </a:r>
            <a:endParaRPr lang="en-US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термоядрен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реактор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най-важна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е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втората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двойка.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Във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водата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има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достатъчно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количество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деутерий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но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няма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тритий Т,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затова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той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трябва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да се получи по друг начин: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Протичането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реакциите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изисква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висока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температура 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достатъчно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време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Известно е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прочутото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съотношение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Лоусън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задържане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за до</a:t>
            </a:r>
            <a:r>
              <a:rPr lang="bg-BG" sz="2400" dirty="0" err="1" smtClean="0">
                <a:latin typeface="Times New Roman" pitchFamily="18" charset="0"/>
                <a:cs typeface="Times New Roman" pitchFamily="18" charset="0"/>
              </a:rPr>
              <a:t>статъчно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голям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интервал </a:t>
            </a: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от време (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на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сокотемпературна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плазма с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относителна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неголяма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концентрация;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–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свръхбързо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нагряване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висока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концентрация. </a:t>
            </a: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dirty="0" smtClean="0">
              <a:latin typeface="Times New Roman"/>
            </a:endParaRPr>
          </a:p>
          <a:p>
            <a:pPr>
              <a:buNone/>
            </a:pPr>
            <a:endParaRPr lang="bg-BG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None/>
            </a:pPr>
            <a:endParaRPr lang="bg-BG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</a:t>
            </a:r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72330" y="6564337"/>
            <a:ext cx="2133600" cy="365125"/>
          </a:xfrm>
        </p:spPr>
        <p:txBody>
          <a:bodyPr/>
          <a:lstStyle/>
          <a:p>
            <a:r>
              <a:rPr lang="en-US" dirty="0" smtClean="0"/>
              <a:t> </a:t>
            </a:r>
            <a:fld id="{2ADFFEBF-AC71-420D-9A36-DFCB78D0D215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604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042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042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0427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0429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0432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0972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0975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0978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0980" name="Rectangle 2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0981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0983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0985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715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715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354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354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3547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68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68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323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3241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528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528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5290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6315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26314" name="Object 10"/>
          <p:cNvGraphicFramePr>
            <a:graphicFrameLocks noChangeAspect="1"/>
          </p:cNvGraphicFramePr>
          <p:nvPr/>
        </p:nvGraphicFramePr>
        <p:xfrm>
          <a:off x="0" y="714356"/>
          <a:ext cx="3896618" cy="1714512"/>
        </p:xfrm>
        <a:graphic>
          <a:graphicData uri="http://schemas.openxmlformats.org/presentationml/2006/ole">
            <p:oleObj spid="_x0000_s226314" name="Equation" r:id="rId3" imgW="2146300" imgH="939800" progId="Equation.DSMT4">
              <p:embed/>
            </p:oleObj>
          </a:graphicData>
        </a:graphic>
      </p:graphicFrame>
      <p:sp>
        <p:nvSpPr>
          <p:cNvPr id="226317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26316" name="Object 12"/>
          <p:cNvGraphicFramePr>
            <a:graphicFrameLocks noChangeAspect="1"/>
          </p:cNvGraphicFramePr>
          <p:nvPr/>
        </p:nvGraphicFramePr>
        <p:xfrm>
          <a:off x="3786182" y="3143248"/>
          <a:ext cx="4187852" cy="500042"/>
        </p:xfrm>
        <a:graphic>
          <a:graphicData uri="http://schemas.openxmlformats.org/presentationml/2006/ole">
            <p:oleObj spid="_x0000_s226316" name="Equation" r:id="rId4" imgW="1917700" imgH="228600" progId="Equation.DSMT4">
              <p:embed/>
            </p:oleObj>
          </a:graphicData>
        </a:graphic>
      </p:graphicFrame>
      <p:pic>
        <p:nvPicPr>
          <p:cNvPr id="226318" name="Picture 1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78168" y="928670"/>
            <a:ext cx="4974444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6320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26319" name="Object 15"/>
          <p:cNvGraphicFramePr>
            <a:graphicFrameLocks noChangeAspect="1"/>
          </p:cNvGraphicFramePr>
          <p:nvPr/>
        </p:nvGraphicFramePr>
        <p:xfrm>
          <a:off x="1338420" y="4429132"/>
          <a:ext cx="6132737" cy="1000108"/>
        </p:xfrm>
        <a:graphic>
          <a:graphicData uri="http://schemas.openxmlformats.org/presentationml/2006/ole">
            <p:oleObj spid="_x0000_s226319" name="Equation" r:id="rId6" imgW="3098520" imgH="507960" progId="Equation.DSMT4">
              <p:embed/>
            </p:oleObj>
          </a:graphicData>
        </a:graphic>
      </p:graphicFrame>
      <p:sp>
        <p:nvSpPr>
          <p:cNvPr id="226321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16"/>
          <p:cNvGraphicFramePr>
            <a:graphicFrameLocks noChangeAspect="1"/>
          </p:cNvGraphicFramePr>
          <p:nvPr/>
        </p:nvGraphicFramePr>
        <p:xfrm>
          <a:off x="6837468" y="5286388"/>
          <a:ext cx="1062641" cy="500066"/>
        </p:xfrm>
        <a:graphic>
          <a:graphicData uri="http://schemas.openxmlformats.org/presentationml/2006/ole">
            <p:oleObj spid="_x0000_s226320" name="Equation" r:id="rId7" imgW="482391" imgH="228501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42918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Times New Roman" pitchFamily="18" charset="0"/>
              </a:rPr>
              <a:t>§ 17.1. ВЪВ</a:t>
            </a:r>
            <a:r>
              <a:rPr lang="bg-BG" sz="2400" b="1" dirty="0" smtClean="0">
                <a:latin typeface="Times New Roman" pitchFamily="18" charset="0"/>
              </a:rPr>
              <a:t>ЕДЕНИЕ</a:t>
            </a:r>
            <a:r>
              <a:rPr lang="ru-RU" sz="2400" b="1" dirty="0" smtClean="0">
                <a:latin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</a:rPr>
            </a:br>
            <a:endParaRPr lang="en-US" sz="2400" b="1" dirty="0">
              <a:latin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428660" y="285728"/>
            <a:ext cx="9858444" cy="6500834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•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Основен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закон </a:t>
            </a:r>
          </a:p>
          <a:p>
            <a:pPr>
              <a:spcBef>
                <a:spcPts val="600"/>
              </a:spcBef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„   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ава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зависимостта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от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времето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броя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разпадналите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се ядра – за-</a:t>
            </a:r>
          </a:p>
          <a:p>
            <a:pPr>
              <a:spcBef>
                <a:spcPts val="60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кон на Кюри </a:t>
            </a:r>
          </a:p>
          <a:p>
            <a:pPr>
              <a:spcBef>
                <a:spcPts val="60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е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началният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брой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ядрата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константата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разпадане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опреде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pPr>
              <a:spcBef>
                <a:spcPts val="60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ля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вероятността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разпадане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за единица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време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Разпадането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е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статис-тически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процес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Доказателство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е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експоненциалният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характер.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Експери-ментът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доказва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че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всяко ядро в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образеца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има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вероятност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разпадане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Но не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може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да се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каже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кое ядро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ще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се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разпадне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 даден интервал от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Bef>
                <a:spcPts val="60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•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Характеристики –       ,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активност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и период на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полуразпадане</a:t>
            </a:r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600"/>
              </a:spcBef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Процесът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се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характеризира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със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скоростта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разпадане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съставя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щите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атоми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Тази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скорост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се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нарича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активност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А:</a:t>
            </a:r>
          </a:p>
          <a:p>
            <a:pPr>
              <a:spcBef>
                <a:spcPts val="600"/>
              </a:spcBef>
              <a:buNone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Ако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диференцираме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закона,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ще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получим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600"/>
              </a:spcBef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След определен интервал от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време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наречен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период на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полураз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падане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броят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частиците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намалява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пъти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Връзката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между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и  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е 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endParaRPr lang="bg-BG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endParaRPr lang="bg-BG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32" y="6572272"/>
            <a:ext cx="2133600" cy="365125"/>
          </a:xfrm>
        </p:spPr>
        <p:txBody>
          <a:bodyPr/>
          <a:lstStyle/>
          <a:p>
            <a:fld id="{2ADFFEBF-AC71-420D-9A36-DFCB78D0D215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4368" name="Rectangle 3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371" name="Rectangle 3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372" name="Rectangle 3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375" name="Rectangle 3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378" name="Rectangle 4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482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4825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4827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4830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4837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65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6561" name="Object 1"/>
          <p:cNvGraphicFramePr>
            <a:graphicFrameLocks noChangeAspect="1"/>
          </p:cNvGraphicFramePr>
          <p:nvPr/>
        </p:nvGraphicFramePr>
        <p:xfrm>
          <a:off x="1785918" y="1128698"/>
          <a:ext cx="2743211" cy="514352"/>
        </p:xfrm>
        <a:graphic>
          <a:graphicData uri="http://schemas.openxmlformats.org/presentationml/2006/ole">
            <p:oleObj spid="_x0000_s66561" name="Equation" r:id="rId4" imgW="1219200" imgH="228600" progId="Equation.DSMT4">
              <p:embed/>
            </p:oleObj>
          </a:graphicData>
        </a:graphic>
      </p:graphicFrame>
      <p:sp>
        <p:nvSpPr>
          <p:cNvPr id="66563" name="Rectangle 3"/>
          <p:cNvSpPr>
            <a:spLocks noChangeArrowheads="1"/>
          </p:cNvSpPr>
          <p:nvPr/>
        </p:nvSpPr>
        <p:spPr bwMode="auto">
          <a:xfrm>
            <a:off x="0" y="228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6564" name="Object 4"/>
          <p:cNvGraphicFramePr>
            <a:graphicFrameLocks noChangeAspect="1"/>
          </p:cNvGraphicFramePr>
          <p:nvPr/>
        </p:nvGraphicFramePr>
        <p:xfrm>
          <a:off x="-93748" y="1643050"/>
          <a:ext cx="457200" cy="457200"/>
        </p:xfrm>
        <a:graphic>
          <a:graphicData uri="http://schemas.openxmlformats.org/presentationml/2006/ole">
            <p:oleObj spid="_x0000_s66564" name="Equation" r:id="rId5" imgW="203040" imgH="203040" progId="Equation.DSMT4">
              <p:embed/>
            </p:oleObj>
          </a:graphicData>
        </a:graphic>
      </p:graphicFrame>
      <p:graphicFrame>
        <p:nvGraphicFramePr>
          <p:cNvPr id="66565" name="Object 5"/>
          <p:cNvGraphicFramePr>
            <a:graphicFrameLocks noChangeAspect="1"/>
          </p:cNvGraphicFramePr>
          <p:nvPr/>
        </p:nvGraphicFramePr>
        <p:xfrm>
          <a:off x="7540286" y="1634142"/>
          <a:ext cx="371475" cy="457200"/>
        </p:xfrm>
        <a:graphic>
          <a:graphicData uri="http://schemas.openxmlformats.org/presentationml/2006/ole">
            <p:oleObj spid="_x0000_s66565" name="Equation" r:id="rId6" imgW="164880" imgH="203040" progId="Equation.DSMT4">
              <p:embed/>
            </p:oleObj>
          </a:graphicData>
        </a:graphic>
      </p:graphicFrame>
      <p:graphicFrame>
        <p:nvGraphicFramePr>
          <p:cNvPr id="66567" name="Object 7"/>
          <p:cNvGraphicFramePr>
            <a:graphicFrameLocks noChangeAspect="1"/>
          </p:cNvGraphicFramePr>
          <p:nvPr/>
        </p:nvGraphicFramePr>
        <p:xfrm>
          <a:off x="2857488" y="3571876"/>
          <a:ext cx="371475" cy="457200"/>
        </p:xfrm>
        <a:graphic>
          <a:graphicData uri="http://schemas.openxmlformats.org/presentationml/2006/ole">
            <p:oleObj spid="_x0000_s66567" name="Equation" r:id="rId7" imgW="164880" imgH="203040" progId="Equation.DSMT4">
              <p:embed/>
            </p:oleObj>
          </a:graphicData>
        </a:graphic>
      </p:graphicFrame>
      <p:sp>
        <p:nvSpPr>
          <p:cNvPr id="66569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6568" name="Object 8"/>
          <p:cNvGraphicFramePr>
            <a:graphicFrameLocks noChangeAspect="1"/>
          </p:cNvGraphicFramePr>
          <p:nvPr/>
        </p:nvGraphicFramePr>
        <p:xfrm>
          <a:off x="6614206" y="4448796"/>
          <a:ext cx="2007483" cy="418226"/>
        </p:xfrm>
        <a:graphic>
          <a:graphicData uri="http://schemas.openxmlformats.org/presentationml/2006/ole">
            <p:oleObj spid="_x0000_s66568" name="Equation" r:id="rId8" imgW="914400" imgH="190500" progId="Equation.DSMT4">
              <p:embed/>
            </p:oleObj>
          </a:graphicData>
        </a:graphic>
      </p:graphicFrame>
      <p:sp>
        <p:nvSpPr>
          <p:cNvPr id="66571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6570" name="Object 10"/>
          <p:cNvGraphicFramePr>
            <a:graphicFrameLocks noChangeAspect="1"/>
          </p:cNvGraphicFramePr>
          <p:nvPr/>
        </p:nvGraphicFramePr>
        <p:xfrm>
          <a:off x="5393404" y="4773876"/>
          <a:ext cx="3721100" cy="642937"/>
        </p:xfrm>
        <a:graphic>
          <a:graphicData uri="http://schemas.openxmlformats.org/presentationml/2006/ole">
            <p:oleObj spid="_x0000_s66570" name="Equation" r:id="rId9" imgW="2145960" imgH="368280" progId="Equation.DSMT4">
              <p:embed/>
            </p:oleObj>
          </a:graphicData>
        </a:graphic>
      </p:graphicFrame>
      <p:sp>
        <p:nvSpPr>
          <p:cNvPr id="66573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6572" name="Object 12"/>
          <p:cNvGraphicFramePr>
            <a:graphicFrameLocks noChangeAspect="1"/>
          </p:cNvGraphicFramePr>
          <p:nvPr/>
        </p:nvGraphicFramePr>
        <p:xfrm>
          <a:off x="2428860" y="6072206"/>
          <a:ext cx="2119816" cy="785794"/>
        </p:xfrm>
        <a:graphic>
          <a:graphicData uri="http://schemas.openxmlformats.org/presentationml/2006/ole">
            <p:oleObj spid="_x0000_s66572" name="Equation" r:id="rId10" imgW="1104421" imgH="406224" progId="Equation.DSMT4">
              <p:embed/>
            </p:oleObj>
          </a:graphicData>
        </a:graphic>
      </p:graphicFrame>
      <p:sp>
        <p:nvSpPr>
          <p:cNvPr id="66574" name="Rectangle 14"/>
          <p:cNvSpPr>
            <a:spLocks noChangeArrowheads="1"/>
          </p:cNvSpPr>
          <p:nvPr/>
        </p:nvSpPr>
        <p:spPr bwMode="auto">
          <a:xfrm>
            <a:off x="0" y="4095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6576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6577" name="Rectangle 17"/>
          <p:cNvSpPr>
            <a:spLocks noChangeArrowheads="1"/>
          </p:cNvSpPr>
          <p:nvPr/>
        </p:nvSpPr>
        <p:spPr bwMode="auto">
          <a:xfrm>
            <a:off x="0" y="4095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6578" name="Object 18"/>
          <p:cNvGraphicFramePr>
            <a:graphicFrameLocks noChangeAspect="1"/>
          </p:cNvGraphicFramePr>
          <p:nvPr/>
        </p:nvGraphicFramePr>
        <p:xfrm>
          <a:off x="4572000" y="5357826"/>
          <a:ext cx="390525" cy="392112"/>
        </p:xfrm>
        <a:graphic>
          <a:graphicData uri="http://schemas.openxmlformats.org/presentationml/2006/ole">
            <p:oleObj spid="_x0000_s66578" name="Equation" r:id="rId11" imgW="203040" imgH="203040" progId="Equation.DSMT4">
              <p:embed/>
            </p:oleObj>
          </a:graphicData>
        </a:graphic>
      </p:graphicFrame>
      <p:graphicFrame>
        <p:nvGraphicFramePr>
          <p:cNvPr id="66581" name="Object 21"/>
          <p:cNvGraphicFramePr>
            <a:graphicFrameLocks noChangeAspect="1"/>
          </p:cNvGraphicFramePr>
          <p:nvPr/>
        </p:nvGraphicFramePr>
        <p:xfrm>
          <a:off x="8039127" y="5715016"/>
          <a:ext cx="390525" cy="392112"/>
        </p:xfrm>
        <a:graphic>
          <a:graphicData uri="http://schemas.openxmlformats.org/presentationml/2006/ole">
            <p:oleObj spid="_x0000_s66581" name="Equation" r:id="rId12" imgW="203040" imgH="203040" progId="Equation.DSMT4">
              <p:embed/>
            </p:oleObj>
          </a:graphicData>
        </a:graphic>
      </p:graphicFrame>
      <p:graphicFrame>
        <p:nvGraphicFramePr>
          <p:cNvPr id="66582" name="Object 22"/>
          <p:cNvGraphicFramePr>
            <a:graphicFrameLocks noChangeAspect="1"/>
          </p:cNvGraphicFramePr>
          <p:nvPr/>
        </p:nvGraphicFramePr>
        <p:xfrm>
          <a:off x="8572528" y="5715016"/>
          <a:ext cx="315913" cy="392112"/>
        </p:xfrm>
        <a:graphic>
          <a:graphicData uri="http://schemas.openxmlformats.org/presentationml/2006/ole">
            <p:oleObj spid="_x0000_s66582" name="Equation" r:id="rId13" imgW="164880" imgH="20304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63448"/>
            <a:ext cx="9144000" cy="571504"/>
          </a:xfrm>
        </p:spPr>
        <p:txBody>
          <a:bodyPr>
            <a:noAutofit/>
          </a:bodyPr>
          <a:lstStyle/>
          <a:p>
            <a:r>
              <a:rPr lang="bg-BG" sz="2400" b="1" cap="all" dirty="0" smtClean="0">
                <a:latin typeface="Times New Roman" pitchFamily="18" charset="0"/>
                <a:cs typeface="Times New Roman" pitchFamily="18" charset="0"/>
              </a:rPr>
              <a:t>§ 18.4.	СИНТЕЗ</a:t>
            </a:r>
            <a:endParaRPr lang="en-US" sz="2400" b="1" cap="al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428660" y="172738"/>
            <a:ext cx="10001320" cy="657227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• 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Термоядрен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синтез с магнитно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задържане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плазматан</a:t>
            </a:r>
            <a:endParaRPr lang="en-US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През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1950 г. Там 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Спитцер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предлагат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магнитна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изолация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Най-ус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пешна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се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оказва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руската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установка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Токамак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ТОроидальная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КАмера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МАгнитными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Катушками).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Установката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е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във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формата на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тороид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Плазменият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ток (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плазмен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шнур) се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създава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от мощен трансформатор.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Вторичната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намотка на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трансформатора е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самият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плазмен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шнур. D-образ-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ните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намотки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създават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торои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дално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магнитно поле. На-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пречното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магнитно поле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задържа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плазмата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 равно- 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весие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Спиралните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силови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линии на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сумарното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поле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образуват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система от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тороидални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магнитни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повърхности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Основната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трудност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многото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плазмени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неустойчивости. </a:t>
            </a:r>
          </a:p>
          <a:p>
            <a:pPr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–	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задържане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за до</a:t>
            </a:r>
            <a:r>
              <a:rPr lang="bg-BG" sz="2400" dirty="0" err="1" smtClean="0">
                <a:latin typeface="Times New Roman" pitchFamily="18" charset="0"/>
                <a:cs typeface="Times New Roman" pitchFamily="18" charset="0"/>
              </a:rPr>
              <a:t>статъчно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голям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интервал </a:t>
            </a: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от време (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на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сокотемпературна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плазма с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относителна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неголяма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концентрация;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–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свръхбързо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нагряване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висока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концентрация. </a:t>
            </a: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dirty="0" smtClean="0">
              <a:latin typeface="Times New Roman"/>
            </a:endParaRPr>
          </a:p>
          <a:p>
            <a:pPr>
              <a:buNone/>
            </a:pPr>
            <a:endParaRPr lang="bg-BG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None/>
            </a:pPr>
            <a:endParaRPr lang="bg-BG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</a:t>
            </a:r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72330" y="6564337"/>
            <a:ext cx="2133600" cy="365125"/>
          </a:xfrm>
        </p:spPr>
        <p:txBody>
          <a:bodyPr/>
          <a:lstStyle/>
          <a:p>
            <a:r>
              <a:rPr lang="en-US" dirty="0" smtClean="0"/>
              <a:t> </a:t>
            </a:r>
            <a:fld id="{2ADFFEBF-AC71-420D-9A36-DFCB78D0D215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604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042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042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0427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0429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0432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0972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0975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0978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0980" name="Rectangle 20"/>
          <p:cNvSpPr>
            <a:spLocks noChangeArrowheads="1"/>
          </p:cNvSpPr>
          <p:nvPr/>
        </p:nvSpPr>
        <p:spPr bwMode="auto">
          <a:xfrm>
            <a:off x="0" y="-100034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0981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0983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0985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715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715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354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354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3547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68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68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323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3241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528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528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5290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6315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6317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6320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6321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3143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58" y="2357430"/>
            <a:ext cx="5628616" cy="4000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63448"/>
            <a:ext cx="9144000" cy="571504"/>
          </a:xfrm>
        </p:spPr>
        <p:txBody>
          <a:bodyPr>
            <a:noAutofit/>
          </a:bodyPr>
          <a:lstStyle/>
          <a:p>
            <a:r>
              <a:rPr lang="bg-BG" sz="2400" b="1" cap="all" dirty="0" smtClean="0">
                <a:latin typeface="Times New Roman" pitchFamily="18" charset="0"/>
                <a:cs typeface="Times New Roman" pitchFamily="18" charset="0"/>
              </a:rPr>
              <a:t>§ 18.4.	СИНТЕЗ</a:t>
            </a:r>
            <a:endParaRPr lang="en-US" sz="2400" b="1" cap="al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428660" y="172738"/>
            <a:ext cx="10001320" cy="657227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• 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М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еждународни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токамаци</a:t>
            </a:r>
            <a:endParaRPr lang="en-US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JET (Joint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Europen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Torus)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Англия,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TFTR (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Tokamak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Fussiom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Tesr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Reak</a:t>
            </a: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tor)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САЩ,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JT-60 (Japanese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Tokamak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Япония,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международният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ITER (International Thermonuclear Experimental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Reaktor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във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Франция и др.        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dirty="0" smtClean="0">
              <a:latin typeface="Times New Roman"/>
            </a:endParaRPr>
          </a:p>
          <a:p>
            <a:pPr>
              <a:buNone/>
            </a:pPr>
            <a:endParaRPr lang="bg-BG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None/>
            </a:pPr>
            <a:endParaRPr lang="bg-BG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</a:t>
            </a:r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72330" y="6564337"/>
            <a:ext cx="2133600" cy="365125"/>
          </a:xfrm>
        </p:spPr>
        <p:txBody>
          <a:bodyPr/>
          <a:lstStyle/>
          <a:p>
            <a:r>
              <a:rPr lang="en-US" dirty="0" smtClean="0"/>
              <a:t> </a:t>
            </a:r>
            <a:fld id="{2ADFFEBF-AC71-420D-9A36-DFCB78D0D215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604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042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042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0427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0429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0432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0972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0975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0978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0980" name="Rectangle 20"/>
          <p:cNvSpPr>
            <a:spLocks noChangeArrowheads="1"/>
          </p:cNvSpPr>
          <p:nvPr/>
        </p:nvSpPr>
        <p:spPr bwMode="auto">
          <a:xfrm>
            <a:off x="0" y="-100034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0981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0983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0985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715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715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354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354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3547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68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68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323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3241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528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528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5290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6315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6317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6320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6321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5" name="Table 34"/>
          <p:cNvGraphicFramePr>
            <a:graphicFrameLocks noGrp="1"/>
          </p:cNvGraphicFramePr>
          <p:nvPr/>
        </p:nvGraphicFramePr>
        <p:xfrm>
          <a:off x="500034" y="1714488"/>
          <a:ext cx="8072493" cy="5005140"/>
        </p:xfrm>
        <a:graphic>
          <a:graphicData uri="http://schemas.openxmlformats.org/drawingml/2006/table">
            <a:tbl>
              <a:tblPr/>
              <a:tblGrid>
                <a:gridCol w="2071701"/>
                <a:gridCol w="1500198"/>
                <a:gridCol w="1992635"/>
                <a:gridCol w="1332353"/>
                <a:gridCol w="1175606"/>
              </a:tblGrid>
              <a:tr h="563100">
                <a:tc>
                  <a:txBody>
                    <a:bodyPr/>
                    <a:lstStyle/>
                    <a:p>
                      <a:pPr indent="191135"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bg-BG" sz="2000" i="0" spc="-10" dirty="0" smtClean="0">
                        <a:latin typeface="Times New Roman"/>
                        <a:ea typeface="Times New Roman"/>
                      </a:endParaRPr>
                    </a:p>
                    <a:p>
                      <a:pPr indent="191135"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en-US" sz="2000" i="0" spc="-10" dirty="0" smtClean="0">
                        <a:latin typeface="Times New Roman"/>
                        <a:ea typeface="Times New Roman"/>
                      </a:endParaRPr>
                    </a:p>
                    <a:p>
                      <a:pPr indent="191135"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bg-BG" sz="2000" i="0" spc="-10" dirty="0" err="1" smtClean="0">
                          <a:latin typeface="Times New Roman"/>
                          <a:ea typeface="Times New Roman"/>
                        </a:rPr>
                        <a:t>Токамак</a:t>
                      </a:r>
                      <a:endParaRPr lang="en-US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9113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bg-BG" sz="2000" spc="-10" dirty="0" smtClean="0">
                        <a:latin typeface="Times New Roman"/>
                        <a:ea typeface="Times New Roman"/>
                      </a:endParaRPr>
                    </a:p>
                    <a:p>
                      <a:pPr indent="19113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en-US" sz="2000" spc="-10" dirty="0" smtClean="0">
                        <a:latin typeface="Times New Roman"/>
                        <a:ea typeface="Times New Roman"/>
                      </a:endParaRPr>
                    </a:p>
                    <a:p>
                      <a:pPr indent="191135"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2000" spc="-10" dirty="0" smtClean="0">
                          <a:latin typeface="Times New Roman"/>
                          <a:ea typeface="Times New Roman"/>
                        </a:rPr>
                        <a:t>  </a:t>
                      </a:r>
                      <a:r>
                        <a:rPr lang="bg-BG" sz="2000" spc="-10" dirty="0" smtClean="0">
                          <a:latin typeface="Times New Roman"/>
                          <a:ea typeface="Times New Roman"/>
                        </a:rPr>
                        <a:t>TFTR</a:t>
                      </a:r>
                      <a:endParaRPr lang="en-US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91135"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en-US" sz="2000" spc="-10" dirty="0" smtClean="0">
                        <a:latin typeface="Times New Roman"/>
                        <a:ea typeface="Times New Roman"/>
                      </a:endParaRPr>
                    </a:p>
                    <a:p>
                      <a:pPr indent="191135"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bg-BG" sz="2000" spc="-10" dirty="0" smtClean="0">
                        <a:latin typeface="Times New Roman"/>
                        <a:ea typeface="Times New Roman"/>
                      </a:endParaRPr>
                    </a:p>
                    <a:p>
                      <a:pPr indent="191135"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2000" spc="-10" dirty="0" smtClean="0">
                          <a:latin typeface="Times New Roman"/>
                          <a:ea typeface="Times New Roman"/>
                        </a:rPr>
                        <a:t>      JET</a:t>
                      </a:r>
                      <a:endParaRPr lang="bg-BG" sz="2000" spc="-1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9113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2000" spc="-10" dirty="0" smtClean="0">
                          <a:latin typeface="Times New Roman"/>
                          <a:ea typeface="Times New Roman"/>
                        </a:rPr>
                        <a:t>   </a:t>
                      </a:r>
                    </a:p>
                    <a:p>
                      <a:pPr indent="19113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2000" spc="-10" dirty="0" smtClean="0">
                          <a:latin typeface="Times New Roman"/>
                          <a:ea typeface="Times New Roman"/>
                        </a:rPr>
                        <a:t>        </a:t>
                      </a:r>
                    </a:p>
                    <a:p>
                      <a:pPr indent="191135"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2000" spc="-10" dirty="0" smtClean="0">
                          <a:latin typeface="Times New Roman"/>
                          <a:ea typeface="Times New Roman"/>
                        </a:rPr>
                        <a:t>  JT</a:t>
                      </a:r>
                      <a:r>
                        <a:rPr lang="bg-BG" sz="2000" spc="-10" dirty="0" smtClean="0">
                          <a:latin typeface="Times New Roman"/>
                          <a:ea typeface="Times New Roman"/>
                        </a:rPr>
                        <a:t>-60</a:t>
                      </a:r>
                      <a:endParaRPr lang="en-US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9113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bg-BG" sz="2000" spc="-10" dirty="0" smtClean="0">
                        <a:latin typeface="Times New Roman"/>
                        <a:ea typeface="Times New Roman"/>
                      </a:endParaRPr>
                    </a:p>
                    <a:p>
                      <a:pPr indent="19113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en-US" sz="2000" spc="-10" dirty="0" smtClean="0">
                        <a:latin typeface="Times New Roman"/>
                        <a:ea typeface="Times New Roman"/>
                      </a:endParaRPr>
                    </a:p>
                    <a:p>
                      <a:pPr indent="191135"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2000" spc="-10" dirty="0" smtClean="0">
                          <a:latin typeface="Times New Roman"/>
                          <a:ea typeface="Times New Roman"/>
                        </a:rPr>
                        <a:t>ITER</a:t>
                      </a:r>
                      <a:endParaRPr lang="en-US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3100">
                <a:tc>
                  <a:txBody>
                    <a:bodyPr/>
                    <a:lstStyle/>
                    <a:p>
                      <a:pPr indent="191135" algn="just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bg-BG" sz="2000" dirty="0" smtClean="0">
                        <a:latin typeface="Times New Roman"/>
                        <a:ea typeface="Times New Roman"/>
                      </a:endParaRPr>
                    </a:p>
                    <a:p>
                      <a:pPr indent="191135" algn="l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bg-BG" sz="2000" dirty="0" smtClean="0">
                          <a:latin typeface="Times New Roman"/>
                          <a:ea typeface="Times New Roman"/>
                        </a:rPr>
                        <a:t>Общ </a:t>
                      </a:r>
                      <a:r>
                        <a:rPr lang="bg-BG" sz="2000" dirty="0">
                          <a:latin typeface="Times New Roman"/>
                          <a:ea typeface="Times New Roman"/>
                        </a:rPr>
                        <a:t>изглед </a:t>
                      </a:r>
                      <a:r>
                        <a:rPr lang="bg-BG" sz="2000" dirty="0" smtClean="0">
                          <a:latin typeface="Times New Roman"/>
                          <a:ea typeface="Times New Roman"/>
                        </a:rPr>
                        <a:t>на</a:t>
                      </a:r>
                    </a:p>
                    <a:p>
                      <a:pPr indent="191135" algn="l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bg-BG" sz="2000" dirty="0" smtClean="0">
                          <a:latin typeface="Times New Roman"/>
                          <a:ea typeface="Times New Roman"/>
                        </a:rPr>
                        <a:t>част </a:t>
                      </a:r>
                      <a:r>
                        <a:rPr lang="bg-BG" sz="2000" dirty="0">
                          <a:latin typeface="Times New Roman"/>
                          <a:ea typeface="Times New Roman"/>
                        </a:rPr>
                        <a:t>от тора</a:t>
                      </a:r>
                      <a:endParaRPr lang="en-US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91135"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bg-BG" sz="2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9113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bg-BG" sz="2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91135"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2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91135"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2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0440">
                <a:tc>
                  <a:txBody>
                    <a:bodyPr/>
                    <a:lstStyle/>
                    <a:p>
                      <a:pPr indent="191135" algn="just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bg-BG" sz="2000" dirty="0" smtClean="0">
                        <a:latin typeface="Times New Roman"/>
                        <a:ea typeface="Times New Roman"/>
                      </a:endParaRPr>
                    </a:p>
                    <a:p>
                      <a:pPr indent="191135" algn="just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bg-BG" sz="2000" dirty="0" smtClean="0">
                        <a:latin typeface="Times New Roman"/>
                        <a:ea typeface="Times New Roman"/>
                      </a:endParaRPr>
                    </a:p>
                    <a:p>
                      <a:pPr indent="191135" algn="just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bg-BG" sz="2000" dirty="0" smtClean="0">
                          <a:latin typeface="Times New Roman"/>
                          <a:ea typeface="Times New Roman"/>
                        </a:rPr>
                        <a:t>Малък </a:t>
                      </a:r>
                      <a:r>
                        <a:rPr lang="bg-BG" sz="2000" dirty="0">
                          <a:latin typeface="Times New Roman"/>
                          <a:ea typeface="Times New Roman"/>
                        </a:rPr>
                        <a:t>радиус</a:t>
                      </a:r>
                      <a:endParaRPr lang="en-US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91135"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bg-BG" sz="2000" dirty="0" smtClean="0">
                        <a:latin typeface="Times New Roman"/>
                        <a:ea typeface="Times New Roman"/>
                      </a:endParaRPr>
                    </a:p>
                    <a:p>
                      <a:pPr indent="191135"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2000" dirty="0" smtClean="0">
                        <a:latin typeface="Times New Roman"/>
                        <a:ea typeface="Times New Roman"/>
                      </a:endParaRPr>
                    </a:p>
                    <a:p>
                      <a:pPr indent="191135"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Times New Roman"/>
                          <a:ea typeface="Times New Roman"/>
                        </a:rPr>
                        <a:t>0</a:t>
                      </a:r>
                      <a:r>
                        <a:rPr lang="bg-BG" sz="2000" dirty="0">
                          <a:latin typeface="Times New Roman"/>
                          <a:ea typeface="Times New Roman"/>
                        </a:rPr>
                        <a:t>,85 m</a:t>
                      </a:r>
                      <a:endParaRPr lang="en-US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91135"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2000" dirty="0" smtClean="0">
                        <a:latin typeface="Times New Roman"/>
                        <a:ea typeface="Times New Roman"/>
                      </a:endParaRPr>
                    </a:p>
                    <a:p>
                      <a:pPr indent="191135"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2000" dirty="0" smtClean="0">
                        <a:latin typeface="Times New Roman"/>
                        <a:ea typeface="Times New Roman"/>
                      </a:endParaRPr>
                    </a:p>
                    <a:p>
                      <a:pPr indent="191135"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Times New Roman"/>
                        </a:rPr>
                        <a:t>1,25 </a:t>
                      </a:r>
                      <a:r>
                        <a:rPr lang="en-US" sz="2000" dirty="0">
                          <a:latin typeface="Times New Roman"/>
                          <a:ea typeface="Times New Roman"/>
                        </a:rPr>
                        <a:t>m </a:t>
                      </a:r>
                      <a:r>
                        <a:rPr lang="bg-BG" sz="2000" dirty="0">
                          <a:latin typeface="Times New Roman"/>
                          <a:ea typeface="Times New Roman"/>
                        </a:rPr>
                        <a:t>(хор-о</a:t>
                      </a:r>
                      <a:r>
                        <a:rPr lang="bg-BG" sz="2000" dirty="0" smtClean="0">
                          <a:latin typeface="Times New Roman"/>
                          <a:ea typeface="Times New Roman"/>
                        </a:rPr>
                        <a:t>)</a:t>
                      </a:r>
                    </a:p>
                    <a:p>
                      <a:pPr indent="191135"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bg-BG" sz="2000" dirty="0" smtClean="0">
                        <a:latin typeface="Times New Roman"/>
                        <a:ea typeface="Times New Roman"/>
                      </a:endParaRPr>
                    </a:p>
                    <a:p>
                      <a:pPr indent="191135"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2</a:t>
                      </a:r>
                      <a:r>
                        <a:rPr lang="bg-BG" sz="2000" dirty="0">
                          <a:latin typeface="Times New Roman"/>
                          <a:ea typeface="Times New Roman"/>
                        </a:rPr>
                        <a:t>,</a:t>
                      </a: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1 </a:t>
                      </a:r>
                      <a:r>
                        <a:rPr lang="en-US" sz="2000" dirty="0">
                          <a:latin typeface="Times New Roman"/>
                          <a:ea typeface="Times New Roman"/>
                        </a:rPr>
                        <a:t>m</a:t>
                      </a:r>
                      <a:r>
                        <a:rPr lang="bg-BG" sz="2000" dirty="0">
                          <a:latin typeface="Times New Roman"/>
                          <a:ea typeface="Times New Roman"/>
                        </a:rPr>
                        <a:t> (</a:t>
                      </a:r>
                      <a:r>
                        <a:rPr lang="bg-BG" sz="2000" dirty="0" err="1">
                          <a:latin typeface="Times New Roman"/>
                          <a:ea typeface="Times New Roman"/>
                        </a:rPr>
                        <a:t>верт-о</a:t>
                      </a:r>
                      <a:r>
                        <a:rPr lang="bg-BG" sz="2000" dirty="0">
                          <a:latin typeface="Times New Roman"/>
                          <a:ea typeface="Times New Roman"/>
                        </a:rPr>
                        <a:t>)</a:t>
                      </a:r>
                      <a:endParaRPr lang="en-US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91135"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bg-BG" sz="2000" dirty="0" smtClean="0">
                        <a:latin typeface="Times New Roman"/>
                        <a:ea typeface="Times New Roman"/>
                      </a:endParaRPr>
                    </a:p>
                    <a:p>
                      <a:pPr indent="191135"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bg-BG" sz="2000" dirty="0" smtClean="0">
                        <a:latin typeface="Times New Roman"/>
                        <a:ea typeface="Times New Roman"/>
                      </a:endParaRPr>
                    </a:p>
                    <a:p>
                      <a:pPr indent="191135"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Times New Roman"/>
                          <a:ea typeface="Times New Roman"/>
                        </a:rPr>
                        <a:t>0,95 </a:t>
                      </a:r>
                      <a:r>
                        <a:rPr lang="en-US" sz="2000" dirty="0">
                          <a:latin typeface="Times New Roman"/>
                          <a:ea typeface="Times New Roman"/>
                        </a:rPr>
                        <a:t>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91135"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bg-BG" sz="2000" dirty="0" smtClean="0">
                        <a:latin typeface="Times New Roman"/>
                        <a:ea typeface="Times New Roman"/>
                      </a:endParaRPr>
                    </a:p>
                    <a:p>
                      <a:pPr indent="191135"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bg-BG" sz="2000" dirty="0" smtClean="0">
                        <a:latin typeface="Times New Roman"/>
                        <a:ea typeface="Times New Roman"/>
                      </a:endParaRPr>
                    </a:p>
                    <a:p>
                      <a:pPr indent="191135"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Times New Roman"/>
                          <a:ea typeface="Times New Roman"/>
                        </a:rPr>
                        <a:t>2 </a:t>
                      </a:r>
                      <a:r>
                        <a:rPr lang="en-US" sz="2000" dirty="0">
                          <a:latin typeface="Times New Roman"/>
                          <a:ea typeface="Times New Roman"/>
                        </a:rPr>
                        <a:t>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3100">
                <a:tc>
                  <a:txBody>
                    <a:bodyPr/>
                    <a:lstStyle/>
                    <a:p>
                      <a:pPr marR="83820" indent="191135"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bg-BG" sz="2000" dirty="0" smtClean="0">
                        <a:latin typeface="Times New Roman"/>
                        <a:ea typeface="Times New Roman"/>
                      </a:endParaRPr>
                    </a:p>
                    <a:p>
                      <a:pPr marR="83820" indent="191135"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bg-BG" sz="2000" dirty="0" smtClean="0">
                        <a:latin typeface="Times New Roman"/>
                        <a:ea typeface="Times New Roman"/>
                      </a:endParaRPr>
                    </a:p>
                    <a:p>
                      <a:pPr marR="83820" indent="191135"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bg-BG" sz="2000" dirty="0" smtClean="0">
                          <a:latin typeface="Times New Roman"/>
                          <a:ea typeface="Times New Roman"/>
                        </a:rPr>
                        <a:t>Голям </a:t>
                      </a:r>
                      <a:r>
                        <a:rPr lang="bg-BG" sz="2000" dirty="0">
                          <a:latin typeface="Times New Roman"/>
                          <a:ea typeface="Times New Roman"/>
                        </a:rPr>
                        <a:t>радиус</a:t>
                      </a:r>
                      <a:endParaRPr lang="en-US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9113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bg-BG" sz="2000" dirty="0" smtClean="0">
                        <a:latin typeface="Times New Roman"/>
                        <a:ea typeface="Times New Roman"/>
                      </a:endParaRPr>
                    </a:p>
                    <a:p>
                      <a:pPr indent="19113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bg-BG" sz="2000" dirty="0" smtClean="0">
                        <a:latin typeface="Times New Roman"/>
                        <a:ea typeface="Times New Roman"/>
                      </a:endParaRPr>
                    </a:p>
                    <a:p>
                      <a:pPr indent="19113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bg-BG" sz="2000" dirty="0" smtClean="0">
                          <a:latin typeface="Times New Roman"/>
                          <a:ea typeface="Times New Roman"/>
                        </a:rPr>
                        <a:t>2,48 </a:t>
                      </a:r>
                      <a:r>
                        <a:rPr lang="bg-BG" sz="2000" dirty="0">
                          <a:latin typeface="Times New Roman"/>
                          <a:ea typeface="Times New Roman"/>
                        </a:rPr>
                        <a:t>m</a:t>
                      </a:r>
                      <a:endParaRPr lang="en-US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91135"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bg-BG" sz="2000" dirty="0" smtClean="0">
                        <a:latin typeface="Times New Roman"/>
                        <a:ea typeface="Times New Roman"/>
                      </a:endParaRPr>
                    </a:p>
                    <a:p>
                      <a:pPr indent="191135"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bg-BG" sz="2000" dirty="0" smtClean="0">
                        <a:latin typeface="Times New Roman"/>
                        <a:ea typeface="Times New Roman"/>
                      </a:endParaRPr>
                    </a:p>
                    <a:p>
                      <a:pPr indent="191135"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Times New Roman"/>
                          <a:ea typeface="Times New Roman"/>
                        </a:rPr>
                        <a:t>2,96 </a:t>
                      </a:r>
                      <a:r>
                        <a:rPr lang="en-US" sz="2000" dirty="0">
                          <a:latin typeface="Times New Roman"/>
                          <a:ea typeface="Times New Roman"/>
                        </a:rPr>
                        <a:t>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9113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bg-BG" sz="2000" dirty="0" smtClean="0">
                        <a:latin typeface="Times New Roman"/>
                        <a:ea typeface="Times New Roman"/>
                      </a:endParaRPr>
                    </a:p>
                    <a:p>
                      <a:pPr indent="19113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bg-BG" sz="2000" dirty="0" smtClean="0">
                        <a:latin typeface="Times New Roman"/>
                        <a:ea typeface="Times New Roman"/>
                      </a:endParaRPr>
                    </a:p>
                    <a:p>
                      <a:pPr indent="19113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Times New Roman"/>
                          <a:ea typeface="Times New Roman"/>
                        </a:rPr>
                        <a:t>3,0 </a:t>
                      </a:r>
                      <a:r>
                        <a:rPr lang="en-US" sz="2000" dirty="0">
                          <a:latin typeface="Times New Roman"/>
                          <a:ea typeface="Times New Roman"/>
                        </a:rPr>
                        <a:t>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9113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bg-BG" sz="2000" dirty="0" smtClean="0">
                        <a:latin typeface="Times New Roman"/>
                        <a:ea typeface="Times New Roman"/>
                      </a:endParaRPr>
                    </a:p>
                    <a:p>
                      <a:pPr indent="19113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bg-BG" sz="2000" dirty="0" smtClean="0">
                        <a:latin typeface="Times New Roman"/>
                        <a:ea typeface="Times New Roman"/>
                      </a:endParaRPr>
                    </a:p>
                    <a:p>
                      <a:pPr indent="19113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bg-BG" sz="2000" dirty="0" smtClean="0">
                          <a:latin typeface="Times New Roman"/>
                          <a:ea typeface="Times New Roman"/>
                        </a:rPr>
                        <a:t>6,2</a:t>
                      </a:r>
                      <a:r>
                        <a:rPr lang="en-US" sz="2000" dirty="0" smtClean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000" dirty="0">
                          <a:latin typeface="Times New Roman"/>
                          <a:ea typeface="Times New Roman"/>
                        </a:rPr>
                        <a:t>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3100">
                <a:tc>
                  <a:txBody>
                    <a:bodyPr/>
                    <a:lstStyle/>
                    <a:p>
                      <a:pPr indent="191135"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bg-BG" sz="2000" dirty="0" smtClean="0">
                          <a:latin typeface="Times New Roman"/>
                          <a:ea typeface="Times New Roman"/>
                        </a:rPr>
                        <a:t>  </a:t>
                      </a:r>
                    </a:p>
                    <a:p>
                      <a:pPr indent="191135"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bg-BG" sz="2000" dirty="0" smtClean="0">
                          <a:latin typeface="Times New Roman"/>
                          <a:ea typeface="Times New Roman"/>
                        </a:rPr>
                        <a:t> Т</a:t>
                      </a:r>
                      <a:r>
                        <a:rPr lang="en-US" sz="2000" dirty="0" err="1" smtClean="0">
                          <a:latin typeface="Times New Roman"/>
                          <a:ea typeface="Times New Roman"/>
                        </a:rPr>
                        <a:t>ороидално</a:t>
                      </a:r>
                      <a:endParaRPr lang="bg-BG" sz="2000" dirty="0" smtClean="0">
                        <a:latin typeface="Times New Roman"/>
                        <a:ea typeface="Times New Roman"/>
                      </a:endParaRPr>
                    </a:p>
                    <a:p>
                      <a:pPr indent="191135"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Times New Roman"/>
                          <a:ea typeface="Times New Roman"/>
                        </a:rPr>
                        <a:t> </a:t>
                      </a:r>
                      <a:endParaRPr lang="en-US" sz="2000" dirty="0">
                        <a:latin typeface="Times New Roman"/>
                        <a:ea typeface="Times New Roman"/>
                      </a:endParaRPr>
                    </a:p>
                    <a:p>
                      <a:pPr indent="191135"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latin typeface="Times New Roman"/>
                          <a:ea typeface="Times New Roman"/>
                        </a:rPr>
                        <a:t>магн</a:t>
                      </a:r>
                      <a:r>
                        <a:rPr lang="bg-BG" sz="2000" dirty="0" err="1">
                          <a:latin typeface="Times New Roman"/>
                          <a:ea typeface="Times New Roman"/>
                        </a:rPr>
                        <a:t>итно</a:t>
                      </a:r>
                      <a:r>
                        <a:rPr lang="en-US" sz="200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000" dirty="0" err="1">
                          <a:latin typeface="Times New Roman"/>
                          <a:ea typeface="Times New Roman"/>
                        </a:rPr>
                        <a:t>поле</a:t>
                      </a:r>
                      <a:endParaRPr lang="en-US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9113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bg-BG" sz="2000" dirty="0">
                        <a:latin typeface="Times New Roman"/>
                        <a:ea typeface="Times New Roman"/>
                      </a:endParaRPr>
                    </a:p>
                    <a:p>
                      <a:pPr indent="19113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bg-BG" sz="2000" dirty="0" smtClean="0">
                        <a:latin typeface="Times New Roman"/>
                        <a:ea typeface="Times New Roman"/>
                      </a:endParaRPr>
                    </a:p>
                    <a:p>
                      <a:pPr indent="19113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bg-BG" sz="2000" dirty="0" smtClean="0">
                          <a:latin typeface="Times New Roman"/>
                          <a:ea typeface="Times New Roman"/>
                        </a:rPr>
                        <a:t>5,0 </a:t>
                      </a:r>
                      <a:r>
                        <a:rPr lang="bg-BG" sz="2000" dirty="0">
                          <a:latin typeface="Times New Roman"/>
                          <a:ea typeface="Times New Roman"/>
                        </a:rPr>
                        <a:t>Т</a:t>
                      </a:r>
                      <a:endParaRPr lang="en-US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91135"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bg-BG" sz="2000" dirty="0">
                        <a:latin typeface="Times New Roman"/>
                        <a:ea typeface="Times New Roman"/>
                      </a:endParaRPr>
                    </a:p>
                    <a:p>
                      <a:pPr indent="191135"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bg-BG" sz="2000" dirty="0" smtClean="0">
                        <a:latin typeface="Times New Roman"/>
                        <a:ea typeface="Times New Roman"/>
                      </a:endParaRPr>
                    </a:p>
                    <a:p>
                      <a:pPr indent="191135"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bg-BG" sz="2000" dirty="0" smtClean="0">
                          <a:latin typeface="Times New Roman"/>
                          <a:ea typeface="Times New Roman"/>
                        </a:rPr>
                        <a:t>3,5 </a:t>
                      </a:r>
                      <a:r>
                        <a:rPr lang="bg-BG" sz="2000" dirty="0">
                          <a:latin typeface="Times New Roman"/>
                          <a:ea typeface="Times New Roman"/>
                        </a:rPr>
                        <a:t>Т</a:t>
                      </a:r>
                      <a:endParaRPr lang="en-US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9113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bg-BG" sz="2000" dirty="0">
                        <a:latin typeface="Times New Roman"/>
                        <a:ea typeface="Times New Roman"/>
                      </a:endParaRPr>
                    </a:p>
                    <a:p>
                      <a:pPr indent="19113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en-US" sz="2000" dirty="0" smtClean="0">
                        <a:latin typeface="Times New Roman"/>
                        <a:ea typeface="Times New Roman"/>
                      </a:endParaRPr>
                    </a:p>
                    <a:p>
                      <a:pPr indent="19113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bg-BG" sz="2000" dirty="0" smtClean="0">
                          <a:latin typeface="Times New Roman"/>
                          <a:ea typeface="Times New Roman"/>
                        </a:rPr>
                        <a:t>4,5 </a:t>
                      </a:r>
                      <a:r>
                        <a:rPr lang="bg-BG" sz="2000" dirty="0">
                          <a:latin typeface="Times New Roman"/>
                          <a:ea typeface="Times New Roman"/>
                        </a:rPr>
                        <a:t>Т</a:t>
                      </a:r>
                      <a:endParaRPr lang="en-US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9113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bg-BG" sz="2000" dirty="0">
                        <a:latin typeface="Times New Roman"/>
                        <a:ea typeface="Times New Roman"/>
                      </a:endParaRPr>
                    </a:p>
                    <a:p>
                      <a:pPr indent="19113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en-US" sz="2000" dirty="0" smtClean="0">
                        <a:latin typeface="Times New Roman"/>
                        <a:ea typeface="Times New Roman"/>
                      </a:endParaRPr>
                    </a:p>
                    <a:p>
                      <a:pPr indent="19113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bg-BG" sz="2000" dirty="0" smtClean="0">
                          <a:latin typeface="Times New Roman"/>
                          <a:ea typeface="Times New Roman"/>
                        </a:rPr>
                        <a:t>5,3 </a:t>
                      </a:r>
                      <a:r>
                        <a:rPr lang="bg-BG" sz="2000" dirty="0">
                          <a:latin typeface="Times New Roman"/>
                          <a:ea typeface="Times New Roman"/>
                        </a:rPr>
                        <a:t>Т</a:t>
                      </a:r>
                      <a:endParaRPr lang="en-US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3100">
                <a:tc>
                  <a:txBody>
                    <a:bodyPr/>
                    <a:lstStyle/>
                    <a:p>
                      <a:pPr indent="191135"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bg-BG" sz="2000" dirty="0" smtClean="0">
                        <a:latin typeface="Times New Roman"/>
                        <a:ea typeface="Times New Roman"/>
                      </a:endParaRPr>
                    </a:p>
                    <a:p>
                      <a:pPr indent="191135"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bg-BG" sz="2000" dirty="0" smtClean="0">
                        <a:latin typeface="Times New Roman"/>
                        <a:ea typeface="Times New Roman"/>
                      </a:endParaRPr>
                    </a:p>
                    <a:p>
                      <a:pPr indent="191135"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bg-BG" sz="2000" dirty="0" smtClean="0">
                          <a:latin typeface="Times New Roman"/>
                          <a:ea typeface="Times New Roman"/>
                        </a:rPr>
                        <a:t>Плазмен </a:t>
                      </a:r>
                      <a:r>
                        <a:rPr lang="bg-BG" sz="2000" dirty="0">
                          <a:latin typeface="Times New Roman"/>
                          <a:ea typeface="Times New Roman"/>
                        </a:rPr>
                        <a:t>ток</a:t>
                      </a:r>
                      <a:endParaRPr lang="en-US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9113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bg-BG" sz="2000" dirty="0" smtClean="0">
                        <a:latin typeface="Times New Roman"/>
                        <a:ea typeface="Times New Roman"/>
                      </a:endParaRPr>
                    </a:p>
                    <a:p>
                      <a:pPr indent="19113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bg-BG" sz="2000" dirty="0" smtClean="0">
                        <a:latin typeface="Times New Roman"/>
                        <a:ea typeface="Times New Roman"/>
                      </a:endParaRPr>
                    </a:p>
                    <a:p>
                      <a:pPr indent="19113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bg-BG" sz="2000" dirty="0" smtClean="0">
                          <a:latin typeface="Times New Roman"/>
                          <a:ea typeface="Times New Roman"/>
                        </a:rPr>
                        <a:t>3,0 </a:t>
                      </a:r>
                      <a:r>
                        <a:rPr lang="bg-BG" sz="2000" dirty="0">
                          <a:latin typeface="Times New Roman"/>
                          <a:ea typeface="Times New Roman"/>
                        </a:rPr>
                        <a:t>МА</a:t>
                      </a:r>
                      <a:endParaRPr lang="en-US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91135"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bg-BG" sz="2000" dirty="0" smtClean="0">
                        <a:latin typeface="Times New Roman"/>
                        <a:ea typeface="Times New Roman"/>
                      </a:endParaRPr>
                    </a:p>
                    <a:p>
                      <a:pPr indent="191135"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bg-BG" sz="2000" dirty="0" smtClean="0">
                        <a:latin typeface="Times New Roman"/>
                        <a:ea typeface="Times New Roman"/>
                      </a:endParaRPr>
                    </a:p>
                    <a:p>
                      <a:pPr indent="191135"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bg-BG" sz="2000" dirty="0" smtClean="0">
                          <a:latin typeface="Times New Roman"/>
                          <a:ea typeface="Times New Roman"/>
                        </a:rPr>
                        <a:t>5,0 </a:t>
                      </a:r>
                      <a:r>
                        <a:rPr lang="bg-BG" sz="2000" dirty="0">
                          <a:latin typeface="Times New Roman"/>
                          <a:ea typeface="Times New Roman"/>
                        </a:rPr>
                        <a:t>МА</a:t>
                      </a:r>
                      <a:endParaRPr lang="en-US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9113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bg-BG" sz="2000" dirty="0" smtClean="0">
                        <a:latin typeface="Times New Roman"/>
                        <a:ea typeface="Times New Roman"/>
                      </a:endParaRPr>
                    </a:p>
                    <a:p>
                      <a:pPr indent="19113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bg-BG" sz="2000" dirty="0" smtClean="0">
                        <a:latin typeface="Times New Roman"/>
                        <a:ea typeface="Times New Roman"/>
                      </a:endParaRPr>
                    </a:p>
                    <a:p>
                      <a:pPr indent="19113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bg-BG" sz="2000" dirty="0" smtClean="0">
                          <a:latin typeface="Times New Roman"/>
                          <a:ea typeface="Times New Roman"/>
                        </a:rPr>
                        <a:t>2,7 </a:t>
                      </a:r>
                      <a:r>
                        <a:rPr lang="bg-BG" sz="2000" dirty="0">
                          <a:latin typeface="Times New Roman"/>
                          <a:ea typeface="Times New Roman"/>
                        </a:rPr>
                        <a:t>МА</a:t>
                      </a:r>
                      <a:endParaRPr lang="en-US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9113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bg-BG" sz="2000" dirty="0" smtClean="0">
                        <a:latin typeface="Times New Roman"/>
                        <a:ea typeface="Times New Roman"/>
                      </a:endParaRPr>
                    </a:p>
                    <a:p>
                      <a:pPr indent="19113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bg-BG" sz="2000" dirty="0" smtClean="0">
                        <a:latin typeface="Times New Roman"/>
                        <a:ea typeface="Times New Roman"/>
                      </a:endParaRPr>
                    </a:p>
                    <a:p>
                      <a:pPr indent="19113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bg-BG" sz="2000" dirty="0" smtClean="0">
                          <a:latin typeface="Times New Roman"/>
                          <a:ea typeface="Times New Roman"/>
                        </a:rPr>
                        <a:t>16 </a:t>
                      </a:r>
                      <a:r>
                        <a:rPr lang="bg-BG" sz="2000" dirty="0">
                          <a:latin typeface="Times New Roman"/>
                          <a:ea typeface="Times New Roman"/>
                        </a:rPr>
                        <a:t>МА</a:t>
                      </a:r>
                      <a:endParaRPr lang="en-US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3100">
                <a:tc>
                  <a:txBody>
                    <a:bodyPr/>
                    <a:lstStyle/>
                    <a:p>
                      <a:pPr indent="191135"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bg-BG" sz="2000" spc="-20" dirty="0" smtClean="0">
                        <a:latin typeface="Times New Roman"/>
                        <a:ea typeface="Times New Roman"/>
                      </a:endParaRPr>
                    </a:p>
                    <a:p>
                      <a:pPr indent="191135"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bg-BG" sz="2000" spc="-20" dirty="0" smtClean="0">
                          <a:latin typeface="Times New Roman"/>
                          <a:ea typeface="Times New Roman"/>
                        </a:rPr>
                        <a:t>Дължина</a:t>
                      </a:r>
                      <a:r>
                        <a:rPr lang="bg-BG" sz="2000" spc="-20" baseline="0" dirty="0" smtClean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bg-BG" sz="2000" spc="-20" dirty="0" smtClean="0">
                          <a:latin typeface="Times New Roman"/>
                          <a:ea typeface="Times New Roman"/>
                        </a:rPr>
                        <a:t>на </a:t>
                      </a:r>
                    </a:p>
                    <a:p>
                      <a:pPr indent="191135"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bg-BG" sz="2000" spc="-20" dirty="0" smtClean="0">
                          <a:latin typeface="Times New Roman"/>
                          <a:ea typeface="Times New Roman"/>
                        </a:rPr>
                        <a:t>   импулса</a:t>
                      </a:r>
                      <a:endParaRPr lang="en-US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9113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bg-BG" sz="2000" dirty="0" smtClean="0">
                        <a:latin typeface="Times New Roman"/>
                        <a:ea typeface="Times New Roman"/>
                      </a:endParaRPr>
                    </a:p>
                    <a:p>
                      <a:pPr indent="19113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bg-BG" sz="2000" dirty="0" smtClean="0">
                        <a:latin typeface="Times New Roman"/>
                        <a:ea typeface="Times New Roman"/>
                      </a:endParaRPr>
                    </a:p>
                    <a:p>
                      <a:pPr indent="19113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bg-BG" sz="2000" dirty="0" smtClean="0">
                          <a:latin typeface="Times New Roman"/>
                          <a:ea typeface="Times New Roman"/>
                        </a:rPr>
                        <a:t>2 </a:t>
                      </a:r>
                      <a:r>
                        <a:rPr lang="bg-BG" sz="2000" dirty="0">
                          <a:latin typeface="Times New Roman"/>
                          <a:ea typeface="Times New Roman"/>
                        </a:rPr>
                        <a:t>s</a:t>
                      </a:r>
                      <a:endParaRPr lang="en-US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91135"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bg-BG" sz="2000" dirty="0" smtClean="0">
                        <a:latin typeface="Times New Roman"/>
                        <a:ea typeface="Times New Roman"/>
                      </a:endParaRPr>
                    </a:p>
                    <a:p>
                      <a:pPr indent="191135"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bg-BG" sz="2000" dirty="0" smtClean="0">
                        <a:latin typeface="Times New Roman"/>
                        <a:ea typeface="Times New Roman"/>
                      </a:endParaRPr>
                    </a:p>
                    <a:p>
                      <a:pPr indent="191135"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bg-BG" sz="2000" dirty="0" smtClean="0">
                          <a:latin typeface="Times New Roman"/>
                          <a:ea typeface="Times New Roman"/>
                        </a:rPr>
                        <a:t>2</a:t>
                      </a:r>
                      <a:r>
                        <a:rPr lang="en-US" sz="2000" dirty="0">
                          <a:latin typeface="Times New Roman"/>
                          <a:ea typeface="Times New Roman"/>
                        </a:rPr>
                        <a:t>0</a:t>
                      </a:r>
                      <a:r>
                        <a:rPr lang="bg-BG" sz="2000" dirty="0">
                          <a:latin typeface="Times New Roman"/>
                          <a:ea typeface="Times New Roman"/>
                        </a:rPr>
                        <a:t> s</a:t>
                      </a:r>
                      <a:endParaRPr lang="en-US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9113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bg-BG" sz="2000" dirty="0" smtClean="0">
                        <a:latin typeface="Times New Roman"/>
                        <a:ea typeface="Times New Roman"/>
                      </a:endParaRPr>
                    </a:p>
                    <a:p>
                      <a:pPr indent="19113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bg-BG" sz="2000" dirty="0" smtClean="0">
                        <a:latin typeface="Times New Roman"/>
                        <a:ea typeface="Times New Roman"/>
                      </a:endParaRPr>
                    </a:p>
                    <a:p>
                      <a:pPr indent="19113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Times New Roman"/>
                          <a:ea typeface="Times New Roman"/>
                        </a:rPr>
                        <a:t>5 </a:t>
                      </a:r>
                      <a:r>
                        <a:rPr lang="en-US" sz="2000" dirty="0">
                          <a:latin typeface="Times New Roman"/>
                          <a:ea typeface="Times New Roman"/>
                        </a:rPr>
                        <a:t>÷ 10 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9113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bg-BG" sz="2000" dirty="0" smtClean="0">
                        <a:latin typeface="Times New Roman"/>
                        <a:ea typeface="Times New Roman"/>
                      </a:endParaRPr>
                    </a:p>
                    <a:p>
                      <a:pPr indent="19113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Times New Roman"/>
                          <a:ea typeface="Times New Roman"/>
                        </a:rPr>
                        <a:t>–</a:t>
                      </a:r>
                      <a:endParaRPr lang="en-US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3100">
                <a:tc>
                  <a:txBody>
                    <a:bodyPr/>
                    <a:lstStyle/>
                    <a:p>
                      <a:pPr indent="191135"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bg-BG" sz="2000" spc="-20" dirty="0" smtClean="0">
                        <a:latin typeface="Times New Roman"/>
                        <a:ea typeface="Times New Roman"/>
                      </a:endParaRPr>
                    </a:p>
                    <a:p>
                      <a:pPr indent="191135"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2000" spc="-20" dirty="0" err="1" smtClean="0">
                          <a:latin typeface="Times New Roman"/>
                          <a:ea typeface="Times New Roman"/>
                        </a:rPr>
                        <a:t>Мощност</a:t>
                      </a:r>
                      <a:r>
                        <a:rPr lang="en-US" sz="2000" spc="-20" dirty="0" smtClean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000" spc="-20" dirty="0" err="1" smtClean="0">
                          <a:latin typeface="Times New Roman"/>
                          <a:ea typeface="Times New Roman"/>
                        </a:rPr>
                        <a:t>за</a:t>
                      </a:r>
                      <a:endParaRPr lang="bg-BG" sz="2000" spc="-20" dirty="0" smtClean="0">
                        <a:latin typeface="Times New Roman"/>
                        <a:ea typeface="Times New Roman"/>
                      </a:endParaRPr>
                    </a:p>
                    <a:p>
                      <a:pPr indent="191135"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bg-BG" sz="2000" spc="-20" dirty="0" smtClean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000" spc="-20" dirty="0" smtClean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000" spc="-20" dirty="0" err="1">
                          <a:latin typeface="Times New Roman"/>
                          <a:ea typeface="Times New Roman"/>
                        </a:rPr>
                        <a:t>нагряване</a:t>
                      </a:r>
                      <a:endParaRPr lang="en-US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9113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bg-BG" sz="2000" dirty="0" smtClean="0">
                        <a:latin typeface="Times New Roman"/>
                        <a:ea typeface="Times New Roman"/>
                      </a:endParaRPr>
                    </a:p>
                    <a:p>
                      <a:pPr indent="19113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bg-BG" sz="2000" dirty="0" smtClean="0">
                        <a:latin typeface="Times New Roman"/>
                        <a:ea typeface="Times New Roman"/>
                      </a:endParaRPr>
                    </a:p>
                    <a:p>
                      <a:pPr indent="19113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bg-BG" sz="2000" dirty="0" smtClean="0">
                          <a:latin typeface="Times New Roman"/>
                          <a:ea typeface="Times New Roman"/>
                        </a:rPr>
                        <a:t>27 </a:t>
                      </a:r>
                      <a:r>
                        <a:rPr lang="bg-BG" sz="2000" dirty="0">
                          <a:latin typeface="Times New Roman"/>
                          <a:ea typeface="Times New Roman"/>
                        </a:rPr>
                        <a:t>MW</a:t>
                      </a:r>
                      <a:endParaRPr lang="en-US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91135"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bg-BG" sz="2000" dirty="0" smtClean="0">
                        <a:latin typeface="Times New Roman"/>
                        <a:ea typeface="Times New Roman"/>
                      </a:endParaRPr>
                    </a:p>
                    <a:p>
                      <a:pPr indent="191135"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bg-BG" sz="2000" dirty="0" smtClean="0">
                        <a:latin typeface="Times New Roman"/>
                        <a:ea typeface="Times New Roman"/>
                      </a:endParaRPr>
                    </a:p>
                    <a:p>
                      <a:pPr indent="191135"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Times New Roman"/>
                          <a:ea typeface="Times New Roman"/>
                        </a:rPr>
                        <a:t>44 </a:t>
                      </a:r>
                      <a:r>
                        <a:rPr lang="en-US" sz="2000" dirty="0">
                          <a:latin typeface="Times New Roman"/>
                          <a:ea typeface="Times New Roman"/>
                        </a:rPr>
                        <a:t>MW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9113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bg-BG" sz="2000" dirty="0" smtClean="0">
                        <a:latin typeface="Times New Roman"/>
                        <a:ea typeface="Times New Roman"/>
                      </a:endParaRPr>
                    </a:p>
                    <a:p>
                      <a:pPr indent="19113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bg-BG" sz="2000" dirty="0" smtClean="0">
                        <a:latin typeface="Times New Roman"/>
                        <a:ea typeface="Times New Roman"/>
                      </a:endParaRPr>
                    </a:p>
                    <a:p>
                      <a:pPr indent="19113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Times New Roman"/>
                          <a:ea typeface="Times New Roman"/>
                        </a:rPr>
                        <a:t>54 </a:t>
                      </a:r>
                      <a:r>
                        <a:rPr lang="en-US" sz="2000" dirty="0">
                          <a:latin typeface="Times New Roman"/>
                          <a:ea typeface="Times New Roman"/>
                        </a:rPr>
                        <a:t>MW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9113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bg-BG" sz="2000" dirty="0" smtClean="0">
                        <a:latin typeface="Times New Roman"/>
                        <a:ea typeface="Times New Roman"/>
                      </a:endParaRPr>
                    </a:p>
                    <a:p>
                      <a:pPr indent="19113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bg-BG" sz="2000" dirty="0" smtClean="0">
                        <a:latin typeface="Times New Roman"/>
                        <a:ea typeface="Times New Roman"/>
                      </a:endParaRPr>
                    </a:p>
                    <a:p>
                      <a:pPr indent="19113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Times New Roman"/>
                          <a:ea typeface="Times New Roman"/>
                        </a:rPr>
                        <a:t>4</a:t>
                      </a:r>
                      <a:r>
                        <a:rPr lang="bg-BG" sz="2000" dirty="0">
                          <a:latin typeface="Times New Roman"/>
                          <a:ea typeface="Times New Roman"/>
                        </a:rPr>
                        <a:t>0</a:t>
                      </a:r>
                      <a:r>
                        <a:rPr lang="en-US" sz="2000" dirty="0">
                          <a:latin typeface="Times New Roman"/>
                          <a:ea typeface="Times New Roman"/>
                        </a:rPr>
                        <a:t> MW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324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67480" y="2500306"/>
            <a:ext cx="704850" cy="295275"/>
          </a:xfrm>
          <a:prstGeom prst="rect">
            <a:avLst/>
          </a:prstGeom>
          <a:noFill/>
        </p:spPr>
      </p:pic>
      <p:pic>
        <p:nvPicPr>
          <p:cNvPr id="23244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2285992"/>
            <a:ext cx="828675" cy="523875"/>
          </a:xfrm>
          <a:prstGeom prst="rect">
            <a:avLst/>
          </a:prstGeom>
          <a:noFill/>
        </p:spPr>
      </p:pic>
      <p:pic>
        <p:nvPicPr>
          <p:cNvPr id="23245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2396" y="2357430"/>
            <a:ext cx="8286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245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00364" y="2428868"/>
            <a:ext cx="5810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63448"/>
            <a:ext cx="9144000" cy="571504"/>
          </a:xfrm>
        </p:spPr>
        <p:txBody>
          <a:bodyPr>
            <a:noAutofit/>
          </a:bodyPr>
          <a:lstStyle/>
          <a:p>
            <a:r>
              <a:rPr lang="bg-BG" sz="2400" b="1" cap="all" dirty="0" smtClean="0">
                <a:latin typeface="Times New Roman" pitchFamily="18" charset="0"/>
                <a:cs typeface="Times New Roman" pitchFamily="18" charset="0"/>
              </a:rPr>
              <a:t>§ 18.4.	СИНТЕЗ</a:t>
            </a:r>
            <a:endParaRPr lang="en-US" sz="2400" b="1" cap="al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428660" y="172738"/>
            <a:ext cx="10001320" cy="657227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</a:t>
            </a:r>
            <a:endParaRPr lang="en-US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2400"/>
              </a:spcBef>
              <a:buNone/>
            </a:pP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Европейският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Токамак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JET: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тегло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вакуумния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съд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108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тегло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бобините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тороидално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поле 384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тегло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сърцевината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транс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форматора 2800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мощност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тороидалното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магнитно поле 380 MW.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       </a:t>
            </a:r>
          </a:p>
          <a:p>
            <a:pPr>
              <a:buNone/>
            </a:pPr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dirty="0" smtClean="0">
              <a:latin typeface="Times New Roman"/>
            </a:endParaRPr>
          </a:p>
          <a:p>
            <a:pPr>
              <a:buNone/>
            </a:pPr>
            <a:endParaRPr lang="bg-BG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None/>
            </a:pPr>
            <a:endParaRPr lang="bg-BG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</a:t>
            </a:r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72330" y="6564337"/>
            <a:ext cx="2133600" cy="365125"/>
          </a:xfrm>
        </p:spPr>
        <p:txBody>
          <a:bodyPr/>
          <a:lstStyle/>
          <a:p>
            <a:r>
              <a:rPr lang="en-US" dirty="0" smtClean="0"/>
              <a:t> </a:t>
            </a:r>
            <a:fld id="{2ADFFEBF-AC71-420D-9A36-DFCB78D0D215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604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042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042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0427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0429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0432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0972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0975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0978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0980" name="Rectangle 20"/>
          <p:cNvSpPr>
            <a:spLocks noChangeArrowheads="1"/>
          </p:cNvSpPr>
          <p:nvPr/>
        </p:nvSpPr>
        <p:spPr bwMode="auto">
          <a:xfrm>
            <a:off x="0" y="-100034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0981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0983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0985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715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715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354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354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3547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68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68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323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3241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528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528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5290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6315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6317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6320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6321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334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6314" y="285728"/>
            <a:ext cx="7038568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347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33475" name="Object 3"/>
          <p:cNvGraphicFramePr>
            <a:graphicFrameLocks noChangeAspect="1"/>
          </p:cNvGraphicFramePr>
          <p:nvPr/>
        </p:nvGraphicFramePr>
        <p:xfrm>
          <a:off x="0" y="928670"/>
          <a:ext cx="1100138" cy="403225"/>
        </p:xfrm>
        <a:graphic>
          <a:graphicData uri="http://schemas.openxmlformats.org/presentationml/2006/ole">
            <p:oleObj spid="_x0000_s233475" name="Equation" r:id="rId4" imgW="558720" imgH="203040" progId="Equation.DSMT4">
              <p:embed/>
            </p:oleObj>
          </a:graphicData>
        </a:graphic>
      </p:graphicFrame>
      <p:sp>
        <p:nvSpPr>
          <p:cNvPr id="23347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33477" name="Object 5"/>
          <p:cNvGraphicFramePr>
            <a:graphicFrameLocks noChangeAspect="1"/>
          </p:cNvGraphicFramePr>
          <p:nvPr/>
        </p:nvGraphicFramePr>
        <p:xfrm>
          <a:off x="8106448" y="1000108"/>
          <a:ext cx="1037552" cy="357190"/>
        </p:xfrm>
        <a:graphic>
          <a:graphicData uri="http://schemas.openxmlformats.org/presentationml/2006/ole">
            <p:oleObj spid="_x0000_s233477" name="Equation" r:id="rId5" imgW="583920" imgH="203040" progId="Equation.DSMT4">
              <p:embed/>
            </p:oleObj>
          </a:graphicData>
        </a:graphic>
      </p:graphicFrame>
      <p:sp>
        <p:nvSpPr>
          <p:cNvPr id="23348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33479" name="Object 7"/>
          <p:cNvGraphicFramePr>
            <a:graphicFrameLocks noChangeAspect="1"/>
          </p:cNvGraphicFramePr>
          <p:nvPr/>
        </p:nvGraphicFramePr>
        <p:xfrm>
          <a:off x="142845" y="608473"/>
          <a:ext cx="642942" cy="374744"/>
        </p:xfrm>
        <a:graphic>
          <a:graphicData uri="http://schemas.openxmlformats.org/presentationml/2006/ole">
            <p:oleObj spid="_x0000_s233479" name="Equation" r:id="rId6" imgW="279360" imgH="164880" progId="Equation.DSMT4">
              <p:embed/>
            </p:oleObj>
          </a:graphicData>
        </a:graphic>
      </p:graphicFrame>
      <p:graphicFrame>
        <p:nvGraphicFramePr>
          <p:cNvPr id="233481" name="Object 9"/>
          <p:cNvGraphicFramePr>
            <a:graphicFrameLocks noChangeAspect="1"/>
          </p:cNvGraphicFramePr>
          <p:nvPr/>
        </p:nvGraphicFramePr>
        <p:xfrm>
          <a:off x="8072462" y="714356"/>
          <a:ext cx="698500" cy="268287"/>
        </p:xfrm>
        <a:graphic>
          <a:graphicData uri="http://schemas.openxmlformats.org/presentationml/2006/ole">
            <p:oleObj spid="_x0000_s233481" name="Equation" r:id="rId7" imgW="393480" imgH="15228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63448"/>
            <a:ext cx="9144000" cy="571504"/>
          </a:xfrm>
        </p:spPr>
        <p:txBody>
          <a:bodyPr>
            <a:noAutofit/>
          </a:bodyPr>
          <a:lstStyle/>
          <a:p>
            <a:r>
              <a:rPr lang="bg-BG" sz="2400" b="1" cap="all" dirty="0" smtClean="0">
                <a:latin typeface="Times New Roman" pitchFamily="18" charset="0"/>
                <a:cs typeface="Times New Roman" pitchFamily="18" charset="0"/>
              </a:rPr>
              <a:t>§ 18.4.	СИНТЕЗ</a:t>
            </a:r>
            <a:endParaRPr lang="en-US" sz="2400" b="1" cap="al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000164" y="285728"/>
            <a:ext cx="10001320" cy="657227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Международният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термоядрен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реактор ITER с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обем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камерата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837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400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ощност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времето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задържане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410 MW и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           З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път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ще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произвежда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повече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енергия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отколкото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консумира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       </a:t>
            </a:r>
          </a:p>
          <a:p>
            <a:pPr>
              <a:buNone/>
            </a:pPr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dirty="0" smtClean="0">
              <a:latin typeface="Times New Roman"/>
            </a:endParaRPr>
          </a:p>
          <a:p>
            <a:pPr>
              <a:buNone/>
            </a:pPr>
            <a:endParaRPr lang="bg-BG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None/>
            </a:pPr>
            <a:endParaRPr lang="bg-BG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</a:t>
            </a:r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72330" y="6564337"/>
            <a:ext cx="2133600" cy="365125"/>
          </a:xfrm>
        </p:spPr>
        <p:txBody>
          <a:bodyPr/>
          <a:lstStyle/>
          <a:p>
            <a:r>
              <a:rPr lang="en-US" dirty="0" smtClean="0"/>
              <a:t> </a:t>
            </a:r>
            <a:fld id="{2ADFFEBF-AC71-420D-9A36-DFCB78D0D215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604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042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042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0427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0429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0432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0972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0975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0978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0980" name="Rectangle 20"/>
          <p:cNvSpPr>
            <a:spLocks noChangeArrowheads="1"/>
          </p:cNvSpPr>
          <p:nvPr/>
        </p:nvSpPr>
        <p:spPr bwMode="auto">
          <a:xfrm>
            <a:off x="0" y="-100034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0981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0983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0985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715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715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354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354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3547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68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68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323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3241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528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528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5290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6315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6317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6320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6321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344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285728"/>
            <a:ext cx="8011582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450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34499" name="Object 3"/>
          <p:cNvGraphicFramePr>
            <a:graphicFrameLocks noChangeAspect="1"/>
          </p:cNvGraphicFramePr>
          <p:nvPr/>
        </p:nvGraphicFramePr>
        <p:xfrm>
          <a:off x="6858016" y="6000768"/>
          <a:ext cx="1300173" cy="500066"/>
        </p:xfrm>
        <a:graphic>
          <a:graphicData uri="http://schemas.openxmlformats.org/presentationml/2006/ole">
            <p:oleObj spid="_x0000_s234499" name="Equation" r:id="rId4" imgW="495085" imgH="190417" progId="Equation.DSMT4">
              <p:embed/>
            </p:oleObj>
          </a:graphicData>
        </a:graphic>
      </p:graphicFrame>
      <p:sp>
        <p:nvSpPr>
          <p:cNvPr id="234501" name="Rectangle 5"/>
          <p:cNvSpPr>
            <a:spLocks noChangeArrowheads="1"/>
          </p:cNvSpPr>
          <p:nvPr/>
        </p:nvSpPr>
        <p:spPr bwMode="auto">
          <a:xfrm>
            <a:off x="0" y="190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63448"/>
            <a:ext cx="9144000" cy="571504"/>
          </a:xfrm>
        </p:spPr>
        <p:txBody>
          <a:bodyPr>
            <a:noAutofit/>
          </a:bodyPr>
          <a:lstStyle/>
          <a:p>
            <a:r>
              <a:rPr lang="bg-BG" sz="2400" b="1" cap="all" dirty="0" smtClean="0">
                <a:latin typeface="Times New Roman" pitchFamily="18" charset="0"/>
                <a:cs typeface="Times New Roman" pitchFamily="18" charset="0"/>
              </a:rPr>
              <a:t>§ 18.4.	СИНТЕЗ</a:t>
            </a:r>
            <a:endParaRPr lang="en-US" sz="2400" b="1" cap="al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428660" y="172738"/>
            <a:ext cx="10001320" cy="668526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</a:t>
            </a:r>
            <a:endParaRPr lang="en-US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2400"/>
              </a:spcBef>
              <a:buNone/>
            </a:pP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       </a:t>
            </a:r>
          </a:p>
          <a:p>
            <a:pPr>
              <a:buNone/>
            </a:pPr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dirty="0" smtClean="0">
              <a:latin typeface="Times New Roman"/>
            </a:endParaRPr>
          </a:p>
          <a:p>
            <a:pPr>
              <a:buNone/>
            </a:pPr>
            <a:endParaRPr lang="bg-BG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None/>
            </a:pPr>
            <a:endParaRPr lang="bg-BG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</a:t>
            </a:r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72330" y="6564337"/>
            <a:ext cx="2133600" cy="365125"/>
          </a:xfrm>
        </p:spPr>
        <p:txBody>
          <a:bodyPr/>
          <a:lstStyle/>
          <a:p>
            <a:r>
              <a:rPr lang="en-US" dirty="0" smtClean="0"/>
              <a:t> </a:t>
            </a:r>
            <a:fld id="{2ADFFEBF-AC71-420D-9A36-DFCB78D0D215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604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042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042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0427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0429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0432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0972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0975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0978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0980" name="Rectangle 20"/>
          <p:cNvSpPr>
            <a:spLocks noChangeArrowheads="1"/>
          </p:cNvSpPr>
          <p:nvPr/>
        </p:nvSpPr>
        <p:spPr bwMode="auto">
          <a:xfrm>
            <a:off x="0" y="-71462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0981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0983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0985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715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715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354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354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3547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68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68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323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3241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528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528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5290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6315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6317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6320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6321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-71470" y="500042"/>
            <a:ext cx="929530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2400" b="1" i="1" dirty="0" smtClean="0"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bg-BG" sz="2400" b="1" i="1" dirty="0" smtClean="0">
                <a:latin typeface="Times New Roman" pitchFamily="18" charset="0"/>
                <a:cs typeface="Times New Roman" pitchFamily="18" charset="0"/>
              </a:rPr>
              <a:t>Лазерен </a:t>
            </a:r>
            <a:r>
              <a:rPr lang="bg-BG" sz="24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bg-BG" sz="2400" b="1" i="1" dirty="0" smtClean="0">
                <a:latin typeface="Times New Roman" pitchFamily="18" charset="0"/>
                <a:cs typeface="Times New Roman" pitchFamily="18" charset="0"/>
              </a:rPr>
              <a:t>инерционен</a:t>
            </a:r>
            <a:r>
              <a:rPr lang="bg-BG" sz="24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bg-BG" sz="2400" b="1" i="1" dirty="0" smtClean="0">
                <a:latin typeface="Times New Roman" pitchFamily="18" charset="0"/>
                <a:cs typeface="Times New Roman" pitchFamily="18" charset="0"/>
              </a:rPr>
              <a:t> термоядрен синтез</a:t>
            </a:r>
            <a:endParaRPr lang="en-US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Ако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термоядреното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гориво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„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изгаря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“ за кратко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време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вещество не</a:t>
            </a:r>
          </a:p>
          <a:p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усп</a:t>
            </a:r>
            <a:r>
              <a:rPr lang="bg-BG" sz="2400" dirty="0" err="1" smtClean="0">
                <a:latin typeface="Times New Roman" pitchFamily="18" charset="0"/>
                <a:cs typeface="Times New Roman" pitchFamily="18" charset="0"/>
              </a:rPr>
              <a:t>ява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да се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разлети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 не е </a:t>
            </a: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нужно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голямо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време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задържане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Полез-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енергия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за кратко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време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може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да се получи при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висока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плътност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горивото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То е в много малки количества, за да се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избегне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термо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ядрен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взрив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Ако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термоядрено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гориво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се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вземат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 концентра-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ция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времето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на за-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държане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е              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размерът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на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горивото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–            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Лазерът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може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да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концентрира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големи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енергии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в малки пространства за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съв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сем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кратк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време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Той е под-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ходящ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бърз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термоядрен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синтез с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оляма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концентра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ция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горивото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5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35521" name="Object 1"/>
          <p:cNvGraphicFramePr>
            <a:graphicFrameLocks noChangeAspect="1"/>
          </p:cNvGraphicFramePr>
          <p:nvPr/>
        </p:nvGraphicFramePr>
        <p:xfrm>
          <a:off x="3406775" y="2693988"/>
          <a:ext cx="1465263" cy="428625"/>
        </p:xfrm>
        <a:graphic>
          <a:graphicData uri="http://schemas.openxmlformats.org/presentationml/2006/ole">
            <p:oleObj spid="_x0000_s235521" name="Equation" r:id="rId3" imgW="749160" imgH="215640" progId="Equation.DSMT4">
              <p:embed/>
            </p:oleObj>
          </a:graphicData>
        </a:graphic>
      </p:graphicFrame>
      <p:sp>
        <p:nvSpPr>
          <p:cNvPr id="23552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35523" name="Object 3"/>
          <p:cNvGraphicFramePr>
            <a:graphicFrameLocks noChangeAspect="1"/>
          </p:cNvGraphicFramePr>
          <p:nvPr/>
        </p:nvGraphicFramePr>
        <p:xfrm>
          <a:off x="6572264" y="3071810"/>
          <a:ext cx="950383" cy="428604"/>
        </p:xfrm>
        <a:graphic>
          <a:graphicData uri="http://schemas.openxmlformats.org/presentationml/2006/ole">
            <p:oleObj spid="_x0000_s235523" name="Equation" r:id="rId4" imgW="482181" imgH="215713" progId="Equation.DSMT4">
              <p:embed/>
            </p:oleObj>
          </a:graphicData>
        </a:graphic>
      </p:graphicFrame>
      <p:sp>
        <p:nvSpPr>
          <p:cNvPr id="23552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35525" name="Object 5"/>
          <p:cNvGraphicFramePr>
            <a:graphicFrameLocks noChangeAspect="1"/>
          </p:cNvGraphicFramePr>
          <p:nvPr/>
        </p:nvGraphicFramePr>
        <p:xfrm>
          <a:off x="3235226" y="3143272"/>
          <a:ext cx="952443" cy="357166"/>
        </p:xfrm>
        <a:graphic>
          <a:graphicData uri="http://schemas.openxmlformats.org/presentationml/2006/ole">
            <p:oleObj spid="_x0000_s235525" name="Equation" r:id="rId5" imgW="533169" imgH="203112" progId="Equation.DSMT4">
              <p:embed/>
            </p:oleObj>
          </a:graphicData>
        </a:graphic>
      </p:graphicFrame>
      <p:pic>
        <p:nvPicPr>
          <p:cNvPr id="235527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1" y="2786058"/>
            <a:ext cx="5160134" cy="4071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29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35528" name="Object 8"/>
          <p:cNvGraphicFramePr>
            <a:graphicFrameLocks noChangeAspect="1"/>
          </p:cNvGraphicFramePr>
          <p:nvPr/>
        </p:nvGraphicFramePr>
        <p:xfrm>
          <a:off x="5693979" y="2694072"/>
          <a:ext cx="1472245" cy="428628"/>
        </p:xfrm>
        <a:graphic>
          <a:graphicData uri="http://schemas.openxmlformats.org/presentationml/2006/ole">
            <p:oleObj spid="_x0000_s235528" name="Equation" r:id="rId7" imgW="748975" imgH="215806" progId="Equation.DSMT4">
              <p:embed/>
            </p:oleObj>
          </a:graphicData>
        </a:graphic>
      </p:graphicFrame>
      <p:sp>
        <p:nvSpPr>
          <p:cNvPr id="235531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35530" name="Object 10"/>
          <p:cNvGraphicFramePr>
            <a:graphicFrameLocks noChangeAspect="1"/>
          </p:cNvGraphicFramePr>
          <p:nvPr/>
        </p:nvGraphicFramePr>
        <p:xfrm>
          <a:off x="7000892" y="3429000"/>
          <a:ext cx="952442" cy="357166"/>
        </p:xfrm>
        <a:graphic>
          <a:graphicData uri="http://schemas.openxmlformats.org/presentationml/2006/ole">
            <p:oleObj spid="_x0000_s235530" name="Equation" r:id="rId8" imgW="533169" imgH="203112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-24"/>
            <a:ext cx="8229600" cy="571504"/>
          </a:xfrm>
        </p:spPr>
        <p:txBody>
          <a:bodyPr>
            <a:noAutofit/>
          </a:bodyPr>
          <a:lstStyle/>
          <a:p>
            <a:r>
              <a:rPr lang="ru-RU" sz="2400" b="1" cap="all" dirty="0" smtClean="0">
                <a:latin typeface="Times New Roman" pitchFamily="18" charset="0"/>
                <a:cs typeface="Times New Roman" pitchFamily="18" charset="0"/>
              </a:rPr>
              <a:t>§ 17.1. ВЪВЕДЕНИЕ</a:t>
            </a:r>
            <a:br>
              <a:rPr lang="ru-RU" sz="2400" b="1" cap="all" dirty="0" smtClean="0">
                <a:latin typeface="Times New Roman" pitchFamily="18" charset="0"/>
                <a:cs typeface="Times New Roman" pitchFamily="18" charset="0"/>
              </a:rPr>
            </a:br>
            <a:endParaRPr lang="en-US" sz="2400" b="1" cap="al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428660" y="142852"/>
            <a:ext cx="9858444" cy="671514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spc="45" dirty="0" smtClean="0">
                <a:latin typeface="Times New Roman"/>
                <a:ea typeface="Times New Roman"/>
              </a:rPr>
              <a:t>– </a:t>
            </a:r>
          </a:p>
          <a:p>
            <a:pPr>
              <a:lnSpc>
                <a:spcPts val="2800"/>
              </a:lnSpc>
              <a:buNone/>
            </a:pPr>
            <a:r>
              <a:rPr lang="ru-RU" sz="2400" spc="45" dirty="0" smtClean="0">
                <a:latin typeface="Times New Roman"/>
                <a:ea typeface="Times New Roman"/>
              </a:rPr>
              <a:t>      </a:t>
            </a:r>
            <a:endParaRPr lang="bg-BG" sz="2000" spc="45" dirty="0" smtClean="0">
              <a:latin typeface="Times New Roman"/>
              <a:ea typeface="Times New Roman"/>
            </a:endParaRPr>
          </a:p>
          <a:p>
            <a:pPr>
              <a:buNone/>
            </a:pPr>
            <a:endParaRPr lang="bg-BG" sz="2400" spc="45" dirty="0" smtClean="0">
              <a:latin typeface="Times New Roman"/>
              <a:ea typeface="Times New Roman"/>
            </a:endParaRPr>
          </a:p>
          <a:p>
            <a:pPr>
              <a:buNone/>
            </a:pPr>
            <a:endParaRPr lang="bg-BG" sz="2400" spc="45" dirty="0" smtClean="0">
              <a:latin typeface="Times New Roman"/>
              <a:ea typeface="Times New Roman"/>
            </a:endParaRPr>
          </a:p>
          <a:p>
            <a:pPr>
              <a:buNone/>
            </a:pPr>
            <a:endParaRPr lang="bg-BG" sz="2400" spc="45" dirty="0" smtClean="0">
              <a:latin typeface="Times New Roman"/>
              <a:ea typeface="Times New Roman"/>
            </a:endParaRPr>
          </a:p>
          <a:p>
            <a:pPr>
              <a:buNone/>
            </a:pPr>
            <a:endParaRPr lang="bg-BG" sz="2400" spc="45" dirty="0" smtClean="0">
              <a:latin typeface="Times New Roman"/>
              <a:ea typeface="Times New Roman"/>
            </a:endParaRPr>
          </a:p>
          <a:p>
            <a:pPr>
              <a:buNone/>
            </a:pPr>
            <a:endParaRPr lang="ru-RU" sz="2400" spc="45" dirty="0" smtClean="0">
              <a:latin typeface="Times New Roman"/>
              <a:ea typeface="Times New Roman"/>
            </a:endParaRPr>
          </a:p>
          <a:p>
            <a:pPr>
              <a:buNone/>
            </a:pPr>
            <a:endParaRPr lang="bg-BG" sz="2400" b="1" spc="45" dirty="0" smtClean="0">
              <a:latin typeface="Times New Roman"/>
              <a:ea typeface="Times New Roman"/>
            </a:endParaRPr>
          </a:p>
          <a:p>
            <a:pPr>
              <a:buNone/>
            </a:pPr>
            <a:endParaRPr lang="bg-BG" sz="2400" spc="45" dirty="0" smtClean="0">
              <a:latin typeface="Times New Roman"/>
              <a:ea typeface="Times New Roman"/>
            </a:endParaRPr>
          </a:p>
          <a:p>
            <a:pPr>
              <a:buNone/>
            </a:pPr>
            <a:r>
              <a:rPr lang="en-US" sz="2400" spc="45" dirty="0" smtClean="0">
                <a:latin typeface="Times New Roman"/>
                <a:ea typeface="Times New Roman"/>
              </a:rPr>
              <a:t>     •  </a:t>
            </a:r>
            <a:r>
              <a:rPr lang="en-US" sz="2400" b="1" i="1" spc="45" dirty="0" smtClean="0">
                <a:latin typeface="Times New Roman"/>
                <a:ea typeface="Times New Roman"/>
              </a:rPr>
              <a:t>E</a:t>
            </a:r>
            <a:r>
              <a:rPr lang="ru-RU" sz="2400" b="1" i="1" spc="45" dirty="0" err="1" smtClean="0">
                <a:latin typeface="Times New Roman"/>
                <a:ea typeface="Times New Roman"/>
              </a:rPr>
              <a:t>диници</a:t>
            </a:r>
            <a:endParaRPr lang="en-US" sz="2400" b="1" i="1" spc="45" dirty="0" smtClean="0">
              <a:latin typeface="Times New Roman"/>
              <a:ea typeface="Times New Roman"/>
            </a:endParaRPr>
          </a:p>
          <a:p>
            <a:pPr>
              <a:buNone/>
            </a:pPr>
            <a:r>
              <a:rPr lang="en-US" sz="2400" b="1" i="1" spc="45" dirty="0" smtClean="0">
                <a:latin typeface="Times New Roman"/>
                <a:ea typeface="Times New Roman"/>
              </a:rPr>
              <a:t>     </a:t>
            </a:r>
            <a:r>
              <a:rPr lang="ru-RU" sz="2400" spc="45" dirty="0" smtClean="0">
                <a:latin typeface="Times New Roman"/>
                <a:ea typeface="Times New Roman"/>
              </a:rPr>
              <a:t>.</a:t>
            </a:r>
            <a:r>
              <a:rPr lang="ru-RU" sz="2400" spc="45" dirty="0" err="1" smtClean="0">
                <a:latin typeface="Times New Roman"/>
                <a:ea typeface="Times New Roman"/>
              </a:rPr>
              <a:t>Единиците</a:t>
            </a:r>
            <a:r>
              <a:rPr lang="ru-RU" sz="2400" spc="45" dirty="0" smtClean="0">
                <a:latin typeface="Times New Roman"/>
                <a:ea typeface="Times New Roman"/>
              </a:rPr>
              <a:t> за </a:t>
            </a:r>
            <a:r>
              <a:rPr lang="ru-RU" sz="2400" spc="45" dirty="0" err="1" smtClean="0">
                <a:latin typeface="Times New Roman"/>
                <a:ea typeface="Times New Roman"/>
              </a:rPr>
              <a:t>активност</a:t>
            </a:r>
            <a:r>
              <a:rPr lang="ru-RU" sz="2400" spc="45" dirty="0" smtClean="0">
                <a:latin typeface="Times New Roman"/>
                <a:ea typeface="Times New Roman"/>
              </a:rPr>
              <a:t> </a:t>
            </a:r>
            <a:r>
              <a:rPr lang="ru-RU" sz="2400" spc="45" dirty="0" err="1" smtClean="0">
                <a:latin typeface="Times New Roman"/>
                <a:ea typeface="Times New Roman"/>
              </a:rPr>
              <a:t>са</a:t>
            </a:r>
            <a:r>
              <a:rPr lang="ru-RU" sz="2400" spc="45" dirty="0" smtClean="0">
                <a:latin typeface="Times New Roman"/>
                <a:ea typeface="Times New Roman"/>
              </a:rPr>
              <a:t>: </a:t>
            </a:r>
            <a:endParaRPr lang="en-US" sz="2400" spc="45" dirty="0" smtClean="0">
              <a:latin typeface="Times New Roman"/>
              <a:ea typeface="Times New Roman"/>
            </a:endParaRPr>
          </a:p>
          <a:p>
            <a:pPr>
              <a:buNone/>
            </a:pPr>
            <a:r>
              <a:rPr lang="en-US" sz="2400" spc="45" dirty="0" smtClean="0">
                <a:latin typeface="Times New Roman"/>
                <a:ea typeface="Times New Roman"/>
              </a:rPr>
              <a:t>      </a:t>
            </a:r>
            <a:r>
              <a:rPr lang="ru-RU" sz="2400" spc="45" dirty="0" smtClean="0">
                <a:latin typeface="Times New Roman"/>
                <a:ea typeface="Times New Roman"/>
              </a:rPr>
              <a:t>–</a:t>
            </a:r>
            <a:r>
              <a:rPr lang="en-US" sz="2400" spc="45" dirty="0" smtClean="0">
                <a:latin typeface="Times New Roman"/>
                <a:ea typeface="Times New Roman"/>
              </a:rPr>
              <a:t> </a:t>
            </a:r>
            <a:r>
              <a:rPr lang="ru-RU" sz="2400" spc="45" dirty="0" err="1" smtClean="0">
                <a:latin typeface="Times New Roman"/>
                <a:ea typeface="Times New Roman"/>
              </a:rPr>
              <a:t>бекерел</a:t>
            </a:r>
            <a:r>
              <a:rPr lang="ru-RU" sz="2400" spc="45" dirty="0" smtClean="0">
                <a:latin typeface="Times New Roman"/>
                <a:ea typeface="Times New Roman"/>
              </a:rPr>
              <a:t> (</a:t>
            </a:r>
            <a:r>
              <a:rPr lang="ru-RU" sz="2400" spc="45" dirty="0" err="1" smtClean="0">
                <a:latin typeface="Times New Roman"/>
                <a:ea typeface="Times New Roman"/>
              </a:rPr>
              <a:t>Bq</a:t>
            </a:r>
            <a:r>
              <a:rPr lang="ru-RU" sz="2400" spc="45" dirty="0" smtClean="0">
                <a:latin typeface="Times New Roman"/>
                <a:ea typeface="Times New Roman"/>
              </a:rPr>
              <a:t>) (в СИ) – равна е на 1 </a:t>
            </a:r>
            <a:r>
              <a:rPr lang="ru-RU" sz="2400" spc="45" dirty="0" err="1" smtClean="0">
                <a:latin typeface="Times New Roman"/>
                <a:ea typeface="Times New Roman"/>
              </a:rPr>
              <a:t>разпадане</a:t>
            </a:r>
            <a:r>
              <a:rPr lang="ru-RU" sz="2400" spc="45" dirty="0" smtClean="0">
                <a:latin typeface="Times New Roman"/>
                <a:ea typeface="Times New Roman"/>
              </a:rPr>
              <a:t> за секунда;</a:t>
            </a:r>
            <a:endParaRPr lang="en-US" sz="2400" spc="45" dirty="0" smtClean="0">
              <a:latin typeface="Times New Roman"/>
              <a:ea typeface="Times New Roman"/>
            </a:endParaRPr>
          </a:p>
          <a:p>
            <a:pPr>
              <a:buNone/>
            </a:pPr>
            <a:r>
              <a:rPr lang="en-US" sz="2400" spc="45" dirty="0" smtClean="0">
                <a:latin typeface="Times New Roman"/>
                <a:ea typeface="Times New Roman"/>
              </a:rPr>
              <a:t>      </a:t>
            </a:r>
            <a:r>
              <a:rPr lang="ru-RU" sz="2400" spc="45" dirty="0" smtClean="0">
                <a:latin typeface="Times New Roman"/>
                <a:ea typeface="Times New Roman"/>
              </a:rPr>
              <a:t>–</a:t>
            </a:r>
            <a:r>
              <a:rPr lang="en-US" sz="2400" spc="45" dirty="0" smtClean="0">
                <a:latin typeface="Times New Roman"/>
                <a:ea typeface="Times New Roman"/>
              </a:rPr>
              <a:t> </a:t>
            </a:r>
            <a:r>
              <a:rPr lang="ru-RU" sz="2400" spc="45" dirty="0" smtClean="0">
                <a:latin typeface="Times New Roman"/>
                <a:ea typeface="Times New Roman"/>
              </a:rPr>
              <a:t>кюри (</a:t>
            </a:r>
            <a:r>
              <a:rPr lang="ru-RU" sz="2400" spc="45" dirty="0" err="1" smtClean="0">
                <a:latin typeface="Times New Roman"/>
                <a:ea typeface="Times New Roman"/>
              </a:rPr>
              <a:t>Ci</a:t>
            </a:r>
            <a:r>
              <a:rPr lang="ru-RU" sz="2400" spc="45" dirty="0" smtClean="0">
                <a:latin typeface="Times New Roman"/>
                <a:ea typeface="Times New Roman"/>
              </a:rPr>
              <a:t>) (</a:t>
            </a:r>
            <a:r>
              <a:rPr lang="ru-RU" sz="2400" spc="45" dirty="0" err="1" smtClean="0">
                <a:latin typeface="Times New Roman"/>
                <a:ea typeface="Times New Roman"/>
              </a:rPr>
              <a:t>извънсистемна</a:t>
            </a:r>
            <a:r>
              <a:rPr lang="ru-RU" sz="2400" spc="45" dirty="0" smtClean="0">
                <a:latin typeface="Times New Roman"/>
                <a:ea typeface="Times New Roman"/>
              </a:rPr>
              <a:t> единица) – равна на  </a:t>
            </a:r>
            <a:r>
              <a:rPr lang="en-US" sz="2400" spc="45" dirty="0" smtClean="0">
                <a:latin typeface="Times New Roman"/>
                <a:ea typeface="Times New Roman"/>
              </a:rPr>
              <a:t>      </a:t>
            </a:r>
            <a:r>
              <a:rPr lang="ru-RU" sz="2400" spc="45" dirty="0" smtClean="0">
                <a:latin typeface="Times New Roman"/>
                <a:ea typeface="Times New Roman"/>
              </a:rPr>
              <a:t> </a:t>
            </a:r>
            <a:r>
              <a:rPr lang="en-US" sz="2400" spc="45" dirty="0" smtClean="0">
                <a:latin typeface="Times New Roman"/>
                <a:ea typeface="Times New Roman"/>
              </a:rPr>
              <a:t>  </a:t>
            </a:r>
            <a:r>
              <a:rPr lang="ru-RU" sz="2400" spc="45" dirty="0" err="1" smtClean="0">
                <a:latin typeface="Times New Roman"/>
                <a:ea typeface="Times New Roman"/>
              </a:rPr>
              <a:t>разпадания</a:t>
            </a:r>
            <a:endParaRPr lang="en-US" sz="2400" spc="45" dirty="0" smtClean="0">
              <a:latin typeface="Times New Roman"/>
              <a:ea typeface="Times New Roman"/>
            </a:endParaRPr>
          </a:p>
          <a:p>
            <a:pPr>
              <a:buNone/>
            </a:pPr>
            <a:r>
              <a:rPr lang="en-US" sz="2400" spc="45" dirty="0" smtClean="0">
                <a:latin typeface="Times New Roman"/>
                <a:ea typeface="Times New Roman"/>
              </a:rPr>
              <a:t>      </a:t>
            </a:r>
            <a:r>
              <a:rPr lang="ru-RU" sz="2400" spc="45" dirty="0" smtClean="0">
                <a:latin typeface="Times New Roman"/>
                <a:ea typeface="Times New Roman"/>
              </a:rPr>
              <a:t> </a:t>
            </a:r>
            <a:r>
              <a:rPr lang="en-US" sz="2400" spc="45" dirty="0" smtClean="0">
                <a:latin typeface="Times New Roman"/>
                <a:ea typeface="Times New Roman"/>
              </a:rPr>
              <a:t>  </a:t>
            </a:r>
            <a:r>
              <a:rPr lang="ru-RU" sz="2400" spc="45" dirty="0" smtClean="0">
                <a:latin typeface="Times New Roman"/>
                <a:ea typeface="Times New Roman"/>
              </a:rPr>
              <a:t>за 1 </a:t>
            </a:r>
            <a:r>
              <a:rPr lang="ru-RU" sz="2400" spc="45" dirty="0" err="1" smtClean="0">
                <a:latin typeface="Times New Roman"/>
                <a:ea typeface="Times New Roman"/>
              </a:rPr>
              <a:t>s</a:t>
            </a:r>
            <a:r>
              <a:rPr lang="ru-RU" sz="2400" spc="45" dirty="0" smtClean="0">
                <a:latin typeface="Times New Roman"/>
                <a:ea typeface="Times New Roman"/>
              </a:rPr>
              <a:t>; </a:t>
            </a:r>
            <a:r>
              <a:rPr lang="ru-RU" sz="2400" spc="45" dirty="0" err="1" smtClean="0">
                <a:latin typeface="Times New Roman"/>
                <a:ea typeface="Times New Roman"/>
              </a:rPr>
              <a:t>това</a:t>
            </a:r>
            <a:r>
              <a:rPr lang="ru-RU" sz="2400" spc="45" dirty="0" smtClean="0">
                <a:latin typeface="Times New Roman"/>
                <a:ea typeface="Times New Roman"/>
              </a:rPr>
              <a:t> е </a:t>
            </a:r>
            <a:r>
              <a:rPr lang="ru-RU" sz="2400" spc="45" dirty="0" err="1" smtClean="0">
                <a:latin typeface="Times New Roman"/>
                <a:ea typeface="Times New Roman"/>
              </a:rPr>
              <a:t>броят</a:t>
            </a:r>
            <a:r>
              <a:rPr lang="ru-RU" sz="2400" spc="45" dirty="0" smtClean="0">
                <a:latin typeface="Times New Roman"/>
                <a:ea typeface="Times New Roman"/>
              </a:rPr>
              <a:t> на </a:t>
            </a:r>
            <a:r>
              <a:rPr lang="ru-RU" sz="2400" spc="45" dirty="0" err="1" smtClean="0">
                <a:latin typeface="Times New Roman"/>
                <a:ea typeface="Times New Roman"/>
              </a:rPr>
              <a:t>разпадналите</a:t>
            </a:r>
            <a:r>
              <a:rPr lang="ru-RU" sz="2400" spc="45" dirty="0" smtClean="0">
                <a:latin typeface="Times New Roman"/>
                <a:ea typeface="Times New Roman"/>
              </a:rPr>
              <a:t> се </a:t>
            </a:r>
            <a:r>
              <a:rPr lang="ru-RU" sz="2400" spc="45" dirty="0" err="1" smtClean="0">
                <a:latin typeface="Times New Roman"/>
                <a:ea typeface="Times New Roman"/>
              </a:rPr>
              <a:t>атоми</a:t>
            </a:r>
            <a:r>
              <a:rPr lang="ru-RU" sz="2400" spc="45" dirty="0" smtClean="0">
                <a:latin typeface="Times New Roman"/>
                <a:ea typeface="Times New Roman"/>
              </a:rPr>
              <a:t> в 1 </a:t>
            </a:r>
            <a:r>
              <a:rPr lang="ru-RU" sz="2400" spc="45" dirty="0" err="1" smtClean="0">
                <a:latin typeface="Times New Roman"/>
                <a:ea typeface="Times New Roman"/>
              </a:rPr>
              <a:t>g</a:t>
            </a:r>
            <a:r>
              <a:rPr lang="ru-RU" sz="2400" spc="45" dirty="0" smtClean="0">
                <a:latin typeface="Times New Roman"/>
                <a:ea typeface="Times New Roman"/>
              </a:rPr>
              <a:t> </a:t>
            </a:r>
            <a:endParaRPr lang="bg-BG" sz="2400" spc="45" dirty="0" smtClean="0">
              <a:latin typeface="Times New Roman"/>
              <a:ea typeface="Times New Roman"/>
            </a:endParaRPr>
          </a:p>
          <a:p>
            <a:pPr>
              <a:buNone/>
            </a:pPr>
            <a:endParaRPr lang="bg-BG" sz="2400" spc="45" dirty="0" smtClean="0">
              <a:latin typeface="Times New Roman"/>
              <a:ea typeface="Times New Roman"/>
            </a:endParaRPr>
          </a:p>
          <a:p>
            <a:pPr>
              <a:buNone/>
            </a:pPr>
            <a:endParaRPr lang="en-US" sz="2400" b="1" i="1" spc="45" dirty="0" smtClean="0">
              <a:latin typeface="Times New Roman"/>
              <a:ea typeface="Times New Roman"/>
            </a:endParaRPr>
          </a:p>
          <a:p>
            <a:pPr>
              <a:buNone/>
            </a:pPr>
            <a:endParaRPr lang="ru-RU" sz="2400" b="1" i="1" spc="45" dirty="0" smtClean="0">
              <a:latin typeface="Times New Roman"/>
              <a:ea typeface="Times New Roman"/>
            </a:endParaRPr>
          </a:p>
          <a:p>
            <a:pPr>
              <a:buNone/>
            </a:pPr>
            <a:endParaRPr lang="ru-RU" sz="2400" spc="45" dirty="0" smtClean="0">
              <a:latin typeface="Times New Roman"/>
              <a:ea typeface="Times New Roman"/>
            </a:endParaRPr>
          </a:p>
          <a:p>
            <a:pPr>
              <a:buNone/>
            </a:pPr>
            <a:endParaRPr lang="ru-RU" sz="2400" spc="45" dirty="0" smtClean="0">
              <a:latin typeface="Times New Roman"/>
              <a:ea typeface="Times New Roman"/>
            </a:endParaRPr>
          </a:p>
          <a:p>
            <a:pPr>
              <a:buNone/>
            </a:pPr>
            <a:endParaRPr lang="ru-RU" sz="2400" spc="45" dirty="0" smtClean="0">
              <a:latin typeface="Times New Roman"/>
              <a:ea typeface="Times New Roman"/>
            </a:endParaRPr>
          </a:p>
          <a:p>
            <a:pPr>
              <a:buNone/>
            </a:pPr>
            <a:endParaRPr lang="ru-RU" sz="2400" spc="45" dirty="0" smtClean="0">
              <a:latin typeface="Times New Roman"/>
              <a:ea typeface="Times New Roman"/>
            </a:endParaRPr>
          </a:p>
          <a:p>
            <a:pPr>
              <a:buNone/>
            </a:pPr>
            <a:endParaRPr lang="ru-RU" sz="2400" spc="45" dirty="0" smtClean="0">
              <a:latin typeface="Times New Roman"/>
              <a:ea typeface="Times New Roman"/>
            </a:endParaRPr>
          </a:p>
          <a:p>
            <a:pPr>
              <a:buNone/>
            </a:pPr>
            <a:endParaRPr lang="bg-BG" sz="2400" b="1" i="1" dirty="0" smtClean="0">
              <a:latin typeface="Times New Roman"/>
            </a:endParaRPr>
          </a:p>
          <a:p>
            <a:pPr>
              <a:buNone/>
            </a:pPr>
            <a:endParaRPr lang="ru-RU" sz="2400" b="1" i="1" dirty="0" smtClean="0">
              <a:latin typeface="Times New Roman" pitchFamily="18" charset="0"/>
            </a:endParaRPr>
          </a:p>
          <a:p>
            <a:pPr>
              <a:buNone/>
            </a:pPr>
            <a:endParaRPr lang="en-US" sz="2400" spc="45" dirty="0" smtClean="0">
              <a:latin typeface="Times New Roman"/>
              <a:ea typeface="Times New Roman"/>
            </a:endParaRPr>
          </a:p>
          <a:p>
            <a:pPr>
              <a:buNone/>
            </a:pPr>
            <a:endParaRPr lang="en-US" sz="2400" dirty="0" smtClean="0">
              <a:latin typeface="Times New Roman" pitchFamily="18" charset="0"/>
            </a:endParaRPr>
          </a:p>
          <a:p>
            <a:pPr>
              <a:buNone/>
            </a:pPr>
            <a:endParaRPr lang="en-US" sz="2400" dirty="0" smtClean="0">
              <a:latin typeface="Times New Roman" pitchFamily="18" charset="0"/>
            </a:endParaRPr>
          </a:p>
          <a:p>
            <a:pPr>
              <a:buNone/>
            </a:pPr>
            <a:endParaRPr lang="en-US" sz="2400" dirty="0" smtClean="0">
              <a:latin typeface="Times New Roman" pitchFamily="18" charset="0"/>
            </a:endParaRPr>
          </a:p>
          <a:p>
            <a:pPr>
              <a:buNone/>
            </a:pPr>
            <a:endParaRPr lang="en-US" sz="2400" dirty="0" smtClean="0">
              <a:latin typeface="Times New Roman" pitchFamily="18" charset="0"/>
            </a:endParaRPr>
          </a:p>
          <a:p>
            <a:pPr>
              <a:buNone/>
            </a:pPr>
            <a:endParaRPr lang="en-US" sz="2400" dirty="0" smtClean="0">
              <a:latin typeface="Times New Roman" pitchFamily="18" charset="0"/>
            </a:endParaRPr>
          </a:p>
          <a:p>
            <a:pPr>
              <a:buNone/>
            </a:pPr>
            <a:endParaRPr lang="en-US" sz="2400" dirty="0" smtClean="0">
              <a:latin typeface="Times New Roman" pitchFamily="18" charset="0"/>
            </a:endParaRPr>
          </a:p>
          <a:p>
            <a:pPr>
              <a:buNone/>
            </a:pPr>
            <a:endParaRPr lang="en-US" sz="2400" dirty="0" smtClean="0">
              <a:latin typeface="Times New Roman" pitchFamily="18" charset="0"/>
            </a:endParaRPr>
          </a:p>
          <a:p>
            <a:pPr>
              <a:buNone/>
            </a:pPr>
            <a:endParaRPr lang="el-GR" sz="2400" dirty="0" smtClean="0">
              <a:latin typeface="Times New Roman" pitchFamily="18" charset="0"/>
            </a:endParaRPr>
          </a:p>
          <a:p>
            <a:pPr>
              <a:buNone/>
            </a:pPr>
            <a:endParaRPr lang="el-GR" sz="2400" dirty="0" smtClean="0">
              <a:latin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32" y="6564337"/>
            <a:ext cx="2133600" cy="365125"/>
          </a:xfrm>
        </p:spPr>
        <p:txBody>
          <a:bodyPr/>
          <a:lstStyle/>
          <a:p>
            <a:fld id="{2ADFFEBF-AC71-420D-9A36-DFCB78D0D21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6423" name="Rectangle 3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425" name="Rectangle 4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427" name="Rectangle 4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457" name="Rectangle 73"/>
          <p:cNvSpPr>
            <a:spLocks noChangeArrowheads="1"/>
          </p:cNvSpPr>
          <p:nvPr/>
        </p:nvSpPr>
        <p:spPr bwMode="auto">
          <a:xfrm>
            <a:off x="-79742" y="-1916708"/>
            <a:ext cx="9509526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920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bg-BG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1920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bg-BG" sz="2400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1920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bg-BG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1920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bg-BG" sz="2400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1920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bg-BG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1920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bg-BG" sz="2400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1920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bg-BG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1920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bg-BG" sz="2400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16458" name="Rectangle 74"/>
          <p:cNvSpPr>
            <a:spLocks noChangeArrowheads="1"/>
          </p:cNvSpPr>
          <p:nvPr/>
        </p:nvSpPr>
        <p:spPr bwMode="auto">
          <a:xfrm>
            <a:off x="0" y="7905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92088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g-BG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</a:t>
            </a:r>
            <a:endParaRPr kumimoji="0" lang="bg-BG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59" name="Rectangle 75"/>
          <p:cNvSpPr>
            <a:spLocks noChangeArrowheads="1"/>
          </p:cNvSpPr>
          <p:nvPr/>
        </p:nvSpPr>
        <p:spPr bwMode="auto">
          <a:xfrm>
            <a:off x="0" y="1047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920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60" name="Rectangle 76"/>
          <p:cNvSpPr>
            <a:spLocks noChangeArrowheads="1"/>
          </p:cNvSpPr>
          <p:nvPr/>
        </p:nvSpPr>
        <p:spPr bwMode="auto">
          <a:xfrm>
            <a:off x="0" y="1190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92088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g-BG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</a:t>
            </a:r>
            <a:endParaRPr kumimoji="0" lang="bg-BG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61" name="Rectangle 77"/>
          <p:cNvSpPr>
            <a:spLocks noChangeArrowheads="1"/>
          </p:cNvSpPr>
          <p:nvPr/>
        </p:nvSpPr>
        <p:spPr bwMode="auto">
          <a:xfrm>
            <a:off x="0" y="1409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920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63" name="Rectangle 79"/>
          <p:cNvSpPr>
            <a:spLocks noChangeArrowheads="1"/>
          </p:cNvSpPr>
          <p:nvPr/>
        </p:nvSpPr>
        <p:spPr bwMode="auto">
          <a:xfrm>
            <a:off x="0" y="1762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92088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g-BG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</a:t>
            </a:r>
            <a:endParaRPr kumimoji="0" lang="bg-BG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64" name="Rectangle 80"/>
          <p:cNvSpPr>
            <a:spLocks noChangeArrowheads="1"/>
          </p:cNvSpPr>
          <p:nvPr/>
        </p:nvSpPr>
        <p:spPr bwMode="auto">
          <a:xfrm>
            <a:off x="0" y="19240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920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65" name="Rectangle 81"/>
          <p:cNvSpPr>
            <a:spLocks noChangeArrowheads="1"/>
          </p:cNvSpPr>
          <p:nvPr/>
        </p:nvSpPr>
        <p:spPr bwMode="auto">
          <a:xfrm>
            <a:off x="0" y="2143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92088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g-BG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   </a:t>
            </a:r>
            <a:endParaRPr kumimoji="0" lang="bg-BG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66" name="Rectangle 82"/>
          <p:cNvSpPr>
            <a:spLocks noChangeArrowheads="1"/>
          </p:cNvSpPr>
          <p:nvPr/>
        </p:nvSpPr>
        <p:spPr bwMode="auto">
          <a:xfrm>
            <a:off x="0" y="2371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920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69" name="Rectangle 85"/>
          <p:cNvSpPr>
            <a:spLocks noChangeArrowheads="1"/>
          </p:cNvSpPr>
          <p:nvPr/>
        </p:nvSpPr>
        <p:spPr bwMode="auto">
          <a:xfrm>
            <a:off x="0" y="29241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92088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g-BG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</a:t>
            </a: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70" name="Rectangle 86"/>
          <p:cNvSpPr>
            <a:spLocks noChangeArrowheads="1"/>
          </p:cNvSpPr>
          <p:nvPr/>
        </p:nvSpPr>
        <p:spPr bwMode="auto">
          <a:xfrm>
            <a:off x="0" y="3124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920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71" name="Rectangle 87"/>
          <p:cNvSpPr>
            <a:spLocks noChangeArrowheads="1"/>
          </p:cNvSpPr>
          <p:nvPr/>
        </p:nvSpPr>
        <p:spPr bwMode="auto">
          <a:xfrm>
            <a:off x="0" y="3381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92088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g-BG" sz="1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</a:t>
            </a:r>
            <a:endParaRPr kumimoji="0" lang="bg-BG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72" name="Rectangle 88"/>
          <p:cNvSpPr>
            <a:spLocks noChangeArrowheads="1"/>
          </p:cNvSpPr>
          <p:nvPr/>
        </p:nvSpPr>
        <p:spPr bwMode="auto">
          <a:xfrm>
            <a:off x="0" y="36385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54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73" name="Rectangle 89"/>
          <p:cNvSpPr>
            <a:spLocks noChangeArrowheads="1"/>
          </p:cNvSpPr>
          <p:nvPr/>
        </p:nvSpPr>
        <p:spPr bwMode="auto">
          <a:xfrm>
            <a:off x="0" y="3895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54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g-BG" sz="1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   </a:t>
            </a:r>
            <a:endParaRPr kumimoji="0" lang="bg-BG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74" name="Rectangle 90"/>
          <p:cNvSpPr>
            <a:spLocks noChangeArrowheads="1"/>
          </p:cNvSpPr>
          <p:nvPr/>
        </p:nvSpPr>
        <p:spPr bwMode="auto">
          <a:xfrm>
            <a:off x="0" y="4124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54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g-BG" sz="1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</a:t>
            </a:r>
            <a:endParaRPr kumimoji="0" lang="bg-BG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75" name="Rectangle 91"/>
          <p:cNvSpPr>
            <a:spLocks noChangeArrowheads="1"/>
          </p:cNvSpPr>
          <p:nvPr/>
        </p:nvSpPr>
        <p:spPr bwMode="auto">
          <a:xfrm>
            <a:off x="0" y="4419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54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g-BG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   </a:t>
            </a:r>
            <a:endParaRPr kumimoji="0" lang="bg-BG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76" name="Rectangle 92"/>
          <p:cNvSpPr>
            <a:spLocks noChangeArrowheads="1"/>
          </p:cNvSpPr>
          <p:nvPr/>
        </p:nvSpPr>
        <p:spPr bwMode="auto">
          <a:xfrm>
            <a:off x="0" y="4648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920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77" name="Rectangle 93"/>
          <p:cNvSpPr>
            <a:spLocks noChangeArrowheads="1"/>
          </p:cNvSpPr>
          <p:nvPr/>
        </p:nvSpPr>
        <p:spPr bwMode="auto">
          <a:xfrm>
            <a:off x="0" y="49815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92088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g-BG" sz="1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 </a:t>
            </a:r>
            <a:endParaRPr kumimoji="0" lang="bg-BG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78" name="Rectangle 94"/>
          <p:cNvSpPr>
            <a:spLocks noChangeArrowheads="1"/>
          </p:cNvSpPr>
          <p:nvPr/>
        </p:nvSpPr>
        <p:spPr bwMode="auto">
          <a:xfrm>
            <a:off x="0" y="52768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920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79" name="Rectangle 95"/>
          <p:cNvSpPr>
            <a:spLocks noChangeArrowheads="1"/>
          </p:cNvSpPr>
          <p:nvPr/>
        </p:nvSpPr>
        <p:spPr bwMode="auto">
          <a:xfrm>
            <a:off x="0" y="5572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92088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g-BG" sz="1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 </a:t>
            </a:r>
            <a:endParaRPr kumimoji="0" lang="bg-BG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80" name="Rectangle 96"/>
          <p:cNvSpPr>
            <a:spLocks noChangeArrowheads="1"/>
          </p:cNvSpPr>
          <p:nvPr/>
        </p:nvSpPr>
        <p:spPr bwMode="auto">
          <a:xfrm>
            <a:off x="0" y="5867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920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81" name="Rectangle 97"/>
          <p:cNvSpPr>
            <a:spLocks noChangeArrowheads="1"/>
          </p:cNvSpPr>
          <p:nvPr/>
        </p:nvSpPr>
        <p:spPr bwMode="auto">
          <a:xfrm>
            <a:off x="5572100" y="1000108"/>
            <a:ext cx="35719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192088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Експоненциално</a:t>
            </a: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нама</a:t>
            </a:r>
            <a:r>
              <a:rPr lang="en-US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</a:p>
          <a:p>
            <a:pPr lvl="0" indent="192088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ляване</a:t>
            </a:r>
            <a:r>
              <a:rPr lang="en-US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</a:t>
            </a:r>
            <a:r>
              <a:rPr lang="ru-RU" sz="24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броя</a:t>
            </a: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</a:t>
            </a: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</a:t>
            </a:r>
            <a:r>
              <a:rPr lang="en-US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 </a:t>
            </a:r>
          </a:p>
          <a:p>
            <a:pPr lvl="0" indent="192088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диоактивните</a:t>
            </a:r>
            <a:r>
              <a:rPr lang="en-US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ядра</a:t>
            </a:r>
            <a:endParaRPr lang="en-US" sz="24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192088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според</a:t>
            </a: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основния</a:t>
            </a: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закон</a:t>
            </a:r>
            <a:endParaRPr lang="en-US" sz="24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192088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</a:t>
            </a:r>
            <a:r>
              <a:rPr lang="ru-RU" sz="24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разпадането</a:t>
            </a:r>
            <a:endParaRPr kumimoji="0" lang="bg-BG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482" name="Rectangle 98"/>
          <p:cNvSpPr>
            <a:spLocks noChangeArrowheads="1"/>
          </p:cNvSpPr>
          <p:nvPr/>
        </p:nvSpPr>
        <p:spPr bwMode="auto">
          <a:xfrm>
            <a:off x="0" y="68770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870" name="Rectangle 3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5872" name="Rectangle 3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5875" name="Rectangle 3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5882" name="Rectangle 4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5885" name="Rectangle 4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5886" name="Rectangle 4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5888" name="Rectangle 4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5893" name="Object 53"/>
          <p:cNvGraphicFramePr>
            <a:graphicFrameLocks noChangeAspect="1"/>
          </p:cNvGraphicFramePr>
          <p:nvPr/>
        </p:nvGraphicFramePr>
        <p:xfrm>
          <a:off x="5643570" y="3117850"/>
          <a:ext cx="357188" cy="311150"/>
        </p:xfrm>
        <a:graphic>
          <a:graphicData uri="http://schemas.openxmlformats.org/presentationml/2006/ole">
            <p:oleObj spid="_x0000_s35893" name="Equation" r:id="rId3" imgW="203040" imgH="203040" progId="Equation.DSMT4">
              <p:embed/>
            </p:oleObj>
          </a:graphicData>
        </a:graphic>
      </p:graphicFrame>
      <p:sp>
        <p:nvSpPr>
          <p:cNvPr id="35894" name="Text Box 54"/>
          <p:cNvSpPr txBox="1">
            <a:spLocks noChangeArrowheads="1"/>
          </p:cNvSpPr>
          <p:nvPr/>
        </p:nvSpPr>
        <p:spPr bwMode="auto">
          <a:xfrm>
            <a:off x="4133851" y="2786058"/>
            <a:ext cx="581025" cy="3429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95" name="Rectangle 5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8" name="Rectangle 56"/>
          <p:cNvSpPr>
            <a:spLocks noChangeArrowheads="1"/>
          </p:cNvSpPr>
          <p:nvPr/>
        </p:nvSpPr>
        <p:spPr bwMode="auto">
          <a:xfrm>
            <a:off x="7358082" y="4857760"/>
            <a:ext cx="50006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5897" name="Picture 5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57166"/>
            <a:ext cx="5643602" cy="3611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900" name="Rectangle 6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5899" name="Object 59"/>
          <p:cNvGraphicFramePr>
            <a:graphicFrameLocks noChangeAspect="1"/>
          </p:cNvGraphicFramePr>
          <p:nvPr/>
        </p:nvGraphicFramePr>
        <p:xfrm>
          <a:off x="6738325" y="5471304"/>
          <a:ext cx="792031" cy="357190"/>
        </p:xfrm>
        <a:graphic>
          <a:graphicData uri="http://schemas.openxmlformats.org/presentationml/2006/ole">
            <p:oleObj spid="_x0000_s35899" name="Equation" r:id="rId5" imgW="482181" imgH="215713" progId="Equation.DSMT4">
              <p:embed/>
            </p:oleObj>
          </a:graphicData>
        </a:graphic>
      </p:graphicFrame>
      <p:sp>
        <p:nvSpPr>
          <p:cNvPr id="35902" name="Rectangle 6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5901" name="Object 61"/>
          <p:cNvGraphicFramePr>
            <a:graphicFrameLocks noChangeAspect="1"/>
          </p:cNvGraphicFramePr>
          <p:nvPr/>
        </p:nvGraphicFramePr>
        <p:xfrm>
          <a:off x="7213074" y="5852945"/>
          <a:ext cx="785818" cy="412555"/>
        </p:xfrm>
        <a:graphic>
          <a:graphicData uri="http://schemas.openxmlformats.org/presentationml/2006/ole">
            <p:oleObj spid="_x0000_s35901" name="Equation" r:id="rId6" imgW="380835" imgH="203112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71462"/>
            <a:ext cx="9358346" cy="571468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Times New Roman" pitchFamily="18" charset="0"/>
              </a:rPr>
              <a:t>§ 17.1. ВЪВЕДЕНИЕ</a:t>
            </a:r>
            <a:endParaRPr lang="en-US" sz="2400" b="1" dirty="0">
              <a:latin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32" y="6572272"/>
            <a:ext cx="2133600" cy="365125"/>
          </a:xfrm>
        </p:spPr>
        <p:txBody>
          <a:bodyPr/>
          <a:lstStyle/>
          <a:p>
            <a:fld id="{2ADFFEBF-AC71-420D-9A36-DFCB78D0D215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-142908" y="428604"/>
            <a:ext cx="9429816" cy="181895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2400" spc="45" dirty="0" smtClean="0">
                <a:latin typeface="Times New Roman"/>
                <a:ea typeface="Times New Roman"/>
              </a:rPr>
              <a:t> •  </a:t>
            </a:r>
            <a:r>
              <a:rPr lang="bg-BG" sz="2400" b="1" i="1" spc="45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Семейства на естествена радиоактивност</a:t>
            </a:r>
          </a:p>
          <a:p>
            <a:r>
              <a:rPr lang="ru-RU" sz="2400" spc="45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Спотанно</a:t>
            </a:r>
            <a:r>
              <a:rPr lang="ru-RU" sz="2400" spc="45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400" spc="45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разпадащите</a:t>
            </a:r>
            <a:r>
              <a:rPr lang="ru-RU" sz="2400" spc="45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се </a:t>
            </a:r>
            <a:r>
              <a:rPr lang="ru-RU" sz="2400" spc="45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елементите</a:t>
            </a:r>
            <a:r>
              <a:rPr lang="ru-RU" sz="2400" spc="45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400" spc="45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образуват</a:t>
            </a:r>
            <a:r>
              <a:rPr lang="ru-RU" sz="2400" spc="45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400" b="1" spc="45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семействата</a:t>
            </a:r>
            <a:r>
              <a:rPr lang="ru-RU" sz="2400" b="1" spc="45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на </a:t>
            </a:r>
            <a:r>
              <a:rPr lang="ru-RU" sz="2400" b="1" spc="45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естествената</a:t>
            </a:r>
            <a:r>
              <a:rPr lang="ru-RU" sz="2400" b="1" spc="45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400" b="1" spc="45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радиоактивност</a:t>
            </a:r>
            <a:r>
              <a:rPr lang="ru-RU" sz="2400" spc="45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. В </a:t>
            </a:r>
            <a:r>
              <a:rPr lang="ru-RU" sz="2400" spc="45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природата</a:t>
            </a:r>
            <a:r>
              <a:rPr lang="ru-RU" sz="2400" spc="45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400" spc="45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съществуват</a:t>
            </a:r>
            <a:r>
              <a:rPr lang="ru-RU" sz="2400" spc="45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400" spc="45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четири</a:t>
            </a:r>
            <a:r>
              <a:rPr lang="ru-RU" sz="2400" spc="45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400" spc="45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такива</a:t>
            </a:r>
            <a:r>
              <a:rPr lang="ru-RU" sz="2400" spc="45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семейства – всяко се </a:t>
            </a:r>
            <a:r>
              <a:rPr lang="ru-RU" sz="2400" spc="45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образува</a:t>
            </a:r>
            <a:r>
              <a:rPr lang="ru-RU" sz="2400" spc="45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от един </a:t>
            </a:r>
            <a:r>
              <a:rPr lang="ru-RU" sz="2400" spc="45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родителски</a:t>
            </a:r>
            <a:r>
              <a:rPr lang="ru-RU" sz="2400" spc="45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нуклид. </a:t>
            </a:r>
            <a:r>
              <a:rPr lang="ru-RU" sz="2400" spc="45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Това</a:t>
            </a:r>
            <a:r>
              <a:rPr lang="ru-RU" sz="2400" spc="45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400" spc="45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са</a:t>
            </a:r>
            <a:r>
              <a:rPr lang="ru-RU" sz="2400" spc="45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4</a:t>
            </a:r>
            <a:r>
              <a:rPr lang="ru-RU" sz="2400" i="1" spc="45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n</a:t>
            </a:r>
            <a:r>
              <a:rPr lang="ru-RU" sz="2400" spc="45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-, (4</a:t>
            </a:r>
            <a:r>
              <a:rPr lang="ru-RU" sz="2400" i="1" spc="45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n</a:t>
            </a:r>
            <a:r>
              <a:rPr lang="ru-RU" sz="2400" spc="45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+1)-, (4</a:t>
            </a:r>
            <a:r>
              <a:rPr lang="ru-RU" sz="2400" i="1" spc="45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n</a:t>
            </a:r>
            <a:r>
              <a:rPr lang="ru-RU" sz="2400" spc="45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+2)- и (4</a:t>
            </a:r>
            <a:r>
              <a:rPr lang="ru-RU" sz="2400" i="1" spc="45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n</a:t>
            </a:r>
            <a:r>
              <a:rPr lang="ru-RU" sz="2400" spc="45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+3)-</a:t>
            </a:r>
            <a:r>
              <a:rPr lang="ru-RU" sz="2400" spc="45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семейството</a:t>
            </a:r>
            <a:r>
              <a:rPr lang="ru-RU" sz="2400" spc="45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(</a:t>
            </a:r>
            <a:r>
              <a:rPr lang="ru-RU" sz="2400" spc="45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n</a:t>
            </a:r>
            <a:r>
              <a:rPr lang="ru-RU" sz="2400" spc="45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е </a:t>
            </a:r>
            <a:r>
              <a:rPr lang="ru-RU" sz="2400" spc="45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цяло</a:t>
            </a:r>
            <a:r>
              <a:rPr lang="ru-RU" sz="2400" spc="45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число). </a:t>
            </a:r>
            <a:r>
              <a:rPr lang="ru-RU" sz="2400" spc="45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Масовите</a:t>
            </a:r>
            <a:r>
              <a:rPr lang="ru-RU" sz="2400" spc="45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числа на </a:t>
            </a:r>
            <a:r>
              <a:rPr lang="ru-RU" sz="2400" spc="45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членовете</a:t>
            </a:r>
            <a:r>
              <a:rPr lang="ru-RU" sz="2400" spc="45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400" spc="45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на</a:t>
            </a:r>
            <a:r>
              <a:rPr lang="ru-RU" sz="2400" spc="45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400" spc="45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семействата</a:t>
            </a:r>
            <a:r>
              <a:rPr lang="ru-RU" sz="2400" spc="45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се определят от </a:t>
            </a:r>
            <a:r>
              <a:rPr lang="ru-RU" sz="2400" spc="45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съотношенията</a:t>
            </a:r>
            <a:endParaRPr lang="bg-BG" sz="2400" spc="45" dirty="0" smtClean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bg-BG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bg-BG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bg-BG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bg-BG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bg-BG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bg-BG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bg-BG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bg-BG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bg-BG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bg-BG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bg-BG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bg-BG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bg-BG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bg-BG" sz="2400" b="1" i="1" spc="45" dirty="0" smtClean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endParaRPr lang="bg-BG" sz="2400" b="1" i="1" spc="45" dirty="0" smtClean="0">
              <a:latin typeface="Times New Roman"/>
            </a:endParaRPr>
          </a:p>
          <a:p>
            <a:endParaRPr lang="bg-BG" sz="2400" b="1" i="1" spc="45" dirty="0" smtClean="0">
              <a:latin typeface="Times New Roman"/>
            </a:endParaRPr>
          </a:p>
          <a:p>
            <a:endParaRPr lang="bg-BG" sz="2400" b="1" i="1" spc="45" dirty="0" smtClean="0">
              <a:latin typeface="Times New Roman"/>
            </a:endParaRPr>
          </a:p>
          <a:p>
            <a:endParaRPr lang="bg-BG" sz="2400" b="1" i="1" spc="45" dirty="0" smtClean="0">
              <a:latin typeface="Times New Roman"/>
            </a:endParaRPr>
          </a:p>
          <a:p>
            <a:endParaRPr lang="bg-BG" sz="2400" b="1" i="1" spc="45" dirty="0" smtClean="0">
              <a:latin typeface="Times New Roman"/>
            </a:endParaRPr>
          </a:p>
          <a:p>
            <a:endParaRPr lang="bg-BG" sz="2400" b="1" i="1" spc="45" dirty="0" smtClean="0">
              <a:latin typeface="Times New Roman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345" name="Rectangle 49"/>
          <p:cNvSpPr>
            <a:spLocks noChangeArrowheads="1"/>
          </p:cNvSpPr>
          <p:nvPr/>
        </p:nvSpPr>
        <p:spPr bwMode="auto">
          <a:xfrm>
            <a:off x="0" y="4181475"/>
            <a:ext cx="9144000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5354" name="Rectangle 5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6880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6882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6884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6888" name="Rectangle 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6890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6892" name="Rectangle 2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6894" name="Rectangle 3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6898" name="Rectangle 3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6900" name="Rectangle 3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6899" name="Object 35"/>
          <p:cNvGraphicFramePr>
            <a:graphicFrameLocks noChangeAspect="1"/>
          </p:cNvGraphicFramePr>
          <p:nvPr/>
        </p:nvGraphicFramePr>
        <p:xfrm>
          <a:off x="2286032" y="2857496"/>
          <a:ext cx="6786562" cy="385762"/>
        </p:xfrm>
        <a:graphic>
          <a:graphicData uri="http://schemas.openxmlformats.org/presentationml/2006/ole">
            <p:oleObj spid="_x0000_s36899" name="Equation" r:id="rId3" imgW="3085920" imgH="177480" progId="Equation.DSMT4">
              <p:embed/>
            </p:oleObj>
          </a:graphicData>
        </a:graphic>
      </p:graphicFrame>
      <p:sp>
        <p:nvSpPr>
          <p:cNvPr id="36902" name="Rectangle 3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0" name="Table 29"/>
          <p:cNvGraphicFramePr>
            <a:graphicFrameLocks noGrp="1"/>
          </p:cNvGraphicFramePr>
          <p:nvPr/>
        </p:nvGraphicFramePr>
        <p:xfrm>
          <a:off x="714347" y="3786190"/>
          <a:ext cx="7500991" cy="3000372"/>
        </p:xfrm>
        <a:graphic>
          <a:graphicData uri="http://schemas.openxmlformats.org/drawingml/2006/table">
            <a:tbl>
              <a:tblPr/>
              <a:tblGrid>
                <a:gridCol w="1214446"/>
                <a:gridCol w="1571636"/>
                <a:gridCol w="1357322"/>
                <a:gridCol w="1959097"/>
                <a:gridCol w="1398490"/>
              </a:tblGrid>
              <a:tr h="960122">
                <a:tc>
                  <a:txBody>
                    <a:bodyPr/>
                    <a:lstStyle/>
                    <a:p>
                      <a:pPr indent="191135"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bg-BG" sz="2000" dirty="0" smtClean="0">
                        <a:latin typeface="Times New Roman"/>
                        <a:ea typeface="Times New Roman"/>
                      </a:endParaRPr>
                    </a:p>
                    <a:p>
                      <a:pPr indent="191135"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bg-BG" sz="2000" dirty="0" smtClean="0">
                          <a:latin typeface="Times New Roman"/>
                          <a:ea typeface="Times New Roman"/>
                        </a:rPr>
                        <a:t>Масово </a:t>
                      </a:r>
                    </a:p>
                    <a:p>
                      <a:pPr indent="191135"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bg-BG" sz="2000" dirty="0" smtClean="0">
                          <a:latin typeface="Times New Roman"/>
                          <a:ea typeface="Times New Roman"/>
                        </a:rPr>
                        <a:t>число</a:t>
                      </a:r>
                      <a:endParaRPr lang="en-US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91135"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bg-BG" sz="2000" dirty="0" smtClean="0">
                        <a:latin typeface="Times New Roman"/>
                        <a:ea typeface="Times New Roman"/>
                      </a:endParaRPr>
                    </a:p>
                    <a:p>
                      <a:pPr indent="191135"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bg-BG" sz="2000" dirty="0" smtClean="0">
                          <a:latin typeface="Times New Roman"/>
                          <a:ea typeface="Times New Roman"/>
                        </a:rPr>
                        <a:t>Семейство</a:t>
                      </a:r>
                    </a:p>
                    <a:p>
                      <a:pPr indent="191135"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bg-BG" sz="2000" dirty="0" smtClean="0">
                          <a:latin typeface="Times New Roman"/>
                          <a:ea typeface="Times New Roman"/>
                        </a:rPr>
                        <a:t>     </a:t>
                      </a:r>
                      <a:r>
                        <a:rPr lang="bg-BG" sz="2000" dirty="0">
                          <a:latin typeface="Times New Roman"/>
                          <a:ea typeface="Times New Roman"/>
                        </a:rPr>
                        <a:t>на</a:t>
                      </a:r>
                      <a:endParaRPr lang="en-US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91135"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bg-BG" sz="2000" dirty="0" smtClean="0">
                        <a:latin typeface="Times New Roman"/>
                        <a:ea typeface="Times New Roman"/>
                      </a:endParaRPr>
                    </a:p>
                    <a:p>
                      <a:pPr indent="191135"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bg-BG" sz="2000" dirty="0" smtClean="0">
                          <a:latin typeface="Times New Roman"/>
                          <a:ea typeface="Times New Roman"/>
                        </a:rPr>
                        <a:t>Майчино</a:t>
                      </a:r>
                    </a:p>
                    <a:p>
                      <a:pPr indent="191135"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bg-BG" sz="2000" dirty="0" smtClean="0">
                          <a:latin typeface="Times New Roman"/>
                          <a:ea typeface="Times New Roman"/>
                        </a:rPr>
                        <a:t>   </a:t>
                      </a:r>
                      <a:r>
                        <a:rPr lang="bg-BG" sz="2000" dirty="0">
                          <a:latin typeface="Times New Roman"/>
                          <a:ea typeface="Times New Roman"/>
                        </a:rPr>
                        <a:t>ядро</a:t>
                      </a:r>
                      <a:endParaRPr lang="en-US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91135"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bg-BG" sz="2000" dirty="0" smtClean="0">
                        <a:latin typeface="Times New Roman"/>
                        <a:ea typeface="Times New Roman"/>
                      </a:endParaRPr>
                    </a:p>
                    <a:p>
                      <a:pPr indent="191135"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bg-BG" sz="2000" dirty="0" smtClean="0">
                          <a:latin typeface="Times New Roman"/>
                          <a:ea typeface="Times New Roman"/>
                        </a:rPr>
                        <a:t>Период </a:t>
                      </a:r>
                      <a:r>
                        <a:rPr lang="bg-BG" sz="2000" dirty="0">
                          <a:latin typeface="Times New Roman"/>
                          <a:ea typeface="Times New Roman"/>
                        </a:rPr>
                        <a:t>на </a:t>
                      </a:r>
                      <a:r>
                        <a:rPr lang="bg-BG" sz="2000" dirty="0" smtClean="0">
                          <a:latin typeface="Times New Roman"/>
                          <a:ea typeface="Times New Roman"/>
                        </a:rPr>
                        <a:t>по-</a:t>
                      </a:r>
                    </a:p>
                    <a:p>
                      <a:pPr indent="191135"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bg-BG" sz="2000" dirty="0" err="1" smtClean="0">
                          <a:latin typeface="Times New Roman"/>
                          <a:ea typeface="Times New Roman"/>
                        </a:rPr>
                        <a:t>луразпадане</a:t>
                      </a:r>
                      <a:endParaRPr lang="en-US" sz="2000" dirty="0">
                        <a:latin typeface="Times New Roman"/>
                        <a:ea typeface="Times New Roman"/>
                      </a:endParaRPr>
                    </a:p>
                    <a:p>
                      <a:pPr indent="191135"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bg-BG" sz="2000" dirty="0">
                          <a:latin typeface="Times New Roman"/>
                          <a:ea typeface="Times New Roman"/>
                        </a:rPr>
                        <a:t>години</a:t>
                      </a:r>
                      <a:endParaRPr lang="en-US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91135"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bg-BG" sz="2000" dirty="0" smtClean="0">
                        <a:latin typeface="Times New Roman"/>
                        <a:ea typeface="Times New Roman"/>
                      </a:endParaRPr>
                    </a:p>
                    <a:p>
                      <a:pPr indent="191135"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bg-BG" sz="2000" dirty="0" smtClean="0">
                          <a:latin typeface="Times New Roman"/>
                          <a:ea typeface="Times New Roman"/>
                        </a:rPr>
                        <a:t>Крайно </a:t>
                      </a:r>
                      <a:r>
                        <a:rPr lang="bg-BG" sz="2000" dirty="0">
                          <a:latin typeface="Times New Roman"/>
                          <a:ea typeface="Times New Roman"/>
                        </a:rPr>
                        <a:t>устойчиво ядро</a:t>
                      </a:r>
                      <a:endParaRPr lang="en-US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40250">
                <a:tc>
                  <a:txBody>
                    <a:bodyPr/>
                    <a:lstStyle/>
                    <a:p>
                      <a:pPr indent="191135"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bg-BG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91135" algn="just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endParaRPr lang="bg-BG" sz="2000" dirty="0" smtClean="0">
                        <a:latin typeface="Times New Roman"/>
                        <a:ea typeface="Times New Roman"/>
                      </a:endParaRPr>
                    </a:p>
                    <a:p>
                      <a:pPr indent="191135" algn="just">
                        <a:lnSpc>
                          <a:spcPts val="3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bg-BG" sz="2000" dirty="0" smtClean="0">
                          <a:latin typeface="Times New Roman"/>
                          <a:ea typeface="Times New Roman"/>
                        </a:rPr>
                        <a:t>Торий</a:t>
                      </a:r>
                      <a:endParaRPr lang="en-US" sz="2000" dirty="0">
                        <a:latin typeface="Times New Roman"/>
                        <a:ea typeface="Times New Roman"/>
                      </a:endParaRPr>
                    </a:p>
                    <a:p>
                      <a:pPr indent="191135" algn="just">
                        <a:lnSpc>
                          <a:spcPts val="3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bg-BG" sz="2000" dirty="0">
                          <a:latin typeface="Times New Roman"/>
                          <a:ea typeface="Times New Roman"/>
                        </a:rPr>
                        <a:t>Нептун</a:t>
                      </a:r>
                      <a:endParaRPr lang="en-US" sz="2000" dirty="0">
                        <a:latin typeface="Times New Roman"/>
                        <a:ea typeface="Times New Roman"/>
                      </a:endParaRPr>
                    </a:p>
                    <a:p>
                      <a:pPr indent="191135" algn="just">
                        <a:lnSpc>
                          <a:spcPts val="3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bg-BG" sz="2000" dirty="0" smtClean="0">
                          <a:latin typeface="Times New Roman"/>
                          <a:ea typeface="Times New Roman"/>
                        </a:rPr>
                        <a:t>Уран</a:t>
                      </a:r>
                    </a:p>
                    <a:p>
                      <a:pPr indent="191135" algn="just">
                        <a:lnSpc>
                          <a:spcPts val="3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bg-BG" sz="2000" dirty="0" smtClean="0">
                          <a:latin typeface="Times New Roman"/>
                          <a:ea typeface="Times New Roman"/>
                        </a:rPr>
                        <a:t>Актиний</a:t>
                      </a:r>
                      <a:endParaRPr lang="en-US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91135"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bg-BG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91135"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bg-BG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91135"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bg-BG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6914" name="Object 50"/>
          <p:cNvGraphicFramePr>
            <a:graphicFrameLocks noChangeAspect="1"/>
          </p:cNvGraphicFramePr>
          <p:nvPr/>
        </p:nvGraphicFramePr>
        <p:xfrm>
          <a:off x="3771897" y="4929198"/>
          <a:ext cx="657227" cy="404447"/>
        </p:xfrm>
        <a:graphic>
          <a:graphicData uri="http://schemas.openxmlformats.org/presentationml/2006/ole">
            <p:oleObj spid="_x0000_s36914" name="Equation" r:id="rId4" imgW="368300" imgH="228600" progId="Equation.DSMT4">
              <p:embed/>
            </p:oleObj>
          </a:graphicData>
        </a:graphic>
      </p:graphicFrame>
      <p:graphicFrame>
        <p:nvGraphicFramePr>
          <p:cNvPr id="36913" name="Object 49"/>
          <p:cNvGraphicFramePr>
            <a:graphicFrameLocks noChangeAspect="1"/>
          </p:cNvGraphicFramePr>
          <p:nvPr/>
        </p:nvGraphicFramePr>
        <p:xfrm>
          <a:off x="3833807" y="5357826"/>
          <a:ext cx="595317" cy="357190"/>
        </p:xfrm>
        <a:graphic>
          <a:graphicData uri="http://schemas.openxmlformats.org/presentationml/2006/ole">
            <p:oleObj spid="_x0000_s36913" name="Equation" r:id="rId5" imgW="381000" imgH="228600" progId="Equation.DSMT4">
              <p:embed/>
            </p:oleObj>
          </a:graphicData>
        </a:graphic>
      </p:graphicFrame>
      <p:graphicFrame>
        <p:nvGraphicFramePr>
          <p:cNvPr id="36912" name="Object 48"/>
          <p:cNvGraphicFramePr>
            <a:graphicFrameLocks noChangeAspect="1"/>
          </p:cNvGraphicFramePr>
          <p:nvPr/>
        </p:nvGraphicFramePr>
        <p:xfrm>
          <a:off x="3857620" y="5786454"/>
          <a:ext cx="500066" cy="375050"/>
        </p:xfrm>
        <a:graphic>
          <a:graphicData uri="http://schemas.openxmlformats.org/presentationml/2006/ole">
            <p:oleObj spid="_x0000_s36912" name="Equation" r:id="rId6" imgW="304668" imgH="228501" progId="Equation.DSMT4">
              <p:embed/>
            </p:oleObj>
          </a:graphicData>
        </a:graphic>
      </p:graphicFrame>
      <p:graphicFrame>
        <p:nvGraphicFramePr>
          <p:cNvPr id="36911" name="Object 47"/>
          <p:cNvGraphicFramePr>
            <a:graphicFrameLocks noChangeAspect="1"/>
          </p:cNvGraphicFramePr>
          <p:nvPr/>
        </p:nvGraphicFramePr>
        <p:xfrm>
          <a:off x="3857620" y="6215082"/>
          <a:ext cx="500066" cy="375050"/>
        </p:xfrm>
        <a:graphic>
          <a:graphicData uri="http://schemas.openxmlformats.org/presentationml/2006/ole">
            <p:oleObj spid="_x0000_s36911" name="Equation" r:id="rId7" imgW="304668" imgH="228501" progId="Equation.DSMT4">
              <p:embed/>
            </p:oleObj>
          </a:graphicData>
        </a:graphic>
      </p:graphicFrame>
      <p:graphicFrame>
        <p:nvGraphicFramePr>
          <p:cNvPr id="36910" name="Object 46"/>
          <p:cNvGraphicFramePr>
            <a:graphicFrameLocks noChangeAspect="1"/>
          </p:cNvGraphicFramePr>
          <p:nvPr/>
        </p:nvGraphicFramePr>
        <p:xfrm>
          <a:off x="5345394" y="4929198"/>
          <a:ext cx="869680" cy="357190"/>
        </p:xfrm>
        <a:graphic>
          <a:graphicData uri="http://schemas.openxmlformats.org/presentationml/2006/ole">
            <p:oleObj spid="_x0000_s36910" name="Equation" r:id="rId8" imgW="532937" imgH="215713" progId="Equation.DSMT4">
              <p:embed/>
            </p:oleObj>
          </a:graphicData>
        </a:graphic>
      </p:graphicFrame>
      <p:graphicFrame>
        <p:nvGraphicFramePr>
          <p:cNvPr id="36909" name="Object 45"/>
          <p:cNvGraphicFramePr>
            <a:graphicFrameLocks noChangeAspect="1"/>
          </p:cNvGraphicFramePr>
          <p:nvPr/>
        </p:nvGraphicFramePr>
        <p:xfrm>
          <a:off x="5345394" y="5357826"/>
          <a:ext cx="869680" cy="357190"/>
        </p:xfrm>
        <a:graphic>
          <a:graphicData uri="http://schemas.openxmlformats.org/presentationml/2006/ole">
            <p:oleObj spid="_x0000_s36909" name="Equation" r:id="rId9" imgW="532937" imgH="215713" progId="Equation.DSMT4">
              <p:embed/>
            </p:oleObj>
          </a:graphicData>
        </a:graphic>
      </p:graphicFrame>
      <p:graphicFrame>
        <p:nvGraphicFramePr>
          <p:cNvPr id="36908" name="Object 44"/>
          <p:cNvGraphicFramePr>
            <a:graphicFrameLocks noChangeAspect="1"/>
          </p:cNvGraphicFramePr>
          <p:nvPr/>
        </p:nvGraphicFramePr>
        <p:xfrm>
          <a:off x="5360924" y="5786454"/>
          <a:ext cx="854150" cy="357190"/>
        </p:xfrm>
        <a:graphic>
          <a:graphicData uri="http://schemas.openxmlformats.org/presentationml/2006/ole">
            <p:oleObj spid="_x0000_s36908" name="Equation" r:id="rId10" imgW="520474" imgH="215806" progId="Equation.DSMT4">
              <p:embed/>
            </p:oleObj>
          </a:graphicData>
        </a:graphic>
      </p:graphicFrame>
      <p:graphicFrame>
        <p:nvGraphicFramePr>
          <p:cNvPr id="36907" name="Object 43"/>
          <p:cNvGraphicFramePr>
            <a:graphicFrameLocks noChangeAspect="1"/>
          </p:cNvGraphicFramePr>
          <p:nvPr/>
        </p:nvGraphicFramePr>
        <p:xfrm>
          <a:off x="5357818" y="6215082"/>
          <a:ext cx="881065" cy="368445"/>
        </p:xfrm>
        <a:graphic>
          <a:graphicData uri="http://schemas.openxmlformats.org/presentationml/2006/ole">
            <p:oleObj spid="_x0000_s36907" name="Equation" r:id="rId11" imgW="520474" imgH="215806" progId="Equation.DSMT4">
              <p:embed/>
            </p:oleObj>
          </a:graphicData>
        </a:graphic>
      </p:graphicFrame>
      <p:graphicFrame>
        <p:nvGraphicFramePr>
          <p:cNvPr id="36906" name="Object 42"/>
          <p:cNvGraphicFramePr>
            <a:graphicFrameLocks noChangeAspect="1"/>
          </p:cNvGraphicFramePr>
          <p:nvPr/>
        </p:nvGraphicFramePr>
        <p:xfrm>
          <a:off x="7143768" y="4914912"/>
          <a:ext cx="682826" cy="442914"/>
        </p:xfrm>
        <a:graphic>
          <a:graphicData uri="http://schemas.openxmlformats.org/presentationml/2006/ole">
            <p:oleObj spid="_x0000_s36906" name="Equation" r:id="rId12" imgW="355446" imgH="228501" progId="Equation.DSMT4">
              <p:embed/>
            </p:oleObj>
          </a:graphicData>
        </a:graphic>
      </p:graphicFrame>
      <p:graphicFrame>
        <p:nvGraphicFramePr>
          <p:cNvPr id="36905" name="Object 41"/>
          <p:cNvGraphicFramePr>
            <a:graphicFrameLocks noChangeAspect="1"/>
          </p:cNvGraphicFramePr>
          <p:nvPr/>
        </p:nvGraphicFramePr>
        <p:xfrm>
          <a:off x="7161627" y="5286388"/>
          <a:ext cx="625083" cy="428628"/>
        </p:xfrm>
        <a:graphic>
          <a:graphicData uri="http://schemas.openxmlformats.org/presentationml/2006/ole">
            <p:oleObj spid="_x0000_s36905" name="Equation" r:id="rId13" imgW="330200" imgH="228600" progId="Equation.DSMT4">
              <p:embed/>
            </p:oleObj>
          </a:graphicData>
        </a:graphic>
      </p:graphicFrame>
      <p:graphicFrame>
        <p:nvGraphicFramePr>
          <p:cNvPr id="36904" name="Object 40"/>
          <p:cNvGraphicFramePr>
            <a:graphicFrameLocks noChangeAspect="1"/>
          </p:cNvGraphicFramePr>
          <p:nvPr/>
        </p:nvGraphicFramePr>
        <p:xfrm>
          <a:off x="7143768" y="5715016"/>
          <a:ext cx="714380" cy="463382"/>
        </p:xfrm>
        <a:graphic>
          <a:graphicData uri="http://schemas.openxmlformats.org/presentationml/2006/ole">
            <p:oleObj spid="_x0000_s36904" name="Equation" r:id="rId14" imgW="355446" imgH="228501" progId="Equation.DSMT4">
              <p:embed/>
            </p:oleObj>
          </a:graphicData>
        </a:graphic>
      </p:graphicFrame>
      <p:graphicFrame>
        <p:nvGraphicFramePr>
          <p:cNvPr id="36903" name="Object 39"/>
          <p:cNvGraphicFramePr>
            <a:graphicFrameLocks noChangeAspect="1"/>
          </p:cNvGraphicFramePr>
          <p:nvPr/>
        </p:nvGraphicFramePr>
        <p:xfrm>
          <a:off x="7143768" y="6215082"/>
          <a:ext cx="714380" cy="463382"/>
        </p:xfrm>
        <a:graphic>
          <a:graphicData uri="http://schemas.openxmlformats.org/presentationml/2006/ole">
            <p:oleObj spid="_x0000_s36903" name="Equation" r:id="rId15" imgW="355446" imgH="228501" progId="Equation.DSMT4">
              <p:embed/>
            </p:oleObj>
          </a:graphicData>
        </a:graphic>
      </p:graphicFrame>
      <p:sp>
        <p:nvSpPr>
          <p:cNvPr id="36919" name="Rectangle 55"/>
          <p:cNvSpPr>
            <a:spLocks noChangeArrowheads="1"/>
          </p:cNvSpPr>
          <p:nvPr/>
        </p:nvSpPr>
        <p:spPr bwMode="auto">
          <a:xfrm>
            <a:off x="1500166" y="3357562"/>
            <a:ext cx="521059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905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kumimoji="0" lang="bg-BG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Четирите радиоактивни семейства.</a:t>
            </a:r>
            <a:endParaRPr kumimoji="0" lang="bg-BG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6922" name="Object 58"/>
          <p:cNvGraphicFramePr>
            <a:graphicFrameLocks noChangeAspect="1"/>
          </p:cNvGraphicFramePr>
          <p:nvPr/>
        </p:nvGraphicFramePr>
        <p:xfrm>
          <a:off x="839364" y="5000636"/>
          <a:ext cx="803678" cy="285752"/>
        </p:xfrm>
        <a:graphic>
          <a:graphicData uri="http://schemas.openxmlformats.org/presentationml/2006/ole">
            <p:oleObj spid="_x0000_s36922" name="Equation" r:id="rId16" imgW="431613" imgH="152334" progId="Equation.DSMT4">
              <p:embed/>
            </p:oleObj>
          </a:graphicData>
        </a:graphic>
      </p:graphicFrame>
      <p:graphicFrame>
        <p:nvGraphicFramePr>
          <p:cNvPr id="36921" name="Object 57"/>
          <p:cNvGraphicFramePr>
            <a:graphicFrameLocks noChangeAspect="1"/>
          </p:cNvGraphicFramePr>
          <p:nvPr/>
        </p:nvGraphicFramePr>
        <p:xfrm>
          <a:off x="726955" y="5500702"/>
          <a:ext cx="1058963" cy="285752"/>
        </p:xfrm>
        <a:graphic>
          <a:graphicData uri="http://schemas.openxmlformats.org/presentationml/2006/ole">
            <p:oleObj spid="_x0000_s36921" name="Equation" r:id="rId17" imgW="596641" imgH="165028" progId="Equation.DSMT4">
              <p:embed/>
            </p:oleObj>
          </a:graphicData>
        </a:graphic>
      </p:graphicFrame>
      <p:graphicFrame>
        <p:nvGraphicFramePr>
          <p:cNvPr id="36920" name="Object 56"/>
          <p:cNvGraphicFramePr>
            <a:graphicFrameLocks noChangeAspect="1"/>
          </p:cNvGraphicFramePr>
          <p:nvPr/>
        </p:nvGraphicFramePr>
        <p:xfrm>
          <a:off x="714348" y="5929330"/>
          <a:ext cx="1000132" cy="261573"/>
        </p:xfrm>
        <a:graphic>
          <a:graphicData uri="http://schemas.openxmlformats.org/presentationml/2006/ole">
            <p:oleObj spid="_x0000_s36920" name="Equation" r:id="rId18" imgW="622030" imgH="165028" progId="Equation.DSMT4">
              <p:embed/>
            </p:oleObj>
          </a:graphicData>
        </a:graphic>
      </p:graphicFrame>
      <p:sp>
        <p:nvSpPr>
          <p:cNvPr id="36923" name="Rectangle 59"/>
          <p:cNvSpPr>
            <a:spLocks noChangeArrowheads="1"/>
          </p:cNvSpPr>
          <p:nvPr/>
        </p:nvSpPr>
        <p:spPr bwMode="auto">
          <a:xfrm>
            <a:off x="642974" y="-1429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6924" name="Rectangle 60"/>
          <p:cNvSpPr>
            <a:spLocks noChangeArrowheads="1"/>
          </p:cNvSpPr>
          <p:nvPr/>
        </p:nvSpPr>
        <p:spPr bwMode="auto">
          <a:xfrm>
            <a:off x="0" y="609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905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6925" name="Rectangle 61"/>
          <p:cNvSpPr>
            <a:spLocks noChangeArrowheads="1"/>
          </p:cNvSpPr>
          <p:nvPr/>
        </p:nvSpPr>
        <p:spPr bwMode="auto">
          <a:xfrm>
            <a:off x="0" y="822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905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6926" name="Rectangle 62"/>
          <p:cNvSpPr>
            <a:spLocks noChangeArrowheads="1"/>
          </p:cNvSpPr>
          <p:nvPr/>
        </p:nvSpPr>
        <p:spPr bwMode="auto">
          <a:xfrm>
            <a:off x="0" y="984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6928" name="Rectangle 6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6927" name="Object 63"/>
          <p:cNvGraphicFramePr>
            <a:graphicFrameLocks noChangeAspect="1"/>
          </p:cNvGraphicFramePr>
          <p:nvPr/>
        </p:nvGraphicFramePr>
        <p:xfrm>
          <a:off x="710146" y="6286520"/>
          <a:ext cx="1075772" cy="285752"/>
        </p:xfrm>
        <a:graphic>
          <a:graphicData uri="http://schemas.openxmlformats.org/presentationml/2006/ole">
            <p:oleObj spid="_x0000_s36927" name="Equation" r:id="rId19" imgW="609336" imgH="165028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06" y="-214338"/>
            <a:ext cx="9358346" cy="428628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Times New Roman"/>
              </a:rPr>
              <a:t/>
            </a:r>
            <a:br>
              <a:rPr lang="ru-RU" sz="2400" b="1" dirty="0" smtClean="0">
                <a:latin typeface="Times New Roman"/>
              </a:rPr>
            </a:br>
            <a:r>
              <a:rPr lang="ru-RU" sz="2400" b="1" dirty="0" smtClean="0">
                <a:latin typeface="Times New Roman"/>
              </a:rPr>
              <a:t>§ 17.1. ВЪВЕДЕНИЕ</a:t>
            </a:r>
            <a:endParaRPr lang="en-US" sz="2400" b="1" dirty="0">
              <a:latin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71470" y="285728"/>
            <a:ext cx="9929882" cy="6715148"/>
          </a:xfrm>
        </p:spPr>
        <p:txBody>
          <a:bodyPr>
            <a:noAutofit/>
          </a:bodyPr>
          <a:lstStyle/>
          <a:p>
            <a:pPr>
              <a:lnSpc>
                <a:spcPts val="2000"/>
              </a:lnSpc>
              <a:buNone/>
            </a:pP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2000"/>
              </a:lnSpc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ts val="2000"/>
              </a:lnSpc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bg-BG" sz="24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>
              <a:lnSpc>
                <a:spcPts val="2000"/>
              </a:lnSpc>
              <a:buNone/>
            </a:pPr>
            <a:endParaRPr lang="bg-BG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2000"/>
              </a:lnSpc>
              <a:buNone/>
            </a:pPr>
            <a:endParaRPr lang="bg-BG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2000"/>
              </a:lnSpc>
              <a:buNone/>
            </a:pPr>
            <a:endParaRPr lang="bg-BG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2000"/>
              </a:lnSpc>
              <a:buNone/>
            </a:pPr>
            <a:endParaRPr lang="bg-BG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2000"/>
              </a:lnSpc>
              <a:buNone/>
            </a:pPr>
            <a:endParaRPr lang="bg-BG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2000"/>
              </a:lnSpc>
              <a:buNone/>
            </a:pPr>
            <a:endParaRPr lang="bg-BG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2000"/>
              </a:lnSpc>
              <a:buNone/>
            </a:pPr>
            <a:endParaRPr lang="bg-BG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2000"/>
              </a:lnSpc>
              <a:buNone/>
            </a:pPr>
            <a:endParaRPr lang="bg-BG" sz="2000" b="1" i="1" dirty="0" smtClean="0"/>
          </a:p>
          <a:p>
            <a:pPr>
              <a:lnSpc>
                <a:spcPts val="2000"/>
              </a:lnSpc>
              <a:buNone/>
            </a:pPr>
            <a:endParaRPr lang="bg-BG" sz="2000" b="1" i="1" dirty="0" smtClean="0"/>
          </a:p>
          <a:p>
            <a:pPr>
              <a:lnSpc>
                <a:spcPts val="2000"/>
              </a:lnSpc>
              <a:buNone/>
            </a:pPr>
            <a:endParaRPr lang="bg-BG" sz="2000" b="1" i="1" dirty="0" smtClean="0"/>
          </a:p>
          <a:p>
            <a:pPr>
              <a:lnSpc>
                <a:spcPts val="2000"/>
              </a:lnSpc>
              <a:buNone/>
            </a:pPr>
            <a:endParaRPr lang="bg-BG" sz="2000" b="1" i="1" dirty="0" smtClean="0"/>
          </a:p>
          <a:p>
            <a:pPr>
              <a:lnSpc>
                <a:spcPts val="2000"/>
              </a:lnSpc>
              <a:buNone/>
            </a:pPr>
            <a:endParaRPr lang="bg-BG" sz="2000" b="1" i="1" dirty="0" smtClean="0"/>
          </a:p>
          <a:p>
            <a:pPr>
              <a:lnSpc>
                <a:spcPts val="2000"/>
              </a:lnSpc>
              <a:buNone/>
            </a:pPr>
            <a:endParaRPr lang="bg-BG" sz="2000" b="1" i="1" dirty="0" smtClean="0"/>
          </a:p>
          <a:p>
            <a:pPr>
              <a:lnSpc>
                <a:spcPts val="2000"/>
              </a:lnSpc>
              <a:buNone/>
            </a:pPr>
            <a:endParaRPr lang="bg-BG" sz="2000" b="1" i="1" dirty="0" smtClean="0"/>
          </a:p>
          <a:p>
            <a:pPr>
              <a:lnSpc>
                <a:spcPts val="2000"/>
              </a:lnSpc>
              <a:buNone/>
            </a:pPr>
            <a:endParaRPr lang="ru-RU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2000"/>
              </a:lnSpc>
              <a:buNone/>
            </a:pPr>
            <a:endParaRPr lang="ru-RU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2000"/>
              </a:lnSpc>
              <a:buNone/>
            </a:pPr>
            <a:endParaRPr lang="ru-RU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2000"/>
              </a:lnSpc>
              <a:spcBef>
                <a:spcPts val="0"/>
              </a:spcBef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2000"/>
              </a:lnSpc>
              <a:buNone/>
            </a:pPr>
            <a:endParaRPr lang="ru-RU" dirty="0" smtClean="0"/>
          </a:p>
          <a:p>
            <a:pPr>
              <a:lnSpc>
                <a:spcPts val="2000"/>
              </a:lnSpc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2000"/>
              </a:lnSpc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2000"/>
              </a:lnSpc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32" y="6564337"/>
            <a:ext cx="2133600" cy="365125"/>
          </a:xfrm>
        </p:spPr>
        <p:txBody>
          <a:bodyPr/>
          <a:lstStyle/>
          <a:p>
            <a:fld id="{2ADFFEBF-AC71-420D-9A36-DFCB78D0D215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20507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09" name="Rectangle 2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11" name="Rectangle 3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13" name="Rectangle 3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15" name="Rectangle 3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18" name="Rectangle 3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22" name="Rectangle 4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24" name="Rectangle 4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25" name="Rectangle 4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27" name="Rectangle 4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36" name="Rectangle 5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38" name="Rectangle 5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44" name="Rectangle 6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6575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6577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7906" name="Rectangle 18"/>
          <p:cNvSpPr>
            <a:spLocks noChangeArrowheads="1"/>
          </p:cNvSpPr>
          <p:nvPr/>
        </p:nvSpPr>
        <p:spPr bwMode="auto">
          <a:xfrm>
            <a:off x="0" y="-71462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7907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5" name="Table 24"/>
          <p:cNvGraphicFramePr>
            <a:graphicFrameLocks noGrp="1"/>
          </p:cNvGraphicFramePr>
          <p:nvPr/>
        </p:nvGraphicFramePr>
        <p:xfrm>
          <a:off x="500034" y="1029053"/>
          <a:ext cx="7715304" cy="7161818"/>
        </p:xfrm>
        <a:graphic>
          <a:graphicData uri="http://schemas.openxmlformats.org/drawingml/2006/table">
            <a:tbl>
              <a:tblPr/>
              <a:tblGrid>
                <a:gridCol w="3983802"/>
                <a:gridCol w="3731502"/>
              </a:tblGrid>
              <a:tr h="2622389">
                <a:tc>
                  <a:txBody>
                    <a:bodyPr/>
                    <a:lstStyle/>
                    <a:p>
                      <a:pPr indent="191135"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bg-BG" sz="900" dirty="0">
                        <a:latin typeface="Times New Roman"/>
                        <a:ea typeface="Times New Roman"/>
                      </a:endParaRPr>
                    </a:p>
                  </a:txBody>
                  <a:tcPr marL="53881" marR="5388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91135"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bg-BG" sz="900" dirty="0">
                        <a:latin typeface="Times New Roman"/>
                        <a:ea typeface="Times New Roman"/>
                      </a:endParaRPr>
                    </a:p>
                  </a:txBody>
                  <a:tcPr marL="53881" marR="5388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48337">
                <a:tc>
                  <a:txBody>
                    <a:bodyPr/>
                    <a:lstStyle/>
                    <a:p>
                      <a:pPr indent="191135"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bg-BG" sz="700" i="1" spc="-20" dirty="0" smtClean="0">
                        <a:latin typeface="Times New Roman"/>
                        <a:ea typeface="Times New Roman"/>
                      </a:endParaRPr>
                    </a:p>
                    <a:p>
                      <a:pPr indent="191135"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bg-BG" sz="700" i="1" spc="-20" dirty="0" smtClean="0">
                        <a:latin typeface="Times New Roman"/>
                        <a:ea typeface="Times New Roman"/>
                      </a:endParaRPr>
                    </a:p>
                    <a:p>
                      <a:pPr indent="191135"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bg-BG" sz="700" i="1" spc="-20" dirty="0" smtClean="0">
                        <a:latin typeface="Times New Roman"/>
                        <a:ea typeface="Times New Roman"/>
                      </a:endParaRPr>
                    </a:p>
                    <a:p>
                      <a:pPr indent="191135"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bg-BG" sz="700" i="1" spc="-20" dirty="0" smtClean="0">
                        <a:latin typeface="Times New Roman"/>
                        <a:ea typeface="Times New Roman"/>
                      </a:endParaRPr>
                    </a:p>
                    <a:p>
                      <a:pPr indent="191135"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bg-BG" sz="700" i="1" spc="-20" dirty="0" smtClean="0">
                        <a:latin typeface="Times New Roman"/>
                        <a:ea typeface="Times New Roman"/>
                      </a:endParaRPr>
                    </a:p>
                    <a:p>
                      <a:pPr indent="191135"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bg-BG" sz="700" i="1" spc="-20" dirty="0" smtClean="0">
                        <a:latin typeface="Times New Roman"/>
                        <a:ea typeface="Times New Roman"/>
                      </a:endParaRPr>
                    </a:p>
                    <a:p>
                      <a:pPr indent="191135"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bg-BG" sz="700" i="1" spc="-20" dirty="0" smtClean="0">
                        <a:latin typeface="Times New Roman"/>
                        <a:ea typeface="Times New Roman"/>
                      </a:endParaRPr>
                    </a:p>
                    <a:p>
                      <a:pPr indent="191135"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bg-BG" sz="700" i="1" spc="-20" dirty="0" smtClean="0">
                        <a:latin typeface="Times New Roman"/>
                        <a:ea typeface="Times New Roman"/>
                      </a:endParaRPr>
                    </a:p>
                    <a:p>
                      <a:pPr indent="191135"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bg-BG" sz="700" i="1" spc="-20" dirty="0" smtClean="0">
                        <a:latin typeface="Times New Roman"/>
                        <a:ea typeface="Times New Roman"/>
                      </a:endParaRPr>
                    </a:p>
                    <a:p>
                      <a:pPr indent="191135"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bg-BG" sz="700" i="1" spc="-20" dirty="0" smtClean="0">
                        <a:latin typeface="Times New Roman"/>
                        <a:ea typeface="Times New Roman"/>
                      </a:endParaRPr>
                    </a:p>
                    <a:p>
                      <a:pPr indent="191135"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bg-BG" sz="700" i="1" spc="-20" dirty="0" smtClean="0">
                        <a:latin typeface="Times New Roman"/>
                        <a:ea typeface="Times New Roman"/>
                      </a:endParaRPr>
                    </a:p>
                    <a:p>
                      <a:pPr indent="191135"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bg-BG" sz="700" i="1" spc="-20" dirty="0" smtClean="0">
                        <a:latin typeface="Times New Roman"/>
                        <a:ea typeface="Times New Roman"/>
                      </a:endParaRPr>
                    </a:p>
                    <a:p>
                      <a:pPr indent="191135"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bg-BG" sz="700" i="1" spc="-20" dirty="0" smtClean="0">
                        <a:latin typeface="Times New Roman"/>
                        <a:ea typeface="Times New Roman"/>
                      </a:endParaRPr>
                    </a:p>
                    <a:p>
                      <a:pPr indent="191135"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bg-BG" sz="700" i="1" spc="-20" dirty="0" smtClean="0">
                        <a:latin typeface="Times New Roman"/>
                        <a:ea typeface="Times New Roman"/>
                      </a:endParaRPr>
                    </a:p>
                    <a:p>
                      <a:pPr indent="191135"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bg-BG" sz="700" i="1" spc="-20" dirty="0" smtClean="0">
                        <a:latin typeface="Times New Roman"/>
                        <a:ea typeface="Times New Roman"/>
                      </a:endParaRPr>
                    </a:p>
                    <a:p>
                      <a:pPr indent="19113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bg-BG" sz="2000" i="0" spc="-20" dirty="0" smtClean="0">
                          <a:latin typeface="Times New Roman"/>
                          <a:ea typeface="Times New Roman"/>
                        </a:rPr>
                        <a:t>  Семейството </a:t>
                      </a:r>
                      <a:r>
                        <a:rPr lang="bg-BG" sz="2000" i="0" spc="-20" dirty="0">
                          <a:latin typeface="Times New Roman"/>
                          <a:ea typeface="Times New Roman"/>
                        </a:rPr>
                        <a:t>на </a:t>
                      </a:r>
                      <a:r>
                        <a:rPr lang="bg-BG" sz="2000" i="0" spc="-20" dirty="0" smtClean="0">
                          <a:latin typeface="Times New Roman"/>
                          <a:ea typeface="Times New Roman"/>
                        </a:rPr>
                        <a:t>разпадане</a:t>
                      </a:r>
                    </a:p>
                    <a:p>
                      <a:pPr indent="19113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bg-BG" sz="2000" i="0" spc="-20" dirty="0" smtClean="0">
                          <a:latin typeface="Times New Roman"/>
                          <a:ea typeface="Times New Roman"/>
                        </a:rPr>
                        <a:t>  на </a:t>
                      </a:r>
                      <a:r>
                        <a:rPr lang="en-US" sz="2000" i="0" spc="-20" dirty="0" err="1" smtClean="0">
                          <a:latin typeface="Times New Roman"/>
                          <a:ea typeface="Times New Roman"/>
                        </a:rPr>
                        <a:t>Th</a:t>
                      </a:r>
                      <a:endParaRPr lang="en-US" sz="2000" dirty="0">
                        <a:latin typeface="Times New Roman"/>
                        <a:ea typeface="Times New Roman"/>
                      </a:endParaRPr>
                    </a:p>
                  </a:txBody>
                  <a:tcPr marL="53881" marR="5388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91135"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bg-BG" sz="2000" i="1" spc="-20" dirty="0" smtClean="0">
                        <a:latin typeface="Times New Roman"/>
                        <a:ea typeface="Times New Roman"/>
                      </a:endParaRPr>
                    </a:p>
                    <a:p>
                      <a:pPr indent="191135"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bg-BG" sz="2000" i="1" spc="-20" dirty="0" smtClean="0">
                        <a:latin typeface="Times New Roman"/>
                        <a:ea typeface="Times New Roman"/>
                      </a:endParaRPr>
                    </a:p>
                    <a:p>
                      <a:pPr indent="191135"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bg-BG" sz="2000" i="1" spc="-20" dirty="0" smtClean="0">
                        <a:latin typeface="Times New Roman"/>
                        <a:ea typeface="Times New Roman"/>
                      </a:endParaRPr>
                    </a:p>
                    <a:p>
                      <a:pPr indent="191135"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bg-BG" sz="2000" i="1" spc="-20" dirty="0" smtClean="0">
                        <a:latin typeface="Times New Roman"/>
                        <a:ea typeface="Times New Roman"/>
                      </a:endParaRPr>
                    </a:p>
                    <a:p>
                      <a:pPr indent="191135"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bg-BG" sz="2000" i="1" spc="-20" dirty="0" smtClean="0">
                        <a:latin typeface="Times New Roman"/>
                        <a:ea typeface="Times New Roman"/>
                      </a:endParaRPr>
                    </a:p>
                    <a:p>
                      <a:pPr indent="191135"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bg-BG" sz="2000" i="1" spc="-20" dirty="0" smtClean="0">
                        <a:latin typeface="Times New Roman"/>
                        <a:ea typeface="Times New Roman"/>
                      </a:endParaRPr>
                    </a:p>
                    <a:p>
                      <a:pPr indent="191135"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bg-BG" sz="2000" i="1" spc="-20" dirty="0" smtClean="0">
                        <a:latin typeface="Times New Roman"/>
                        <a:ea typeface="Times New Roman"/>
                      </a:endParaRPr>
                    </a:p>
                    <a:p>
                      <a:pPr indent="191135"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bg-BG" sz="2000" i="1" spc="-20" dirty="0" smtClean="0">
                        <a:latin typeface="Times New Roman"/>
                        <a:ea typeface="Times New Roman"/>
                      </a:endParaRPr>
                    </a:p>
                    <a:p>
                      <a:pPr indent="191135"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bg-BG" sz="2000" i="1" spc="-20" dirty="0" smtClean="0">
                        <a:latin typeface="Times New Roman"/>
                        <a:ea typeface="Times New Roman"/>
                      </a:endParaRPr>
                    </a:p>
                    <a:p>
                      <a:pPr indent="191135"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bg-BG" sz="2000" i="1" spc="-20" dirty="0" smtClean="0">
                        <a:latin typeface="Times New Roman"/>
                        <a:ea typeface="Times New Roman"/>
                      </a:endParaRPr>
                    </a:p>
                    <a:p>
                      <a:pPr indent="191135"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bg-BG" sz="2000" i="1" spc="-20" dirty="0" smtClean="0">
                        <a:latin typeface="Times New Roman"/>
                        <a:ea typeface="Times New Roman"/>
                      </a:endParaRPr>
                    </a:p>
                    <a:p>
                      <a:pPr indent="191135"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bg-BG" sz="2000" i="1" spc="-20" dirty="0" smtClean="0">
                        <a:latin typeface="Times New Roman"/>
                        <a:ea typeface="Times New Roman"/>
                      </a:endParaRPr>
                    </a:p>
                    <a:p>
                      <a:pPr indent="191135"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bg-BG" sz="2000" i="1" spc="-20" dirty="0" smtClean="0">
                        <a:latin typeface="Times New Roman"/>
                        <a:ea typeface="Times New Roman"/>
                      </a:endParaRPr>
                    </a:p>
                    <a:p>
                      <a:pPr indent="191135"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bg-BG" sz="2000" i="1" spc="-20" dirty="0" smtClean="0">
                        <a:latin typeface="Times New Roman"/>
                        <a:ea typeface="Times New Roman"/>
                      </a:endParaRPr>
                    </a:p>
                    <a:p>
                      <a:pPr indent="191135"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bg-BG" sz="2000" i="1" spc="-20" dirty="0" smtClean="0">
                        <a:latin typeface="Times New Roman"/>
                        <a:ea typeface="Times New Roman"/>
                      </a:endParaRPr>
                    </a:p>
                    <a:p>
                      <a:pPr indent="19113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bg-BG" sz="2000" i="0" spc="-20" dirty="0" smtClean="0">
                          <a:latin typeface="Times New Roman"/>
                          <a:ea typeface="Times New Roman"/>
                        </a:rPr>
                        <a:t>     Семейството на разпадане</a:t>
                      </a:r>
                    </a:p>
                    <a:p>
                      <a:pPr indent="19113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bg-BG" sz="2000" i="0" spc="-20" dirty="0" smtClean="0">
                          <a:latin typeface="Times New Roman"/>
                          <a:ea typeface="Times New Roman"/>
                        </a:rPr>
                        <a:t>        на </a:t>
                      </a:r>
                      <a:r>
                        <a:rPr lang="en-US" sz="2000" i="0" spc="-20" dirty="0" err="1" smtClean="0">
                          <a:latin typeface="Times New Roman"/>
                          <a:ea typeface="Times New Roman"/>
                        </a:rPr>
                        <a:t>Np</a:t>
                      </a:r>
                      <a:endParaRPr lang="en-US" sz="2000" dirty="0">
                        <a:latin typeface="Times New Roman"/>
                        <a:ea typeface="Times New Roman"/>
                      </a:endParaRPr>
                    </a:p>
                  </a:txBody>
                  <a:tcPr marL="53881" marR="5388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7378">
                <a:tc>
                  <a:txBody>
                    <a:bodyPr/>
                    <a:lstStyle/>
                    <a:p>
                      <a:pPr indent="191135" algn="l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bg-BG" sz="900" dirty="0">
                          <a:latin typeface="Times New Roman"/>
                          <a:ea typeface="Times New Roman"/>
                        </a:rPr>
                        <a:t>  </a:t>
                      </a:r>
                      <a:endParaRPr lang="en-US" sz="900" dirty="0">
                        <a:latin typeface="Times New Roman"/>
                        <a:ea typeface="Times New Roman"/>
                      </a:endParaRPr>
                    </a:p>
                  </a:txBody>
                  <a:tcPr marL="53881" marR="5388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91135" algn="l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bg-BG" sz="2000" dirty="0">
                        <a:latin typeface="Times New Roman"/>
                        <a:ea typeface="Times New Roman"/>
                      </a:endParaRPr>
                    </a:p>
                  </a:txBody>
                  <a:tcPr marL="53881" marR="5388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71651">
                <a:tc>
                  <a:txBody>
                    <a:bodyPr/>
                    <a:lstStyle/>
                    <a:p>
                      <a:pPr indent="191135" algn="just" fontAlgn="base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bg-BG" sz="700" i="1" spc="-20" dirty="0">
                        <a:latin typeface="Times New Roman"/>
                        <a:ea typeface="Times New Roman"/>
                      </a:endParaRPr>
                    </a:p>
                    <a:p>
                      <a:pPr indent="191135"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en-US" sz="900" dirty="0">
                        <a:latin typeface="Times New Roman"/>
                        <a:ea typeface="Times New Roman"/>
                      </a:endParaRPr>
                    </a:p>
                  </a:txBody>
                  <a:tcPr marL="53881" marR="5388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91135" algn="just" fontAlgn="base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bg-BG" sz="700" i="1" spc="-10" dirty="0">
                        <a:latin typeface="Times New Roman"/>
                        <a:ea typeface="Times New Roman"/>
                      </a:endParaRPr>
                    </a:p>
                    <a:p>
                      <a:pPr indent="191135"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en-US" sz="900" dirty="0">
                        <a:latin typeface="Times New Roman"/>
                        <a:ea typeface="Times New Roman"/>
                      </a:endParaRPr>
                    </a:p>
                  </a:txBody>
                  <a:tcPr marL="53881" marR="5388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67602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7601" name="Object 17"/>
          <p:cNvGraphicFramePr>
            <a:graphicFrameLocks noChangeAspect="1"/>
          </p:cNvGraphicFramePr>
          <p:nvPr/>
        </p:nvGraphicFramePr>
        <p:xfrm>
          <a:off x="1500166" y="6413500"/>
          <a:ext cx="935038" cy="460375"/>
        </p:xfrm>
        <a:graphic>
          <a:graphicData uri="http://schemas.openxmlformats.org/presentationml/2006/ole">
            <p:oleObj spid="_x0000_s67601" name="Equation" r:id="rId3" imgW="469800" imgH="177480" progId="Equation.DSMT4">
              <p:embed/>
            </p:oleObj>
          </a:graphicData>
        </a:graphic>
      </p:graphicFrame>
      <p:sp>
        <p:nvSpPr>
          <p:cNvPr id="67604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7603" name="Object 19"/>
          <p:cNvGraphicFramePr>
            <a:graphicFrameLocks noChangeAspect="1"/>
          </p:cNvGraphicFramePr>
          <p:nvPr/>
        </p:nvGraphicFramePr>
        <p:xfrm>
          <a:off x="5894388" y="6440488"/>
          <a:ext cx="1233487" cy="428625"/>
        </p:xfrm>
        <a:graphic>
          <a:graphicData uri="http://schemas.openxmlformats.org/presentationml/2006/ole">
            <p:oleObj spid="_x0000_s67603" name="Equation" r:id="rId4" imgW="520560" imgH="177480" progId="Equation.DSMT4">
              <p:embed/>
            </p:oleObj>
          </a:graphicData>
        </a:graphic>
      </p:graphicFrame>
      <p:sp>
        <p:nvSpPr>
          <p:cNvPr id="67605" name="Rectangle 21"/>
          <p:cNvSpPr>
            <a:spLocks noChangeArrowheads="1"/>
          </p:cNvSpPr>
          <p:nvPr/>
        </p:nvSpPr>
        <p:spPr bwMode="auto">
          <a:xfrm>
            <a:off x="0" y="180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7606" name="Picture 2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06" y="496254"/>
            <a:ext cx="4011871" cy="5605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607" name="Picture 2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6248" y="500042"/>
            <a:ext cx="3786214" cy="557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06" y="-214338"/>
            <a:ext cx="9358346" cy="428628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Times New Roman"/>
              </a:rPr>
              <a:t/>
            </a:r>
            <a:br>
              <a:rPr lang="ru-RU" sz="2400" b="1" dirty="0" smtClean="0">
                <a:latin typeface="Times New Roman"/>
              </a:rPr>
            </a:br>
            <a:r>
              <a:rPr lang="ru-RU" sz="2400" b="1" dirty="0" smtClean="0">
                <a:latin typeface="Times New Roman"/>
              </a:rPr>
              <a:t>§ 17.1. ВЪВЕДЕНИЕ</a:t>
            </a:r>
            <a:endParaRPr lang="en-US" sz="2400" b="1" dirty="0">
              <a:latin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71470" y="285728"/>
            <a:ext cx="9929882" cy="6715148"/>
          </a:xfrm>
        </p:spPr>
        <p:txBody>
          <a:bodyPr>
            <a:noAutofit/>
          </a:bodyPr>
          <a:lstStyle/>
          <a:p>
            <a:pPr>
              <a:lnSpc>
                <a:spcPts val="2000"/>
              </a:lnSpc>
              <a:buNone/>
            </a:pP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2000"/>
              </a:lnSpc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ts val="2000"/>
              </a:lnSpc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bg-BG" sz="24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>
              <a:lnSpc>
                <a:spcPts val="2000"/>
              </a:lnSpc>
              <a:buNone/>
            </a:pPr>
            <a:endParaRPr lang="bg-BG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2000"/>
              </a:lnSpc>
              <a:buNone/>
            </a:pPr>
            <a:endParaRPr lang="bg-BG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2000"/>
              </a:lnSpc>
              <a:buNone/>
            </a:pPr>
            <a:endParaRPr lang="bg-BG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2000"/>
              </a:lnSpc>
              <a:buNone/>
            </a:pPr>
            <a:endParaRPr lang="bg-BG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2000"/>
              </a:lnSpc>
              <a:buNone/>
            </a:pPr>
            <a:endParaRPr lang="bg-BG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2000"/>
              </a:lnSpc>
              <a:buNone/>
            </a:pPr>
            <a:endParaRPr lang="bg-BG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2000"/>
              </a:lnSpc>
              <a:buNone/>
            </a:pPr>
            <a:endParaRPr lang="bg-BG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2000"/>
              </a:lnSpc>
              <a:buNone/>
            </a:pPr>
            <a:endParaRPr lang="bg-BG" sz="2000" b="1" i="1" dirty="0" smtClean="0"/>
          </a:p>
          <a:p>
            <a:pPr>
              <a:lnSpc>
                <a:spcPts val="2000"/>
              </a:lnSpc>
              <a:buNone/>
            </a:pPr>
            <a:endParaRPr lang="bg-BG" sz="2000" b="1" i="1" dirty="0" smtClean="0"/>
          </a:p>
          <a:p>
            <a:pPr>
              <a:lnSpc>
                <a:spcPts val="2000"/>
              </a:lnSpc>
              <a:buNone/>
            </a:pPr>
            <a:endParaRPr lang="bg-BG" sz="2000" b="1" i="1" dirty="0" smtClean="0"/>
          </a:p>
          <a:p>
            <a:pPr>
              <a:lnSpc>
                <a:spcPts val="2000"/>
              </a:lnSpc>
              <a:buNone/>
            </a:pPr>
            <a:endParaRPr lang="bg-BG" sz="2000" b="1" i="1" dirty="0" smtClean="0"/>
          </a:p>
          <a:p>
            <a:pPr>
              <a:lnSpc>
                <a:spcPts val="2000"/>
              </a:lnSpc>
              <a:buNone/>
            </a:pPr>
            <a:endParaRPr lang="bg-BG" sz="2000" b="1" i="1" dirty="0" smtClean="0"/>
          </a:p>
          <a:p>
            <a:pPr>
              <a:lnSpc>
                <a:spcPts val="2000"/>
              </a:lnSpc>
              <a:buNone/>
            </a:pPr>
            <a:endParaRPr lang="bg-BG" sz="2000" b="1" i="1" dirty="0" smtClean="0"/>
          </a:p>
          <a:p>
            <a:pPr>
              <a:lnSpc>
                <a:spcPts val="2000"/>
              </a:lnSpc>
              <a:buNone/>
            </a:pPr>
            <a:endParaRPr lang="bg-BG" sz="2000" b="1" i="1" dirty="0" smtClean="0"/>
          </a:p>
          <a:p>
            <a:pPr>
              <a:lnSpc>
                <a:spcPts val="2000"/>
              </a:lnSpc>
              <a:buNone/>
            </a:pPr>
            <a:endParaRPr lang="ru-RU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2000"/>
              </a:lnSpc>
              <a:buNone/>
            </a:pPr>
            <a:endParaRPr lang="ru-RU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2000"/>
              </a:lnSpc>
              <a:buNone/>
            </a:pPr>
            <a:endParaRPr lang="ru-RU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2000"/>
              </a:lnSpc>
              <a:spcBef>
                <a:spcPts val="0"/>
              </a:spcBef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2000"/>
              </a:lnSpc>
              <a:buNone/>
            </a:pPr>
            <a:endParaRPr lang="ru-RU" dirty="0" smtClean="0"/>
          </a:p>
          <a:p>
            <a:pPr>
              <a:lnSpc>
                <a:spcPts val="2000"/>
              </a:lnSpc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2000"/>
              </a:lnSpc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2000"/>
              </a:lnSpc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32" y="6564337"/>
            <a:ext cx="2133600" cy="365125"/>
          </a:xfrm>
        </p:spPr>
        <p:txBody>
          <a:bodyPr/>
          <a:lstStyle/>
          <a:p>
            <a:fld id="{2ADFFEBF-AC71-420D-9A36-DFCB78D0D215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20507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09" name="Rectangle 2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11" name="Rectangle 3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13" name="Rectangle 3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15" name="Rectangle 3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18" name="Rectangle 3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22" name="Rectangle 4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24" name="Rectangle 4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25" name="Rectangle 4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27" name="Rectangle 4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36" name="Rectangle 5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38" name="Rectangle 5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44" name="Rectangle 6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6575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6577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7906" name="Rectangle 1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7907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5" name="Table 24"/>
          <p:cNvGraphicFramePr>
            <a:graphicFrameLocks noGrp="1"/>
          </p:cNvGraphicFramePr>
          <p:nvPr/>
        </p:nvGraphicFramePr>
        <p:xfrm>
          <a:off x="500034" y="1029053"/>
          <a:ext cx="7715304" cy="7314218"/>
        </p:xfrm>
        <a:graphic>
          <a:graphicData uri="http://schemas.openxmlformats.org/drawingml/2006/table">
            <a:tbl>
              <a:tblPr/>
              <a:tblGrid>
                <a:gridCol w="3983802"/>
                <a:gridCol w="3731502"/>
              </a:tblGrid>
              <a:tr h="2622389">
                <a:tc>
                  <a:txBody>
                    <a:bodyPr/>
                    <a:lstStyle/>
                    <a:p>
                      <a:pPr indent="191135"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bg-BG" sz="900" dirty="0">
                        <a:latin typeface="Times New Roman"/>
                        <a:ea typeface="Times New Roman"/>
                      </a:endParaRPr>
                    </a:p>
                  </a:txBody>
                  <a:tcPr marL="53881" marR="5388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91135"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bg-BG" sz="900">
                        <a:latin typeface="Times New Roman"/>
                        <a:ea typeface="Times New Roman"/>
                      </a:endParaRPr>
                    </a:p>
                  </a:txBody>
                  <a:tcPr marL="53881" marR="5388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48337">
                <a:tc>
                  <a:txBody>
                    <a:bodyPr/>
                    <a:lstStyle/>
                    <a:p>
                      <a:pPr indent="191135"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bg-BG" sz="700" i="1" spc="-20" dirty="0" smtClean="0">
                        <a:latin typeface="Times New Roman"/>
                        <a:ea typeface="Times New Roman"/>
                      </a:endParaRPr>
                    </a:p>
                    <a:p>
                      <a:pPr indent="191135"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bg-BG" sz="700" i="1" spc="-20" dirty="0" smtClean="0">
                        <a:latin typeface="Times New Roman"/>
                        <a:ea typeface="Times New Roman"/>
                      </a:endParaRPr>
                    </a:p>
                    <a:p>
                      <a:pPr indent="191135"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bg-BG" sz="700" i="1" spc="-20" dirty="0" smtClean="0">
                        <a:latin typeface="Times New Roman"/>
                        <a:ea typeface="Times New Roman"/>
                      </a:endParaRPr>
                    </a:p>
                    <a:p>
                      <a:pPr indent="191135"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bg-BG" sz="700" i="1" spc="-20" dirty="0" smtClean="0">
                        <a:latin typeface="Times New Roman"/>
                        <a:ea typeface="Times New Roman"/>
                      </a:endParaRPr>
                    </a:p>
                    <a:p>
                      <a:pPr indent="191135"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bg-BG" sz="700" i="1" spc="-20" dirty="0" smtClean="0">
                        <a:latin typeface="Times New Roman"/>
                        <a:ea typeface="Times New Roman"/>
                      </a:endParaRPr>
                    </a:p>
                    <a:p>
                      <a:pPr indent="191135"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bg-BG" sz="700" i="1" spc="-20" dirty="0" smtClean="0">
                        <a:latin typeface="Times New Roman"/>
                        <a:ea typeface="Times New Roman"/>
                      </a:endParaRPr>
                    </a:p>
                    <a:p>
                      <a:pPr indent="191135"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bg-BG" sz="700" i="1" spc="-20" dirty="0" smtClean="0">
                        <a:latin typeface="Times New Roman"/>
                        <a:ea typeface="Times New Roman"/>
                      </a:endParaRPr>
                    </a:p>
                    <a:p>
                      <a:pPr indent="191135"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bg-BG" sz="700" i="1" spc="-20" dirty="0" smtClean="0">
                        <a:latin typeface="Times New Roman"/>
                        <a:ea typeface="Times New Roman"/>
                      </a:endParaRPr>
                    </a:p>
                    <a:p>
                      <a:pPr indent="191135"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bg-BG" sz="700" i="1" spc="-20" dirty="0" smtClean="0">
                        <a:latin typeface="Times New Roman"/>
                        <a:ea typeface="Times New Roman"/>
                      </a:endParaRPr>
                    </a:p>
                    <a:p>
                      <a:pPr indent="191135"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bg-BG" sz="700" i="1" spc="-20" dirty="0" smtClean="0">
                        <a:latin typeface="Times New Roman"/>
                        <a:ea typeface="Times New Roman"/>
                      </a:endParaRPr>
                    </a:p>
                    <a:p>
                      <a:pPr indent="191135"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bg-BG" sz="700" i="1" spc="-20" dirty="0" smtClean="0">
                        <a:latin typeface="Times New Roman"/>
                        <a:ea typeface="Times New Roman"/>
                      </a:endParaRPr>
                    </a:p>
                    <a:p>
                      <a:pPr indent="191135"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bg-BG" sz="700" i="1" spc="-20" dirty="0" smtClean="0">
                        <a:latin typeface="Times New Roman"/>
                        <a:ea typeface="Times New Roman"/>
                      </a:endParaRPr>
                    </a:p>
                    <a:p>
                      <a:pPr indent="191135"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bg-BG" sz="700" i="1" spc="-20" dirty="0" smtClean="0">
                        <a:latin typeface="Times New Roman"/>
                        <a:ea typeface="Times New Roman"/>
                      </a:endParaRPr>
                    </a:p>
                    <a:p>
                      <a:pPr indent="191135"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bg-BG" sz="700" i="1" spc="-20" dirty="0" smtClean="0">
                        <a:latin typeface="Times New Roman"/>
                        <a:ea typeface="Times New Roman"/>
                      </a:endParaRPr>
                    </a:p>
                    <a:p>
                      <a:pPr indent="191135"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bg-BG" sz="700" i="1" spc="-20" dirty="0" smtClean="0">
                        <a:latin typeface="Times New Roman"/>
                        <a:ea typeface="Times New Roman"/>
                      </a:endParaRPr>
                    </a:p>
                    <a:p>
                      <a:pPr indent="19113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bg-BG" sz="2000" i="0" spc="-20" dirty="0" smtClean="0">
                          <a:latin typeface="Times New Roman"/>
                          <a:ea typeface="Times New Roman"/>
                        </a:rPr>
                        <a:t>  Семейството </a:t>
                      </a:r>
                      <a:r>
                        <a:rPr lang="bg-BG" sz="2000" i="0" spc="-20" dirty="0">
                          <a:latin typeface="Times New Roman"/>
                          <a:ea typeface="Times New Roman"/>
                        </a:rPr>
                        <a:t>на </a:t>
                      </a:r>
                      <a:r>
                        <a:rPr lang="bg-BG" sz="2000" i="0" spc="-20" dirty="0" smtClean="0">
                          <a:latin typeface="Times New Roman"/>
                          <a:ea typeface="Times New Roman"/>
                        </a:rPr>
                        <a:t>разпадане</a:t>
                      </a:r>
                    </a:p>
                    <a:p>
                      <a:pPr indent="19113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bg-BG" sz="2000" i="0" spc="-20" dirty="0" smtClean="0">
                          <a:latin typeface="Times New Roman"/>
                          <a:ea typeface="Times New Roman"/>
                        </a:rPr>
                        <a:t>  </a:t>
                      </a:r>
                      <a:r>
                        <a:rPr lang="en-US" sz="2000" i="0" spc="-20" dirty="0" smtClean="0">
                          <a:latin typeface="Times New Roman"/>
                          <a:ea typeface="Times New Roman"/>
                        </a:rPr>
                        <a:t>      </a:t>
                      </a:r>
                      <a:r>
                        <a:rPr lang="bg-BG" sz="2000" i="0" spc="-20" dirty="0" smtClean="0">
                          <a:latin typeface="Times New Roman"/>
                          <a:ea typeface="Times New Roman"/>
                        </a:rPr>
                        <a:t>на</a:t>
                      </a:r>
                      <a:r>
                        <a:rPr lang="en-US" sz="2000" i="0" spc="-20" dirty="0" smtClean="0">
                          <a:latin typeface="Times New Roman"/>
                          <a:ea typeface="Times New Roman"/>
                        </a:rPr>
                        <a:t>u  </a:t>
                      </a:r>
                      <a:r>
                        <a:rPr lang="en-US" sz="2000" i="0" spc="-20" dirty="0" err="1" smtClean="0">
                          <a:latin typeface="Times New Roman"/>
                          <a:ea typeface="Times New Roman"/>
                        </a:rPr>
                        <a:t>U</a:t>
                      </a:r>
                      <a:endParaRPr lang="en-US" sz="2000" dirty="0">
                        <a:latin typeface="Times New Roman"/>
                        <a:ea typeface="Times New Roman"/>
                      </a:endParaRPr>
                    </a:p>
                    <a:p>
                      <a:pPr indent="191135"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latin typeface="Times New Roman"/>
                        <a:ea typeface="Times New Roman"/>
                      </a:endParaRPr>
                    </a:p>
                  </a:txBody>
                  <a:tcPr marL="53881" marR="5388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91135"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bg-BG" sz="2000" i="1" spc="-20" dirty="0" smtClean="0">
                        <a:latin typeface="Times New Roman"/>
                        <a:ea typeface="Times New Roman"/>
                      </a:endParaRPr>
                    </a:p>
                    <a:p>
                      <a:pPr indent="191135"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bg-BG" sz="2000" i="1" spc="-20" dirty="0" smtClean="0">
                        <a:latin typeface="Times New Roman"/>
                        <a:ea typeface="Times New Roman"/>
                      </a:endParaRPr>
                    </a:p>
                    <a:p>
                      <a:pPr indent="191135"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bg-BG" sz="2000" i="1" spc="-20" dirty="0" smtClean="0">
                        <a:latin typeface="Times New Roman"/>
                        <a:ea typeface="Times New Roman"/>
                      </a:endParaRPr>
                    </a:p>
                    <a:p>
                      <a:pPr indent="191135"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bg-BG" sz="2000" i="1" spc="-20" dirty="0" smtClean="0">
                        <a:latin typeface="Times New Roman"/>
                        <a:ea typeface="Times New Roman"/>
                      </a:endParaRPr>
                    </a:p>
                    <a:p>
                      <a:pPr indent="191135"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bg-BG" sz="2000" i="1" spc="-20" dirty="0" smtClean="0">
                        <a:latin typeface="Times New Roman"/>
                        <a:ea typeface="Times New Roman"/>
                      </a:endParaRPr>
                    </a:p>
                    <a:p>
                      <a:pPr indent="191135"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bg-BG" sz="2000" i="1" spc="-20" dirty="0" smtClean="0">
                        <a:latin typeface="Times New Roman"/>
                        <a:ea typeface="Times New Roman"/>
                      </a:endParaRPr>
                    </a:p>
                    <a:p>
                      <a:pPr indent="191135"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bg-BG" sz="2000" i="1" spc="-20" dirty="0" smtClean="0">
                        <a:latin typeface="Times New Roman"/>
                        <a:ea typeface="Times New Roman"/>
                      </a:endParaRPr>
                    </a:p>
                    <a:p>
                      <a:pPr indent="191135"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bg-BG" sz="2000" i="1" spc="-20" dirty="0" smtClean="0">
                        <a:latin typeface="Times New Roman"/>
                        <a:ea typeface="Times New Roman"/>
                      </a:endParaRPr>
                    </a:p>
                    <a:p>
                      <a:pPr indent="191135"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bg-BG" sz="2000" i="1" spc="-20" dirty="0" smtClean="0">
                        <a:latin typeface="Times New Roman"/>
                        <a:ea typeface="Times New Roman"/>
                      </a:endParaRPr>
                    </a:p>
                    <a:p>
                      <a:pPr indent="191135"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bg-BG" sz="2000" i="1" spc="-20" dirty="0" smtClean="0">
                        <a:latin typeface="Times New Roman"/>
                        <a:ea typeface="Times New Roman"/>
                      </a:endParaRPr>
                    </a:p>
                    <a:p>
                      <a:pPr indent="191135"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bg-BG" sz="2000" i="1" spc="-20" dirty="0" smtClean="0">
                        <a:latin typeface="Times New Roman"/>
                        <a:ea typeface="Times New Roman"/>
                      </a:endParaRPr>
                    </a:p>
                    <a:p>
                      <a:pPr indent="191135"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bg-BG" sz="2000" i="1" spc="-20" dirty="0" smtClean="0">
                        <a:latin typeface="Times New Roman"/>
                        <a:ea typeface="Times New Roman"/>
                      </a:endParaRPr>
                    </a:p>
                    <a:p>
                      <a:pPr indent="191135"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bg-BG" sz="2000" i="1" spc="-20" dirty="0" smtClean="0">
                        <a:latin typeface="Times New Roman"/>
                        <a:ea typeface="Times New Roman"/>
                      </a:endParaRPr>
                    </a:p>
                    <a:p>
                      <a:pPr indent="191135"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bg-BG" sz="2000" i="1" spc="-20" dirty="0" smtClean="0">
                        <a:latin typeface="Times New Roman"/>
                        <a:ea typeface="Times New Roman"/>
                      </a:endParaRPr>
                    </a:p>
                    <a:p>
                      <a:pPr indent="191135"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bg-BG" sz="2000" i="1" spc="-20" dirty="0" smtClean="0">
                        <a:latin typeface="Times New Roman"/>
                        <a:ea typeface="Times New Roman"/>
                      </a:endParaRPr>
                    </a:p>
                    <a:p>
                      <a:pPr indent="19113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bg-BG" sz="2000" i="0" spc="-20" dirty="0" smtClean="0">
                          <a:latin typeface="Times New Roman"/>
                          <a:ea typeface="Times New Roman"/>
                        </a:rPr>
                        <a:t>    </a:t>
                      </a:r>
                      <a:r>
                        <a:rPr lang="en-US" sz="2000" i="0" spc="-20" dirty="0" smtClean="0">
                          <a:latin typeface="Times New Roman"/>
                          <a:ea typeface="Times New Roman"/>
                        </a:rPr>
                        <a:t>   </a:t>
                      </a:r>
                      <a:r>
                        <a:rPr lang="bg-BG" sz="2000" i="0" spc="-20" dirty="0" smtClean="0">
                          <a:latin typeface="Times New Roman"/>
                          <a:ea typeface="Times New Roman"/>
                        </a:rPr>
                        <a:t> Семейството на разпадане</a:t>
                      </a:r>
                    </a:p>
                    <a:p>
                      <a:pPr indent="19113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bg-BG" sz="2000" i="0" spc="-20" dirty="0" smtClean="0">
                          <a:latin typeface="Times New Roman"/>
                          <a:ea typeface="Times New Roman"/>
                        </a:rPr>
                        <a:t>       </a:t>
                      </a:r>
                      <a:r>
                        <a:rPr lang="en-US" sz="2000" i="0" spc="-20" dirty="0" smtClean="0">
                          <a:latin typeface="Times New Roman"/>
                          <a:ea typeface="Times New Roman"/>
                        </a:rPr>
                        <a:t>        </a:t>
                      </a:r>
                      <a:r>
                        <a:rPr lang="bg-BG" sz="2000" i="0" spc="-20" dirty="0" smtClean="0">
                          <a:latin typeface="Times New Roman"/>
                          <a:ea typeface="Times New Roman"/>
                        </a:rPr>
                        <a:t> на</a:t>
                      </a:r>
                      <a:r>
                        <a:rPr lang="en-US" sz="2000" i="0" spc="-20" dirty="0" smtClean="0">
                          <a:latin typeface="Times New Roman"/>
                          <a:ea typeface="Times New Roman"/>
                        </a:rPr>
                        <a:t>  Ac</a:t>
                      </a:r>
                      <a:endParaRPr lang="en-US" sz="2000" dirty="0">
                        <a:latin typeface="Times New Roman"/>
                        <a:ea typeface="Times New Roman"/>
                      </a:endParaRPr>
                    </a:p>
                  </a:txBody>
                  <a:tcPr marL="53881" marR="5388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7378">
                <a:tc>
                  <a:txBody>
                    <a:bodyPr/>
                    <a:lstStyle/>
                    <a:p>
                      <a:pPr indent="191135" algn="l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bg-BG" sz="900">
                          <a:latin typeface="Times New Roman"/>
                          <a:ea typeface="Times New Roman"/>
                        </a:rPr>
                        <a:t>  </a:t>
                      </a:r>
                      <a:endParaRPr lang="en-US" sz="900">
                        <a:latin typeface="Times New Roman"/>
                        <a:ea typeface="Times New Roman"/>
                      </a:endParaRPr>
                    </a:p>
                  </a:txBody>
                  <a:tcPr marL="53881" marR="5388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91135" algn="l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bg-BG" sz="2000" dirty="0">
                        <a:latin typeface="Times New Roman"/>
                        <a:ea typeface="Times New Roman"/>
                      </a:endParaRPr>
                    </a:p>
                  </a:txBody>
                  <a:tcPr marL="53881" marR="5388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71651">
                <a:tc>
                  <a:txBody>
                    <a:bodyPr/>
                    <a:lstStyle/>
                    <a:p>
                      <a:pPr indent="191135" algn="just" fontAlgn="base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bg-BG" sz="700" i="1" spc="-20" dirty="0">
                        <a:latin typeface="Times New Roman"/>
                        <a:ea typeface="Times New Roman"/>
                      </a:endParaRPr>
                    </a:p>
                    <a:p>
                      <a:pPr indent="191135"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en-US" sz="900" dirty="0">
                        <a:latin typeface="Times New Roman"/>
                        <a:ea typeface="Times New Roman"/>
                      </a:endParaRPr>
                    </a:p>
                  </a:txBody>
                  <a:tcPr marL="53881" marR="5388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91135" algn="just" fontAlgn="base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bg-BG" sz="700" i="1" spc="-10" dirty="0">
                        <a:latin typeface="Times New Roman"/>
                        <a:ea typeface="Times New Roman"/>
                      </a:endParaRPr>
                    </a:p>
                    <a:p>
                      <a:pPr indent="191135"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en-US" sz="900" dirty="0">
                        <a:latin typeface="Times New Roman"/>
                        <a:ea typeface="Times New Roman"/>
                      </a:endParaRPr>
                    </a:p>
                  </a:txBody>
                  <a:tcPr marL="53881" marR="5388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67602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7601" name="Object 17"/>
          <p:cNvGraphicFramePr>
            <a:graphicFrameLocks noChangeAspect="1"/>
          </p:cNvGraphicFramePr>
          <p:nvPr/>
        </p:nvGraphicFramePr>
        <p:xfrm>
          <a:off x="2047866" y="6413500"/>
          <a:ext cx="1238250" cy="460375"/>
        </p:xfrm>
        <a:graphic>
          <a:graphicData uri="http://schemas.openxmlformats.org/presentationml/2006/ole">
            <p:oleObj spid="_x0000_s124930" name="Equation" r:id="rId3" imgW="622080" imgH="177480" progId="Equation.DSMT4">
              <p:embed/>
            </p:oleObj>
          </a:graphicData>
        </a:graphic>
      </p:graphicFrame>
      <p:sp>
        <p:nvSpPr>
          <p:cNvPr id="67604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7603" name="Object 19"/>
          <p:cNvGraphicFramePr>
            <a:graphicFrameLocks noChangeAspect="1"/>
          </p:cNvGraphicFramePr>
          <p:nvPr/>
        </p:nvGraphicFramePr>
        <p:xfrm>
          <a:off x="6429388" y="6439906"/>
          <a:ext cx="1263324" cy="428628"/>
        </p:xfrm>
        <a:graphic>
          <a:graphicData uri="http://schemas.openxmlformats.org/presentationml/2006/ole">
            <p:oleObj spid="_x0000_s124931" name="Equation" r:id="rId4" imgW="532937" imgH="177646" progId="Equation.DSMT4">
              <p:embed/>
            </p:oleObj>
          </a:graphicData>
        </a:graphic>
      </p:graphicFrame>
      <p:sp>
        <p:nvSpPr>
          <p:cNvPr id="67605" name="Rectangle 21"/>
          <p:cNvSpPr>
            <a:spLocks noChangeArrowheads="1"/>
          </p:cNvSpPr>
          <p:nvPr/>
        </p:nvSpPr>
        <p:spPr bwMode="auto">
          <a:xfrm>
            <a:off x="0" y="180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2493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4866" y="500042"/>
            <a:ext cx="4051382" cy="5507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493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571480"/>
            <a:ext cx="3786214" cy="5440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42900"/>
            <a:ext cx="9215502" cy="571504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latin typeface="Times New Roman" pitchFamily="18" charset="0"/>
              </a:rPr>
              <a:t>§ 18.2.	АЛФА-РАЗПАДАНЕ, БЕТА-РАЗПАДАНЕ, ГАМА-ИЗЛЪЧВАНЕ </a:t>
            </a:r>
            <a:endParaRPr lang="en-US" sz="2400" b="1" dirty="0">
              <a:latin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428660" y="214290"/>
            <a:ext cx="9858444" cy="664371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ru-RU" sz="2400" dirty="0" smtClean="0">
                <a:latin typeface="Times New Roman" pitchFamily="18" charset="0"/>
              </a:rPr>
              <a:t>.      •</a:t>
            </a:r>
            <a:r>
              <a:rPr lang="en-US" sz="2400" dirty="0" smtClean="0">
                <a:latin typeface="Times New Roman" pitchFamily="18" charset="0"/>
              </a:rPr>
              <a:t>  </a:t>
            </a:r>
            <a:r>
              <a:rPr lang="ru-RU" sz="2400" b="1" i="1" dirty="0" err="1" smtClean="0">
                <a:latin typeface="Times New Roman" pitchFamily="18" charset="0"/>
              </a:rPr>
              <a:t>Алфа</a:t>
            </a:r>
            <a:r>
              <a:rPr lang="ru-RU" sz="2400" b="1" i="1" dirty="0" smtClean="0">
                <a:latin typeface="Times New Roman" pitchFamily="18" charset="0"/>
              </a:rPr>
              <a:t>-</a:t>
            </a:r>
            <a:r>
              <a:rPr lang="bg-BG" sz="2400" b="1" i="1" dirty="0" smtClean="0">
                <a:latin typeface="Times New Roman" pitchFamily="18" charset="0"/>
              </a:rPr>
              <a:t>разпадане</a:t>
            </a:r>
            <a:r>
              <a:rPr lang="ru-RU" sz="2400" b="1" i="1" dirty="0" smtClean="0">
                <a:latin typeface="Times New Roman" pitchFamily="18" charset="0"/>
              </a:rPr>
              <a:t>; </a:t>
            </a:r>
            <a:r>
              <a:rPr lang="ru-RU" sz="2400" b="1" i="1" dirty="0" err="1" smtClean="0">
                <a:latin typeface="Times New Roman" pitchFamily="18" charset="0"/>
              </a:rPr>
              <a:t>съотношения</a:t>
            </a:r>
            <a:r>
              <a:rPr lang="ru-RU" sz="2400" b="1" i="1" dirty="0" smtClean="0">
                <a:latin typeface="Times New Roman" pitchFamily="18" charset="0"/>
              </a:rPr>
              <a:t> на </a:t>
            </a:r>
            <a:r>
              <a:rPr lang="ru-RU" sz="2400" b="1" i="1" dirty="0" err="1" smtClean="0">
                <a:latin typeface="Times New Roman" pitchFamily="18" charset="0"/>
              </a:rPr>
              <a:t>кинетичните</a:t>
            </a:r>
            <a:r>
              <a:rPr lang="ru-RU" sz="2400" b="1" i="1" dirty="0" smtClean="0">
                <a:latin typeface="Times New Roman" pitchFamily="18" charset="0"/>
              </a:rPr>
              <a:t> </a:t>
            </a:r>
            <a:r>
              <a:rPr lang="ru-RU" sz="2400" b="1" i="1" dirty="0" err="1" smtClean="0">
                <a:latin typeface="Times New Roman" pitchFamily="18" charset="0"/>
              </a:rPr>
              <a:t>енергии</a:t>
            </a:r>
            <a:endParaRPr lang="ru-RU" sz="2400" b="1" i="1" dirty="0" smtClean="0">
              <a:latin typeface="Times New Roman" pitchFamily="18" charset="0"/>
            </a:endParaRPr>
          </a:p>
          <a:p>
            <a:pPr>
              <a:spcBef>
                <a:spcPts val="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Енергията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електростатичното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отблъскване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между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протоните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е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разрушаваща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ядрото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Тежките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ядра,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особено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с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повече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от 210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нук-лона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късодействащите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ядрени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сили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задържащи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нуклоните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много трудно 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уравновесяват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отблъскването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м/у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протоните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Затова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тези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ядра се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разпадат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Алфа-радиоактивността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е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разпадане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ядрото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по-леки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ядра, при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което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се отделят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α-частици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Логично е да се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запитаме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защо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при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разпадането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не се отделят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протони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или ядра на        Причина-та е в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голямата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енергия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връзката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α-частицата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е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двойно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маги-ческо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ядро (2 протона и 2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неутрона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 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има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висока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енергия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свързва-не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Образува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се в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ядрото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преди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да излети 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освобождава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енергия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равна на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енергията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свързване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Масата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е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съществено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по-малка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от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сумар-ната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маса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нуклоните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ѝ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Τази разлика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от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маси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може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да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бъде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източник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енергия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От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ядрото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излита само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α-частица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има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най-висока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енер-гия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от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съставящите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За 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разпадане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 друг вид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трябва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отвън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да се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прида-де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енергия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При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α-разпадането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        се отделят 5,4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MeV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За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отделяне-то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на протон е необходимо да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придадем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6,1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MeV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на           –  9,6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MeV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	 </a:t>
            </a:r>
          </a:p>
          <a:p>
            <a:pPr>
              <a:spcBef>
                <a:spcPts val="0"/>
              </a:spcBef>
              <a:buNone/>
            </a:pPr>
            <a:endParaRPr lang="en-US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endParaRPr lang="en-US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None/>
            </a:pPr>
            <a:endParaRPr lang="en-US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None/>
            </a:pP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>
              <a:spcBef>
                <a:spcPts val="0"/>
              </a:spcBef>
              <a:buNone/>
            </a:pP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pPr>
              <a:spcBef>
                <a:spcPts val="0"/>
              </a:spcBef>
              <a:buNone/>
            </a:pPr>
            <a:endParaRPr lang="en-US" sz="2400" b="1" i="1" dirty="0" smtClean="0">
              <a:latin typeface="Times New Roman" pitchFamily="18" charset="0"/>
            </a:endParaRPr>
          </a:p>
          <a:p>
            <a:pPr>
              <a:spcBef>
                <a:spcPts val="0"/>
              </a:spcBef>
              <a:buNone/>
            </a:pPr>
            <a:endParaRPr lang="en-US" sz="2400" b="1" i="1" dirty="0" smtClean="0">
              <a:latin typeface="Times New Roman" pitchFamily="18" charset="0"/>
            </a:endParaRPr>
          </a:p>
          <a:p>
            <a:pPr>
              <a:spcBef>
                <a:spcPts val="0"/>
              </a:spcBef>
              <a:buNone/>
            </a:pPr>
            <a:endParaRPr lang="en-US" sz="2400" b="1" i="1" dirty="0" smtClean="0">
              <a:latin typeface="Times New Roman" pitchFamily="18" charset="0"/>
            </a:endParaRPr>
          </a:p>
          <a:p>
            <a:pPr>
              <a:spcBef>
                <a:spcPts val="0"/>
              </a:spcBef>
              <a:buNone/>
            </a:pPr>
            <a:endParaRPr lang="en-US" sz="2400" b="1" i="1" dirty="0" smtClean="0">
              <a:latin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72330" y="6564337"/>
            <a:ext cx="2133600" cy="365125"/>
          </a:xfrm>
        </p:spPr>
        <p:txBody>
          <a:bodyPr/>
          <a:lstStyle/>
          <a:p>
            <a:fld id="{2ADFFEBF-AC71-420D-9A36-DFCB78D0D215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31766" name="Rectangle 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8923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8922" name="Object 10"/>
          <p:cNvGraphicFramePr>
            <a:graphicFrameLocks noChangeAspect="1"/>
          </p:cNvGraphicFramePr>
          <p:nvPr/>
        </p:nvGraphicFramePr>
        <p:xfrm>
          <a:off x="7358082" y="2786058"/>
          <a:ext cx="675685" cy="463326"/>
        </p:xfrm>
        <a:graphic>
          <a:graphicData uri="http://schemas.openxmlformats.org/presentationml/2006/ole">
            <p:oleObj spid="_x0000_s38922" name="Equation" r:id="rId3" imgW="330200" imgH="228600" progId="Equation.DSMT4">
              <p:embed/>
            </p:oleObj>
          </a:graphicData>
        </a:graphic>
      </p:graphicFrame>
      <p:sp>
        <p:nvSpPr>
          <p:cNvPr id="38925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8924" name="Object 12"/>
          <p:cNvGraphicFramePr>
            <a:graphicFrameLocks noChangeAspect="1"/>
          </p:cNvGraphicFramePr>
          <p:nvPr/>
        </p:nvGraphicFramePr>
        <p:xfrm>
          <a:off x="8614540" y="613520"/>
          <a:ext cx="571500" cy="428625"/>
        </p:xfrm>
        <a:graphic>
          <a:graphicData uri="http://schemas.openxmlformats.org/presentationml/2006/ole">
            <p:oleObj spid="_x0000_s38924" name="Equation" r:id="rId4" imgW="304560" imgH="228600" progId="Equation.DSMT4">
              <p:embed/>
            </p:oleObj>
          </a:graphicData>
        </a:graphic>
      </p:graphicFrame>
      <p:sp>
        <p:nvSpPr>
          <p:cNvPr id="38927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8926" name="Object 14"/>
          <p:cNvGraphicFramePr>
            <a:graphicFrameLocks noChangeAspect="1"/>
          </p:cNvGraphicFramePr>
          <p:nvPr/>
        </p:nvGraphicFramePr>
        <p:xfrm>
          <a:off x="4429124" y="5757056"/>
          <a:ext cx="519114" cy="389336"/>
        </p:xfrm>
        <a:graphic>
          <a:graphicData uri="http://schemas.openxmlformats.org/presentationml/2006/ole">
            <p:oleObj spid="_x0000_s38926" name="Equation" r:id="rId5" imgW="304560" imgH="228600" progId="Equation.DSMT4">
              <p:embed/>
            </p:oleObj>
          </a:graphicData>
        </a:graphic>
      </p:graphicFrame>
      <p:graphicFrame>
        <p:nvGraphicFramePr>
          <p:cNvPr id="38929" name="Object 17"/>
          <p:cNvGraphicFramePr>
            <a:graphicFrameLocks noChangeAspect="1"/>
          </p:cNvGraphicFramePr>
          <p:nvPr/>
        </p:nvGraphicFramePr>
        <p:xfrm>
          <a:off x="6908800" y="6072188"/>
          <a:ext cx="573088" cy="463550"/>
        </p:xfrm>
        <a:graphic>
          <a:graphicData uri="http://schemas.openxmlformats.org/presentationml/2006/ole">
            <p:oleObj spid="_x0000_s38929" name="Equation" r:id="rId6" imgW="279360" imgH="22860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42900"/>
            <a:ext cx="9215502" cy="571504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latin typeface="Times New Roman" pitchFamily="18" charset="0"/>
              </a:rPr>
              <a:t>§ 18.2.	АЛФА-РАЗПАДАНЕ, БЕТА-РАЗПАДАНЕ, ГАМА-ИЗЛЪЧВАНЕ </a:t>
            </a:r>
            <a:endParaRPr lang="en-US" sz="2400" b="1" dirty="0">
              <a:latin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428660" y="214290"/>
            <a:ext cx="9858444" cy="664371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ru-RU" sz="2400" dirty="0" smtClean="0">
                <a:latin typeface="Times New Roman" pitchFamily="18" charset="0"/>
              </a:rPr>
              <a:t>.      •</a:t>
            </a:r>
            <a:r>
              <a:rPr lang="en-US" sz="2400" dirty="0" smtClean="0">
                <a:latin typeface="Times New Roman" pitchFamily="18" charset="0"/>
              </a:rPr>
              <a:t>  </a:t>
            </a:r>
            <a:r>
              <a:rPr lang="ru-RU" sz="2400" b="1" i="1" dirty="0" err="1" smtClean="0">
                <a:latin typeface="Times New Roman" pitchFamily="18" charset="0"/>
              </a:rPr>
              <a:t>Алфа</a:t>
            </a:r>
            <a:r>
              <a:rPr lang="ru-RU" sz="2400" b="1" i="1" dirty="0" smtClean="0">
                <a:latin typeface="Times New Roman" pitchFamily="18" charset="0"/>
              </a:rPr>
              <a:t>-</a:t>
            </a:r>
            <a:r>
              <a:rPr lang="bg-BG" sz="2400" b="1" i="1" dirty="0" smtClean="0">
                <a:latin typeface="Times New Roman" pitchFamily="18" charset="0"/>
              </a:rPr>
              <a:t>разпадане</a:t>
            </a:r>
            <a:r>
              <a:rPr lang="ru-RU" sz="2400" b="1" i="1" dirty="0" smtClean="0">
                <a:latin typeface="Times New Roman" pitchFamily="18" charset="0"/>
              </a:rPr>
              <a:t>-</a:t>
            </a:r>
            <a:r>
              <a:rPr lang="ru-RU" sz="2400" b="1" i="1" dirty="0" err="1" smtClean="0">
                <a:latin typeface="Times New Roman" pitchFamily="18" charset="0"/>
              </a:rPr>
              <a:t>същност</a:t>
            </a:r>
            <a:endParaRPr lang="ru-RU" sz="2400" b="1" i="1" dirty="0" smtClean="0">
              <a:latin typeface="Times New Roman" pitchFamily="18" charset="0"/>
            </a:endParaRPr>
          </a:p>
          <a:p>
            <a:pPr>
              <a:spcBef>
                <a:spcPts val="0"/>
              </a:spcBef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При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α-разпадането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вълната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Дьо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Бройл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α-частицата преминава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през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потенциалната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бариера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(     и     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зарядите на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α-частицата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 на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дъщерното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ядро).</a:t>
            </a:r>
          </a:p>
          <a:p>
            <a:pPr>
              <a:spcBef>
                <a:spcPts val="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Алфа-частицата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се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отделя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от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ядрото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чрез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тунелния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ефект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Bef>
                <a:spcPts val="0"/>
              </a:spcBef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	 </a:t>
            </a:r>
          </a:p>
          <a:p>
            <a:pPr>
              <a:spcBef>
                <a:spcPts val="0"/>
              </a:spcBef>
              <a:buNone/>
            </a:pPr>
            <a:endParaRPr lang="en-US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endParaRPr lang="en-US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None/>
            </a:pPr>
            <a:endParaRPr lang="en-US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None/>
            </a:pP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>
              <a:spcBef>
                <a:spcPts val="0"/>
              </a:spcBef>
              <a:buNone/>
            </a:pP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pPr>
              <a:spcBef>
                <a:spcPts val="0"/>
              </a:spcBef>
              <a:buNone/>
            </a:pPr>
            <a:endParaRPr lang="en-US" sz="2400" b="1" i="1" dirty="0" smtClean="0">
              <a:latin typeface="Times New Roman" pitchFamily="18" charset="0"/>
            </a:endParaRPr>
          </a:p>
          <a:p>
            <a:pPr>
              <a:spcBef>
                <a:spcPts val="0"/>
              </a:spcBef>
              <a:buNone/>
            </a:pPr>
            <a:endParaRPr lang="en-US" sz="2400" b="1" i="1" dirty="0" smtClean="0">
              <a:latin typeface="Times New Roman" pitchFamily="18" charset="0"/>
            </a:endParaRPr>
          </a:p>
          <a:p>
            <a:pPr>
              <a:spcBef>
                <a:spcPts val="0"/>
              </a:spcBef>
              <a:buNone/>
            </a:pPr>
            <a:endParaRPr lang="en-US" sz="2400" b="1" i="1" dirty="0" smtClean="0">
              <a:latin typeface="Times New Roman" pitchFamily="18" charset="0"/>
            </a:endParaRPr>
          </a:p>
          <a:p>
            <a:pPr>
              <a:spcBef>
                <a:spcPts val="0"/>
              </a:spcBef>
              <a:buNone/>
            </a:pPr>
            <a:endParaRPr lang="en-US" sz="2400" b="1" i="1" dirty="0" smtClean="0">
              <a:latin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72330" y="6564337"/>
            <a:ext cx="2133600" cy="365125"/>
          </a:xfrm>
        </p:spPr>
        <p:txBody>
          <a:bodyPr/>
          <a:lstStyle/>
          <a:p>
            <a:fld id="{2ADFFEBF-AC71-420D-9A36-DFCB78D0D215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31766" name="Rectangle 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8923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8925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8927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2800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32" y="928670"/>
            <a:ext cx="4786346" cy="423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800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28007" name="Object 7"/>
          <p:cNvGraphicFramePr>
            <a:graphicFrameLocks noChangeAspect="1"/>
          </p:cNvGraphicFramePr>
          <p:nvPr/>
        </p:nvGraphicFramePr>
        <p:xfrm>
          <a:off x="3857620" y="5719481"/>
          <a:ext cx="357190" cy="424163"/>
        </p:xfrm>
        <a:graphic>
          <a:graphicData uri="http://schemas.openxmlformats.org/presentationml/2006/ole">
            <p:oleObj spid="_x0000_s128007" name="Equation" r:id="rId4" imgW="152202" imgH="177569" progId="Equation.DSMT4">
              <p:embed/>
            </p:oleObj>
          </a:graphicData>
        </a:graphic>
      </p:graphicFrame>
      <p:sp>
        <p:nvSpPr>
          <p:cNvPr id="128009" name="Rectangle 9"/>
          <p:cNvSpPr>
            <a:spLocks noChangeArrowheads="1"/>
          </p:cNvSpPr>
          <p:nvPr/>
        </p:nvSpPr>
        <p:spPr bwMode="auto">
          <a:xfrm>
            <a:off x="0" y="180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8011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28010" name="Object 10"/>
          <p:cNvGraphicFramePr>
            <a:graphicFrameLocks noChangeAspect="1"/>
          </p:cNvGraphicFramePr>
          <p:nvPr/>
        </p:nvGraphicFramePr>
        <p:xfrm>
          <a:off x="4439634" y="5794850"/>
          <a:ext cx="357190" cy="399212"/>
        </p:xfrm>
        <a:graphic>
          <a:graphicData uri="http://schemas.openxmlformats.org/presentationml/2006/ole">
            <p:oleObj spid="_x0000_s128010" name="Equation" r:id="rId5" imgW="164814" imgH="177492" progId="Equation.DSMT4">
              <p:embed/>
            </p:oleObj>
          </a:graphicData>
        </a:graphic>
      </p:graphicFrame>
      <p:sp>
        <p:nvSpPr>
          <p:cNvPr id="128012" name="Rectangle 12"/>
          <p:cNvSpPr>
            <a:spLocks noChangeArrowheads="1"/>
          </p:cNvSpPr>
          <p:nvPr/>
        </p:nvSpPr>
        <p:spPr bwMode="auto">
          <a:xfrm>
            <a:off x="0" y="180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imes-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times-template</Template>
  <TotalTime>3170</TotalTime>
  <Words>3404</Words>
  <PresentationFormat>On-screen Show (4:3)</PresentationFormat>
  <Paragraphs>935</Paragraphs>
  <Slides>34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34</vt:i4>
      </vt:variant>
    </vt:vector>
  </HeadingPairs>
  <TitlesOfParts>
    <vt:vector size="37" baseType="lpstr">
      <vt:lpstr>times-template</vt:lpstr>
      <vt:lpstr>Equation</vt:lpstr>
      <vt:lpstr>MathType 6.0 Equation</vt:lpstr>
      <vt:lpstr>РАДИОАКТИВНОСТ И ЯДРЕНИ РЕАКЦИИ  (ЛЕКЦИЯ 13; Гл. 18)</vt:lpstr>
      <vt:lpstr>§ 17.1. ВЪВЕДЕНИЕ  </vt:lpstr>
      <vt:lpstr>§ 17.1. ВЪВЕДЕНИЕ </vt:lpstr>
      <vt:lpstr>§ 17.1. ВЪВЕДЕНИЕ </vt:lpstr>
      <vt:lpstr>§ 17.1. ВЪВЕДЕНИЕ</vt:lpstr>
      <vt:lpstr> § 17.1. ВЪВЕДЕНИЕ</vt:lpstr>
      <vt:lpstr> § 17.1. ВЪВЕДЕНИЕ</vt:lpstr>
      <vt:lpstr>§ 18.2. АЛФА-РАЗПАДАНЕ, БЕТА-РАЗПАДАНЕ, ГАМА-ИЗЛЪЧВАНЕ </vt:lpstr>
      <vt:lpstr>§ 18.2. АЛФА-РАЗПАДАНЕ, БЕТА-РАЗПАДАНЕ, ГАМА-ИЗЛЪЧВАНЕ </vt:lpstr>
      <vt:lpstr>§ 18.2. АЛФА-РАЗПАДАНЕ, БЕТА-РАЗПАДАНЕ, ГАМА-ИЗЛЪЧВАНЕ </vt:lpstr>
      <vt:lpstr>§ 18.2. АЛФА-РАЗПАДАНЕ, БЕТА-РАЗПАДАНЕ, ГАМА-ИЗЛЪЧВАНЕ </vt:lpstr>
      <vt:lpstr>§ 18.2. АЛФА-РАЗПАДАНЕ, БЕТА-РАЗПАДАНЕ, ГАМА-ИЗЛЪЧВАНЕ </vt:lpstr>
      <vt:lpstr>§ 18.2. АЛФА-РАЗПАДАНЕ, БЕТА-РАЗПАДАНЕ, ГАМА-ИЗЛЪЧВАНЕ </vt:lpstr>
      <vt:lpstr>§ 18.2. АЛФА-РАЗПАДАНЕ, БЕТА-РАЗПАДАНЕ, ГАМА-ИЗЛЪЧВАНЕ </vt:lpstr>
      <vt:lpstr>§ 18.2. АЛФА-РАЗПАДАНЕ, БЕТА-РАЗПАДАНЕ, ГАМА-ИЗЛЪЧВАНЕ</vt:lpstr>
      <vt:lpstr>§ 18.2. АЛФА-РАЗПАДАНЕ, БЕТА-РАЗПАДАНЕ, ГАМА-ИЗЛЪЧВАНЕ</vt:lpstr>
      <vt:lpstr>§ 18.2. АЛФА-РАЗПАДАНЕ, БЕТА-РАЗПАДАНЕ, ГАМА-ИЗЛЪЧВАНЕ</vt:lpstr>
      <vt:lpstr> § 18.3. ДЕЛЕНЕ</vt:lpstr>
      <vt:lpstr> § 18.3.  ДЕЛЕНЕ</vt:lpstr>
      <vt:lpstr> § 18.3.  ДЕЛЕНЕ</vt:lpstr>
      <vt:lpstr> § 18.3.  ДЕЛЕНЕ</vt:lpstr>
      <vt:lpstr> § 18.3.  ДЕЛЕНЕ</vt:lpstr>
      <vt:lpstr> § 18.3.  ДЕЛЕНЕ</vt:lpstr>
      <vt:lpstr> § 18.3.  ДЕЛЕНЕ</vt:lpstr>
      <vt:lpstr> § 18.3.  ДЕЛЕНЕ</vt:lpstr>
      <vt:lpstr> § 18.3.  ДЕЛЕНЕ</vt:lpstr>
      <vt:lpstr> § 18.3.  ДЕЛЕНЕ</vt:lpstr>
      <vt:lpstr>§ 18.4. СИНТЕЗ</vt:lpstr>
      <vt:lpstr>§ 18.4. СИНТЕЗ</vt:lpstr>
      <vt:lpstr>§ 18.4. СИНТЕЗ</vt:lpstr>
      <vt:lpstr>§ 18.4. СИНТЕЗ</vt:lpstr>
      <vt:lpstr>§ 18.4. СИНТЕЗ</vt:lpstr>
      <vt:lpstr>§ 18.4. СИНТЕЗ</vt:lpstr>
      <vt:lpstr>§ 18.4. СИНТЕЗ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2017-04-18T17:20:41Z</dcterms:created>
  <dcterms:modified xsi:type="dcterms:W3CDTF">2017-05-11T14:07:12Z</dcterms:modified>
</cp:coreProperties>
</file>