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6" r:id="rId2"/>
    <p:sldId id="297" r:id="rId3"/>
    <p:sldId id="318" r:id="rId4"/>
    <p:sldId id="299" r:id="rId5"/>
    <p:sldId id="300" r:id="rId6"/>
    <p:sldId id="301" r:id="rId7"/>
    <p:sldId id="302" r:id="rId8"/>
    <p:sldId id="303" r:id="rId9"/>
    <p:sldId id="304" r:id="rId10"/>
    <p:sldId id="306" r:id="rId11"/>
    <p:sldId id="319" r:id="rId12"/>
    <p:sldId id="310" r:id="rId13"/>
    <p:sldId id="311" r:id="rId14"/>
    <p:sldId id="323" r:id="rId15"/>
    <p:sldId id="324" r:id="rId16"/>
    <p:sldId id="309" r:id="rId17"/>
    <p:sldId id="312" r:id="rId18"/>
    <p:sldId id="313" r:id="rId19"/>
    <p:sldId id="314" r:id="rId20"/>
    <p:sldId id="315" r:id="rId21"/>
    <p:sldId id="320" r:id="rId22"/>
    <p:sldId id="321" r:id="rId23"/>
    <p:sldId id="322" r:id="rId24"/>
    <p:sldId id="327" r:id="rId25"/>
    <p:sldId id="328" r:id="rId26"/>
    <p:sldId id="32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527" autoAdjust="0"/>
    <p:restoredTop sz="93702" autoAdjust="0"/>
  </p:normalViewPr>
  <p:slideViewPr>
    <p:cSldViewPr>
      <p:cViewPr varScale="1">
        <p:scale>
          <a:sx n="91" d="100"/>
          <a:sy n="91" d="100"/>
        </p:scale>
        <p:origin x="-10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EC1D1-AF72-4BDA-B5EE-3DA80134A748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743DE-EEE7-4495-911B-8B7B1460A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743DE-EEE7-4495-911B-8B7B1460A02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00A22-342A-4C6D-8F5B-1669E968B65B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46.png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1.jpeg"/><Relationship Id="rId4" Type="http://schemas.openxmlformats.org/officeDocument/2006/relationships/image" Target="../media/image7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АТОМ</a:t>
            </a:r>
            <a:r>
              <a:rPr lang="bg-BG" sz="2400" b="1" dirty="0" smtClean="0">
                <a:latin typeface="Times New Roman" pitchFamily="18" charset="0"/>
              </a:rPr>
              <a:t>НО ЯДРО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1</a:t>
            </a:r>
            <a:r>
              <a:rPr lang="bg-BG" sz="2400" b="1" dirty="0" smtClean="0">
                <a:latin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1</a:t>
            </a:r>
            <a:r>
              <a:rPr lang="bg-BG" sz="2400" b="1" dirty="0" smtClean="0">
                <a:latin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928670"/>
            <a:ext cx="9858444" cy="5786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§ 17.1. ВЪВЕДЕНИЕ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§ 17.2. ОСНОВНИ СВОЙСТВА НА ЯДРAТА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§ 17.3. ЯДРЕНИ СИЛИ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§ 17.4. ЯДРЕНИ МОДЕЛИ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ПРЕДСТАВА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погледнем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по-широко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принципа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суперпозицията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гледнаточка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линейната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алгебра.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142900"/>
            <a:ext cx="9144000" cy="785818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§ 17.2.   ОСНОВНИ СВОЙСТВА НА ЯДРАТА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84" y="357166"/>
            <a:ext cx="964413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⁪•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Брой на 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Стабилен нуклид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съществува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но ста-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билен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нуклид      не. 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 15÷20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чти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равни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те.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По-нататък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тенденция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превиша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спрямо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над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бисмута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126,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83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симост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характера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употребяват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след-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–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четно-четни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ядра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Z четно и N четно;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четно-нечетни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ядра–Z четно и N нечетно;</a:t>
            </a:r>
            <a:r>
              <a:rPr lang="bg-BG" sz="2400" dirty="0" smtClean="0"/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нечетно-четни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ядра –  Z нечетно и N четно;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нечетно-нечетни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ядра – при Z нечетно и N нечетно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42860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12" descr="10-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6782" y="1357298"/>
            <a:ext cx="359868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2448556" y="870425"/>
          <a:ext cx="500034" cy="363661"/>
        </p:xfrm>
        <a:graphic>
          <a:graphicData uri="http://schemas.openxmlformats.org/presentationml/2006/ole">
            <p:oleObj spid="_x0000_s43021" name="Equation" r:id="rId4" imgW="317362" imgH="228501" progId="Equation.DSMT4">
              <p:embed/>
            </p:oleObj>
          </a:graphicData>
        </a:graphic>
      </p:graphicFrame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23" name="Object 15"/>
          <p:cNvGraphicFramePr>
            <a:graphicFrameLocks noChangeAspect="1"/>
          </p:cNvGraphicFramePr>
          <p:nvPr/>
        </p:nvGraphicFramePr>
        <p:xfrm>
          <a:off x="1857356" y="1337842"/>
          <a:ext cx="428628" cy="321471"/>
        </p:xfrm>
        <a:graphic>
          <a:graphicData uri="http://schemas.openxmlformats.org/presentationml/2006/ole">
            <p:oleObj spid="_x0000_s43023" name="Equation" r:id="rId5" imgW="304668" imgH="228501" progId="Equation.DSMT4">
              <p:embed/>
            </p:oleObj>
          </a:graphicData>
        </a:graphic>
      </p:graphicFrame>
      <p:sp>
        <p:nvSpPr>
          <p:cNvPr id="31" name="Rectangle 30"/>
          <p:cNvSpPr/>
          <p:nvPr/>
        </p:nvSpPr>
        <p:spPr>
          <a:xfrm>
            <a:off x="5857916" y="42521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Зависимост на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Z </a:t>
            </a:r>
          </a:p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за устойчиви </a:t>
            </a:r>
            <a:r>
              <a:rPr lang="bg-BG" b="1" dirty="0" err="1" smtClean="0">
                <a:latin typeface="Times New Roman" pitchFamily="18" charset="0"/>
                <a:cs typeface="Times New Roman" pitchFamily="18" charset="0"/>
              </a:rPr>
              <a:t>нуклиди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903921" y="987966"/>
            <a:ext cx="2954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диаграма</a:t>
            </a:r>
            <a:r>
              <a:rPr lang="bg-BG" b="1" dirty="0" smtClean="0"/>
              <a:t> на </a:t>
            </a:r>
            <a:r>
              <a:rPr lang="bg-BG" b="1" dirty="0" err="1" smtClean="0"/>
              <a:t>Сегре</a:t>
            </a:r>
            <a:r>
              <a:rPr lang="bg-BG" b="1" dirty="0" smtClean="0"/>
              <a:t> </a:t>
            </a:r>
            <a:r>
              <a:rPr lang="ru-RU" b="1" dirty="0" smtClean="0"/>
              <a:t>(</a:t>
            </a:r>
            <a:r>
              <a:rPr lang="en-US" b="1" dirty="0" err="1" smtClean="0"/>
              <a:t>Segr</a:t>
            </a:r>
            <a:r>
              <a:rPr lang="ru-RU" b="1" dirty="0" err="1" smtClean="0"/>
              <a:t>é</a:t>
            </a:r>
            <a:r>
              <a:rPr lang="bg-BG" b="1" dirty="0" smtClean="0"/>
              <a:t>)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§ 17.2.   ОСНОВНИ СВОЙСТВА НА ЯДРАТА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285728"/>
            <a:ext cx="9858444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Размер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квантовомеханични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функции. Теоретично те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простират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безкрайност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твърди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спада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бързо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те зато-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приемат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разсейването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Накратко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резултатите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1.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Радиусите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добре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израза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2.  Почти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цялата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атома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съсредоточена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обемът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          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изключително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високата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около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Многобройните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доказват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обемът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пропорционален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увеличаване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остава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постоянна,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обемът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нараства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следствие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насищането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казват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тяхното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късо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действие.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по-късно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2571736" y="3165700"/>
          <a:ext cx="2786082" cy="477614"/>
        </p:xfrm>
        <a:graphic>
          <a:graphicData uri="http://schemas.openxmlformats.org/presentationml/2006/ole">
            <p:oleObj spid="_x0000_s80898" name="Equation" r:id="rId4" imgW="1333500" imgH="228600" progId="Equation.DSMT4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642910" y="4009942"/>
          <a:ext cx="884644" cy="428918"/>
        </p:xfrm>
        <a:graphic>
          <a:graphicData uri="http://schemas.openxmlformats.org/presentationml/2006/ole">
            <p:oleObj spid="_x0000_s80899" name="Equation" r:id="rId5" imgW="419040" imgH="203040" progId="Equation.DSMT4">
              <p:embed/>
            </p:oleObj>
          </a:graphicData>
        </a:graphic>
      </p:graphicFrame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3714744" y="4481114"/>
          <a:ext cx="1500198" cy="428628"/>
        </p:xfrm>
        <a:graphic>
          <a:graphicData uri="http://schemas.openxmlformats.org/presentationml/2006/ole">
            <p:oleObj spid="_x0000_s80900" name="Equation" r:id="rId6" imgW="8001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2852"/>
            <a:ext cx="9144000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§ 17.2.   ОСНОВНИ СВОЙСТВА НА ЯДРАТА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85752"/>
            <a:ext cx="9286908" cy="657224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– дефект на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Какъв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физичният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смисъл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стабилна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система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него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 да разделим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извършим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известна работа.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работа е равна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ядро  е равна на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приетото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физи-ка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обозначение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отрицателна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величина,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тъй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ядро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Колкото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по-голяма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абсолютната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толкова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връзката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по-здрава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по-стабилно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Дефект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масов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излишък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Най-често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характеристика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използва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специфичната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4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2643174" y="2714620"/>
          <a:ext cx="3759755" cy="500066"/>
        </p:xfrm>
        <a:graphic>
          <a:graphicData uri="http://schemas.openxmlformats.org/presentationml/2006/ole">
            <p:oleObj spid="_x0000_s71681" name="Equation" r:id="rId3" imgW="1930400" imgH="254000" progId="Equation.DSMT4">
              <p:embed/>
            </p:oleObj>
          </a:graphicData>
        </a:graphic>
      </p:graphicFrame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3604394" y="3224414"/>
          <a:ext cx="527245" cy="357166"/>
        </p:xfrm>
        <a:graphic>
          <a:graphicData uri="http://schemas.openxmlformats.org/presentationml/2006/ole">
            <p:oleObj spid="_x0000_s71683" name="Equation" r:id="rId4" imgW="291973" imgH="203112" progId="Equation.DSMT4">
              <p:embed/>
            </p:oleObj>
          </a:graphicData>
        </a:graphic>
      </p:graphicFrame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3214678" y="5500702"/>
          <a:ext cx="3339727" cy="500066"/>
        </p:xfrm>
        <a:graphic>
          <a:graphicData uri="http://schemas.openxmlformats.org/presentationml/2006/ole">
            <p:oleObj spid="_x0000_s71685" name="Equation" r:id="rId5" imgW="1777229" imgH="266584" progId="Equation.DSMT4">
              <p:embed/>
            </p:oleObj>
          </a:graphicData>
        </a:graphic>
      </p:graphicFrame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3143240" y="6357958"/>
          <a:ext cx="1096315" cy="329661"/>
        </p:xfrm>
        <a:graphic>
          <a:graphicData uri="http://schemas.openxmlformats.org/presentationml/2006/ole">
            <p:oleObj spid="_x0000_s71687" name="Equation" r:id="rId6" imgW="5587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9144000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17.2.   ОСНОВНИ СВОЙСТВА НА ЯДРАТА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85752"/>
            <a:ext cx="9644130" cy="657224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Зависимостта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специфичната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масовото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число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леките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бързо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нараства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8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/нуклон,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останалите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ядра е почти постоянна ~8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 smtClean="0"/>
              <a:t>Me</a:t>
            </a:r>
            <a:r>
              <a:rPr lang="en-US" sz="2800" dirty="0" smtClean="0"/>
              <a:t>V</a:t>
            </a:r>
            <a:r>
              <a:rPr lang="bg-BG" sz="2800" dirty="0" smtClean="0"/>
              <a:t>/</a:t>
            </a:r>
            <a:r>
              <a:rPr lang="bg-BG" sz="2800" dirty="0" err="1" smtClean="0"/>
              <a:t>нуклон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214422"/>
            <a:ext cx="5500726" cy="421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2915647" y="5377490"/>
          <a:ext cx="1040129" cy="453874"/>
        </p:xfrm>
        <a:graphic>
          <a:graphicData uri="http://schemas.openxmlformats.org/presentationml/2006/ole">
            <p:oleObj spid="_x0000_s70658" name="Equation" r:id="rId4" imgW="5207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9144000" cy="7143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17.2.   ОСНОВНИ СВОЙСТВА НА ЯДРАТА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85752"/>
            <a:ext cx="9378042" cy="657224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   Спин и магнитен момент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Всяка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заредена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частица с момент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ѝ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магнитен момент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магнитен момент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пълният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момент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включва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орбиталните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нарича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спин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свойства на спина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четно-четните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спин 0,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защото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гетически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изгодно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двойки – 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спиновете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противоположни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сдвояване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моментите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е 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спинoвете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няколко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единици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Максималният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измерен спин за ядра с нечетен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        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четен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    т.е.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Спиновете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възбудените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съвпадат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спиновете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523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1933" y="4071942"/>
            <a:ext cx="249079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2424101" y="4248150"/>
          <a:ext cx="504825" cy="739775"/>
        </p:xfrm>
        <a:graphic>
          <a:graphicData uri="http://schemas.openxmlformats.org/presentationml/2006/ole">
            <p:oleObj spid="_x0000_s95236" name="Equation" r:id="rId4" imgW="253800" imgH="368280" progId="Equation.DSMT4">
              <p:embed/>
            </p:oleObj>
          </a:graphicData>
        </a:graphic>
      </p:graphicFrame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8927825" y="4454534"/>
          <a:ext cx="277813" cy="331788"/>
        </p:xfrm>
        <a:graphic>
          <a:graphicData uri="http://schemas.openxmlformats.org/presentationml/2006/ole">
            <p:oleObj spid="_x0000_s95238" name="Equation" r:id="rId5" imgW="139680" imgH="164880" progId="Equation.DSMT4">
              <p:embed/>
            </p:oleObj>
          </a:graphicData>
        </a:graphic>
      </p:graphicFrame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2113612" y="5721503"/>
          <a:ext cx="714348" cy="331039"/>
        </p:xfrm>
        <a:graphic>
          <a:graphicData uri="http://schemas.openxmlformats.org/presentationml/2006/ole">
            <p:oleObj spid="_x0000_s95239" name="Equation" r:id="rId6" imgW="393359" imgH="177646" progId="Equation.DSMT4">
              <p:embed/>
            </p:oleObj>
          </a:graphicData>
        </a:graphic>
      </p:graphicFrame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5243" name="Object 11"/>
          <p:cNvGraphicFramePr>
            <a:graphicFrameLocks noChangeAspect="1"/>
          </p:cNvGraphicFramePr>
          <p:nvPr/>
        </p:nvGraphicFramePr>
        <p:xfrm>
          <a:off x="7143768" y="5717703"/>
          <a:ext cx="415925" cy="331787"/>
        </p:xfrm>
        <a:graphic>
          <a:graphicData uri="http://schemas.openxmlformats.org/presentationml/2006/ole">
            <p:oleObj spid="_x0000_s95243" name="Equation" r:id="rId7" imgW="228600" imgH="177480" progId="Equation.DSMT4">
              <p:embed/>
            </p:oleObj>
          </a:graphicData>
        </a:graphic>
      </p:graphicFrame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8019489" y="5728828"/>
          <a:ext cx="1193335" cy="285728"/>
        </p:xfrm>
        <a:graphic>
          <a:graphicData uri="http://schemas.openxmlformats.org/presentationml/2006/ole">
            <p:oleObj spid="_x0000_s95244" name="Equation" r:id="rId8" imgW="672808" imgH="165028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9144000" cy="7143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17.2.   ОСНОВНИ СВОЙСТВА НА ЯДРАТА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85752"/>
            <a:ext cx="9378042" cy="657224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Магнитен момент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Понятието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жиромагнитно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отношение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точкова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частица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z-компонентата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момент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протона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точкова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частица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очакваме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Аналогично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заряд,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трябвало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измерените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нуклона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съответно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и                         След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заместването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     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получените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жиромагнитните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отношения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свобод-ните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различават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очакваните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точкови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съмнение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вътрешния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строеж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Изводи:   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е сума от            </a:t>
            </a:r>
            <a:r>
              <a:rPr lang="bg-BG" sz="2400" dirty="0" smtClean="0"/>
              <a:t>експерименталната стойност се различава от очакваната; разликата –  нецентрален характер на ядрените сили</a:t>
            </a:r>
            <a:r>
              <a:rPr lang="ru-RU" sz="2400" dirty="0" smtClean="0"/>
              <a:t>;        на </a:t>
            </a:r>
            <a:r>
              <a:rPr lang="ru-RU" sz="2400" dirty="0" err="1" smtClean="0"/>
              <a:t>ядрата</a:t>
            </a:r>
            <a:r>
              <a:rPr lang="ru-RU" sz="2400" dirty="0" smtClean="0"/>
              <a:t> се </a:t>
            </a:r>
            <a:r>
              <a:rPr lang="ru-RU" sz="2400" dirty="0" err="1" smtClean="0"/>
              <a:t>обуславят</a:t>
            </a:r>
            <a:r>
              <a:rPr lang="ru-RU" sz="2400" dirty="0" smtClean="0"/>
              <a:t> не от </a:t>
            </a:r>
            <a:r>
              <a:rPr lang="ru-RU" sz="2400" dirty="0" err="1" smtClean="0"/>
              <a:t>всички</a:t>
            </a:r>
            <a:r>
              <a:rPr lang="ru-RU" sz="2400" dirty="0" smtClean="0"/>
              <a:t> </a:t>
            </a:r>
            <a:r>
              <a:rPr lang="ru-RU" sz="2400" dirty="0" err="1" smtClean="0"/>
              <a:t>нуклони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r>
              <a:rPr lang="bg-BG" dirty="0" smtClean="0"/>
              <a:t>.</a:t>
            </a:r>
            <a:fld id="{2ADFFEBF-AC71-420D-9A36-DFCB78D0D21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1383" name="Object 7"/>
          <p:cNvGraphicFramePr>
            <a:graphicFrameLocks noChangeAspect="1"/>
          </p:cNvGraphicFramePr>
          <p:nvPr/>
        </p:nvGraphicFramePr>
        <p:xfrm>
          <a:off x="2678893" y="1857364"/>
          <a:ext cx="3750495" cy="785818"/>
        </p:xfrm>
        <a:graphic>
          <a:graphicData uri="http://schemas.openxmlformats.org/presentationml/2006/ole">
            <p:oleObj spid="_x0000_s101383" name="Equation" r:id="rId3" imgW="2006280" imgH="419040" progId="Equation.DSMT4">
              <p:embed/>
            </p:oleObj>
          </a:graphicData>
        </a:graphic>
      </p:graphicFrame>
      <p:graphicFrame>
        <p:nvGraphicFramePr>
          <p:cNvPr id="101385" name="Object 9"/>
          <p:cNvGraphicFramePr>
            <a:graphicFrameLocks noChangeAspect="1"/>
          </p:cNvGraphicFramePr>
          <p:nvPr/>
        </p:nvGraphicFramePr>
        <p:xfrm>
          <a:off x="1428728" y="1571612"/>
          <a:ext cx="403226" cy="457317"/>
        </p:xfrm>
        <a:graphic>
          <a:graphicData uri="http://schemas.openxmlformats.org/presentationml/2006/ole">
            <p:oleObj spid="_x0000_s101385" name="Equation" r:id="rId4" imgW="190440" imgH="215640" progId="Equation.DSMT4">
              <p:embed/>
            </p:oleObj>
          </a:graphicData>
        </a:graphic>
      </p:graphicFrame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1386" name="Object 10"/>
          <p:cNvGraphicFramePr>
            <a:graphicFrameLocks noChangeAspect="1"/>
          </p:cNvGraphicFramePr>
          <p:nvPr/>
        </p:nvGraphicFramePr>
        <p:xfrm>
          <a:off x="2857488" y="2857496"/>
          <a:ext cx="2683434" cy="428604"/>
        </p:xfrm>
        <a:graphic>
          <a:graphicData uri="http://schemas.openxmlformats.org/presentationml/2006/ole">
            <p:oleObj spid="_x0000_s101386" name="Equation" r:id="rId5" imgW="1371600" imgH="215900" progId="Equation.DSMT4">
              <p:embed/>
            </p:oleObj>
          </a:graphicData>
        </a:graphic>
      </p:graphicFrame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1388" name="Object 12"/>
          <p:cNvGraphicFramePr>
            <a:graphicFrameLocks noChangeAspect="1"/>
          </p:cNvGraphicFramePr>
          <p:nvPr/>
        </p:nvGraphicFramePr>
        <p:xfrm>
          <a:off x="1428728" y="3665592"/>
          <a:ext cx="1565424" cy="428628"/>
        </p:xfrm>
        <a:graphic>
          <a:graphicData uri="http://schemas.openxmlformats.org/presentationml/2006/ole">
            <p:oleObj spid="_x0000_s101388" name="Equation" r:id="rId6" imgW="799753" imgH="215806" progId="Equation.DSMT4">
              <p:embed/>
            </p:oleObj>
          </a:graphicData>
        </a:graphic>
      </p:graphicFrame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1390" name="Object 14"/>
          <p:cNvGraphicFramePr>
            <a:graphicFrameLocks noChangeAspect="1"/>
          </p:cNvGraphicFramePr>
          <p:nvPr/>
        </p:nvGraphicFramePr>
        <p:xfrm>
          <a:off x="3428992" y="3695088"/>
          <a:ext cx="1621241" cy="428604"/>
        </p:xfrm>
        <a:graphic>
          <a:graphicData uri="http://schemas.openxmlformats.org/presentationml/2006/ole">
            <p:oleObj spid="_x0000_s101390" name="Equation" r:id="rId7" imgW="825142" imgH="215806" progId="Equation.DSMT4">
              <p:embed/>
            </p:oleObj>
          </a:graphicData>
        </a:graphic>
      </p:graphicFrame>
      <p:graphicFrame>
        <p:nvGraphicFramePr>
          <p:cNvPr id="101392" name="Object 16"/>
          <p:cNvGraphicFramePr>
            <a:graphicFrameLocks noChangeAspect="1"/>
          </p:cNvGraphicFramePr>
          <p:nvPr/>
        </p:nvGraphicFramePr>
        <p:xfrm>
          <a:off x="8001024" y="3668717"/>
          <a:ext cx="349250" cy="403225"/>
        </p:xfrm>
        <a:graphic>
          <a:graphicData uri="http://schemas.openxmlformats.org/presentationml/2006/ole">
            <p:oleObj spid="_x0000_s101392" name="Equation" r:id="rId8" imgW="177480" imgH="203040" progId="Equation.DSMT4">
              <p:embed/>
            </p:oleObj>
          </a:graphicData>
        </a:graphic>
      </p:graphicFrame>
      <p:sp>
        <p:nvSpPr>
          <p:cNvPr id="10139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1393" name="Object 17"/>
          <p:cNvGraphicFramePr>
            <a:graphicFrameLocks noChangeAspect="1"/>
          </p:cNvGraphicFramePr>
          <p:nvPr/>
        </p:nvGraphicFramePr>
        <p:xfrm>
          <a:off x="1301750" y="4143375"/>
          <a:ext cx="6315075" cy="428625"/>
        </p:xfrm>
        <a:graphic>
          <a:graphicData uri="http://schemas.openxmlformats.org/presentationml/2006/ole">
            <p:oleObj spid="_x0000_s101393" name="Equation" r:id="rId9" imgW="3187440" imgH="215640" progId="Equation.DSMT4">
              <p:embed/>
            </p:oleObj>
          </a:graphicData>
        </a:graphic>
      </p:graphicFrame>
      <p:graphicFrame>
        <p:nvGraphicFramePr>
          <p:cNvPr id="101395" name="Object 19"/>
          <p:cNvGraphicFramePr>
            <a:graphicFrameLocks noChangeAspect="1"/>
          </p:cNvGraphicFramePr>
          <p:nvPr/>
        </p:nvGraphicFramePr>
        <p:xfrm>
          <a:off x="1142976" y="5815950"/>
          <a:ext cx="273050" cy="301625"/>
        </p:xfrm>
        <a:graphic>
          <a:graphicData uri="http://schemas.openxmlformats.org/presentationml/2006/ole">
            <p:oleObj spid="_x0000_s101395" name="Equation" r:id="rId10" imgW="139680" imgH="152280" progId="Equation.DSMT4">
              <p:embed/>
            </p:oleObj>
          </a:graphicData>
        </a:graphic>
      </p:graphicFrame>
      <p:graphicFrame>
        <p:nvGraphicFramePr>
          <p:cNvPr id="101396" name="Object 20"/>
          <p:cNvGraphicFramePr>
            <a:graphicFrameLocks noChangeAspect="1"/>
          </p:cNvGraphicFramePr>
          <p:nvPr/>
        </p:nvGraphicFramePr>
        <p:xfrm>
          <a:off x="4429124" y="5715019"/>
          <a:ext cx="1019175" cy="428625"/>
        </p:xfrm>
        <a:graphic>
          <a:graphicData uri="http://schemas.openxmlformats.org/presentationml/2006/ole">
            <p:oleObj spid="_x0000_s101396" name="Equation" r:id="rId11" imgW="520560" imgH="215640" progId="Equation.DSMT4">
              <p:embed/>
            </p:oleObj>
          </a:graphicData>
        </a:graphic>
      </p:graphicFrame>
      <p:graphicFrame>
        <p:nvGraphicFramePr>
          <p:cNvPr id="101397" name="Object 21"/>
          <p:cNvGraphicFramePr>
            <a:graphicFrameLocks noChangeAspect="1"/>
          </p:cNvGraphicFramePr>
          <p:nvPr/>
        </p:nvGraphicFramePr>
        <p:xfrm>
          <a:off x="2143108" y="6556375"/>
          <a:ext cx="273050" cy="301625"/>
        </p:xfrm>
        <a:graphic>
          <a:graphicData uri="http://schemas.openxmlformats.org/presentationml/2006/ole">
            <p:oleObj spid="_x0000_s101397" name="Equation" r:id="rId12" imgW="13968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§ 17.2.   ОСНОВНИ СВОЙСТВА НА ЯДРАТА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428604"/>
            <a:ext cx="9286908" cy="657224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Изобари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изотопи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масовото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еднакъв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наричат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изобари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гръцки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ισοζ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еднакъв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βαροζ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тегло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принцип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названието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 неточно,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тъй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еднакъв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по-надолу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благодарение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различна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приведената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по-горе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диаграма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Сегре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изобарите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намират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линията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ъгъл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спрямо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осите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Изобари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еднакъв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Z) 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наричат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изотопи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гръцки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ισοζ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еднакъв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τοποζ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място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диаграмата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Сегре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изотопите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намират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вертикалната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линия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Изотопи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2928926" y="1053714"/>
          <a:ext cx="428596" cy="375022"/>
        </p:xfrm>
        <a:graphic>
          <a:graphicData uri="http://schemas.openxmlformats.org/presentationml/2006/ole">
            <p:oleObj spid="_x0000_s72705" name="Equation" r:id="rId3" imgW="228501" imgH="203112" progId="Equation.DSMT4">
              <p:embed/>
            </p:oleObj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3147443" y="4127266"/>
          <a:ext cx="1281681" cy="357190"/>
        </p:xfrm>
        <a:graphic>
          <a:graphicData uri="http://schemas.openxmlformats.org/presentationml/2006/ole">
            <p:oleObj spid="_x0000_s72707" name="Equation" r:id="rId4" imgW="583693" imgH="164957" progId="Equation.DSMT4">
              <p:embed/>
            </p:oleObj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5929322" y="4153108"/>
          <a:ext cx="500066" cy="340045"/>
        </p:xfrm>
        <a:graphic>
          <a:graphicData uri="http://schemas.openxmlformats.org/presentationml/2006/ole">
            <p:oleObj spid="_x0000_s72709" name="Equation" r:id="rId5" imgW="241091" imgH="164957" progId="Equation.DSMT4">
              <p:embed/>
            </p:oleObj>
          </a:graphicData>
        </a:graphic>
      </p:graphicFrame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1768062" y="4520150"/>
          <a:ext cx="1446616" cy="462918"/>
        </p:xfrm>
        <a:graphic>
          <a:graphicData uri="http://schemas.openxmlformats.org/presentationml/2006/ole">
            <p:oleObj spid="_x0000_s72711" name="Equation" r:id="rId6" imgW="711200" imgH="228600" progId="Equation.DSMT4">
              <p:embed/>
            </p:oleObj>
          </a:graphicData>
        </a:graphic>
      </p:graphicFrame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928662" y="6500858"/>
          <a:ext cx="1058874" cy="285728"/>
        </p:xfrm>
        <a:graphic>
          <a:graphicData uri="http://schemas.openxmlformats.org/presentationml/2006/ole">
            <p:oleObj spid="_x0000_s72713" name="Equation" r:id="rId7" imgW="596641" imgH="165028" progId="Equation.DSMT4">
              <p:embed/>
            </p:oleObj>
          </a:graphicData>
        </a:graphic>
      </p:graphicFrame>
      <p:graphicFrame>
        <p:nvGraphicFramePr>
          <p:cNvPr id="72716" name="Object 12"/>
          <p:cNvGraphicFramePr>
            <a:graphicFrameLocks noChangeAspect="1"/>
          </p:cNvGraphicFramePr>
          <p:nvPr/>
        </p:nvGraphicFramePr>
        <p:xfrm>
          <a:off x="3770323" y="6305976"/>
          <a:ext cx="2800461" cy="438333"/>
        </p:xfrm>
        <a:graphic>
          <a:graphicData uri="http://schemas.openxmlformats.org/presentationml/2006/ole">
            <p:oleObj spid="_x0000_s72716" name="Equation" r:id="rId8" imgW="1460160" imgH="228600" progId="Equation.DSMT4">
              <p:embed/>
            </p:oleObj>
          </a:graphicData>
        </a:graphic>
      </p:graphicFrame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17.3.	ЯДРЕНИ СИЛИ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59118"/>
            <a:ext cx="9358378" cy="6572248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Фундаментални 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взаимод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йствия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про-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изтичат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4-те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даментални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гравитационно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слабо.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3969" name="Picture 1" descr="10-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0170" y="1071546"/>
            <a:ext cx="6760429" cy="494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2876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17.3.	ЯДРЕНИ СИЛИ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8104" y="285800"/>
            <a:ext cx="9358378" cy="6643662"/>
          </a:xfrm>
        </p:spPr>
        <p:txBody>
          <a:bodyPr>
            <a:noAutofit/>
          </a:bodyPr>
          <a:lstStyle/>
          <a:p>
            <a:pPr algn="just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Гравитационно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взаимодействие</a:t>
            </a:r>
          </a:p>
          <a:p>
            <a:pPr algn="just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Гравитационните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слаби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играят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важна роля само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случаите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когато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обектът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огромен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определят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структурата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Вселе-ната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звезди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галактики и т.н.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Преносител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гравитацион-ното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гравитонът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наблюдаван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• 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Електромагнитно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взаимодействие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заредените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про-явяват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отблъскване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Огромно разнообразие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дължи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деформации,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агрегатни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химически реакции,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всичко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излъчване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поглъщане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разпространение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мн. др.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удържат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молекулите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отговорни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радиационните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разпадания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елементарните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разпадания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излъчване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фотон) 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възбудените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Преносител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2876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17.3.	ЯДРЕНИ СИЛИ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8104" y="285800"/>
            <a:ext cx="9358378" cy="664366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Възникване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обмяна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породени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взаимодействие,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разгледаме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възникването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обмяна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опитаме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грубичка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аналогия да опишем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младежи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разменящи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топки.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хвърлят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единия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наклонява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назад.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Възникващият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аналогичен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отблъскващи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младежите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измъкват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ръцете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си един от друг,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появяват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4200"/>
              </a:spcBef>
            </a:pPr>
            <a:r>
              <a:rPr lang="bg-BG" sz="2400" dirty="0" smtClean="0"/>
              <a:t>.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4928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7608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1" y="3392314"/>
            <a:ext cx="2857521" cy="353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142876"/>
            <a:ext cx="9286908" cy="3571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§ 17.1. ВЪВЕДЕНИЕ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428604"/>
            <a:ext cx="9787006" cy="6429396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Енергетични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характеристики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атомите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E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порядъка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Убедихме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(за 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атома),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разликата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порядъка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ниска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топлинната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стайна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температ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възбуждат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без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образуват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твърди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тела. 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възбуждане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необходими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условия.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всекидневното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обкръжение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съществуват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нашия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свят само чрез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заряда си, но не и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интересните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 свойства.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Земята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проявяват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дартните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 свойства само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ускорителите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центровете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звездите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обаче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реакции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динамика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играе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роля в Космоса.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която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виждаме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 продукт на яд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реакции,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протичали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звездите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милиарди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35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ts val="35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35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7316140" y="1938634"/>
          <a:ext cx="1339464" cy="357190"/>
        </p:xfrm>
        <a:graphic>
          <a:graphicData uri="http://schemas.openxmlformats.org/presentationml/2006/ole">
            <p:oleObj spid="_x0000_s51201" name="Equation" r:id="rId3" imgW="710891" imgH="190417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17.3.	ЯДРЕНИ СИЛИ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8104" y="285800"/>
            <a:ext cx="9358378" cy="664366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Ядрени сили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бяха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увеличаване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номер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увеличавало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„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“. Но не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на малки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отблъс-кване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привличане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на малки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отблъскване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приличат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гравитационните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 е. 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езони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глуони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обмен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1935 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японският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физик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Юкава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разработва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теория.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Според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взаимодействието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обуславя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около 200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наречени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него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създават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поле, аналогично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създават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електромаг-нитното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взаимодействие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участие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получават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резултати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съвпадат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най-високо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фундаментално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преносителите-частици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глуони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по-лесно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преносители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4200"/>
              </a:spcBef>
            </a:pPr>
            <a:r>
              <a:rPr lang="bg-BG" sz="2400" dirty="0" smtClean="0"/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17.3.	ЯДРЕНИ СИЛИ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8104" y="285800"/>
            <a:ext cx="9358378" cy="664366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Слабо взаимодействие  ‒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промеждутъчни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бозони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Силите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слабото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взаимодействие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елементарни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части-ци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проявяват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-радиоактивността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най-късо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действащите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Макар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наречени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„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слаби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“, 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съвсем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слаби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Тяхната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привидна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слабост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малкия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радиус на действие, а не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действителната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слабост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Преносители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промеждутъчните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и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бозони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4200"/>
              </a:spcBef>
            </a:pPr>
            <a:r>
              <a:rPr lang="bg-BG" sz="2400" dirty="0" smtClean="0"/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3485488"/>
          <a:ext cx="9144001" cy="3301098"/>
        </p:xfrm>
        <a:graphic>
          <a:graphicData uri="http://schemas.openxmlformats.org/drawingml/2006/table">
            <a:tbl>
              <a:tblPr/>
              <a:tblGrid>
                <a:gridCol w="1785919"/>
                <a:gridCol w="1143007"/>
                <a:gridCol w="1714513"/>
                <a:gridCol w="1000132"/>
                <a:gridCol w="1357322"/>
                <a:gridCol w="1214446"/>
                <a:gridCol w="928662"/>
              </a:tblGrid>
              <a:tr h="167304">
                <a:tc rowSpan="2"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Взаимо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">
                        <a:spcBef>
                          <a:spcPts val="13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Интен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">
                        <a:spcBef>
                          <a:spcPts val="13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зитет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Радиус на 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">
                        <a:spcBef>
                          <a:spcPts val="13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действие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228600" marR="226695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Преносители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4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Име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Маса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Заряд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Спин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217"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Гравита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ционно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Голям ~ 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Грави</a:t>
                      </a:r>
                      <a:endParaRPr lang="bg-BG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тон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53"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Ел.-магнитно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Голям ~ 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Фотон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09"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Силно 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Малък ~1fm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Глуон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217"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Слабо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Малък </a:t>
                      </a:r>
                      <a:r>
                        <a:rPr lang="bg-BG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~0,001 </a:t>
                      </a: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fm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254500" algn="r"/>
                        </a:tabLst>
                        <a:defRPr/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80,4,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91,2     </a:t>
                      </a:r>
                      <a:r>
                        <a:rPr lang="bg-BG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GeV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/c</a:t>
                      </a:r>
                      <a:r>
                        <a:rPr lang="bg-BG" sz="18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endParaRPr lang="bg-BG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254500" algn="r"/>
                        </a:tabLs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3081693"/>
            <a:ext cx="66571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254500" algn="r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Четирите типа фундаментални взаимодействия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54500" algn="r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4643438" y="5929330"/>
          <a:ext cx="976319" cy="500066"/>
        </p:xfrm>
        <a:graphic>
          <a:graphicData uri="http://schemas.openxmlformats.org/presentationml/2006/ole">
            <p:oleObj spid="_x0000_s88070" name="Equation" r:id="rId4" imgW="393529" imgH="203112" progId="Equation.DSMT4">
              <p:embed/>
            </p:oleObj>
          </a:graphicData>
        </a:graphic>
      </p:graphicFrame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7215206" y="5950350"/>
          <a:ext cx="785818" cy="477105"/>
        </p:xfrm>
        <a:graphic>
          <a:graphicData uri="http://schemas.openxmlformats.org/presentationml/2006/ole">
            <p:oleObj spid="_x0000_s88072" name="Equation" r:id="rId5" imgW="266353" imgH="164885" progId="Equation.DSMT4">
              <p:embed/>
            </p:oleObj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4877416" y="2581576"/>
          <a:ext cx="568325" cy="469900"/>
        </p:xfrm>
        <a:graphic>
          <a:graphicData uri="http://schemas.openxmlformats.org/presentationml/2006/ole">
            <p:oleObj spid="_x0000_s88073" name="Equation" r:id="rId6" imgW="228600" imgH="190440" progId="Equation.DSMT4">
              <p:embed/>
            </p:oleObj>
          </a:graphicData>
        </a:graphic>
      </p:graphicFrame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5601628" y="2571744"/>
          <a:ext cx="439737" cy="438150"/>
        </p:xfrm>
        <a:graphic>
          <a:graphicData uri="http://schemas.openxmlformats.org/presentationml/2006/ole">
            <p:oleObj spid="_x0000_s88074" name="Equation" r:id="rId7" imgW="1774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17.4.	ЯДРЕНИ МОДЕЛИ ‒ ПРЕСДСТАВА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214338"/>
            <a:ext cx="9429816" cy="664366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Капков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капковия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капка,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която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елек-трически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заредена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несвиваема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ядрена „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течност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Плът-ността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течността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постоянна,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най-близките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теч-ността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всяка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молекула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взаимодейства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близките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обемната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повърхностна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кулонова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Капковият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позволява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точно да се определят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специфичната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деленето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тежките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закономерности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α-разпадането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др. Но той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магнитен момент,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момент;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магическите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числа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голямата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разпространеност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ядра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числа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Въпреки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ограничения си характер с успех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използва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някои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характеристики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17.4.	ЯДРЕНИ МОДЕЛИ ‒ ПРЕСДСТАВА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428676"/>
            <a:ext cx="9429816" cy="6643662"/>
          </a:xfrm>
        </p:spPr>
        <p:txBody>
          <a:bodyPr>
            <a:noAutofit/>
          </a:bodyPr>
          <a:lstStyle/>
          <a:p>
            <a:pPr algn="just">
              <a:lnSpc>
                <a:spcPts val="33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Слоест модел и магически ядра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бъдат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допусне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взаимодействат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главно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обобщено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силово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поле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води до извода,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разположени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енергетични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Аналогична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ситуация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атома – те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33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Максимумите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достигат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2, 8, 20, 50, 82 и 126.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числа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наричат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магически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магически ядра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Експериментът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показва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че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магическите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ядра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имат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сферична форма.</a:t>
            </a: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-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Магическите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ядра (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особено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двойно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магическите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са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по-устойчиви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–</a:t>
            </a: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енергията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им 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свързване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е с 0,5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MeV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 &gt;  от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тази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съседните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: 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Периодичността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магическите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ядра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напомня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периодичното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spc="-20" dirty="0" err="1" smtClean="0">
                <a:solidFill>
                  <a:srgbClr val="000000"/>
                </a:solidFill>
                <a:latin typeface="Times New Roman"/>
              </a:rPr>
              <a:t>измене-ние</a:t>
            </a:r>
            <a:r>
              <a:rPr lang="ru-RU" sz="2400" spc="-20" dirty="0" smtClean="0">
                <a:solidFill>
                  <a:srgbClr val="000000"/>
                </a:solidFill>
                <a:latin typeface="Times New Roman"/>
              </a:rPr>
              <a:t> на </a:t>
            </a:r>
            <a:r>
              <a:rPr lang="ru-RU" sz="2400" spc="-20" dirty="0" err="1" smtClean="0">
                <a:solidFill>
                  <a:srgbClr val="000000"/>
                </a:solidFill>
                <a:latin typeface="Times New Roman"/>
              </a:rPr>
              <a:t>електронната</a:t>
            </a:r>
            <a:r>
              <a:rPr lang="ru-RU" sz="2400" spc="-20" dirty="0" smtClean="0">
                <a:solidFill>
                  <a:srgbClr val="000000"/>
                </a:solidFill>
                <a:latin typeface="Times New Roman"/>
              </a:rPr>
              <a:t> обвивка, </a:t>
            </a:r>
            <a:r>
              <a:rPr lang="ru-RU" sz="2400" spc="-20" dirty="0" err="1" smtClean="0">
                <a:solidFill>
                  <a:srgbClr val="000000"/>
                </a:solidFill>
                <a:latin typeface="Times New Roman"/>
              </a:rPr>
              <a:t>което</a:t>
            </a:r>
            <a:r>
              <a:rPr lang="ru-RU" sz="2400" spc="-20" dirty="0" smtClean="0">
                <a:solidFill>
                  <a:srgbClr val="000000"/>
                </a:solidFill>
                <a:latin typeface="Times New Roman"/>
              </a:rPr>
              <a:t> води до </a:t>
            </a:r>
            <a:r>
              <a:rPr lang="ru-RU" sz="2400" spc="-20" dirty="0" err="1" smtClean="0">
                <a:solidFill>
                  <a:srgbClr val="000000"/>
                </a:solidFill>
                <a:latin typeface="Times New Roman"/>
              </a:rPr>
              <a:t>слоестия</a:t>
            </a:r>
            <a:r>
              <a:rPr lang="ru-RU" sz="2400" spc="-20" dirty="0" smtClean="0">
                <a:solidFill>
                  <a:srgbClr val="000000"/>
                </a:solidFill>
                <a:latin typeface="Times New Roman"/>
              </a:rPr>
              <a:t> характер на атома.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17.4.	ЯДРЕНИ МОДЕЛИ ‒ ПРЕСДСТАВА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285728"/>
            <a:ext cx="9429816" cy="6643662"/>
          </a:xfrm>
        </p:spPr>
        <p:txBody>
          <a:bodyPr>
            <a:noAutofit/>
          </a:bodyPr>
          <a:lstStyle/>
          <a:p>
            <a:pPr algn="just">
              <a:lnSpc>
                <a:spcPts val="33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Периодичност и магически ядра</a:t>
            </a: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1800"/>
              </a:spcBef>
            </a:pPr>
            <a:r>
              <a:rPr lang="bg-BG" sz="2000" i="1" dirty="0" smtClean="0"/>
              <a:t>.</a:t>
            </a:r>
            <a:r>
              <a:rPr lang="bg-BG" sz="2000" dirty="0" smtClean="0"/>
              <a:t>Зависимост на енергията на първото          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Зависимост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необходима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/>
              <a:t>възбудено състояние на ядрата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отделяне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неутрона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000" dirty="0" smtClean="0"/>
          </a:p>
          <a:p>
            <a:pPr algn="l">
              <a:lnSpc>
                <a:spcPts val="33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33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  <a:spcBef>
                <a:spcPts val="1800"/>
              </a:spcBef>
            </a:pPr>
            <a:r>
              <a:rPr lang="ru-RU" sz="2400" dirty="0" smtClean="0"/>
              <a:t>      </a:t>
            </a:r>
          </a:p>
          <a:p>
            <a:pPr algn="just">
              <a:lnSpc>
                <a:spcPts val="3300"/>
              </a:lnSpc>
              <a:spcBef>
                <a:spcPts val="1800"/>
              </a:spcBef>
            </a:pPr>
            <a:r>
              <a:rPr lang="ru-RU" sz="2400" dirty="0" smtClean="0"/>
              <a:t>             </a:t>
            </a:r>
            <a:r>
              <a:rPr lang="ru-RU" sz="2000" dirty="0" err="1" smtClean="0"/>
              <a:t>Енергия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йонизация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някои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(</a:t>
            </a:r>
            <a:r>
              <a:rPr lang="ru-RU" sz="2000" dirty="0" err="1" smtClean="0"/>
              <a:t>експериментални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данни</a:t>
            </a:r>
            <a:r>
              <a:rPr lang="ru-RU" sz="2000" dirty="0" smtClean="0"/>
              <a:t>)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3" y="714356"/>
            <a:ext cx="315134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4" name="Picture 4" descr="10-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857232"/>
            <a:ext cx="464952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5" name="Picture 5" descr="f190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3643314"/>
            <a:ext cx="5429288" cy="297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17.4.	ЯДРЕНИ МОДЕЛИ ‒ ПРЕСДСТАВА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285728"/>
            <a:ext cx="9429816" cy="6643662"/>
          </a:xfrm>
        </p:spPr>
        <p:txBody>
          <a:bodyPr>
            <a:noAutofit/>
          </a:bodyPr>
          <a:lstStyle/>
          <a:p>
            <a:pPr algn="just">
              <a:lnSpc>
                <a:spcPts val="33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Слоест модел</a:t>
            </a:r>
          </a:p>
          <a:p>
            <a:pPr algn="just">
              <a:lnSpc>
                <a:spcPts val="33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допускания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слоестият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сила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най-ниско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възбудените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Най-голямото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постижение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доказаните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енергетични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спин-орбиталното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между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много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по-силно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в него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съшествува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предимно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LS-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връзка.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резултат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обединяват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двойки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съвкупности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четен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сумарен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Слоестият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спина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магнитните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ядрат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много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свойства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реакции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да намерят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обяснение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несферичността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съществените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квадруполни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във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възбудено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въобще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слоестият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неквантовите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характеристики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1800"/>
              </a:spcBef>
            </a:pPr>
            <a:r>
              <a:rPr lang="bg-BG" sz="2000" dirty="0" smtClean="0"/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428604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17.4.	ЯДРЕНИ МОДЕЛИ ‒ ПРЕСДСТАВА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285728"/>
            <a:ext cx="9429816" cy="6643662"/>
          </a:xfrm>
        </p:spPr>
        <p:txBody>
          <a:bodyPr>
            <a:noAutofit/>
          </a:bodyPr>
          <a:lstStyle/>
          <a:p>
            <a:pPr algn="just">
              <a:lnSpc>
                <a:spcPts val="33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Колективен модел</a:t>
            </a:r>
          </a:p>
          <a:p>
            <a:pPr algn="just">
              <a:lnSpc>
                <a:spcPts val="33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Главната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идея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слоестия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независимото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движение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Капковият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предполага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точно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обрат¬ното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тъй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капката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несвиваема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течност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коя да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части¬ца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съгласува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съседните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ѝ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осигу¬рява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описанието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на ограничено множество явления, без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отчита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противоположния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33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Колективният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обединява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капковия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слоестия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него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предполага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периферия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незапълнени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движещи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независимо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потенциалното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породено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сърцевина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запълнени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слоестия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колективния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сърцевината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отчитат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колективните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движение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вибрационни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ротационни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dirty="0" smtClean="0"/>
              <a:t>Колективният модел обяснява от единна гледа точка свойствата, описвани както от капковия модел, така и от слоестия модел.</a:t>
            </a: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1800"/>
              </a:spcBef>
            </a:pPr>
            <a:r>
              <a:rPr lang="bg-BG" sz="2000" dirty="0" smtClean="0"/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3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63577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§ 17.1. ВЪВ</a:t>
            </a:r>
            <a:r>
              <a:rPr lang="bg-BG" sz="2400" b="1" dirty="0" smtClean="0">
                <a:latin typeface="Times New Roman" pitchFamily="18" charset="0"/>
              </a:rPr>
              <a:t>ЕДЕНИЕ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285728"/>
            <a:ext cx="9858444" cy="65008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    •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Вайскопф</a:t>
            </a:r>
            <a:r>
              <a:rPr lang="ru-RU" sz="2400" b="1" i="1" dirty="0" smtClean="0"/>
              <a:t> ( </a:t>
            </a:r>
            <a:r>
              <a:rPr lang="ru-RU" sz="2400" b="1" i="1" dirty="0" err="1" smtClean="0"/>
              <a:t>Problems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of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Nuclear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Struc¬ture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Physics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Today</a:t>
            </a:r>
            <a:r>
              <a:rPr lang="ru-RU" sz="2400" b="1" i="1" dirty="0" smtClean="0"/>
              <a:t>, 14:7. 1961): </a:t>
            </a:r>
          </a:p>
          <a:p>
            <a:pPr>
              <a:spcBef>
                <a:spcPts val="600"/>
              </a:spcBef>
              <a:buNone/>
            </a:pPr>
            <a:r>
              <a:rPr lang="ru-RU" sz="2400" b="1" i="1" dirty="0" smtClean="0"/>
              <a:t>„      </a:t>
            </a:r>
            <a:r>
              <a:rPr lang="ru-RU" sz="2400" dirty="0" smtClean="0"/>
              <a:t>Аз не </a:t>
            </a:r>
            <a:r>
              <a:rPr lang="ru-RU" sz="2400" dirty="0" err="1" smtClean="0"/>
              <a:t>мога</a:t>
            </a:r>
            <a:r>
              <a:rPr lang="ru-RU" sz="2400" dirty="0" smtClean="0"/>
              <a:t> </a:t>
            </a:r>
            <a:r>
              <a:rPr lang="ru-RU" sz="2400" dirty="0" err="1" smtClean="0"/>
              <a:t>по-добре</a:t>
            </a:r>
            <a:r>
              <a:rPr lang="ru-RU" sz="2400" dirty="0" smtClean="0"/>
              <a:t> да </a:t>
            </a:r>
            <a:r>
              <a:rPr lang="ru-RU" sz="2400" dirty="0" err="1" smtClean="0"/>
              <a:t>илюстрирам</a:t>
            </a:r>
            <a:r>
              <a:rPr lang="ru-RU" sz="2400" dirty="0" smtClean="0"/>
              <a:t> </a:t>
            </a:r>
            <a:r>
              <a:rPr lang="ru-RU" sz="2400" dirty="0" err="1" smtClean="0"/>
              <a:t>свързаността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всички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факти</a:t>
            </a:r>
            <a:endParaRPr lang="ru-RU" sz="2400" dirty="0" smtClean="0"/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от </a:t>
            </a:r>
            <a:r>
              <a:rPr lang="ru-RU" sz="2400" dirty="0" err="1" smtClean="0"/>
              <a:t>природата</a:t>
            </a:r>
            <a:r>
              <a:rPr lang="ru-RU" sz="2400" dirty="0" smtClean="0"/>
              <a:t>, </a:t>
            </a:r>
            <a:r>
              <a:rPr lang="ru-RU" sz="2400" dirty="0" err="1" smtClean="0"/>
              <a:t>тясно</a:t>
            </a:r>
            <a:r>
              <a:rPr lang="ru-RU" sz="2400" dirty="0" smtClean="0"/>
              <a:t> </a:t>
            </a:r>
            <a:r>
              <a:rPr lang="ru-RU" sz="2400" dirty="0" err="1" smtClean="0"/>
              <a:t>съединени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със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законите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физиката</a:t>
            </a:r>
            <a:r>
              <a:rPr lang="ru-RU" sz="2400" dirty="0" smtClean="0"/>
              <a:t>, </a:t>
            </a:r>
            <a:r>
              <a:rPr lang="ru-RU" sz="2400" dirty="0" err="1" smtClean="0"/>
              <a:t>освен</a:t>
            </a:r>
            <a:r>
              <a:rPr lang="ru-RU" sz="2400" dirty="0" smtClean="0"/>
              <a:t> по-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сочвайки</a:t>
            </a:r>
            <a:r>
              <a:rPr lang="ru-RU" sz="2400" dirty="0" smtClean="0"/>
              <a:t> </a:t>
            </a:r>
            <a:r>
              <a:rPr lang="ru-RU" sz="2400" dirty="0" err="1" smtClean="0"/>
              <a:t>диаграмата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разпространение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елементите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нашата</a:t>
            </a:r>
            <a:endParaRPr lang="ru-RU" sz="2400" dirty="0" smtClean="0"/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част на </a:t>
            </a:r>
            <a:r>
              <a:rPr lang="ru-RU" sz="2400" dirty="0" err="1" smtClean="0"/>
              <a:t>Вселената</a:t>
            </a:r>
            <a:r>
              <a:rPr lang="ru-RU" sz="2400" dirty="0" smtClean="0"/>
              <a:t>. </a:t>
            </a:r>
            <a:r>
              <a:rPr lang="ru-RU" sz="2400" dirty="0" err="1" smtClean="0"/>
              <a:t>Всеки</a:t>
            </a:r>
            <a:r>
              <a:rPr lang="ru-RU" sz="2400" dirty="0" smtClean="0"/>
              <a:t> максимум и минимум на </a:t>
            </a:r>
            <a:r>
              <a:rPr lang="ru-RU" sz="2400" dirty="0" err="1" smtClean="0"/>
              <a:t>кривaта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съответ-стват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особеност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динамиката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ядрото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запълнен</a:t>
            </a:r>
            <a:r>
              <a:rPr lang="ru-RU" sz="2400" dirty="0" smtClean="0"/>
              <a:t> слой, 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силно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неутронно</a:t>
            </a:r>
            <a:r>
              <a:rPr lang="ru-RU" sz="2400" dirty="0" smtClean="0"/>
              <a:t> сечение или </a:t>
            </a:r>
            <a:r>
              <a:rPr lang="ru-RU" sz="2400" dirty="0" err="1" smtClean="0"/>
              <a:t>ниска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енергия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връзката</a:t>
            </a:r>
            <a:r>
              <a:rPr lang="ru-RU" sz="2400" dirty="0" smtClean="0"/>
              <a:t>… </a:t>
            </a:r>
            <a:r>
              <a:rPr lang="ru-RU" sz="2400" dirty="0" err="1" smtClean="0"/>
              <a:t>Както</a:t>
            </a:r>
            <a:r>
              <a:rPr lang="ru-RU" sz="2400" dirty="0" smtClean="0"/>
              <a:t> и да </a:t>
            </a:r>
            <a:r>
              <a:rPr lang="ru-RU" sz="2400" dirty="0" err="1" smtClean="0"/>
              <a:t>анализираме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природата</a:t>
            </a:r>
            <a:r>
              <a:rPr lang="ru-RU" sz="2400" dirty="0" smtClean="0"/>
              <a:t> – дали е с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изучаването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структурата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ядра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та, дали с </a:t>
            </a:r>
            <a:r>
              <a:rPr lang="ru-RU" sz="2400" dirty="0" err="1" smtClean="0"/>
              <a:t>изследването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макромо</a:t>
            </a:r>
            <a:r>
              <a:rPr lang="ru-RU" sz="2400" dirty="0" smtClean="0"/>
              <a:t>-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лекулите</a:t>
            </a:r>
            <a:r>
              <a:rPr lang="ru-RU" sz="2400" dirty="0" smtClean="0"/>
              <a:t> или на </a:t>
            </a:r>
            <a:r>
              <a:rPr lang="ru-RU" sz="2400" dirty="0" err="1" smtClean="0"/>
              <a:t>елементарните</a:t>
            </a:r>
            <a:r>
              <a:rPr lang="ru-RU" sz="2400" dirty="0" smtClean="0"/>
              <a:t> час--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тици</a:t>
            </a:r>
            <a:r>
              <a:rPr lang="ru-RU" sz="2400" dirty="0" smtClean="0"/>
              <a:t>, или на </a:t>
            </a:r>
            <a:r>
              <a:rPr lang="ru-RU" sz="2400" dirty="0" err="1" smtClean="0"/>
              <a:t>структурата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твърдо</a:t>
            </a:r>
            <a:r>
              <a:rPr lang="ru-RU" sz="2400" dirty="0" smtClean="0"/>
              <a:t>-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то </a:t>
            </a:r>
            <a:r>
              <a:rPr lang="ru-RU" sz="2400" dirty="0" err="1" smtClean="0"/>
              <a:t>тяло</a:t>
            </a:r>
            <a:r>
              <a:rPr lang="ru-RU" sz="2400" dirty="0" smtClean="0"/>
              <a:t> – </a:t>
            </a:r>
            <a:r>
              <a:rPr lang="ru-RU" sz="2400" dirty="0" err="1" smtClean="0"/>
              <a:t>ние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винаги</a:t>
            </a:r>
            <a:r>
              <a:rPr lang="ru-RU" sz="2400" dirty="0" smtClean="0"/>
              <a:t> </a:t>
            </a:r>
            <a:r>
              <a:rPr lang="ru-RU" sz="2400" dirty="0" err="1" smtClean="0"/>
              <a:t>узнаваме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нещо</a:t>
            </a:r>
            <a:endParaRPr lang="ru-RU" sz="2400" dirty="0" smtClean="0"/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  за </a:t>
            </a:r>
            <a:r>
              <a:rPr lang="ru-RU" sz="2400" dirty="0" err="1" smtClean="0"/>
              <a:t>тази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величествена</a:t>
            </a:r>
            <a:r>
              <a:rPr lang="ru-RU" sz="2400" dirty="0" smtClean="0"/>
              <a:t> Вселена.”</a:t>
            </a:r>
            <a:endParaRPr lang="bg-BG" sz="2400" dirty="0" smtClean="0"/>
          </a:p>
          <a:p>
            <a:pPr>
              <a:buNone/>
            </a:pPr>
            <a:r>
              <a:rPr lang="ru-RU" sz="2400" dirty="0" smtClean="0"/>
              <a:t>       </a:t>
            </a: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6802" name="Picture 2" descr="10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286124"/>
            <a:ext cx="4572032" cy="343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24"/>
            <a:ext cx="8229600" cy="571504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§ 17.1. ВЪВЕДЕНИЕ</a:t>
            </a:r>
            <a:b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142852"/>
            <a:ext cx="9858444" cy="6715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    •  </a:t>
            </a:r>
            <a:r>
              <a:rPr lang="ru-RU" sz="2400" b="1" i="1" spc="45" dirty="0" err="1" smtClean="0">
                <a:latin typeface="Times New Roman"/>
                <a:ea typeface="Times New Roman"/>
              </a:rPr>
              <a:t>Електромагнитни</a:t>
            </a:r>
            <a:r>
              <a:rPr lang="ru-RU" sz="2400" b="1" i="1" spc="45" dirty="0" smtClean="0">
                <a:latin typeface="Times New Roman"/>
                <a:ea typeface="Times New Roman"/>
              </a:rPr>
              <a:t> и </a:t>
            </a:r>
            <a:r>
              <a:rPr lang="ru-RU" sz="2400" b="1" i="1" spc="45" dirty="0" err="1" smtClean="0">
                <a:latin typeface="Times New Roman"/>
                <a:ea typeface="Times New Roman"/>
              </a:rPr>
              <a:t>ядрени</a:t>
            </a:r>
            <a:r>
              <a:rPr lang="ru-RU" sz="2400" b="1" i="1" spc="45" dirty="0" smtClean="0">
                <a:latin typeface="Times New Roman"/>
                <a:ea typeface="Times New Roman"/>
              </a:rPr>
              <a:t> </a:t>
            </a:r>
            <a:r>
              <a:rPr lang="ru-RU" sz="2400" b="1" i="1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400" spc="45" dirty="0" smtClean="0">
                <a:latin typeface="Times New Roman"/>
                <a:ea typeface="Times New Roman"/>
              </a:rPr>
              <a:t>– </a:t>
            </a:r>
          </a:p>
          <a:p>
            <a:pPr>
              <a:lnSpc>
                <a:spcPts val="2800"/>
              </a:lnSpc>
              <a:buNone/>
            </a:pPr>
            <a:r>
              <a:rPr lang="ru-RU" sz="2400" spc="45" dirty="0" smtClean="0">
                <a:latin typeface="Times New Roman"/>
                <a:ea typeface="Times New Roman"/>
              </a:rPr>
              <a:t>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Преди</a:t>
            </a:r>
            <a:r>
              <a:rPr lang="ru-RU" sz="2000" spc="45" dirty="0" smtClean="0">
                <a:latin typeface="Times New Roman"/>
                <a:ea typeface="Times New Roman"/>
              </a:rPr>
              <a:t> да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обяснят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свойствата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атомите</a:t>
            </a:r>
            <a:r>
              <a:rPr lang="ru-RU" sz="2000" spc="45" dirty="0" smtClean="0">
                <a:latin typeface="Times New Roman"/>
                <a:ea typeface="Times New Roman"/>
              </a:rPr>
              <a:t>,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са</a:t>
            </a:r>
            <a:r>
              <a:rPr lang="ru-RU" sz="2000" spc="45" dirty="0" smtClean="0">
                <a:latin typeface="Times New Roman"/>
                <a:ea typeface="Times New Roman"/>
              </a:rPr>
              <a:t> били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изследвани</a:t>
            </a:r>
            <a:r>
              <a:rPr lang="ru-RU" sz="2000" spc="45" dirty="0" smtClean="0">
                <a:latin typeface="Times New Roman"/>
                <a:ea typeface="Times New Roman"/>
              </a:rPr>
              <a:t> подробно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действащите</a:t>
            </a:r>
            <a:r>
              <a:rPr lang="ru-RU" sz="2000" b="1" spc="45" dirty="0" smtClean="0">
                <a:latin typeface="Times New Roman"/>
                <a:ea typeface="Times New Roman"/>
              </a:rPr>
              <a:t> на отделен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електрон</a:t>
            </a:r>
            <a:r>
              <a:rPr lang="ru-RU" sz="2000" b="1" spc="45" dirty="0" smtClean="0">
                <a:latin typeface="Times New Roman"/>
                <a:ea typeface="Times New Roman"/>
              </a:rPr>
              <a:t> в атома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електромагнитни</a:t>
            </a:r>
            <a:r>
              <a:rPr lang="ru-RU" sz="2000" b="1" spc="45" dirty="0" smtClean="0">
                <a:latin typeface="Times New Roman"/>
                <a:ea typeface="Times New Roman"/>
              </a:rPr>
              <a:t>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spc="45" dirty="0" smtClean="0">
                <a:latin typeface="Times New Roman"/>
                <a:ea typeface="Times New Roman"/>
              </a:rPr>
              <a:t>. Но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през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време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изясняване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свойствата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ядрата</a:t>
            </a:r>
            <a:r>
              <a:rPr lang="ru-RU" sz="2000" spc="45" dirty="0" smtClean="0">
                <a:latin typeface="Times New Roman"/>
                <a:ea typeface="Times New Roman"/>
              </a:rPr>
              <a:t>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знаело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малко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b="1" spc="45" dirty="0" smtClean="0">
                <a:latin typeface="Times New Roman"/>
                <a:ea typeface="Times New Roman"/>
              </a:rPr>
              <a:t>за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ядрените</a:t>
            </a:r>
            <a:r>
              <a:rPr lang="ru-RU" sz="2000" b="1" spc="45" dirty="0" smtClean="0">
                <a:latin typeface="Times New Roman"/>
                <a:ea typeface="Times New Roman"/>
              </a:rPr>
              <a:t>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b="1" spc="45" dirty="0" smtClean="0">
                <a:latin typeface="Times New Roman"/>
                <a:ea typeface="Times New Roman"/>
              </a:rPr>
              <a:t> м/у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протоните</a:t>
            </a:r>
            <a:r>
              <a:rPr lang="ru-RU" sz="2000" b="1" spc="45" dirty="0" smtClean="0">
                <a:latin typeface="Times New Roman"/>
                <a:ea typeface="Times New Roman"/>
              </a:rPr>
              <a:t> и </a:t>
            </a:r>
            <a:r>
              <a:rPr lang="ru-RU" sz="2000" b="1" spc="45" dirty="0" err="1" smtClean="0">
                <a:latin typeface="Times New Roman"/>
                <a:ea typeface="Times New Roman"/>
              </a:rPr>
              <a:t>неутроните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ru-RU" sz="2000" spc="45" dirty="0" err="1" smtClean="0">
                <a:latin typeface="Times New Roman"/>
                <a:ea typeface="Times New Roman"/>
              </a:rPr>
              <a:t>Въпреки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че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експериментално</a:t>
            </a:r>
            <a:r>
              <a:rPr lang="ru-RU" sz="2000" spc="45" dirty="0" smtClean="0">
                <a:latin typeface="Times New Roman"/>
                <a:ea typeface="Times New Roman"/>
              </a:rPr>
              <a:t> е намерено много за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тези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spc="45" dirty="0" smtClean="0">
                <a:latin typeface="Times New Roman"/>
                <a:ea typeface="Times New Roman"/>
              </a:rPr>
              <a:t>, те не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напълно</a:t>
            </a:r>
            <a:r>
              <a:rPr lang="ru-RU" sz="2000" spc="45" dirty="0" smtClean="0">
                <a:latin typeface="Times New Roman"/>
                <a:ea typeface="Times New Roman"/>
              </a:rPr>
              <a:t> разбрани и е трудно да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състави</a:t>
            </a:r>
            <a:r>
              <a:rPr lang="ru-RU" sz="2000" spc="45" dirty="0" smtClean="0">
                <a:latin typeface="Times New Roman"/>
                <a:ea typeface="Times New Roman"/>
              </a:rPr>
              <a:t> точна теория за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ядрата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Има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няколко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модела</a:t>
            </a:r>
            <a:r>
              <a:rPr lang="ru-RU" sz="2000" spc="45" dirty="0" smtClean="0">
                <a:latin typeface="Times New Roman"/>
                <a:ea typeface="Times New Roman"/>
              </a:rPr>
              <a:t> и </a:t>
            </a:r>
            <a:r>
              <a:rPr lang="ru-RU" sz="2000" spc="45" dirty="0" err="1" smtClean="0">
                <a:latin typeface="Times New Roman"/>
                <a:ea typeface="Times New Roman"/>
              </a:rPr>
              <a:t>елементарни</a:t>
            </a:r>
            <a:r>
              <a:rPr lang="ru-RU" sz="2000" spc="45" dirty="0" smtClean="0">
                <a:latin typeface="Times New Roman"/>
                <a:ea typeface="Times New Roman"/>
              </a:rPr>
              <a:t> теории с ограничена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точност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lnSpc>
                <a:spcPts val="2800"/>
              </a:lnSpc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    •</a:t>
            </a:r>
            <a:r>
              <a:rPr lang="ru-RU" sz="2400" b="1" i="1" spc="45" dirty="0" smtClean="0">
                <a:latin typeface="Times New Roman"/>
                <a:ea typeface="Times New Roman"/>
              </a:rPr>
              <a:t>  До тук за </a:t>
            </a:r>
            <a:r>
              <a:rPr lang="ru-RU" sz="2400" b="1" i="1" spc="45" dirty="0" err="1" smtClean="0">
                <a:latin typeface="Times New Roman"/>
                <a:ea typeface="Times New Roman"/>
              </a:rPr>
              <a:t>ядрата</a:t>
            </a:r>
            <a:endParaRPr lang="ru-RU" sz="2400" b="1" i="1" spc="45" dirty="0" smtClean="0">
              <a:latin typeface="Times New Roman"/>
              <a:ea typeface="Times New Roman"/>
            </a:endParaRPr>
          </a:p>
          <a:p>
            <a:pPr>
              <a:lnSpc>
                <a:spcPts val="2800"/>
              </a:lnSpc>
              <a:buNone/>
            </a:pPr>
            <a:r>
              <a:rPr lang="ru-RU" sz="2000" b="1" i="1" spc="45" dirty="0" smtClean="0">
                <a:latin typeface="Times New Roman"/>
                <a:ea typeface="Times New Roman"/>
              </a:rPr>
              <a:t>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Опитите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Ръдърфорд</a:t>
            </a:r>
            <a:r>
              <a:rPr lang="ru-RU" sz="2000" spc="45" dirty="0" smtClean="0">
                <a:latin typeface="Times New Roman"/>
                <a:ea typeface="Times New Roman"/>
              </a:rPr>
              <a:t> – </a:t>
            </a:r>
            <a:r>
              <a:rPr lang="ru-RU" sz="2000" spc="45" dirty="0" err="1" smtClean="0">
                <a:latin typeface="Times New Roman"/>
                <a:ea typeface="Times New Roman"/>
              </a:rPr>
              <a:t>радиусът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ядрата</a:t>
            </a:r>
            <a:r>
              <a:rPr lang="ru-RU" sz="2000" spc="45" dirty="0" smtClean="0">
                <a:latin typeface="Times New Roman"/>
                <a:ea typeface="Times New Roman"/>
              </a:rPr>
              <a:t> е много </a:t>
            </a:r>
            <a:r>
              <a:rPr lang="ru-RU" sz="2000" spc="45" dirty="0" err="1" smtClean="0">
                <a:latin typeface="Times New Roman"/>
                <a:ea typeface="Times New Roman"/>
              </a:rPr>
              <a:t>малък</a:t>
            </a:r>
            <a:r>
              <a:rPr lang="ru-RU" sz="2000" spc="45" dirty="0" smtClean="0">
                <a:latin typeface="Times New Roman"/>
                <a:ea typeface="Times New Roman"/>
              </a:rPr>
              <a:t> – около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m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ru-RU" sz="2000" spc="45" dirty="0" err="1" smtClean="0">
                <a:latin typeface="Times New Roman"/>
                <a:ea typeface="Times New Roman"/>
              </a:rPr>
              <a:t>Заря-дът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ядрото</a:t>
            </a:r>
            <a:r>
              <a:rPr lang="ru-RU" sz="2000" spc="45" dirty="0" smtClean="0">
                <a:latin typeface="Times New Roman"/>
                <a:ea typeface="Times New Roman"/>
              </a:rPr>
              <a:t> е точно равен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атомния</a:t>
            </a:r>
            <a:r>
              <a:rPr lang="ru-RU" sz="2000" spc="45" dirty="0" smtClean="0">
                <a:latin typeface="Times New Roman"/>
                <a:ea typeface="Times New Roman"/>
              </a:rPr>
              <a:t> номер Z. Той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определя</a:t>
            </a:r>
            <a:r>
              <a:rPr lang="ru-RU" sz="2000" spc="45" dirty="0" smtClean="0">
                <a:latin typeface="Times New Roman"/>
                <a:ea typeface="Times New Roman"/>
              </a:rPr>
              <a:t> от </a:t>
            </a:r>
            <a:r>
              <a:rPr lang="ru-RU" sz="2000" spc="45" dirty="0" err="1" smtClean="0">
                <a:latin typeface="Times New Roman"/>
                <a:ea typeface="Times New Roman"/>
              </a:rPr>
              <a:t>броя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протоните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със</a:t>
            </a:r>
            <a:r>
              <a:rPr lang="ru-RU" sz="2000" spc="45" dirty="0" smtClean="0">
                <a:latin typeface="Times New Roman"/>
                <a:ea typeface="Times New Roman"/>
              </a:rPr>
              <a:t> заряд +</a:t>
            </a:r>
            <a:r>
              <a:rPr lang="ru-RU" sz="2000" i="1" spc="45" dirty="0" smtClean="0">
                <a:latin typeface="Times New Roman"/>
                <a:ea typeface="Times New Roman"/>
              </a:rPr>
              <a:t>е</a:t>
            </a:r>
            <a:r>
              <a:rPr lang="ru-RU" sz="2000" spc="45" dirty="0" smtClean="0">
                <a:latin typeface="Times New Roman"/>
                <a:ea typeface="Times New Roman"/>
              </a:rPr>
              <a:t> ;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следователно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en-US" sz="2000" i="1" spc="45" dirty="0" smtClean="0">
                <a:latin typeface="Times New Roman"/>
                <a:ea typeface="Times New Roman"/>
              </a:rPr>
              <a:t>Z </a:t>
            </a:r>
            <a:r>
              <a:rPr lang="ru-RU" sz="2000" spc="45" dirty="0" smtClean="0">
                <a:latin typeface="Times New Roman"/>
                <a:ea typeface="Times New Roman"/>
              </a:rPr>
              <a:t>е равен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броя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протоните</a:t>
            </a:r>
            <a:r>
              <a:rPr lang="ru-RU" sz="2000" spc="45" dirty="0" smtClean="0">
                <a:latin typeface="Times New Roman"/>
                <a:ea typeface="Times New Roman"/>
              </a:rPr>
              <a:t>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ядрото</a:t>
            </a:r>
            <a:r>
              <a:rPr lang="ru-RU" sz="2000" spc="45" dirty="0" smtClean="0">
                <a:latin typeface="Times New Roman"/>
                <a:ea typeface="Times New Roman"/>
              </a:rPr>
              <a:t>, 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също</a:t>
            </a:r>
            <a:r>
              <a:rPr lang="ru-RU" sz="2000" spc="45" dirty="0" smtClean="0">
                <a:latin typeface="Times New Roman"/>
                <a:ea typeface="Times New Roman"/>
              </a:rPr>
              <a:t> и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броя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електроните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bg-BG" sz="2000" spc="45" dirty="0" smtClean="0">
                <a:latin typeface="Times New Roman"/>
                <a:ea typeface="Times New Roman"/>
              </a:rPr>
              <a:t>Алфа</a:t>
            </a:r>
            <a:r>
              <a:rPr lang="ru-RU" sz="2000" spc="45" dirty="0" smtClean="0">
                <a:latin typeface="Times New Roman"/>
                <a:ea typeface="Times New Roman"/>
              </a:rPr>
              <a:t>-</a:t>
            </a:r>
            <a:r>
              <a:rPr lang="ru-RU" sz="2000" spc="45" dirty="0" err="1" smtClean="0">
                <a:latin typeface="Times New Roman"/>
                <a:ea typeface="Times New Roman"/>
              </a:rPr>
              <a:t>разпадане</a:t>
            </a:r>
            <a:r>
              <a:rPr lang="ru-RU" sz="2000" spc="45" dirty="0" smtClean="0">
                <a:latin typeface="Times New Roman"/>
                <a:ea typeface="Times New Roman"/>
              </a:rPr>
              <a:t>   (§ 10.6) – </a:t>
            </a:r>
            <a:r>
              <a:rPr lang="ru-RU" sz="2000" spc="45" dirty="0" err="1" smtClean="0">
                <a:latin typeface="Times New Roman"/>
                <a:ea typeface="Times New Roman"/>
              </a:rPr>
              <a:t>съществуват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ядрени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привличане</a:t>
            </a:r>
            <a:r>
              <a:rPr lang="ru-RU" sz="2000" spc="45" dirty="0" smtClean="0">
                <a:latin typeface="Times New Roman"/>
                <a:ea typeface="Times New Roman"/>
              </a:rPr>
              <a:t> между </a:t>
            </a:r>
            <a:r>
              <a:rPr lang="ru-RU" sz="2000" spc="45" dirty="0" err="1" smtClean="0">
                <a:latin typeface="Times New Roman"/>
                <a:ea typeface="Times New Roman"/>
              </a:rPr>
              <a:t>α-частицата </a:t>
            </a:r>
            <a:r>
              <a:rPr lang="ru-RU" sz="2000" spc="45" dirty="0" smtClean="0">
                <a:latin typeface="Times New Roman"/>
                <a:ea typeface="Times New Roman"/>
              </a:rPr>
              <a:t>и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ядрото</a:t>
            </a:r>
            <a:r>
              <a:rPr lang="ru-RU" sz="2000" spc="45" dirty="0" smtClean="0">
                <a:latin typeface="Times New Roman"/>
                <a:ea typeface="Times New Roman"/>
              </a:rPr>
              <a:t>. Те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са</a:t>
            </a:r>
            <a:r>
              <a:rPr lang="ru-RU" sz="2000" spc="45" dirty="0" smtClean="0">
                <a:latin typeface="Times New Roman"/>
                <a:ea typeface="Times New Roman"/>
              </a:rPr>
              <a:t> много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по-големи</a:t>
            </a:r>
            <a:r>
              <a:rPr lang="ru-RU" sz="2000" spc="45" dirty="0" smtClean="0">
                <a:latin typeface="Times New Roman"/>
                <a:ea typeface="Times New Roman"/>
              </a:rPr>
              <a:t> от </a:t>
            </a:r>
            <a:r>
              <a:rPr lang="ru-RU" sz="2000" spc="45" dirty="0" err="1" smtClean="0">
                <a:latin typeface="Times New Roman"/>
                <a:ea typeface="Times New Roman"/>
              </a:rPr>
              <a:t>кулоновите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spc="45" dirty="0" smtClean="0">
                <a:latin typeface="Times New Roman"/>
                <a:ea typeface="Times New Roman"/>
              </a:rPr>
              <a:t> и </a:t>
            </a:r>
            <a:r>
              <a:rPr lang="ru-RU" sz="2000" spc="45" dirty="0" err="1" smtClean="0">
                <a:latin typeface="Times New Roman"/>
                <a:ea typeface="Times New Roman"/>
              </a:rPr>
              <a:t>действат</a:t>
            </a:r>
            <a:r>
              <a:rPr lang="ru-RU" sz="2000" spc="45" dirty="0" smtClean="0">
                <a:latin typeface="Times New Roman"/>
                <a:ea typeface="Times New Roman"/>
              </a:rPr>
              <a:t> на малки </a:t>
            </a:r>
            <a:r>
              <a:rPr lang="ru-RU" sz="2000" spc="45" dirty="0" err="1" smtClean="0">
                <a:latin typeface="Times New Roman"/>
                <a:ea typeface="Times New Roman"/>
              </a:rPr>
              <a:t>разстояния</a:t>
            </a:r>
            <a:r>
              <a:rPr lang="ru-RU" sz="2000" spc="45" dirty="0" smtClean="0">
                <a:latin typeface="Times New Roman"/>
                <a:ea typeface="Times New Roman"/>
              </a:rPr>
              <a:t> –        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m</a:t>
            </a:r>
            <a:r>
              <a:rPr lang="ru-RU" sz="2000" spc="45" dirty="0" smtClean="0">
                <a:latin typeface="Times New Roman"/>
                <a:ea typeface="Times New Roman"/>
              </a:rPr>
              <a:t>. (</a:t>
            </a:r>
            <a:r>
              <a:rPr lang="ru-RU" sz="2000" spc="45" dirty="0" err="1" smtClean="0">
                <a:latin typeface="Times New Roman"/>
                <a:ea typeface="Times New Roman"/>
              </a:rPr>
              <a:t>Разсейване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</a:p>
          <a:p>
            <a:pPr>
              <a:lnSpc>
                <a:spcPts val="2800"/>
              </a:lnSpc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протони</a:t>
            </a:r>
            <a:r>
              <a:rPr lang="ru-RU" sz="2000" spc="45" dirty="0" smtClean="0">
                <a:latin typeface="Times New Roman"/>
                <a:ea typeface="Times New Roman"/>
              </a:rPr>
              <a:t> от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протони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показва</a:t>
            </a:r>
            <a:r>
              <a:rPr lang="ru-RU" sz="2000" spc="45" dirty="0" smtClean="0">
                <a:latin typeface="Times New Roman"/>
                <a:ea typeface="Times New Roman"/>
              </a:rPr>
              <a:t>, </a:t>
            </a:r>
            <a:r>
              <a:rPr lang="ru-RU" sz="2000" spc="45" dirty="0" err="1" smtClean="0">
                <a:latin typeface="Times New Roman"/>
                <a:ea typeface="Times New Roman"/>
              </a:rPr>
              <a:t>че</a:t>
            </a:r>
            <a:r>
              <a:rPr lang="ru-RU" sz="2000" spc="45" dirty="0" smtClean="0">
                <a:latin typeface="Times New Roman"/>
                <a:ea typeface="Times New Roman"/>
              </a:rPr>
              <a:t> те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сили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действат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разстояние</a:t>
            </a:r>
            <a:r>
              <a:rPr lang="ru-RU" sz="2000" spc="45" dirty="0" smtClean="0">
                <a:latin typeface="Times New Roman"/>
                <a:ea typeface="Times New Roman"/>
              </a:rPr>
              <a:t>      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m</a:t>
            </a:r>
            <a:r>
              <a:rPr lang="ru-RU" sz="2000" spc="45" dirty="0" smtClean="0"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2800"/>
              </a:lnSpc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Частиците</a:t>
            </a:r>
            <a:r>
              <a:rPr lang="ru-RU" sz="2000" spc="45" dirty="0" smtClean="0">
                <a:latin typeface="Times New Roman"/>
                <a:ea typeface="Times New Roman"/>
              </a:rPr>
              <a:t> в атома (с много малки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изключения</a:t>
            </a:r>
            <a:r>
              <a:rPr lang="ru-RU" sz="2000" spc="45" dirty="0" smtClean="0">
                <a:latin typeface="Times New Roman"/>
                <a:ea typeface="Times New Roman"/>
              </a:rPr>
              <a:t> –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напр. електронът в атома на Н</a:t>
            </a:r>
            <a:r>
              <a:rPr lang="ru-RU" sz="2000" spc="45" dirty="0" smtClean="0">
                <a:latin typeface="Times New Roman"/>
                <a:ea typeface="Times New Roman"/>
              </a:rPr>
              <a:t>) и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ядрото</a:t>
            </a:r>
            <a:r>
              <a:rPr lang="ru-RU" sz="2000" spc="45" dirty="0" smtClean="0">
                <a:latin typeface="Times New Roman"/>
                <a:ea typeface="Times New Roman"/>
              </a:rPr>
              <a:t>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движат</a:t>
            </a:r>
            <a:r>
              <a:rPr lang="ru-RU" sz="2000" spc="45" dirty="0" smtClean="0">
                <a:latin typeface="Times New Roman"/>
                <a:ea typeface="Times New Roman"/>
              </a:rPr>
              <a:t> с </a:t>
            </a:r>
            <a:r>
              <a:rPr lang="ru-RU" sz="2000" spc="45" dirty="0" err="1" smtClean="0">
                <a:latin typeface="Times New Roman"/>
                <a:ea typeface="Times New Roman"/>
              </a:rPr>
              <a:t>релативистки</a:t>
            </a:r>
            <a:r>
              <a:rPr lang="ru-RU" sz="2000" spc="45" dirty="0" smtClean="0">
                <a:latin typeface="Times New Roman"/>
                <a:ea typeface="Times New Roman"/>
              </a:rPr>
              <a:t> скорости. </a:t>
            </a:r>
            <a:r>
              <a:rPr lang="ru-RU" sz="2000" spc="45" dirty="0" err="1" smtClean="0">
                <a:latin typeface="Times New Roman"/>
                <a:ea typeface="Times New Roman"/>
              </a:rPr>
              <a:t>Затова</a:t>
            </a:r>
            <a:r>
              <a:rPr lang="ru-RU" sz="2000" spc="45" dirty="0" smtClean="0">
                <a:latin typeface="Times New Roman"/>
                <a:ea typeface="Times New Roman"/>
              </a:rPr>
              <a:t>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ядрената</a:t>
            </a:r>
            <a:r>
              <a:rPr lang="ru-RU" sz="2000" spc="45" dirty="0" smtClean="0">
                <a:latin typeface="Times New Roman"/>
                <a:ea typeface="Times New Roman"/>
              </a:rPr>
              <a:t> физика се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използва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релативистката</a:t>
            </a:r>
            <a:r>
              <a:rPr lang="ru-RU" sz="2000" spc="45" dirty="0" smtClean="0">
                <a:latin typeface="Times New Roman"/>
                <a:ea typeface="Times New Roman"/>
              </a:rPr>
              <a:t> теория, изложена в гл.1.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                             </a:t>
            </a: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57" name="Rectangle 73"/>
          <p:cNvSpPr>
            <a:spLocks noChangeArrowheads="1"/>
          </p:cNvSpPr>
          <p:nvPr/>
        </p:nvSpPr>
        <p:spPr bwMode="auto">
          <a:xfrm>
            <a:off x="-79742" y="-1916708"/>
            <a:ext cx="950952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6458" name="Rectangle 74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59" name="Rectangle 75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0" name="Rectangle 7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1" name="Rectangle 77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3" name="Rectangle 79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4" name="Rectangle 80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5" name="Rectangle 81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6" name="Rectangle 82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9" name="Rectangle 85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0" name="Rectangle 86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1" name="Rectangle 87"/>
          <p:cNvSpPr>
            <a:spLocks noChangeArrowheads="1"/>
          </p:cNvSpPr>
          <p:nvPr/>
        </p:nvSpPr>
        <p:spPr bwMode="auto">
          <a:xfrm>
            <a:off x="0" y="3381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2" name="Rectangle 88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3" name="Rectangle 89"/>
          <p:cNvSpPr>
            <a:spLocks noChangeArrowheads="1"/>
          </p:cNvSpPr>
          <p:nvPr/>
        </p:nvSpPr>
        <p:spPr bwMode="auto">
          <a:xfrm>
            <a:off x="0" y="389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4" name="Rectangle 90"/>
          <p:cNvSpPr>
            <a:spLocks noChangeArrowheads="1"/>
          </p:cNvSpPr>
          <p:nvPr/>
        </p:nvSpPr>
        <p:spPr bwMode="auto">
          <a:xfrm>
            <a:off x="0" y="41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5" name="Rectangle 91"/>
          <p:cNvSpPr>
            <a:spLocks noChangeArrowheads="1"/>
          </p:cNvSpPr>
          <p:nvPr/>
        </p:nvSpPr>
        <p:spPr bwMode="auto">
          <a:xfrm>
            <a:off x="0" y="441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6" name="Rectangle 92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7" name="Rectangle 93"/>
          <p:cNvSpPr>
            <a:spLocks noChangeArrowheads="1"/>
          </p:cNvSpPr>
          <p:nvPr/>
        </p:nvSpPr>
        <p:spPr bwMode="auto">
          <a:xfrm>
            <a:off x="0" y="498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8" name="Rectangle 94"/>
          <p:cNvSpPr>
            <a:spLocks noChangeArrowheads="1"/>
          </p:cNvSpPr>
          <p:nvPr/>
        </p:nvSpPr>
        <p:spPr bwMode="auto">
          <a:xfrm>
            <a:off x="0" y="527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9" name="Rectangle 95"/>
          <p:cNvSpPr>
            <a:spLocks noChangeArrowheads="1"/>
          </p:cNvSpPr>
          <p:nvPr/>
        </p:nvSpPr>
        <p:spPr bwMode="auto">
          <a:xfrm>
            <a:off x="0" y="557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0" name="Rectangle 96"/>
          <p:cNvSpPr>
            <a:spLocks noChangeArrowheads="1"/>
          </p:cNvSpPr>
          <p:nvPr/>
        </p:nvSpPr>
        <p:spPr bwMode="auto">
          <a:xfrm>
            <a:off x="0" y="586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1" name="Rectangle 97"/>
          <p:cNvSpPr>
            <a:spLocks noChangeArrowheads="1"/>
          </p:cNvSpPr>
          <p:nvPr/>
        </p:nvSpPr>
        <p:spPr bwMode="auto">
          <a:xfrm>
            <a:off x="0" y="6124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2" name="Rectangle 98"/>
          <p:cNvSpPr>
            <a:spLocks noChangeArrowheads="1"/>
          </p:cNvSpPr>
          <p:nvPr/>
        </p:nvSpPr>
        <p:spPr bwMode="auto">
          <a:xfrm>
            <a:off x="0" y="687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5"/>
          <p:cNvGraphicFramePr>
            <a:graphicFrameLocks noChangeAspect="1"/>
          </p:cNvGraphicFramePr>
          <p:nvPr/>
        </p:nvGraphicFramePr>
        <p:xfrm>
          <a:off x="7663290" y="3208212"/>
          <a:ext cx="571472" cy="363664"/>
        </p:xfrm>
        <a:graphic>
          <a:graphicData uri="http://schemas.openxmlformats.org/presentationml/2006/ole">
            <p:oleObj spid="_x0000_s35885" name="Equation" r:id="rId3" imgW="317225" imgH="203024" progId="Equation.DSMT4">
              <p:embed/>
            </p:oleObj>
          </a:graphicData>
        </a:graphic>
      </p:graphicFrame>
      <p:sp>
        <p:nvSpPr>
          <p:cNvPr id="35888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87" name="Object 47"/>
          <p:cNvGraphicFramePr>
            <a:graphicFrameLocks noChangeAspect="1"/>
          </p:cNvGraphicFramePr>
          <p:nvPr/>
        </p:nvGraphicFramePr>
        <p:xfrm>
          <a:off x="5753960" y="5028819"/>
          <a:ext cx="1142968" cy="380989"/>
        </p:xfrm>
        <a:graphic>
          <a:graphicData uri="http://schemas.openxmlformats.org/presentationml/2006/ole">
            <p:oleObj spid="_x0000_s35887" name="Equation" r:id="rId4" imgW="685800" imgH="228600" progId="Equation.DSMT4">
              <p:embed/>
            </p:oleObj>
          </a:graphicData>
        </a:graphic>
      </p:graphicFrame>
      <p:graphicFrame>
        <p:nvGraphicFramePr>
          <p:cNvPr id="35889" name="Object 49"/>
          <p:cNvGraphicFramePr>
            <a:graphicFrameLocks noChangeAspect="1"/>
          </p:cNvGraphicFramePr>
          <p:nvPr/>
        </p:nvGraphicFramePr>
        <p:xfrm>
          <a:off x="7345012" y="5444366"/>
          <a:ext cx="762000" cy="381000"/>
        </p:xfrm>
        <a:graphic>
          <a:graphicData uri="http://schemas.openxmlformats.org/presentationml/2006/ole">
            <p:oleObj spid="_x0000_s35889" name="Equation" r:id="rId5" imgW="4572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358346" cy="5714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§ 17.1. ВЪВЕДЕНИЕ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-142908" y="428604"/>
            <a:ext cx="9429816" cy="22067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spc="45" dirty="0" smtClean="0">
                <a:latin typeface="Times New Roman"/>
                <a:ea typeface="Times New Roman"/>
              </a:rPr>
              <a:t> •  </a:t>
            </a:r>
            <a:r>
              <a:rPr lang="bg-BG" sz="24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Единици в ядрената физика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Единицата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 F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дължина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нарича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ферми:</a:t>
            </a: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Единицата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сечение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реакциите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барн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измерва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електронволт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нейните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килоелектронволт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мегаелектронволт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гигаелектронволт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тераелектронволт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квантовата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физика: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вече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използвахме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единица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основа на            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използват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енергетични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единици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размерност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(и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е удобно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работим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TeV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делени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   :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         За протон                          масата му е                  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         Членът        често се изпуска – масата му е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45" name="Rectangle 49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5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3143240" y="1285860"/>
          <a:ext cx="2196719" cy="357190"/>
        </p:xfrm>
        <a:graphic>
          <a:graphicData uri="http://schemas.openxmlformats.org/presentationml/2006/ole">
            <p:oleObj spid="_x0000_s36879" name="Equation" r:id="rId3" imgW="1168400" imgH="190500" progId="Equation.DSMT4">
              <p:embed/>
            </p:oleObj>
          </a:graphicData>
        </a:graphic>
      </p:graphicFrame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3562350" y="1928813"/>
          <a:ext cx="1684338" cy="377825"/>
        </p:xfrm>
        <a:graphic>
          <a:graphicData uri="http://schemas.openxmlformats.org/presentationml/2006/ole">
            <p:oleObj spid="_x0000_s36881" name="Equation" r:id="rId4" imgW="850680" imgH="190440" progId="Equation.DSMT4">
              <p:embed/>
            </p:oleObj>
          </a:graphicData>
        </a:graphic>
      </p:graphicFrame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1519283" y="3357562"/>
          <a:ext cx="6516957" cy="1214446"/>
        </p:xfrm>
        <a:graphic>
          <a:graphicData uri="http://schemas.openxmlformats.org/presentationml/2006/ole">
            <p:oleObj spid="_x0000_s36883" name="Equation" r:id="rId5" imgW="3632200" imgH="673100" progId="Equation.DSMT4">
              <p:embed/>
            </p:oleObj>
          </a:graphicData>
        </a:graphic>
      </p:graphicFrame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2714612" y="4857760"/>
          <a:ext cx="981075" cy="377825"/>
        </p:xfrm>
        <a:graphic>
          <a:graphicData uri="http://schemas.openxmlformats.org/presentationml/2006/ole">
            <p:oleObj spid="_x0000_s36885" name="Equation" r:id="rId6" imgW="495000" imgH="190440" progId="Equation.DSMT4">
              <p:embed/>
            </p:oleObj>
          </a:graphicData>
        </a:graphic>
      </p:graphicFrame>
      <p:graphicFrame>
        <p:nvGraphicFramePr>
          <p:cNvPr id="36886" name="Object 22"/>
          <p:cNvGraphicFramePr>
            <a:graphicFrameLocks noChangeAspect="1"/>
          </p:cNvGraphicFramePr>
          <p:nvPr/>
        </p:nvGraphicFramePr>
        <p:xfrm>
          <a:off x="7510686" y="5581868"/>
          <a:ext cx="301625" cy="377825"/>
        </p:xfrm>
        <a:graphic>
          <a:graphicData uri="http://schemas.openxmlformats.org/presentationml/2006/ole">
            <p:oleObj spid="_x0000_s36886" name="Equation" r:id="rId7" imgW="152280" imgH="190440" progId="Equation.DSMT4">
              <p:embed/>
            </p:oleObj>
          </a:graphicData>
        </a:graphic>
      </p:graphicFrame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89" name="Object 25"/>
          <p:cNvGraphicFramePr>
            <a:graphicFrameLocks noChangeAspect="1"/>
          </p:cNvGraphicFramePr>
          <p:nvPr/>
        </p:nvGraphicFramePr>
        <p:xfrm>
          <a:off x="71406" y="6000768"/>
          <a:ext cx="2434723" cy="714380"/>
        </p:xfrm>
        <a:graphic>
          <a:graphicData uri="http://schemas.openxmlformats.org/presentationml/2006/ole">
            <p:oleObj spid="_x0000_s36889" name="Equation" r:id="rId8" imgW="1587500" imgH="469900" progId="Equation.DSMT4">
              <p:embed/>
            </p:oleObj>
          </a:graphicData>
        </a:graphic>
      </p:graphicFrame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91" name="Object 27"/>
          <p:cNvGraphicFramePr>
            <a:graphicFrameLocks noChangeAspect="1"/>
          </p:cNvGraphicFramePr>
          <p:nvPr/>
        </p:nvGraphicFramePr>
        <p:xfrm>
          <a:off x="3858666" y="5929330"/>
          <a:ext cx="1927780" cy="419083"/>
        </p:xfrm>
        <a:graphic>
          <a:graphicData uri="http://schemas.openxmlformats.org/presentationml/2006/ole">
            <p:oleObj spid="_x0000_s36891" name="Equation" r:id="rId9" imgW="1091880" imgH="241200" progId="Equation.DSMT4">
              <p:embed/>
            </p:oleObj>
          </a:graphicData>
        </a:graphic>
      </p:graphicFrame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93" name="Object 29"/>
          <p:cNvGraphicFramePr>
            <a:graphicFrameLocks noChangeAspect="1"/>
          </p:cNvGraphicFramePr>
          <p:nvPr/>
        </p:nvGraphicFramePr>
        <p:xfrm>
          <a:off x="7500958" y="5929330"/>
          <a:ext cx="1274697" cy="361951"/>
        </p:xfrm>
        <a:graphic>
          <a:graphicData uri="http://schemas.openxmlformats.org/presentationml/2006/ole">
            <p:oleObj spid="_x0000_s36893" name="Equation" r:id="rId10" imgW="774364" imgH="215806" progId="Equation.DSMT4">
              <p:embed/>
            </p:oleObj>
          </a:graphicData>
        </a:graphic>
      </p:graphicFrame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571868" y="6309318"/>
          <a:ext cx="536575" cy="374650"/>
        </p:xfrm>
        <a:graphic>
          <a:graphicData uri="http://schemas.openxmlformats.org/presentationml/2006/ole">
            <p:oleObj spid="_x0000_s36895" name="Equation" r:id="rId11" imgW="304560" imgH="215640" progId="Equation.DSMT4">
              <p:embed/>
            </p:oleObj>
          </a:graphicData>
        </a:graphic>
      </p:graphicFrame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8186154" y="6398424"/>
          <a:ext cx="982662" cy="277812"/>
        </p:xfrm>
        <a:graphic>
          <a:graphicData uri="http://schemas.openxmlformats.org/presentationml/2006/ole">
            <p:oleObj spid="_x0000_s36896" name="Equation" r:id="rId12" imgW="596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-214338"/>
            <a:ext cx="9358346" cy="4286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ru-RU" sz="2400" b="1" dirty="0" smtClean="0">
                <a:latin typeface="Times New Roman"/>
              </a:rPr>
              <a:t>§ 17.1. ВЪВЕДЕНИЕ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929882" cy="6715148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Главното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развитието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1896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Бекерел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Becquerel)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радиоактивността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урана;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1911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Ръдърфорд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ядро;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1925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Блекет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Blackett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наблюдава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протона;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1928 г. – Дирак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Dirac)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теоретично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намере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него уравнение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позитрона;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1931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Андерсън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Anderson)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позитрона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космичните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лъчи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1931 г. – Паули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Pauli)–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предсказва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съществуването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неутриното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1932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Чадуик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Chadwick)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1932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Кокрофт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Cockroft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Уолтън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Walton)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осъществяват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първо¬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то ядрено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разцепване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изкуствено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ускорени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1934 г. – И. и Ф.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Жолио-Кюри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F. Joliot-Curie)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изкуст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радиоактивност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позитронното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разпадане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1935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Юкава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Jukawa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създава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теория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произхода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предсказва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мезоните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1937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Андерсън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Нидермайер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Nedermayer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мюона 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1942 г. – Ферми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построява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първия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ядрен реактор (на 2.12.1942 г.);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1947 г.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Пауъл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Powell)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мезона;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1953 г. – Райнес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Reines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Коуен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Cowan)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lnSpc>
                <a:spcPts val="2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ват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неутриното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2000"/>
              </a:lnSpc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bg-BG" sz="2000" b="1" i="1" dirty="0" smtClean="0"/>
          </a:p>
          <a:p>
            <a:pPr>
              <a:lnSpc>
                <a:spcPts val="2000"/>
              </a:lnSpc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ru-RU" dirty="0" smtClean="0"/>
          </a:p>
          <a:p>
            <a:pPr>
              <a:lnSpc>
                <a:spcPts val="2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-7146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215502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§ 17.2.	ОСНОВНИ СВОЙСТВА НА ЯДРАТА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214290"/>
            <a:ext cx="9858444" cy="664371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.      •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</a:rPr>
              <a:t>Състав – протон и неутрон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изграждат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атомно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протони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неутро-ните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Протонът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открита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частица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προτοσ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пръв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1919 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Ръдърфорд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осъществява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ядрена реакция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α-частици избиват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Н- атом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атом.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по-късно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той на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атом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протон. 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съдържа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елекрон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неговото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заряда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заряд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Маса-та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протона   е &gt;&gt;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 е почти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1920 г.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облъчването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берилий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α-частици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Боте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Бекер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наблюдавали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проникващо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лъчение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1932 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Чадуик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про-пуска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берилиеви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лъчи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азотосъдържащи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оп-ределя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скоростта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отскачащите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ядра. Той предположил,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лъчи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поток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запазване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сметнал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която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била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близка до     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По-късно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нарекли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неутрон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такъв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онакъв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резултатите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Ч.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нейната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928662" y="3143248"/>
          <a:ext cx="7019445" cy="500066"/>
        </p:xfrm>
        <a:graphic>
          <a:graphicData uri="http://schemas.openxmlformats.org/presentationml/2006/ole">
            <p:oleObj spid="_x0000_s38916" name="Equation" r:id="rId3" imgW="3606800" imgH="254000" progId="Equation.DSMT4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243910" y="5756958"/>
          <a:ext cx="444500" cy="449263"/>
        </p:xfrm>
        <a:graphic>
          <a:graphicData uri="http://schemas.openxmlformats.org/presentationml/2006/ole">
            <p:oleObj spid="_x0000_s38918" name="Equation" r:id="rId4" imgW="228600" imgH="228600" progId="Equation.DSMT4">
              <p:embed/>
            </p:oleObj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911191" y="6429396"/>
          <a:ext cx="6946957" cy="428604"/>
        </p:xfrm>
        <a:graphic>
          <a:graphicData uri="http://schemas.openxmlformats.org/presentationml/2006/ole">
            <p:oleObj spid="_x0000_s38919" name="Equation" r:id="rId5" imgW="3708400" imgH="228600" progId="Equation.DSMT4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7913688" y="6176963"/>
          <a:ext cx="444500" cy="400050"/>
        </p:xfrm>
        <a:graphic>
          <a:graphicData uri="http://schemas.openxmlformats.org/presentationml/2006/ole">
            <p:oleObj spid="_x0000_s38921" name="Equation" r:id="rId6" imgW="228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5715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§ 17.2.	ОСНОВНИ СВОЙСТВА НА ЯДРАТА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428604"/>
            <a:ext cx="9787006" cy="6572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магнитни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свойс-тва.Те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характеризират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магнетон.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свойства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определят от магнетона на Бор                  .  Аналогично 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магнетон  :                   .       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пъти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по-голяма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елек-трона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толкова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пъти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по-малък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магнетон  от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Магнитни-те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съответно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             за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протона.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момент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неутралн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вътрешна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структура и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електрически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заредени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6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разпределение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заряда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2428860" y="1988133"/>
          <a:ext cx="1571636" cy="458093"/>
        </p:xfrm>
        <a:graphic>
          <a:graphicData uri="http://schemas.openxmlformats.org/presentationml/2006/ole">
            <p:oleObj spid="_x0000_s39950" name="Equation" r:id="rId3" imgW="774360" imgH="228600" progId="Equation.DSMT4">
              <p:embed/>
            </p:oleObj>
          </a:graphicData>
        </a:graphic>
      </p:graphicFrame>
      <p:graphicFrame>
        <p:nvGraphicFramePr>
          <p:cNvPr id="39952" name="Object 16"/>
          <p:cNvGraphicFramePr>
            <a:graphicFrameLocks noChangeAspect="1"/>
          </p:cNvGraphicFramePr>
          <p:nvPr/>
        </p:nvGraphicFramePr>
        <p:xfrm>
          <a:off x="5749925" y="1647825"/>
          <a:ext cx="1571625" cy="393700"/>
        </p:xfrm>
        <a:graphic>
          <a:graphicData uri="http://schemas.openxmlformats.org/presentationml/2006/ole">
            <p:oleObj spid="_x0000_s39952" name="Equation" r:id="rId4" imgW="799920" imgH="203040" progId="Equation.DSMT4">
              <p:embed/>
            </p:oleObj>
          </a:graphicData>
        </a:graphic>
      </p:graphicFrame>
      <p:graphicFrame>
        <p:nvGraphicFramePr>
          <p:cNvPr id="39953" name="Object 17"/>
          <p:cNvGraphicFramePr>
            <a:graphicFrameLocks noChangeAspect="1"/>
          </p:cNvGraphicFramePr>
          <p:nvPr/>
        </p:nvGraphicFramePr>
        <p:xfrm>
          <a:off x="4090987" y="1928802"/>
          <a:ext cx="481013" cy="571346"/>
        </p:xfrm>
        <a:graphic>
          <a:graphicData uri="http://schemas.openxmlformats.org/presentationml/2006/ole">
            <p:oleObj spid="_x0000_s39953" name="Equation" r:id="rId5" imgW="190440" imgH="228600" progId="Equation.DSMT4">
              <p:embed/>
            </p:oleObj>
          </a:graphicData>
        </a:graphic>
      </p:graphicFrame>
      <p:graphicFrame>
        <p:nvGraphicFramePr>
          <p:cNvPr id="39955" name="Object 19"/>
          <p:cNvGraphicFramePr>
            <a:graphicFrameLocks noChangeAspect="1"/>
          </p:cNvGraphicFramePr>
          <p:nvPr/>
        </p:nvGraphicFramePr>
        <p:xfrm>
          <a:off x="7215206" y="2428868"/>
          <a:ext cx="406400" cy="357187"/>
        </p:xfrm>
        <a:graphic>
          <a:graphicData uri="http://schemas.openxmlformats.org/presentationml/2006/ole">
            <p:oleObj spid="_x0000_s39955" name="Equation" r:id="rId6" imgW="228600" imgH="203040" progId="Equation.DSMT4">
              <p:embed/>
            </p:oleObj>
          </a:graphicData>
        </a:graphic>
      </p:graphicFrame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4971132" y="2759012"/>
          <a:ext cx="1000132" cy="403900"/>
        </p:xfrm>
        <a:graphic>
          <a:graphicData uri="http://schemas.openxmlformats.org/presentationml/2006/ole">
            <p:oleObj spid="_x0000_s39956" name="Equation" r:id="rId7" imgW="494870" imgH="203024" progId="Equation.DSMT4">
              <p:embed/>
            </p:oleObj>
          </a:graphicData>
        </a:graphic>
      </p:graphicFrame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58" name="Object 22"/>
          <p:cNvGraphicFramePr>
            <a:graphicFrameLocks noChangeAspect="1"/>
          </p:cNvGraphicFramePr>
          <p:nvPr/>
        </p:nvGraphicFramePr>
        <p:xfrm>
          <a:off x="7684171" y="2734284"/>
          <a:ext cx="1031233" cy="393743"/>
        </p:xfrm>
        <a:graphic>
          <a:graphicData uri="http://schemas.openxmlformats.org/presentationml/2006/ole">
            <p:oleObj spid="_x0000_s39958" name="Equation" r:id="rId8" imgW="520474" imgH="203112" progId="Equation.DSMT4">
              <p:embed/>
            </p:oleObj>
          </a:graphicData>
        </a:graphic>
      </p:graphicFrame>
      <p:pic>
        <p:nvPicPr>
          <p:cNvPr id="39960" name="Picture 2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5984" y="4000504"/>
            <a:ext cx="4345866" cy="265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71504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§ 17.2.   ОСНОВНИ СВОЙСТВА НА ЯДРАТА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57222" y="785818"/>
            <a:ext cx="9644130" cy="6286520"/>
          </a:xfrm>
        </p:spPr>
        <p:txBody>
          <a:bodyPr>
            <a:noAutofit/>
          </a:bodyPr>
          <a:lstStyle/>
          <a:p>
            <a:pPr>
              <a:lnSpc>
                <a:spcPts val="33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•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Нуклиди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Съставът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две цели числа: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зарядово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число Z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масово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число 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33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                   От КМ знаем,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Ζ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съвпада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номера на атома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периодичната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система – 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физико-химичните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свойства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зависят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главно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заряда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почти не зависят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33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наричат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ядрата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означението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символите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същите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съответните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символа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долу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отляво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отбелязва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горе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отляво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Например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един нуклид е различен,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неутроните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бъде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равен или различен.</a:t>
            </a:r>
          </a:p>
          <a:p>
            <a:pPr>
              <a:lnSpc>
                <a:spcPts val="33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33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24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r>
              <a:rPr lang="en-US" dirty="0" smtClean="0"/>
              <a:t> </a:t>
            </a:r>
            <a:fld id="{2ADFFEBF-AC71-420D-9A36-DFCB78D0D21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20"/>
          <p:cNvGraphicFramePr>
            <a:graphicFrameLocks noChangeAspect="1"/>
          </p:cNvGraphicFramePr>
          <p:nvPr/>
        </p:nvGraphicFramePr>
        <p:xfrm>
          <a:off x="2428860" y="2333278"/>
          <a:ext cx="1425436" cy="361678"/>
        </p:xfrm>
        <a:graphic>
          <a:graphicData uri="http://schemas.openxmlformats.org/presentationml/2006/ole">
            <p:oleObj spid="_x0000_s40980" name="Equation" r:id="rId3" imgW="634449" imgH="164957" progId="Equation.DSMT4">
              <p:embed/>
            </p:oleObj>
          </a:graphicData>
        </a:graphic>
      </p:graphicFrame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82" name="Object 22"/>
          <p:cNvGraphicFramePr>
            <a:graphicFrameLocks noChangeAspect="1"/>
          </p:cNvGraphicFramePr>
          <p:nvPr/>
        </p:nvGraphicFramePr>
        <p:xfrm>
          <a:off x="4429124" y="5357826"/>
          <a:ext cx="4000528" cy="387148"/>
        </p:xfrm>
        <a:graphic>
          <a:graphicData uri="http://schemas.openxmlformats.org/presentationml/2006/ole">
            <p:oleObj spid="_x0000_s40982" name="Equation" r:id="rId4" imgW="2362200" imgH="228600" progId="Equation.DSMT4">
              <p:embed/>
            </p:oleObj>
          </a:graphicData>
        </a:graphic>
      </p:graphicFrame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1965</TotalTime>
  <Words>3592</Words>
  <PresentationFormat>On-screen Show (4:3)</PresentationFormat>
  <Paragraphs>587</Paragraphs>
  <Slides>26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times-template</vt:lpstr>
      <vt:lpstr>Equation</vt:lpstr>
      <vt:lpstr>АТОМНО ЯДРО  (ЛЕКЦИЯ 12; Гл. 17)</vt:lpstr>
      <vt:lpstr>§ 17.1. ВЪВЕДЕНИЕ  </vt:lpstr>
      <vt:lpstr>§ 17.1. ВЪВЕДЕНИЕ </vt:lpstr>
      <vt:lpstr>§ 17.1. ВЪВЕДЕНИЕ </vt:lpstr>
      <vt:lpstr>§ 17.1. ВЪВЕДЕНИЕ</vt:lpstr>
      <vt:lpstr> § 17.1. ВЪВЕДЕНИЕ</vt:lpstr>
      <vt:lpstr>§ 17.2. ОСНОВНИ СВОЙСТВА НА ЯДРАТА</vt:lpstr>
      <vt:lpstr>§ 17.2. ОСНОВНИ СВОЙСТВА НА ЯДРАТА</vt:lpstr>
      <vt:lpstr> § 17.2.   ОСНОВНИ СВОЙСТВА НА ЯДРАТА</vt:lpstr>
      <vt:lpstr>   § 17.2.   ОСНОВНИ СВОЙСТВА НА ЯДРАТА</vt:lpstr>
      <vt:lpstr>§ 17.2.   ОСНОВНИ СВОЙСТВА НА ЯДРАТА</vt:lpstr>
      <vt:lpstr>§ 17.2.   ОСНОВНИ СВОЙСТВА НА ЯДРАТА </vt:lpstr>
      <vt:lpstr> 17.2.   ОСНОВНИ СВОЙСТВА НА ЯДРАТАТЕ </vt:lpstr>
      <vt:lpstr> 17.2.   ОСНОВНИ СВОЙСТВА НА ЯДРАТАТЕ </vt:lpstr>
      <vt:lpstr> 17.2.   ОСНОВНИ СВОЙСТВА НА ЯДРАТАТЕ </vt:lpstr>
      <vt:lpstr>§ 17.2.   ОСНОВНИ СВОЙСТВА НА ЯДРАТА</vt:lpstr>
      <vt:lpstr>§ 17.3. ЯДРЕНИ СИЛИ </vt:lpstr>
      <vt:lpstr>§ 17.3. ЯДРЕНИ СИЛИ  </vt:lpstr>
      <vt:lpstr>§ 17.3. ЯДРЕНИ СИЛИ  </vt:lpstr>
      <vt:lpstr>§ 17.3. ЯДРЕНИ СИЛИ </vt:lpstr>
      <vt:lpstr>§ 17.3. ЯДРЕНИ СИЛИ </vt:lpstr>
      <vt:lpstr>§ 17.4. ЯДРЕНИ МОДЕЛИ ‒ ПРЕСДСТАВА</vt:lpstr>
      <vt:lpstr>§ 17.4. ЯДРЕНИ МОДЕЛИ ‒ ПРЕСДСТАВА</vt:lpstr>
      <vt:lpstr>§ 17.4. ЯДРЕНИ МОДЕЛИ ‒ ПРЕСДСТАВА</vt:lpstr>
      <vt:lpstr>§ 17.4. ЯДРЕНИ МОДЕЛИ ‒ ПРЕСДСТАВА</vt:lpstr>
      <vt:lpstr>§ 17.4. ЯДРЕНИ МОДЕЛИ ‒ ПРЕСДСТАВА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2017-04-18T17:20:41Z</dcterms:created>
  <dcterms:modified xsi:type="dcterms:W3CDTF">2017-05-02T06:03:33Z</dcterms:modified>
</cp:coreProperties>
</file>