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97" r:id="rId3"/>
    <p:sldId id="277" r:id="rId4"/>
    <p:sldId id="278" r:id="rId5"/>
    <p:sldId id="302" r:id="rId6"/>
    <p:sldId id="305" r:id="rId7"/>
    <p:sldId id="300" r:id="rId8"/>
    <p:sldId id="299" r:id="rId9"/>
    <p:sldId id="298" r:id="rId10"/>
    <p:sldId id="308" r:id="rId11"/>
    <p:sldId id="288" r:id="rId12"/>
    <p:sldId id="310" r:id="rId13"/>
    <p:sldId id="311" r:id="rId14"/>
    <p:sldId id="31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475" autoAdjust="0"/>
  </p:normalViewPr>
  <p:slideViewPr>
    <p:cSldViewPr>
      <p:cViewPr>
        <p:scale>
          <a:sx n="100" d="100"/>
          <a:sy n="100" d="100"/>
        </p:scale>
        <p:origin x="-28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3" Type="http://schemas.openxmlformats.org/officeDocument/2006/relationships/image" Target="../media/image10.wmf"/><Relationship Id="rId21" Type="http://schemas.openxmlformats.org/officeDocument/2006/relationships/image" Target="../media/image28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" Type="http://schemas.openxmlformats.org/officeDocument/2006/relationships/image" Target="../media/image9.wmf"/><Relationship Id="rId16" Type="http://schemas.openxmlformats.org/officeDocument/2006/relationships/image" Target="../media/image23.wmf"/><Relationship Id="rId20" Type="http://schemas.openxmlformats.org/officeDocument/2006/relationships/image" Target="../media/image27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24" Type="http://schemas.openxmlformats.org/officeDocument/2006/relationships/image" Target="../media/image31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23" Type="http://schemas.openxmlformats.org/officeDocument/2006/relationships/image" Target="../media/image30.wmf"/><Relationship Id="rId10" Type="http://schemas.openxmlformats.org/officeDocument/2006/relationships/image" Target="../media/image17.wmf"/><Relationship Id="rId19" Type="http://schemas.openxmlformats.org/officeDocument/2006/relationships/image" Target="../media/image26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Relationship Id="rId22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0E15-61CB-4223-B7A7-EE0FE6B73EBD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535-1B5B-47A9-B95D-005A0821466A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7950-34D4-406D-AB84-2AFFF38ED119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69FB-0626-4CE4-BD7C-6496C10C5BC3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9F6C-6163-4AD5-9389-6BE40729DE98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6240-B780-461C-9B70-6E652F80A9C3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8597-7798-4519-817E-AC9D0C00A844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80B-2D64-40AF-AE7F-F4FF1CD5EDB0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95B0-B671-45FF-9C8F-1AF743CC4974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7D63-7932-490E-B725-9AE24A888C2C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8F7E-EBFA-48E5-BC5D-0B5E6037F736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BC48-4F4F-45B0-A4DB-A589122D2FB7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7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81.emf"/><Relationship Id="rId4" Type="http://schemas.openxmlformats.org/officeDocument/2006/relationships/oleObject" Target="../embeddings/oleObject7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oleObject" Target="../embeddings/oleObject75.bin"/><Relationship Id="rId7" Type="http://schemas.openxmlformats.org/officeDocument/2006/relationships/image" Target="../media/image8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image" Target="../media/image9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9.bin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20.bin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7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6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2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5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e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64.emf"/><Relationship Id="rId9" Type="http://schemas.openxmlformats.org/officeDocument/2006/relationships/oleObject" Target="../embeddings/oleObject6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5.e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10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13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500330"/>
            <a:ext cx="9715568" cy="5786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§ </a:t>
            </a:r>
            <a:r>
              <a:rPr lang="ru-RU" sz="2400" b="1" dirty="0" smtClean="0"/>
              <a:t>13</a:t>
            </a:r>
            <a:r>
              <a:rPr lang="en-US" sz="2400" b="1" dirty="0" smtClean="0"/>
              <a:t>.</a:t>
            </a:r>
            <a:r>
              <a:rPr lang="ru-RU" sz="2400" b="1" dirty="0" smtClean="0"/>
              <a:t>1  </a:t>
            </a:r>
            <a:r>
              <a:rPr lang="en-US" sz="2400" b="1" dirty="0" err="1" smtClean="0"/>
              <a:t>Спин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Спинови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матрици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функции</a:t>
            </a:r>
            <a:endParaRPr lang="en-US" sz="24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§ </a:t>
            </a:r>
            <a:r>
              <a:rPr lang="ru-RU" sz="2400" b="1" dirty="0" smtClean="0"/>
              <a:t>13.2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Събиране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моменти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импулса</a:t>
            </a:r>
            <a:r>
              <a:rPr lang="en-US" sz="2400" b="1" dirty="0" smtClean="0"/>
              <a:t> в </a:t>
            </a:r>
            <a:r>
              <a:rPr lang="en-US" sz="2400" b="1" dirty="0" err="1" smtClean="0"/>
              <a:t>квантовата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механика</a:t>
            </a:r>
            <a:endParaRPr lang="en-US" sz="24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§ </a:t>
            </a:r>
            <a:r>
              <a:rPr lang="ru-RU" sz="2400" b="1" dirty="0" smtClean="0"/>
              <a:t>13.3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Пълен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момент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електрона</a:t>
            </a:r>
            <a:endParaRPr lang="en-US" sz="24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2400" b="1" i="1" dirty="0" smtClean="0"/>
              <a:t> </a:t>
            </a:r>
            <a:r>
              <a:rPr lang="en-US" sz="2400" b="1" dirty="0" smtClean="0"/>
              <a:t>§ </a:t>
            </a:r>
            <a:r>
              <a:rPr lang="ru-RU" sz="2400" b="1" dirty="0" smtClean="0"/>
              <a:t>13.4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Понятие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de-DE" sz="2400" b="1" i="1" dirty="0" smtClean="0"/>
              <a:t> LS</a:t>
            </a:r>
            <a:r>
              <a:rPr lang="en-US" sz="2400" b="1" dirty="0" smtClean="0"/>
              <a:t>- и</a:t>
            </a:r>
            <a:r>
              <a:rPr lang="de-DE" sz="2400" b="1" i="1" dirty="0" smtClean="0"/>
              <a:t> JJ</a:t>
            </a:r>
            <a:r>
              <a:rPr lang="en-US" sz="2400" b="1" dirty="0" smtClean="0"/>
              <a:t>-</a:t>
            </a:r>
            <a:r>
              <a:rPr lang="en-US" sz="2400" b="1" dirty="0" err="1" smtClean="0"/>
              <a:t>връзка</a:t>
            </a:r>
            <a:endParaRPr lang="en-US" sz="2400" b="1" dirty="0" smtClean="0"/>
          </a:p>
          <a:p>
            <a:pPr>
              <a:lnSpc>
                <a:spcPct val="150000"/>
              </a:lnSpc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•</a:t>
            </a: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погледнем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по-широко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принципа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суперпозицията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гледнаточка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линейната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алгебра.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1115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13.3.   ПЪЛЕН МОМЕНТ НА ЕЛЕКТРОНА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 fontScale="85000" lnSpcReduction="20000"/>
          </a:bodyPr>
          <a:lstStyle/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вантови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електрон</a:t>
            </a: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пектр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ален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терм</a:t>
            </a: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буквеното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означение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орбиталното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т.н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28669"/>
            <a:ext cx="9111061" cy="434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963348" y="5500702"/>
          <a:ext cx="822965" cy="571504"/>
        </p:xfrm>
        <a:graphic>
          <a:graphicData uri="http://schemas.openxmlformats.org/presentationml/2006/ole">
            <p:oleObj spid="_x0000_s67587" name="Equation" r:id="rId4" imgW="342751" imgH="241195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785818"/>
          </a:xfrm>
        </p:spPr>
        <p:txBody>
          <a:bodyPr>
            <a:noAutofit/>
          </a:bodyPr>
          <a:lstStyle/>
          <a:p>
            <a:r>
              <a:rPr lang="bg-BG" sz="2400" b="1" cap="all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13.3.   ПЪЛЕН МОМЕНТ НА ЕЛЕКТРОНА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357166"/>
            <a:ext cx="9644130" cy="6215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⁪•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и р-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еле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трони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екторни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диаграм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Термовете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 състоянията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квантови числа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са </a:t>
            </a:r>
            <a:r>
              <a:rPr lang="bg-BG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bg-BG" sz="2400" baseline="-25000" dirty="0" smtClean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bg-BG" sz="2400" baseline="-25000" dirty="0" smtClean="0">
                <a:latin typeface="Times New Roman" pitchFamily="18" charset="0"/>
                <a:cs typeface="Times New Roman" pitchFamily="18" charset="0"/>
              </a:rPr>
              <a:t>3/2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42860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31"/>
          <p:cNvGraphicFramePr>
            <a:graphicFrameLocks noChangeAspect="1"/>
          </p:cNvGraphicFramePr>
          <p:nvPr/>
        </p:nvGraphicFramePr>
        <p:xfrm>
          <a:off x="2469635" y="785794"/>
          <a:ext cx="3399336" cy="1143008"/>
        </p:xfrm>
        <a:graphic>
          <a:graphicData uri="http://schemas.openxmlformats.org/presentationml/2006/ole">
            <p:oleObj spid="_x0000_s29727" name="Equation" r:id="rId3" imgW="2184400" imgH="736600" progId="Equation.DSMT4">
              <p:embed/>
            </p:oleObj>
          </a:graphicData>
        </a:graphic>
      </p:graphicFrame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1306998" y="2067726"/>
          <a:ext cx="6051084" cy="1289836"/>
        </p:xfrm>
        <a:graphic>
          <a:graphicData uri="http://schemas.openxmlformats.org/presentationml/2006/ole">
            <p:oleObj spid="_x0000_s29729" name="Equation" r:id="rId4" imgW="3619440" imgH="774360" progId="Equation.DSMT4">
              <p:embed/>
            </p:oleObj>
          </a:graphicData>
        </a:graphic>
      </p:graphicFrame>
      <p:pic>
        <p:nvPicPr>
          <p:cNvPr id="29731" name="Picture 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396245"/>
            <a:ext cx="3714776" cy="3390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732" name="Object 36"/>
          <p:cNvGraphicFramePr>
            <a:graphicFrameLocks noChangeAspect="1"/>
          </p:cNvGraphicFramePr>
          <p:nvPr/>
        </p:nvGraphicFramePr>
        <p:xfrm>
          <a:off x="2193925" y="4286250"/>
          <a:ext cx="1995488" cy="612775"/>
        </p:xfrm>
        <a:graphic>
          <a:graphicData uri="http://schemas.openxmlformats.org/presentationml/2006/ole">
            <p:oleObj spid="_x0000_s29732" name="Equation" r:id="rId6" imgW="119376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13.4.   ПОНЯТИЕ ЗА </a:t>
            </a:r>
            <a:r>
              <a:rPr lang="ru-RU" sz="2400" b="1" i="1" dirty="0" smtClean="0">
                <a:latin typeface="Times New Roman" pitchFamily="18" charset="0"/>
              </a:rPr>
              <a:t>LS</a:t>
            </a:r>
            <a:r>
              <a:rPr lang="ru-RU" sz="2400" b="1" dirty="0" smtClean="0">
                <a:latin typeface="Times New Roman" pitchFamily="18" charset="0"/>
              </a:rPr>
              <a:t>- И </a:t>
            </a:r>
            <a:r>
              <a:rPr lang="ru-RU" sz="2400" b="1" i="1" dirty="0" smtClean="0">
                <a:latin typeface="Times New Roman" pitchFamily="18" charset="0"/>
              </a:rPr>
              <a:t>JJ</a:t>
            </a:r>
            <a:r>
              <a:rPr lang="ru-RU" sz="2400" b="1" dirty="0" smtClean="0">
                <a:latin typeface="Times New Roman" pitchFamily="18" charset="0"/>
              </a:rPr>
              <a:t>-ВРЪЗКА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142852"/>
            <a:ext cx="9858444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Събиране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моментите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b="1" i="1" dirty="0" err="1" smtClean="0">
                <a:latin typeface="Times New Roman" pitchFamily="18" charset="0"/>
                <a:cs typeface="Times New Roman" pitchFamily="18" charset="0"/>
              </a:rPr>
              <a:t>многоелектронен</a:t>
            </a: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 атом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g-BG" sz="2200" spc="-10" dirty="0" smtClean="0">
                <a:latin typeface="Times New Roman" pitchFamily="18" charset="0"/>
                <a:cs typeface="Times New Roman" pitchFamily="18" charset="0"/>
              </a:rPr>
              <a:t>В атома на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bg-BG" sz="2200" spc="-10" dirty="0" smtClean="0">
                <a:latin typeface="Times New Roman" pitchFamily="18" charset="0"/>
                <a:cs typeface="Times New Roman" pitchFamily="18" charset="0"/>
              </a:rPr>
              <a:t> с 2 електрона има 4 механичните моменти:  на единия елек-трон и  на другия. Сумата им определя пълния момент. В КЛМ сумирането на  моментите не зависи от реда на събирането. В КМ поради пространственото </a:t>
            </a:r>
            <a:r>
              <a:rPr lang="bg-BG" sz="2200" spc="-10" dirty="0" err="1" smtClean="0">
                <a:latin typeface="Times New Roman" pitchFamily="18" charset="0"/>
                <a:cs typeface="Times New Roman" pitchFamily="18" charset="0"/>
              </a:rPr>
              <a:t>квантуване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g-BG" sz="2200" spc="-10" dirty="0" smtClean="0">
                <a:latin typeface="Times New Roman" pitchFamily="18" charset="0"/>
                <a:cs typeface="Times New Roman" pitchFamily="18" charset="0"/>
              </a:rPr>
              <a:t> резултатът зависи от реда, а той се определя от взаимодействието.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endParaRPr lang="bg-BG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Ако енергията на взаимодействие е малка, орбиталното движение на всеки един практически е несмутено от другия. Тогава се събират орбиталният и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спиновият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момент на  всеки от електроните и общият момент е сума от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пъл-ните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им моменти:</a:t>
            </a:r>
            <a:endParaRPr lang="bg-BG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g-BG" sz="2400" dirty="0" smtClean="0"/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Ако взаимодействието е силно, орбиталните и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спиновите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момен-ти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се обединяват поотделно в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орбиталенн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спинов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момент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пълният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момент е сума от тях:</a:t>
            </a:r>
          </a:p>
          <a:p>
            <a:pPr>
              <a:spcBef>
                <a:spcPts val="1200"/>
              </a:spcBef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2357422" y="3350097"/>
          <a:ext cx="2477081" cy="650407"/>
        </p:xfrm>
        <a:graphic>
          <a:graphicData uri="http://schemas.openxmlformats.org/presentationml/2006/ole">
            <p:oleObj spid="_x0000_s68609" name="Equation" r:id="rId3" imgW="1701800" imgH="444500" progId="Equation.DSMT4">
              <p:embed/>
            </p:oleObj>
          </a:graphicData>
        </a:graphic>
      </p:graphicFrame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0" y="5357830"/>
          <a:ext cx="2493962" cy="642938"/>
        </p:xfrm>
        <a:graphic>
          <a:graphicData uri="http://schemas.openxmlformats.org/presentationml/2006/ole">
            <p:oleObj spid="_x0000_s68611" name="Equation" r:id="rId4" imgW="1739880" imgH="444240" progId="Equation.DSMT4">
              <p:embed/>
            </p:oleObj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4902200" y="3519488"/>
          <a:ext cx="4010025" cy="280987"/>
        </p:xfrm>
        <a:graphic>
          <a:graphicData uri="http://schemas.openxmlformats.org/presentationml/2006/ole">
            <p:oleObj spid="_x0000_s68613" name="Equation" r:id="rId5" imgW="2755800" imgH="190440" progId="Equation.DSMT4">
              <p:embed/>
            </p:oleObj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71406" y="5996012"/>
          <a:ext cx="3694113" cy="933450"/>
        </p:xfrm>
        <a:graphic>
          <a:graphicData uri="http://schemas.openxmlformats.org/presentationml/2006/ole">
            <p:oleObj spid="_x0000_s68615" name="Equation" r:id="rId6" imgW="2577960" imgH="647640" progId="Equation.DSMT4">
              <p:embed/>
            </p:oleObj>
          </a:graphicData>
        </a:graphic>
      </p:graphicFrame>
      <p:pic>
        <p:nvPicPr>
          <p:cNvPr id="6861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496" y="4126880"/>
            <a:ext cx="5286412" cy="280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436552" y="2000250"/>
          <a:ext cx="2778126" cy="333375"/>
        </p:xfrm>
        <a:graphic>
          <a:graphicData uri="http://schemas.openxmlformats.org/presentationml/2006/ole">
            <p:oleObj spid="_x0000_s68617" name="Equation" r:id="rId8" imgW="15872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4"/>
            <a:ext cx="8458200" cy="7858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13.4.   ПОНЯТИЕ ЗА </a:t>
            </a:r>
            <a:r>
              <a:rPr lang="ru-RU" sz="2400" b="1" i="1" dirty="0" smtClean="0">
                <a:latin typeface="Times New Roman" pitchFamily="18" charset="0"/>
              </a:rPr>
              <a:t>LS</a:t>
            </a:r>
            <a:r>
              <a:rPr lang="ru-RU" sz="2400" b="1" dirty="0" smtClean="0">
                <a:latin typeface="Times New Roman" pitchFamily="18" charset="0"/>
              </a:rPr>
              <a:t>- И </a:t>
            </a:r>
            <a:r>
              <a:rPr lang="ru-RU" sz="2400" b="1" i="1" dirty="0" smtClean="0">
                <a:latin typeface="Times New Roman" pitchFamily="18" charset="0"/>
              </a:rPr>
              <a:t>JJ</a:t>
            </a:r>
            <a:r>
              <a:rPr lang="ru-RU" sz="2400" b="1" dirty="0" smtClean="0">
                <a:latin typeface="Times New Roman" pitchFamily="18" charset="0"/>
              </a:rPr>
              <a:t>-ВРЪЗКА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LS-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връзка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единия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в р-, а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другия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в d-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ъстояние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14346" y="785794"/>
            <a:ext cx="9358346" cy="6357958"/>
          </a:xfrm>
        </p:spPr>
        <p:txBody>
          <a:bodyPr>
            <a:normAutofit/>
          </a:bodyPr>
          <a:lstStyle/>
          <a:p>
            <a:pPr algn="l"/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90488" y="1285863"/>
          <a:ext cx="8310562" cy="428625"/>
        </p:xfrm>
        <a:graphic>
          <a:graphicData uri="http://schemas.openxmlformats.org/presentationml/2006/ole">
            <p:oleObj spid="_x0000_s72705" name="Equation" r:id="rId3" imgW="3860640" imgH="203040" progId="Equation.DSMT4">
              <p:embed/>
            </p:oleObj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528638" y="1904993"/>
          <a:ext cx="7548562" cy="452437"/>
        </p:xfrm>
        <a:graphic>
          <a:graphicData uri="http://schemas.openxmlformats.org/presentationml/2006/ole">
            <p:oleObj spid="_x0000_s72709" name="Equation" r:id="rId4" imgW="3327120" imgH="203040" progId="Equation.DSMT4">
              <p:embed/>
            </p:oleObj>
          </a:graphicData>
        </a:graphic>
      </p:graphicFrame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1785918" y="2714620"/>
          <a:ext cx="5608934" cy="1357322"/>
        </p:xfrm>
        <a:graphic>
          <a:graphicData uri="http://schemas.openxmlformats.org/presentationml/2006/ole">
            <p:oleObj spid="_x0000_s72711" name="Equation" r:id="rId5" imgW="2679700" imgH="647700" progId="Equation.DSMT4">
              <p:embed/>
            </p:oleObj>
          </a:graphicData>
        </a:graphic>
      </p:graphicFrame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1989138" y="4500563"/>
          <a:ext cx="5299075" cy="1285875"/>
        </p:xfrm>
        <a:graphic>
          <a:graphicData uri="http://schemas.openxmlformats.org/presentationml/2006/ole">
            <p:oleObj spid="_x0000_s72713" name="Equation" r:id="rId6" imgW="2984400" imgH="723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13.4.   ПОНЯТИЕ ЗА </a:t>
            </a:r>
            <a:r>
              <a:rPr lang="ru-RU" sz="2400" b="1" i="1" dirty="0" smtClean="0">
                <a:latin typeface="Times New Roman" pitchFamily="18" charset="0"/>
              </a:rPr>
              <a:t>LS</a:t>
            </a:r>
            <a:r>
              <a:rPr lang="ru-RU" sz="2400" b="1" dirty="0" smtClean="0">
                <a:latin typeface="Times New Roman" pitchFamily="18" charset="0"/>
              </a:rPr>
              <a:t>- И </a:t>
            </a:r>
            <a:r>
              <a:rPr lang="ru-RU" sz="2400" b="1" i="1" dirty="0" smtClean="0">
                <a:latin typeface="Times New Roman" pitchFamily="18" charset="0"/>
              </a:rPr>
              <a:t>JJ</a:t>
            </a:r>
            <a:r>
              <a:rPr lang="ru-RU" sz="2400" b="1" dirty="0" smtClean="0">
                <a:latin typeface="Times New Roman" pitchFamily="18" charset="0"/>
              </a:rPr>
              <a:t>-ВРЪЗКА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9286908" cy="6429396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Векторен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LS-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връзката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термовете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bg-BG" sz="2400" dirty="0" smtClean="0"/>
              <a:t>Н</a:t>
            </a:r>
            <a:r>
              <a:rPr lang="en-US" sz="2400" dirty="0" smtClean="0"/>
              <a:t>а </a:t>
            </a:r>
            <a:r>
              <a:rPr lang="en-US" sz="2400" dirty="0" err="1" smtClean="0"/>
              <a:t>фигурата</a:t>
            </a:r>
            <a:r>
              <a:rPr lang="en-US" sz="2400" dirty="0" smtClean="0"/>
              <a:t> </a:t>
            </a:r>
            <a:r>
              <a:rPr lang="en-US" sz="2400" dirty="0" err="1" smtClean="0"/>
              <a:t>термовете</a:t>
            </a:r>
            <a:r>
              <a:rPr lang="bg-BG" sz="2400" dirty="0" smtClean="0"/>
              <a:t>                  </a:t>
            </a:r>
            <a:r>
              <a:rPr lang="en-US" sz="2400" dirty="0" err="1" smtClean="0"/>
              <a:t>са</a:t>
            </a:r>
            <a:r>
              <a:rPr lang="en-US" sz="2400" dirty="0" smtClean="0"/>
              <a:t> </a:t>
            </a:r>
            <a:r>
              <a:rPr lang="en-US" sz="2400" dirty="0" err="1" smtClean="0"/>
              <a:t>получени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при</a:t>
            </a:r>
            <a:r>
              <a:rPr lang="en-US" sz="2400" dirty="0" smtClean="0"/>
              <a:t> </a:t>
            </a:r>
            <a:r>
              <a:rPr lang="en-US" sz="2400" dirty="0" err="1" smtClean="0"/>
              <a:t>една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съща</a:t>
            </a:r>
            <a:r>
              <a:rPr lang="en-US" sz="2400" dirty="0" smtClean="0"/>
              <a:t> </a:t>
            </a:r>
            <a:r>
              <a:rPr lang="bg-BG" sz="2400" dirty="0" smtClean="0"/>
              <a:t>о</a:t>
            </a:r>
            <a:r>
              <a:rPr lang="en-US" sz="2400" dirty="0" err="1" smtClean="0"/>
              <a:t>риен</a:t>
            </a:r>
            <a:r>
              <a:rPr lang="bg-BG" sz="2400" dirty="0" smtClean="0"/>
              <a:t>-</a:t>
            </a:r>
            <a:r>
              <a:rPr lang="en-US" sz="2400" dirty="0" err="1" smtClean="0"/>
              <a:t>тация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b="1" dirty="0" smtClean="0"/>
              <a:t> L</a:t>
            </a:r>
            <a:r>
              <a:rPr lang="en-US" sz="2400" dirty="0" smtClean="0"/>
              <a:t> (</a:t>
            </a:r>
            <a:r>
              <a:rPr lang="en-US" sz="2400" i="1" dirty="0" smtClean="0"/>
              <a:t>т =</a:t>
            </a:r>
            <a:r>
              <a:rPr lang="en-US" sz="2400" dirty="0" smtClean="0"/>
              <a:t> 2),</a:t>
            </a:r>
            <a:r>
              <a:rPr lang="bg-BG" sz="2400" dirty="0" smtClean="0"/>
              <a:t> а        </a:t>
            </a:r>
            <a:r>
              <a:rPr lang="en-US" sz="2400" dirty="0" smtClean="0"/>
              <a:t> – </a:t>
            </a:r>
            <a:r>
              <a:rPr lang="en-US" sz="2400" dirty="0" err="1" smtClean="0"/>
              <a:t>при</a:t>
            </a:r>
            <a:r>
              <a:rPr lang="en-US" sz="2400" dirty="0" smtClean="0"/>
              <a:t> </a:t>
            </a:r>
            <a:r>
              <a:rPr lang="en-US" sz="2400" dirty="0" err="1" smtClean="0"/>
              <a:t>друга</a:t>
            </a:r>
            <a:r>
              <a:rPr lang="en-US" sz="2400" dirty="0" smtClean="0"/>
              <a:t> </a:t>
            </a:r>
            <a:r>
              <a:rPr lang="en-US" sz="2400" dirty="0" err="1" smtClean="0"/>
              <a:t>ориентация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b="1" dirty="0" smtClean="0"/>
              <a:t>L</a:t>
            </a:r>
            <a:r>
              <a:rPr lang="en-US" sz="2400" dirty="0" smtClean="0"/>
              <a:t> (с </a:t>
            </a:r>
            <a:r>
              <a:rPr lang="en-US" sz="2400" i="1" dirty="0" smtClean="0"/>
              <a:t>т =</a:t>
            </a:r>
            <a:r>
              <a:rPr lang="en-US" sz="2400" dirty="0" smtClean="0"/>
              <a:t> 1). </a:t>
            </a:r>
            <a:r>
              <a:rPr lang="en-US" sz="2400" dirty="0" err="1" smtClean="0"/>
              <a:t>Термът</a:t>
            </a:r>
            <a:endParaRPr lang="bg-BG" sz="2400" dirty="0" smtClean="0"/>
          </a:p>
          <a:p>
            <a:pPr algn="l"/>
            <a:r>
              <a:rPr lang="bg-BG" sz="2400" dirty="0" smtClean="0"/>
              <a:t>        </a:t>
            </a:r>
            <a:r>
              <a:rPr lang="en-US" sz="2400" dirty="0" err="1" smtClean="0"/>
              <a:t>може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получи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при</a:t>
            </a:r>
            <a:r>
              <a:rPr lang="en-US" sz="2400" dirty="0" smtClean="0"/>
              <a:t> </a:t>
            </a:r>
            <a:r>
              <a:rPr lang="en-US" sz="2400" i="1" dirty="0" smtClean="0"/>
              <a:t>т =</a:t>
            </a:r>
            <a:r>
              <a:rPr lang="en-US" sz="2400" dirty="0" smtClean="0"/>
              <a:t> 2 - </a:t>
            </a:r>
            <a:r>
              <a:rPr lang="en-US" sz="2400" dirty="0" err="1" smtClean="0"/>
              <a:t>тогава</a:t>
            </a:r>
            <a:r>
              <a:rPr lang="en-US" sz="2400" dirty="0" smtClean="0"/>
              <a:t> </a:t>
            </a:r>
            <a:r>
              <a:rPr lang="en-US" sz="2400" dirty="0" err="1" smtClean="0"/>
              <a:t>векторът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спина</a:t>
            </a:r>
            <a:r>
              <a:rPr lang="en-US" sz="2400" dirty="0" smtClean="0"/>
              <a:t> </a:t>
            </a:r>
            <a:r>
              <a:rPr lang="en-US" sz="2400" dirty="0" err="1" smtClean="0"/>
              <a:t>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нулева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проекция</a:t>
            </a:r>
            <a:r>
              <a:rPr lang="en-US" sz="2400" dirty="0" smtClean="0"/>
              <a:t>, </a:t>
            </a:r>
            <a:r>
              <a:rPr lang="en-US" sz="2400" dirty="0" err="1" smtClean="0"/>
              <a:t>т.е</a:t>
            </a:r>
            <a:r>
              <a:rPr lang="en-US" sz="2400" dirty="0" smtClean="0"/>
              <a:t>.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т</a:t>
            </a:r>
            <a:r>
              <a:rPr lang="en-US" sz="2400" i="1" baseline="-25000" dirty="0" err="1" smtClean="0"/>
              <a:t>s</a:t>
            </a:r>
            <a:r>
              <a:rPr lang="en-US" sz="2400" i="1" dirty="0" smtClean="0"/>
              <a:t> =</a:t>
            </a:r>
            <a:r>
              <a:rPr lang="en-US" sz="2400" dirty="0" smtClean="0"/>
              <a:t> 0.</a:t>
            </a:r>
            <a:r>
              <a:rPr lang="bg-BG" sz="2400" dirty="0" smtClean="0"/>
              <a:t>     </a:t>
            </a:r>
            <a:r>
              <a:rPr lang="en-US" sz="2400" dirty="0" smtClean="0"/>
              <a:t> 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000892" y="500042"/>
          <a:ext cx="1369668" cy="404828"/>
        </p:xfrm>
        <a:graphic>
          <a:graphicData uri="http://schemas.openxmlformats.org/presentationml/2006/ole">
            <p:oleObj spid="_x0000_s73731" name="Equation" r:id="rId3" imgW="634680" imgH="190440" progId="Equation.DSMT4">
              <p:embed/>
            </p:oleObj>
          </a:graphicData>
        </a:graphic>
      </p:graphicFrame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3206" y="1285860"/>
            <a:ext cx="579072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3746" name="Object 18"/>
          <p:cNvGraphicFramePr>
            <a:graphicFrameLocks noChangeAspect="1"/>
          </p:cNvGraphicFramePr>
          <p:nvPr/>
        </p:nvGraphicFramePr>
        <p:xfrm>
          <a:off x="3143240" y="4881575"/>
          <a:ext cx="1068388" cy="404813"/>
        </p:xfrm>
        <a:graphic>
          <a:graphicData uri="http://schemas.openxmlformats.org/presentationml/2006/ole">
            <p:oleObj spid="_x0000_s73746" name="Equation" r:id="rId5" imgW="495000" imgH="190440" progId="Equation.DSMT4">
              <p:embed/>
            </p:oleObj>
          </a:graphicData>
        </a:graphic>
      </p:graphicFrame>
      <p:graphicFrame>
        <p:nvGraphicFramePr>
          <p:cNvPr id="73747" name="Object 19"/>
          <p:cNvGraphicFramePr>
            <a:graphicFrameLocks noChangeAspect="1"/>
          </p:cNvGraphicFramePr>
          <p:nvPr/>
        </p:nvGraphicFramePr>
        <p:xfrm>
          <a:off x="2643174" y="5219716"/>
          <a:ext cx="492125" cy="404812"/>
        </p:xfrm>
        <a:graphic>
          <a:graphicData uri="http://schemas.openxmlformats.org/presentationml/2006/ole">
            <p:oleObj spid="_x0000_s73747" name="Equation" r:id="rId6" imgW="228600" imgH="190440" progId="Equation.DSMT4">
              <p:embed/>
            </p:oleObj>
          </a:graphicData>
        </a:graphic>
      </p:graphicFrame>
      <p:graphicFrame>
        <p:nvGraphicFramePr>
          <p:cNvPr id="73748" name="Object 20"/>
          <p:cNvGraphicFramePr>
            <a:graphicFrameLocks noChangeAspect="1"/>
          </p:cNvGraphicFramePr>
          <p:nvPr/>
        </p:nvGraphicFramePr>
        <p:xfrm>
          <a:off x="142844" y="5715016"/>
          <a:ext cx="492125" cy="404813"/>
        </p:xfrm>
        <a:graphic>
          <a:graphicData uri="http://schemas.openxmlformats.org/presentationml/2006/ole">
            <p:oleObj spid="_x0000_s73748" name="Equation" r:id="rId7" imgW="22860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286908" cy="14287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СПИН. СПИНОВИ МАТРИЦИ И ФУНКЦИИ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4808" y="428628"/>
            <a:ext cx="9606030" cy="6572272"/>
          </a:xfrm>
        </p:spPr>
        <p:txBody>
          <a:bodyPr>
            <a:noAutofit/>
          </a:bodyPr>
          <a:lstStyle/>
          <a:p>
            <a:r>
              <a:rPr lang="en-US" sz="2400" b="1" i="1" dirty="0" err="1" smtClean="0"/>
              <a:t>Опит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на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Щерн</a:t>
            </a:r>
            <a:r>
              <a:rPr lang="en-US" sz="2400" b="1" i="1" dirty="0" smtClean="0"/>
              <a:t> и </a:t>
            </a:r>
            <a:r>
              <a:rPr lang="en-US" sz="2400" b="1" i="1" dirty="0" err="1" smtClean="0"/>
              <a:t>Герлах</a:t>
            </a:r>
            <a:r>
              <a:rPr lang="en-US" sz="2400" b="1" i="1" dirty="0" smtClean="0"/>
              <a:t> и </a:t>
            </a:r>
            <a:r>
              <a:rPr lang="en-US" sz="2400" b="1" i="1" dirty="0" err="1" smtClean="0"/>
              <a:t>дублетни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линии</a:t>
            </a:r>
            <a:endParaRPr lang="en-US" sz="2400" b="1" i="1" dirty="0" smtClean="0"/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en-US" sz="2400" b="1" dirty="0" err="1" smtClean="0"/>
              <a:t>Експеримент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Щерн</a:t>
            </a:r>
            <a:r>
              <a:rPr lang="bg-BG" sz="2400" b="1" dirty="0" smtClean="0"/>
              <a:t>–</a:t>
            </a:r>
            <a:r>
              <a:rPr lang="en-US" sz="2400" b="1" dirty="0" err="1" smtClean="0"/>
              <a:t>Герла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</a:t>
            </a:r>
            <a:r>
              <a:rPr lang="en-US" sz="2400" dirty="0" err="1" smtClean="0"/>
              <a:t>След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преминаването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сно</a:t>
            </a:r>
            <a:r>
              <a:rPr lang="bg-BG" sz="2400" dirty="0" smtClean="0"/>
              <a:t>па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</a:t>
            </a:r>
            <a:r>
              <a:rPr lang="en-US" sz="2400" dirty="0" err="1" smtClean="0"/>
              <a:t>през</a:t>
            </a:r>
            <a:r>
              <a:rPr lang="en-US" sz="2400" dirty="0" smtClean="0"/>
              <a:t> </a:t>
            </a:r>
            <a:r>
              <a:rPr lang="en-US" sz="2400" dirty="0" err="1" smtClean="0"/>
              <a:t>нееднородно</a:t>
            </a:r>
            <a:r>
              <a:rPr lang="en-US" sz="2400" dirty="0" smtClean="0"/>
              <a:t> </a:t>
            </a:r>
            <a:r>
              <a:rPr lang="en-US" sz="2400" dirty="0" err="1" smtClean="0"/>
              <a:t>магнит</a:t>
            </a:r>
            <a:r>
              <a:rPr lang="bg-BG" sz="2400" dirty="0" smtClean="0"/>
              <a:t>но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</a:t>
            </a:r>
            <a:r>
              <a:rPr lang="en-US" sz="2400" dirty="0" err="1" smtClean="0"/>
              <a:t>поле</a:t>
            </a:r>
            <a:r>
              <a:rPr lang="en-US" sz="2400" dirty="0" smtClean="0"/>
              <a:t> </a:t>
            </a:r>
            <a:r>
              <a:rPr lang="en-US" sz="2400" dirty="0" err="1" smtClean="0"/>
              <a:t>върху</a:t>
            </a:r>
            <a:r>
              <a:rPr lang="en-US" sz="2400" dirty="0" smtClean="0"/>
              <a:t> </a:t>
            </a:r>
            <a:r>
              <a:rPr lang="en-US" sz="2400" dirty="0" err="1" smtClean="0"/>
              <a:t>екрана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наб</a:t>
            </a:r>
            <a:r>
              <a:rPr lang="bg-BG" sz="2400" dirty="0" err="1" smtClean="0"/>
              <a:t>люда</a:t>
            </a:r>
            <a:r>
              <a:rPr lang="bg-BG" sz="2400" dirty="0" smtClean="0"/>
              <a:t>-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</a:t>
            </a:r>
            <a:r>
              <a:rPr lang="en-US" sz="2400" dirty="0" err="1" smtClean="0"/>
              <a:t>ват</a:t>
            </a:r>
            <a:r>
              <a:rPr lang="en-US" sz="2400" dirty="0" smtClean="0"/>
              <a:t> </a:t>
            </a:r>
            <a:r>
              <a:rPr lang="en-US" sz="2400" dirty="0" err="1" smtClean="0"/>
              <a:t>две</a:t>
            </a:r>
            <a:r>
              <a:rPr lang="en-US" sz="2400" dirty="0" smtClean="0"/>
              <a:t> </a:t>
            </a:r>
            <a:r>
              <a:rPr lang="en-US" sz="2400" dirty="0" err="1" smtClean="0"/>
              <a:t>ярки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разделени</a:t>
            </a:r>
            <a:r>
              <a:rPr lang="bg-BG" sz="2400" dirty="0" smtClean="0"/>
              <a:t> </a:t>
            </a:r>
            <a:r>
              <a:rPr lang="en-US" sz="2400" dirty="0" err="1" smtClean="0"/>
              <a:t>иви</a:t>
            </a:r>
            <a:r>
              <a:rPr lang="bg-BG" sz="2400" dirty="0" err="1" smtClean="0"/>
              <a:t>ци</a:t>
            </a:r>
            <a:r>
              <a:rPr lang="bg-BG" sz="2400" dirty="0" smtClean="0"/>
              <a:t>.</a:t>
            </a:r>
          </a:p>
          <a:p>
            <a:pPr>
              <a:buNone/>
            </a:pPr>
            <a:r>
              <a:rPr lang="bg-BG" sz="2400" dirty="0" smtClean="0"/>
              <a:t>                                                                       </a:t>
            </a:r>
            <a:r>
              <a:rPr lang="en-US" sz="2400" dirty="0" smtClean="0"/>
              <a:t> </a:t>
            </a:r>
            <a:r>
              <a:rPr lang="bg-BG" sz="2400" dirty="0" smtClean="0"/>
              <a:t>     </a:t>
            </a:r>
            <a:r>
              <a:rPr lang="en-US" sz="2400" dirty="0" err="1" smtClean="0"/>
              <a:t>Ясно</a:t>
            </a:r>
            <a:r>
              <a:rPr lang="en-US" sz="2400" dirty="0" smtClean="0"/>
              <a:t> е, </a:t>
            </a:r>
            <a:r>
              <a:rPr lang="en-US" sz="2400" dirty="0" err="1" smtClean="0"/>
              <a:t>че</a:t>
            </a:r>
            <a:r>
              <a:rPr lang="en-US" sz="2400" dirty="0" smtClean="0"/>
              <a:t> </a:t>
            </a:r>
            <a:r>
              <a:rPr lang="en-US" sz="2400" dirty="0" err="1" smtClean="0"/>
              <a:t>нещо</a:t>
            </a:r>
            <a:r>
              <a:rPr lang="en-US" sz="2400" dirty="0" smtClean="0"/>
              <a:t> </a:t>
            </a:r>
            <a:r>
              <a:rPr lang="en-US" sz="2400" dirty="0" err="1" smtClean="0"/>
              <a:t>не</a:t>
            </a:r>
            <a:r>
              <a:rPr lang="en-US" sz="2400" dirty="0" smtClean="0"/>
              <a:t> е </a:t>
            </a:r>
            <a:r>
              <a:rPr lang="en-US" sz="2400" dirty="0" err="1" smtClean="0"/>
              <a:t>отчетено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en-US" sz="2400" dirty="0" smtClean="0"/>
              <a:t>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dirty="0" smtClean="0"/>
              <a:t>Още един експериментален факт потвърждава това съмнение. </a:t>
            </a:r>
          </a:p>
          <a:p>
            <a:pPr>
              <a:buNone/>
            </a:pPr>
            <a:r>
              <a:rPr lang="ru-RU" sz="2400" dirty="0" err="1" smtClean="0"/>
              <a:t>Чувствителната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апаратура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показва</a:t>
            </a:r>
            <a:r>
              <a:rPr lang="ru-RU" sz="2400" dirty="0" smtClean="0"/>
              <a:t>, </a:t>
            </a:r>
            <a:r>
              <a:rPr lang="ru-RU" sz="2400" dirty="0" err="1" smtClean="0"/>
              <a:t>че</a:t>
            </a:r>
            <a:r>
              <a:rPr lang="ru-RU" sz="2400" dirty="0" smtClean="0"/>
              <a:t> много от </a:t>
            </a:r>
            <a:r>
              <a:rPr lang="ru-RU" sz="2400" dirty="0" err="1" smtClean="0"/>
              <a:t>спектралните</a:t>
            </a:r>
            <a:r>
              <a:rPr lang="ru-RU" sz="2400" dirty="0" smtClean="0"/>
              <a:t> линии </a:t>
            </a:r>
            <a:r>
              <a:rPr lang="ru-RU" sz="2400" dirty="0" err="1" smtClean="0"/>
              <a:t>са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дублетни</a:t>
            </a:r>
            <a:r>
              <a:rPr lang="ru-RU" sz="2400" dirty="0" smtClean="0"/>
              <a:t>. Вместо </a:t>
            </a:r>
            <a:r>
              <a:rPr lang="ru-RU" sz="2400" dirty="0" err="1" smtClean="0"/>
              <a:t>линията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Лайман</a:t>
            </a:r>
            <a:r>
              <a:rPr lang="ru-RU" sz="2400" dirty="0" smtClean="0"/>
              <a:t> </a:t>
            </a:r>
            <a:r>
              <a:rPr lang="ru-RU" sz="2400" dirty="0" err="1" smtClean="0"/>
              <a:t>наблюдаваме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двойна</a:t>
            </a:r>
            <a:r>
              <a:rPr lang="ru-RU" sz="2400" dirty="0" smtClean="0"/>
              <a:t> линия.</a:t>
            </a:r>
          </a:p>
          <a:p>
            <a:pPr>
              <a:buNone/>
            </a:pPr>
            <a:r>
              <a:rPr lang="ru-RU" sz="2400" dirty="0" err="1" smtClean="0"/>
              <a:t>Преходът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първото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възбудено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ниво</a:t>
            </a:r>
            <a:r>
              <a:rPr lang="ru-RU" sz="2400" dirty="0" smtClean="0"/>
              <a:t> на </a:t>
            </a:r>
            <a:r>
              <a:rPr lang="en-US" sz="2400" dirty="0" smtClean="0"/>
              <a:t>Na </a:t>
            </a:r>
            <a:r>
              <a:rPr lang="ru-RU" sz="2400" dirty="0" err="1" smtClean="0"/>
              <a:t>към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основното</a:t>
            </a:r>
            <a:r>
              <a:rPr lang="ru-RU" sz="2400" dirty="0" smtClean="0"/>
              <a:t> (            ) во-</a:t>
            </a:r>
          </a:p>
          <a:p>
            <a:pPr>
              <a:buNone/>
            </a:pPr>
            <a:r>
              <a:rPr lang="ru-RU" sz="2400" dirty="0" err="1" smtClean="0"/>
              <a:t>ди</a:t>
            </a:r>
            <a:r>
              <a:rPr lang="ru-RU" sz="2400" dirty="0" smtClean="0"/>
              <a:t> не до </a:t>
            </a:r>
            <a:r>
              <a:rPr lang="ru-RU" sz="2400" dirty="0" err="1" smtClean="0"/>
              <a:t>една</a:t>
            </a:r>
            <a:r>
              <a:rPr lang="ru-RU" sz="2400" dirty="0" smtClean="0"/>
              <a:t> линия, а до </a:t>
            </a:r>
            <a:r>
              <a:rPr lang="ru-RU" sz="2400" dirty="0" err="1" smtClean="0"/>
              <a:t>известния</a:t>
            </a:r>
            <a:r>
              <a:rPr lang="ru-RU" sz="2400" dirty="0" smtClean="0"/>
              <a:t> </a:t>
            </a:r>
            <a:r>
              <a:rPr lang="ru-RU" sz="2400" dirty="0" err="1" smtClean="0"/>
              <a:t>жълт</a:t>
            </a:r>
            <a:r>
              <a:rPr lang="ru-RU" sz="2400" dirty="0" smtClean="0"/>
              <a:t> дублет от две близки спек-</a:t>
            </a:r>
          </a:p>
          <a:p>
            <a:pPr>
              <a:buNone/>
            </a:pPr>
            <a:r>
              <a:rPr lang="ru-RU" sz="2400" dirty="0" err="1" smtClean="0"/>
              <a:t>трални</a:t>
            </a:r>
            <a:r>
              <a:rPr lang="ru-RU" sz="2400" dirty="0" smtClean="0"/>
              <a:t> линии: 5890 Å и 5896 Å. </a:t>
            </a:r>
            <a:r>
              <a:rPr lang="ru-RU" sz="2400" dirty="0" err="1" smtClean="0"/>
              <a:t>Разстоянието</a:t>
            </a:r>
            <a:r>
              <a:rPr lang="ru-RU" sz="2400" dirty="0" smtClean="0"/>
              <a:t> между </a:t>
            </a:r>
            <a:r>
              <a:rPr lang="ru-RU" sz="2400" dirty="0" err="1" smtClean="0"/>
              <a:t>тях</a:t>
            </a:r>
            <a:r>
              <a:rPr lang="ru-RU" sz="2400" dirty="0" smtClean="0"/>
              <a:t>  е много </a:t>
            </a:r>
            <a:r>
              <a:rPr lang="ru-RU" sz="2400" dirty="0" err="1" smtClean="0"/>
              <a:t>малко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в сравнение с </a:t>
            </a:r>
            <a:r>
              <a:rPr lang="ru-RU" sz="2400" dirty="0" err="1" smtClean="0"/>
              <a:t>дължината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вълната</a:t>
            </a:r>
            <a:r>
              <a:rPr lang="ru-RU" sz="2400" dirty="0" smtClean="0"/>
              <a:t>                       </a:t>
            </a:r>
            <a:r>
              <a:rPr lang="en-US" sz="2400" dirty="0" smtClean="0"/>
              <a:t>.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68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85794"/>
            <a:ext cx="5214974" cy="2864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70" name="Object 34"/>
          <p:cNvGraphicFramePr>
            <a:graphicFrameLocks noChangeAspect="1"/>
          </p:cNvGraphicFramePr>
          <p:nvPr/>
        </p:nvGraphicFramePr>
        <p:xfrm>
          <a:off x="7697413" y="5072074"/>
          <a:ext cx="946553" cy="357190"/>
        </p:xfrm>
        <a:graphic>
          <a:graphicData uri="http://schemas.openxmlformats.org/presentationml/2006/ole">
            <p:oleObj spid="_x0000_s39970" name="Equation" r:id="rId4" imgW="508000" imgH="190500" progId="Equation.DSMT4">
              <p:embed/>
            </p:oleObj>
          </a:graphicData>
        </a:graphic>
      </p:graphicFrame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72" name="Object 36"/>
          <p:cNvGraphicFramePr>
            <a:graphicFrameLocks noChangeAspect="1"/>
          </p:cNvGraphicFramePr>
          <p:nvPr/>
        </p:nvGraphicFramePr>
        <p:xfrm>
          <a:off x="4857752" y="6357958"/>
          <a:ext cx="1410806" cy="357166"/>
        </p:xfrm>
        <a:graphic>
          <a:graphicData uri="http://schemas.openxmlformats.org/presentationml/2006/ole">
            <p:oleObj spid="_x0000_s39972" name="Equation" r:id="rId5" imgW="749300" imgH="190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0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СПИН. СПИНОВИ МАТРИЦИ И ФУНКЦИИ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35" y="285728"/>
            <a:ext cx="9858444" cy="65008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агнитно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електрично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взаимодействие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- спин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Отношението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взаимодействие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електричното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магнитното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поле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порядъка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               , т.е.              Логично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разцепването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линиите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дължи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магнитно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Щ.–Г.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дублетните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линии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обяснят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механичен момент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импулса.Гаудсмит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Уленбек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издигат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хипотезата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собствен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механичен 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en-US" sz="2400" b="1" spc="-2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bg-BG" sz="2400" b="1" spc="-2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spc="-20" dirty="0" err="1" smtClean="0">
                <a:latin typeface="Times New Roman" pitchFamily="18" charset="0"/>
                <a:cs typeface="Times New Roman" pitchFamily="18" charset="0"/>
              </a:rPr>
              <a:t>Спинът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400" i="1" spc="-20" dirty="0" err="1" smtClean="0">
                <a:latin typeface="Times New Roman" pitchFamily="18" charset="0"/>
                <a:cs typeface="Times New Roman" pitchFamily="18" charset="0"/>
              </a:rPr>
              <a:t>квантова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 величина, </a:t>
            </a:r>
            <a:r>
              <a:rPr lang="ru-RU" sz="2400" i="1" spc="-20" dirty="0" err="1" smtClean="0">
                <a:latin typeface="Times New Roman" pitchFamily="18" charset="0"/>
                <a:cs typeface="Times New Roman" pitchFamily="18" charset="0"/>
              </a:rPr>
              <a:t>която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spc="-20" dirty="0" err="1" smtClean="0">
                <a:latin typeface="Times New Roman" pitchFamily="18" charset="0"/>
                <a:cs typeface="Times New Roman" pitchFamily="18" charset="0"/>
              </a:rPr>
              <a:t>няма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spc="-20" dirty="0" err="1" smtClean="0">
                <a:latin typeface="Times New Roman" pitchFamily="18" charset="0"/>
                <a:cs typeface="Times New Roman" pitchFamily="18" charset="0"/>
              </a:rPr>
              <a:t>класически</a:t>
            </a:r>
            <a:r>
              <a:rPr lang="ru-RU" sz="2400" i="1" spc="-20" dirty="0" smtClean="0">
                <a:latin typeface="Times New Roman" pitchFamily="18" charset="0"/>
                <a:cs typeface="Times New Roman" pitchFamily="18" charset="0"/>
              </a:rPr>
              <a:t> аналог.</a:t>
            </a:r>
            <a:endParaRPr lang="en-US" sz="2400" spc="-2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•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Спин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олемина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та му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спиново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квантово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Броят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екциите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2l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+1.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ато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отчетем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експеримента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Щ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Герлах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броя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проекциите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получаваме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2s+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1= 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Оттук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спиновото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=1/2.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3а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големината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спина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проекциите</a:t>
            </a: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върху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оста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можем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запише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73" name="Object 37"/>
          <p:cNvGraphicFramePr>
            <a:graphicFrameLocks noChangeAspect="1"/>
          </p:cNvGraphicFramePr>
          <p:nvPr/>
        </p:nvGraphicFramePr>
        <p:xfrm>
          <a:off x="5929322" y="1214422"/>
          <a:ext cx="1196975" cy="357188"/>
        </p:xfrm>
        <a:graphic>
          <a:graphicData uri="http://schemas.openxmlformats.org/presentationml/2006/ole">
            <p:oleObj spid="_x0000_s14373" name="Equation" r:id="rId3" imgW="634725" imgH="190417" progId="Equation.DSMT4">
              <p:embed/>
            </p:oleObj>
          </a:graphicData>
        </a:graphic>
      </p:graphicFrame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74" name="Object 38"/>
          <p:cNvGraphicFramePr>
            <a:graphicFrameLocks noChangeAspect="1"/>
          </p:cNvGraphicFramePr>
          <p:nvPr/>
        </p:nvGraphicFramePr>
        <p:xfrm>
          <a:off x="7715272" y="1285860"/>
          <a:ext cx="947737" cy="285750"/>
        </p:xfrm>
        <a:graphic>
          <a:graphicData uri="http://schemas.openxmlformats.org/presentationml/2006/ole">
            <p:oleObj spid="_x0000_s14374" name="Equation" r:id="rId4" imgW="533160" imgH="164880" progId="Equation.DSMT4">
              <p:embed/>
            </p:oleObj>
          </a:graphicData>
        </a:graphic>
      </p:graphicFrame>
      <p:pic>
        <p:nvPicPr>
          <p:cNvPr id="14376" name="Picture 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7587" y="4929198"/>
            <a:ext cx="3786167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77" name="Object 41"/>
          <p:cNvGraphicFramePr>
            <a:graphicFrameLocks noChangeAspect="1"/>
          </p:cNvGraphicFramePr>
          <p:nvPr/>
        </p:nvGraphicFramePr>
        <p:xfrm>
          <a:off x="-7632" y="6000768"/>
          <a:ext cx="5365450" cy="714380"/>
        </p:xfrm>
        <a:graphic>
          <a:graphicData uri="http://schemas.openxmlformats.org/presentationml/2006/ole">
            <p:oleObj spid="_x0000_s14377" name="Equation" r:id="rId6" imgW="3365500" imgH="444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СПИН. СПИНОВИ МАТРИЦИ И ФУНКЦИИ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42981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</a:t>
            </a:r>
            <a:r>
              <a:rPr lang="bg-BG" sz="2400" b="1" i="1" dirty="0" smtClean="0"/>
              <a:t>А</a:t>
            </a:r>
            <a:r>
              <a:rPr lang="en-US" sz="2400" b="1" i="1" dirty="0" err="1" smtClean="0"/>
              <a:t>налогия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между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моментите</a:t>
            </a:r>
            <a:endParaRPr lang="bg-BG" sz="24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56" name="Object 72"/>
          <p:cNvGraphicFramePr>
            <a:graphicFrameLocks noChangeAspect="1"/>
          </p:cNvGraphicFramePr>
          <p:nvPr/>
        </p:nvGraphicFramePr>
        <p:xfrm>
          <a:off x="214282" y="1171561"/>
          <a:ext cx="1229786" cy="400051"/>
        </p:xfrm>
        <a:graphic>
          <a:graphicData uri="http://schemas.openxmlformats.org/presentationml/2006/ole">
            <p:oleObj spid="_x0000_s16456" name="Equation" r:id="rId3" imgW="787058" imgH="253890" progId="Equation.DSMT4">
              <p:embed/>
            </p:oleObj>
          </a:graphicData>
        </a:graphic>
      </p:graphicFrame>
      <p:graphicFrame>
        <p:nvGraphicFramePr>
          <p:cNvPr id="16455" name="Object 71"/>
          <p:cNvGraphicFramePr>
            <a:graphicFrameLocks noChangeAspect="1"/>
          </p:cNvGraphicFramePr>
          <p:nvPr/>
        </p:nvGraphicFramePr>
        <p:xfrm>
          <a:off x="4786314" y="1171561"/>
          <a:ext cx="1200153" cy="400051"/>
        </p:xfrm>
        <a:graphic>
          <a:graphicData uri="http://schemas.openxmlformats.org/presentationml/2006/ole">
            <p:oleObj spid="_x0000_s16455" name="Equation" r:id="rId4" imgW="774364" imgH="253890" progId="Equation.DSMT4">
              <p:embed/>
            </p:oleObj>
          </a:graphicData>
        </a:graphic>
      </p:graphicFrame>
      <p:graphicFrame>
        <p:nvGraphicFramePr>
          <p:cNvPr id="16454" name="Object 70"/>
          <p:cNvGraphicFramePr>
            <a:graphicFrameLocks noChangeAspect="1"/>
          </p:cNvGraphicFramePr>
          <p:nvPr/>
        </p:nvGraphicFramePr>
        <p:xfrm>
          <a:off x="225883" y="1638289"/>
          <a:ext cx="1488597" cy="433389"/>
        </p:xfrm>
        <a:graphic>
          <a:graphicData uri="http://schemas.openxmlformats.org/presentationml/2006/ole">
            <p:oleObj spid="_x0000_s16454" name="Equation" r:id="rId5" imgW="748975" imgH="215806" progId="Equation.DSMT4">
              <p:embed/>
            </p:oleObj>
          </a:graphicData>
        </a:graphic>
      </p:graphicFrame>
      <p:graphicFrame>
        <p:nvGraphicFramePr>
          <p:cNvPr id="16453" name="Object 69"/>
          <p:cNvGraphicFramePr>
            <a:graphicFrameLocks noChangeAspect="1"/>
          </p:cNvGraphicFramePr>
          <p:nvPr/>
        </p:nvGraphicFramePr>
        <p:xfrm>
          <a:off x="4786314" y="1638289"/>
          <a:ext cx="1274697" cy="361951"/>
        </p:xfrm>
        <a:graphic>
          <a:graphicData uri="http://schemas.openxmlformats.org/presentationml/2006/ole">
            <p:oleObj spid="_x0000_s16453" name="Equation" r:id="rId6" imgW="774364" imgH="215806" progId="Equation.DSMT4">
              <p:embed/>
            </p:oleObj>
          </a:graphicData>
        </a:graphic>
      </p:graphicFrame>
      <p:graphicFrame>
        <p:nvGraphicFramePr>
          <p:cNvPr id="16452" name="Object 68"/>
          <p:cNvGraphicFramePr>
            <a:graphicFrameLocks noChangeAspect="1"/>
          </p:cNvGraphicFramePr>
          <p:nvPr/>
        </p:nvGraphicFramePr>
        <p:xfrm>
          <a:off x="214282" y="2057391"/>
          <a:ext cx="214314" cy="300039"/>
        </p:xfrm>
        <a:graphic>
          <a:graphicData uri="http://schemas.openxmlformats.org/presentationml/2006/ole">
            <p:oleObj spid="_x0000_s16452" name="Equation" r:id="rId7" imgW="88560" imgH="164880" progId="Equation.DSMT4">
              <p:embed/>
            </p:oleObj>
          </a:graphicData>
        </a:graphic>
      </p:graphicFrame>
      <p:graphicFrame>
        <p:nvGraphicFramePr>
          <p:cNvPr id="16451" name="Object 67"/>
          <p:cNvGraphicFramePr>
            <a:graphicFrameLocks noChangeAspect="1"/>
          </p:cNvGraphicFramePr>
          <p:nvPr/>
        </p:nvGraphicFramePr>
        <p:xfrm>
          <a:off x="228574" y="2452682"/>
          <a:ext cx="1200154" cy="333376"/>
        </p:xfrm>
        <a:graphic>
          <a:graphicData uri="http://schemas.openxmlformats.org/presentationml/2006/ole">
            <p:oleObj spid="_x0000_s16451" name="Equation" r:id="rId8" imgW="685800" imgH="190500" progId="Equation.DSMT4">
              <p:embed/>
            </p:oleObj>
          </a:graphicData>
        </a:graphic>
      </p:graphicFrame>
      <p:graphicFrame>
        <p:nvGraphicFramePr>
          <p:cNvPr id="16450" name="Object 66"/>
          <p:cNvGraphicFramePr>
            <a:graphicFrameLocks noChangeAspect="1"/>
          </p:cNvGraphicFramePr>
          <p:nvPr/>
        </p:nvGraphicFramePr>
        <p:xfrm>
          <a:off x="4857752" y="2471731"/>
          <a:ext cx="987525" cy="357190"/>
        </p:xfrm>
        <a:graphic>
          <a:graphicData uri="http://schemas.openxmlformats.org/presentationml/2006/ole">
            <p:oleObj spid="_x0000_s16450" name="Equation" r:id="rId9" imgW="444114" imgH="164957" progId="Equation.DSMT4">
              <p:embed/>
            </p:oleObj>
          </a:graphicData>
        </a:graphic>
      </p:graphicFrame>
      <p:graphicFrame>
        <p:nvGraphicFramePr>
          <p:cNvPr id="16449" name="Object 65"/>
          <p:cNvGraphicFramePr>
            <a:graphicFrameLocks noChangeAspect="1"/>
          </p:cNvGraphicFramePr>
          <p:nvPr/>
        </p:nvGraphicFramePr>
        <p:xfrm>
          <a:off x="214282" y="2839978"/>
          <a:ext cx="912332" cy="374708"/>
        </p:xfrm>
        <a:graphic>
          <a:graphicData uri="http://schemas.openxmlformats.org/presentationml/2006/ole">
            <p:oleObj spid="_x0000_s16449" name="Equation" r:id="rId10" imgW="532937" imgH="215713" progId="Equation.DSMT4">
              <p:embed/>
            </p:oleObj>
          </a:graphicData>
        </a:graphic>
      </p:graphicFrame>
      <p:graphicFrame>
        <p:nvGraphicFramePr>
          <p:cNvPr id="16448" name="Object 64"/>
          <p:cNvGraphicFramePr>
            <a:graphicFrameLocks noChangeAspect="1"/>
          </p:cNvGraphicFramePr>
          <p:nvPr/>
        </p:nvGraphicFramePr>
        <p:xfrm>
          <a:off x="4857752" y="2881309"/>
          <a:ext cx="892975" cy="357190"/>
        </p:xfrm>
        <a:graphic>
          <a:graphicData uri="http://schemas.openxmlformats.org/presentationml/2006/ole">
            <p:oleObj spid="_x0000_s16448" name="Equation" r:id="rId11" imgW="571252" imgH="228501" progId="Equation.DSMT4">
              <p:embed/>
            </p:oleObj>
          </a:graphicData>
        </a:graphic>
      </p:graphicFrame>
      <p:graphicFrame>
        <p:nvGraphicFramePr>
          <p:cNvPr id="16447" name="Object 63"/>
          <p:cNvGraphicFramePr>
            <a:graphicFrameLocks noChangeAspect="1"/>
          </p:cNvGraphicFramePr>
          <p:nvPr/>
        </p:nvGraphicFramePr>
        <p:xfrm>
          <a:off x="214282" y="3334046"/>
          <a:ext cx="357190" cy="290217"/>
        </p:xfrm>
        <a:graphic>
          <a:graphicData uri="http://schemas.openxmlformats.org/presentationml/2006/ole">
            <p:oleObj spid="_x0000_s16447" name="Equation" r:id="rId12" imgW="152202" imgH="126835" progId="Equation.DSMT4">
              <p:embed/>
            </p:oleObj>
          </a:graphicData>
        </a:graphic>
      </p:graphicFrame>
      <p:graphicFrame>
        <p:nvGraphicFramePr>
          <p:cNvPr id="16446" name="Object 62"/>
          <p:cNvGraphicFramePr>
            <a:graphicFrameLocks noChangeAspect="1"/>
          </p:cNvGraphicFramePr>
          <p:nvPr/>
        </p:nvGraphicFramePr>
        <p:xfrm>
          <a:off x="4816932" y="3214686"/>
          <a:ext cx="469448" cy="492921"/>
        </p:xfrm>
        <a:graphic>
          <a:graphicData uri="http://schemas.openxmlformats.org/presentationml/2006/ole">
            <p:oleObj spid="_x0000_s16446" name="Equation" r:id="rId13" imgW="190417" imgH="203112" progId="Equation.DSMT4">
              <p:embed/>
            </p:oleObj>
          </a:graphicData>
        </a:graphic>
      </p:graphicFrame>
      <p:graphicFrame>
        <p:nvGraphicFramePr>
          <p:cNvPr id="16445" name="Object 61"/>
          <p:cNvGraphicFramePr>
            <a:graphicFrameLocks noChangeAspect="1"/>
          </p:cNvGraphicFramePr>
          <p:nvPr/>
        </p:nvGraphicFramePr>
        <p:xfrm>
          <a:off x="238109" y="3786188"/>
          <a:ext cx="2119313" cy="357187"/>
        </p:xfrm>
        <a:graphic>
          <a:graphicData uri="http://schemas.openxmlformats.org/presentationml/2006/ole">
            <p:oleObj spid="_x0000_s16445" name="Equation" r:id="rId14" imgW="1130040" imgH="190440" progId="Equation.DSMT4">
              <p:embed/>
            </p:oleObj>
          </a:graphicData>
        </a:graphic>
      </p:graphicFrame>
      <p:graphicFrame>
        <p:nvGraphicFramePr>
          <p:cNvPr id="16444" name="Object 60"/>
          <p:cNvGraphicFramePr>
            <a:graphicFrameLocks noChangeAspect="1"/>
          </p:cNvGraphicFramePr>
          <p:nvPr/>
        </p:nvGraphicFramePr>
        <p:xfrm>
          <a:off x="4857752" y="3609977"/>
          <a:ext cx="1321938" cy="414339"/>
        </p:xfrm>
        <a:graphic>
          <a:graphicData uri="http://schemas.openxmlformats.org/presentationml/2006/ole">
            <p:oleObj spid="_x0000_s16444" name="Equation" r:id="rId15" imgW="634725" imgH="203112" progId="Equation.DSMT4">
              <p:embed/>
            </p:oleObj>
          </a:graphicData>
        </a:graphic>
      </p:graphicFrame>
      <p:graphicFrame>
        <p:nvGraphicFramePr>
          <p:cNvPr id="16443" name="Object 59"/>
          <p:cNvGraphicFramePr>
            <a:graphicFrameLocks noChangeAspect="1"/>
          </p:cNvGraphicFramePr>
          <p:nvPr/>
        </p:nvGraphicFramePr>
        <p:xfrm>
          <a:off x="214282" y="4214819"/>
          <a:ext cx="1603386" cy="428628"/>
        </p:xfrm>
        <a:graphic>
          <a:graphicData uri="http://schemas.openxmlformats.org/presentationml/2006/ole">
            <p:oleObj spid="_x0000_s16443" name="Equation" r:id="rId16" imgW="965200" imgH="254000" progId="Equation.DSMT4">
              <p:embed/>
            </p:oleObj>
          </a:graphicData>
        </a:graphic>
      </p:graphicFrame>
      <p:graphicFrame>
        <p:nvGraphicFramePr>
          <p:cNvPr id="16442" name="Object 58"/>
          <p:cNvGraphicFramePr>
            <a:graphicFrameLocks noChangeAspect="1"/>
          </p:cNvGraphicFramePr>
          <p:nvPr/>
        </p:nvGraphicFramePr>
        <p:xfrm>
          <a:off x="4873627" y="4071942"/>
          <a:ext cx="1698637" cy="428628"/>
        </p:xfrm>
        <a:graphic>
          <a:graphicData uri="http://schemas.openxmlformats.org/presentationml/2006/ole">
            <p:oleObj spid="_x0000_s16442" name="Equation" r:id="rId17" imgW="1015559" imgH="253890" progId="Equation.DSMT4">
              <p:embed/>
            </p:oleObj>
          </a:graphicData>
        </a:graphic>
      </p:graphicFrame>
      <p:graphicFrame>
        <p:nvGraphicFramePr>
          <p:cNvPr id="16441" name="Object 57"/>
          <p:cNvGraphicFramePr>
            <a:graphicFrameLocks noChangeAspect="1"/>
          </p:cNvGraphicFramePr>
          <p:nvPr/>
        </p:nvGraphicFramePr>
        <p:xfrm>
          <a:off x="274198" y="4714884"/>
          <a:ext cx="1225968" cy="500066"/>
        </p:xfrm>
        <a:graphic>
          <a:graphicData uri="http://schemas.openxmlformats.org/presentationml/2006/ole">
            <p:oleObj spid="_x0000_s16441" name="Equation" r:id="rId18" imgW="723586" imgH="291973" progId="Equation.DSMT4">
              <p:embed/>
            </p:oleObj>
          </a:graphicData>
        </a:graphic>
      </p:graphicFrame>
      <p:graphicFrame>
        <p:nvGraphicFramePr>
          <p:cNvPr id="16440" name="Object 56"/>
          <p:cNvGraphicFramePr>
            <a:graphicFrameLocks noChangeAspect="1"/>
          </p:cNvGraphicFramePr>
          <p:nvPr/>
        </p:nvGraphicFramePr>
        <p:xfrm>
          <a:off x="6072198" y="4572008"/>
          <a:ext cx="1500197" cy="500066"/>
        </p:xfrm>
        <a:graphic>
          <a:graphicData uri="http://schemas.openxmlformats.org/presentationml/2006/ole">
            <p:oleObj spid="_x0000_s16440" name="Equation" r:id="rId19" imgW="685800" imgH="228600" progId="Equation.DSMT4">
              <p:embed/>
            </p:oleObj>
          </a:graphicData>
        </a:graphic>
      </p:graphicFrame>
      <p:graphicFrame>
        <p:nvGraphicFramePr>
          <p:cNvPr id="16439" name="Object 55"/>
          <p:cNvGraphicFramePr>
            <a:graphicFrameLocks noChangeAspect="1"/>
          </p:cNvGraphicFramePr>
          <p:nvPr/>
        </p:nvGraphicFramePr>
        <p:xfrm>
          <a:off x="4929190" y="4623552"/>
          <a:ext cx="1143008" cy="448522"/>
        </p:xfrm>
        <a:graphic>
          <a:graphicData uri="http://schemas.openxmlformats.org/presentationml/2006/ole">
            <p:oleObj spid="_x0000_s16439" name="Equation" r:id="rId20" imgW="748975" imgH="291973" progId="Equation.DSMT4">
              <p:embed/>
            </p:oleObj>
          </a:graphicData>
        </a:graphic>
      </p:graphicFrame>
      <p:graphicFrame>
        <p:nvGraphicFramePr>
          <p:cNvPr id="16437" name="Object 53"/>
          <p:cNvGraphicFramePr>
            <a:graphicFrameLocks noChangeAspect="1"/>
          </p:cNvGraphicFramePr>
          <p:nvPr/>
        </p:nvGraphicFramePr>
        <p:xfrm>
          <a:off x="269589" y="5234000"/>
          <a:ext cx="1380981" cy="481016"/>
        </p:xfrm>
        <a:graphic>
          <a:graphicData uri="http://schemas.openxmlformats.org/presentationml/2006/ole">
            <p:oleObj spid="_x0000_s16437" name="Equation" r:id="rId21" imgW="850531" imgH="291973" progId="Equation.DSMT4">
              <p:embed/>
            </p:oleObj>
          </a:graphicData>
        </a:graphic>
      </p:graphicFrame>
      <p:graphicFrame>
        <p:nvGraphicFramePr>
          <p:cNvPr id="16436" name="Object 52"/>
          <p:cNvGraphicFramePr>
            <a:graphicFrameLocks noChangeAspect="1"/>
          </p:cNvGraphicFramePr>
          <p:nvPr/>
        </p:nvGraphicFramePr>
        <p:xfrm>
          <a:off x="4961756" y="5216624"/>
          <a:ext cx="1396194" cy="475626"/>
        </p:xfrm>
        <a:graphic>
          <a:graphicData uri="http://schemas.openxmlformats.org/presentationml/2006/ole">
            <p:oleObj spid="_x0000_s16436" name="Equation" r:id="rId22" imgW="863225" imgH="291973" progId="Equation.DSMT4">
              <p:embed/>
            </p:oleObj>
          </a:graphicData>
        </a:graphic>
      </p:graphicFrame>
      <p:graphicFrame>
        <p:nvGraphicFramePr>
          <p:cNvPr id="16435" name="Object 51"/>
          <p:cNvGraphicFramePr>
            <a:graphicFrameLocks noChangeAspect="1"/>
          </p:cNvGraphicFramePr>
          <p:nvPr/>
        </p:nvGraphicFramePr>
        <p:xfrm>
          <a:off x="278807" y="5739898"/>
          <a:ext cx="1364235" cy="475183"/>
        </p:xfrm>
        <a:graphic>
          <a:graphicData uri="http://schemas.openxmlformats.org/presentationml/2006/ole">
            <p:oleObj spid="_x0000_s16435" name="Equation" r:id="rId23" imgW="850531" imgH="291973" progId="Equation.DSMT4">
              <p:embed/>
            </p:oleObj>
          </a:graphicData>
        </a:graphic>
      </p:graphicFrame>
      <p:graphicFrame>
        <p:nvGraphicFramePr>
          <p:cNvPr id="16434" name="Object 50"/>
          <p:cNvGraphicFramePr>
            <a:graphicFrameLocks noChangeAspect="1"/>
          </p:cNvGraphicFramePr>
          <p:nvPr/>
        </p:nvGraphicFramePr>
        <p:xfrm>
          <a:off x="4991103" y="6143644"/>
          <a:ext cx="1467936" cy="500066"/>
        </p:xfrm>
        <a:graphic>
          <a:graphicData uri="http://schemas.openxmlformats.org/presentationml/2006/ole">
            <p:oleObj spid="_x0000_s16434" name="Equation" r:id="rId24" imgW="863280" imgH="291960" progId="Equation.DSMT4">
              <p:embed/>
            </p:oleObj>
          </a:graphicData>
        </a:graphic>
      </p:graphicFrame>
      <p:graphicFrame>
        <p:nvGraphicFramePr>
          <p:cNvPr id="16433" name="Object 49"/>
          <p:cNvGraphicFramePr>
            <a:graphicFrameLocks noChangeAspect="1"/>
          </p:cNvGraphicFramePr>
          <p:nvPr/>
        </p:nvGraphicFramePr>
        <p:xfrm>
          <a:off x="294637" y="6215082"/>
          <a:ext cx="1329355" cy="463034"/>
        </p:xfrm>
        <a:graphic>
          <a:graphicData uri="http://schemas.openxmlformats.org/presentationml/2006/ole">
            <p:oleObj spid="_x0000_s16433" name="Equation" r:id="rId25" imgW="850531" imgH="291973" progId="Equation.DSMT4">
              <p:embed/>
            </p:oleObj>
          </a:graphicData>
        </a:graphic>
      </p:graphicFrame>
      <p:graphicFrame>
        <p:nvGraphicFramePr>
          <p:cNvPr id="16432" name="Object 48"/>
          <p:cNvGraphicFramePr>
            <a:graphicFrameLocks noChangeAspect="1"/>
          </p:cNvGraphicFramePr>
          <p:nvPr/>
        </p:nvGraphicFramePr>
        <p:xfrm>
          <a:off x="4966363" y="5643578"/>
          <a:ext cx="1467935" cy="500066"/>
        </p:xfrm>
        <a:graphic>
          <a:graphicData uri="http://schemas.openxmlformats.org/presentationml/2006/ole">
            <p:oleObj spid="_x0000_s16432" name="Equation" r:id="rId26" imgW="863225" imgH="291973" progId="Equation.DSMT4">
              <p:embed/>
            </p:oleObj>
          </a:graphicData>
        </a:graphic>
      </p:graphicFrame>
      <p:sp>
        <p:nvSpPr>
          <p:cNvPr id="16457" name="Rectangle 73"/>
          <p:cNvSpPr>
            <a:spLocks noChangeArrowheads="1"/>
          </p:cNvSpPr>
          <p:nvPr/>
        </p:nvSpPr>
        <p:spPr bwMode="auto">
          <a:xfrm>
            <a:off x="-79742" y="-2286040"/>
            <a:ext cx="950952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Орбитален момент                          </a:t>
            </a:r>
            <a:r>
              <a:rPr kumimoji="0" lang="bg-BG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Спинов</a:t>
            </a:r>
            <a:r>
              <a:rPr kumimoji="0" lang="bg-B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момент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58" name="Rectangle 74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59" name="Rectangle 75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0" name="Rectangle 7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1" name="Rectangle 77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2" name="Rectangle 78"/>
          <p:cNvSpPr>
            <a:spLocks noChangeArrowheads="1"/>
          </p:cNvSpPr>
          <p:nvPr/>
        </p:nvSpPr>
        <p:spPr bwMode="auto">
          <a:xfrm>
            <a:off x="0" y="1955061"/>
            <a:ext cx="86873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орбитално квантово число        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bg-B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спиново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квантово число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2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63" name="Rectangle 79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4" name="Rectangle 80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5" name="Rectangle 81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6" name="Rectangle 82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7" name="Rectangle 83"/>
          <p:cNvSpPr>
            <a:spLocks noChangeArrowheads="1"/>
          </p:cNvSpPr>
          <p:nvPr/>
        </p:nvSpPr>
        <p:spPr bwMode="auto">
          <a:xfrm>
            <a:off x="285721" y="3210224"/>
            <a:ext cx="4143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‒ магнитно квантово число </a:t>
            </a:r>
            <a:endParaRPr kumimoji="0" lang="bg-B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68" name="Rectangle 84"/>
          <p:cNvSpPr>
            <a:spLocks noChangeArrowheads="1"/>
          </p:cNvSpPr>
          <p:nvPr/>
        </p:nvSpPr>
        <p:spPr bwMode="auto">
          <a:xfrm>
            <a:off x="5072066" y="3462648"/>
            <a:ext cx="4363281" cy="39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ts val="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       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магнитно </a:t>
            </a:r>
            <a:r>
              <a:rPr kumimoji="0" lang="bg-B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спиново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кв.число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69" name="Rectangle 85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0" name="Rectangle 86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1" name="Rectangle 87"/>
          <p:cNvSpPr>
            <a:spLocks noChangeArrowheads="1"/>
          </p:cNvSpPr>
          <p:nvPr/>
        </p:nvSpPr>
        <p:spPr bwMode="auto">
          <a:xfrm>
            <a:off x="0" y="3381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2" name="Rectangle 88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3" name="Rectangle 89"/>
          <p:cNvSpPr>
            <a:spLocks noChangeArrowheads="1"/>
          </p:cNvSpPr>
          <p:nvPr/>
        </p:nvSpPr>
        <p:spPr bwMode="auto">
          <a:xfrm>
            <a:off x="0" y="389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4" name="Rectangle 90"/>
          <p:cNvSpPr>
            <a:spLocks noChangeArrowheads="1"/>
          </p:cNvSpPr>
          <p:nvPr/>
        </p:nvSpPr>
        <p:spPr bwMode="auto">
          <a:xfrm>
            <a:off x="0" y="412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5" name="Rectangle 91"/>
          <p:cNvSpPr>
            <a:spLocks noChangeArrowheads="1"/>
          </p:cNvSpPr>
          <p:nvPr/>
        </p:nvSpPr>
        <p:spPr bwMode="auto">
          <a:xfrm>
            <a:off x="0" y="441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6" name="Rectangle 92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7" name="Rectangle 93"/>
          <p:cNvSpPr>
            <a:spLocks noChangeArrowheads="1"/>
          </p:cNvSpPr>
          <p:nvPr/>
        </p:nvSpPr>
        <p:spPr bwMode="auto">
          <a:xfrm>
            <a:off x="0" y="498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8" name="Rectangle 94"/>
          <p:cNvSpPr>
            <a:spLocks noChangeArrowheads="1"/>
          </p:cNvSpPr>
          <p:nvPr/>
        </p:nvSpPr>
        <p:spPr bwMode="auto">
          <a:xfrm>
            <a:off x="0" y="527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79" name="Rectangle 95"/>
          <p:cNvSpPr>
            <a:spLocks noChangeArrowheads="1"/>
          </p:cNvSpPr>
          <p:nvPr/>
        </p:nvSpPr>
        <p:spPr bwMode="auto">
          <a:xfrm>
            <a:off x="0" y="557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0" name="Rectangle 96"/>
          <p:cNvSpPr>
            <a:spLocks noChangeArrowheads="1"/>
          </p:cNvSpPr>
          <p:nvPr/>
        </p:nvSpPr>
        <p:spPr bwMode="auto">
          <a:xfrm>
            <a:off x="0" y="586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1" name="Rectangle 97"/>
          <p:cNvSpPr>
            <a:spLocks noChangeArrowheads="1"/>
          </p:cNvSpPr>
          <p:nvPr/>
        </p:nvSpPr>
        <p:spPr bwMode="auto">
          <a:xfrm>
            <a:off x="0" y="6124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2" name="Rectangle 98"/>
          <p:cNvSpPr>
            <a:spLocks noChangeArrowheads="1"/>
          </p:cNvSpPr>
          <p:nvPr/>
        </p:nvSpPr>
        <p:spPr bwMode="auto">
          <a:xfrm>
            <a:off x="0" y="687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864"/>
            <a:ext cx="9358346" cy="5714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СПИН. СПИНОВИ МАТРИЦИ И ФУНКЦИИ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-142908" y="428604"/>
            <a:ext cx="9429816" cy="1745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spc="45" dirty="0" smtClean="0">
                <a:latin typeface="Times New Roman"/>
                <a:ea typeface="Times New Roman"/>
              </a:rPr>
              <a:t> •  </a:t>
            </a:r>
            <a:r>
              <a:rPr lang="bg-BG" sz="24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ператори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матрици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bg-BG" sz="2400" spc="45" dirty="0" smtClean="0">
                <a:latin typeface="Times New Roman"/>
                <a:ea typeface="Times New Roman"/>
              </a:rPr>
              <a:t>•</a:t>
            </a:r>
            <a:r>
              <a:rPr lang="el-GR" sz="2400" spc="45" dirty="0" smtClean="0">
                <a:latin typeface="Times New Roman"/>
                <a:ea typeface="Times New Roman"/>
              </a:rPr>
              <a:t> 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ълен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набо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en-US" sz="2400" dirty="0" smtClean="0"/>
              <a:t>  </a:t>
            </a:r>
            <a:r>
              <a:rPr lang="en-US" sz="2400" i="1" dirty="0" smtClean="0"/>
              <a:t>S </a:t>
            </a:r>
            <a:r>
              <a:rPr lang="en-US" sz="2400" dirty="0" err="1" smtClean="0"/>
              <a:t>показва</a:t>
            </a:r>
            <a:r>
              <a:rPr lang="en-US" sz="2400" dirty="0" smtClean="0"/>
              <a:t>, </a:t>
            </a:r>
            <a:r>
              <a:rPr lang="en-US" sz="2400" dirty="0" err="1" smtClean="0"/>
              <a:t>че</a:t>
            </a:r>
            <a:r>
              <a:rPr lang="en-US" sz="2400" dirty="0" smtClean="0"/>
              <a:t> </a:t>
            </a:r>
            <a:r>
              <a:rPr lang="en-US" sz="2400" dirty="0" err="1" smtClean="0"/>
              <a:t>електронът</a:t>
            </a:r>
            <a:r>
              <a:rPr lang="en-US" sz="2400" dirty="0" smtClean="0"/>
              <a:t> </a:t>
            </a:r>
            <a:r>
              <a:rPr lang="en-US" sz="2400" dirty="0" err="1" smtClean="0"/>
              <a:t>има</a:t>
            </a:r>
            <a:r>
              <a:rPr lang="en-US" sz="2400" dirty="0" smtClean="0"/>
              <a:t> </a:t>
            </a:r>
            <a:r>
              <a:rPr lang="en-US" sz="2400" dirty="0" err="1" smtClean="0"/>
              <a:t>четвърта</a:t>
            </a:r>
            <a:r>
              <a:rPr lang="en-US" sz="2400" dirty="0" smtClean="0"/>
              <a:t> </a:t>
            </a:r>
            <a:r>
              <a:rPr lang="en-US" sz="2400" dirty="0" err="1" smtClean="0"/>
              <a:t>степен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свобода</a:t>
            </a:r>
            <a:r>
              <a:rPr lang="en-US" sz="2400" dirty="0" smtClean="0"/>
              <a:t>. </a:t>
            </a:r>
            <a:r>
              <a:rPr lang="en-US" sz="2400" dirty="0" err="1" smtClean="0"/>
              <a:t>Състояние-то</a:t>
            </a:r>
            <a:r>
              <a:rPr lang="en-US" sz="2400" dirty="0" smtClean="0"/>
              <a:t>  </a:t>
            </a:r>
            <a:r>
              <a:rPr lang="en-US" sz="2400" dirty="0" err="1" smtClean="0"/>
              <a:t>му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характеризира</a:t>
            </a:r>
            <a:r>
              <a:rPr lang="en-US" sz="2400" dirty="0" smtClean="0"/>
              <a:t> с 4 </a:t>
            </a:r>
            <a:r>
              <a:rPr lang="en-US" sz="2400" dirty="0" err="1" smtClean="0"/>
              <a:t>величини</a:t>
            </a:r>
            <a:r>
              <a:rPr lang="en-US" sz="2400" dirty="0" smtClean="0"/>
              <a:t> </a:t>
            </a:r>
            <a:r>
              <a:rPr lang="en-US" sz="2400" i="1" dirty="0" smtClean="0"/>
              <a:t>E, L,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z</a:t>
            </a:r>
            <a:r>
              <a:rPr lang="en-US" sz="2400" i="1" dirty="0" smtClean="0"/>
              <a:t> </a:t>
            </a:r>
            <a:r>
              <a:rPr lang="bg-BG" sz="2400" dirty="0" smtClean="0"/>
              <a:t>и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z</a:t>
            </a:r>
            <a:r>
              <a:rPr lang="en-US" sz="2400" dirty="0" smtClean="0"/>
              <a:t>, </a:t>
            </a:r>
            <a:r>
              <a:rPr lang="bg-BG" sz="2400" dirty="0" err="1" smtClean="0"/>
              <a:t>съответ</a:t>
            </a:r>
            <a:r>
              <a:rPr lang="en-US" sz="2400" dirty="0" err="1" smtClean="0"/>
              <a:t>но</a:t>
            </a:r>
            <a:r>
              <a:rPr lang="en-US" sz="2400" dirty="0" smtClean="0"/>
              <a:t> с </a:t>
            </a:r>
            <a:r>
              <a:rPr lang="en-US" sz="2400" dirty="0" err="1" smtClean="0"/>
              <a:t>квантови</a:t>
            </a:r>
            <a:r>
              <a:rPr lang="en-US" sz="2400" dirty="0" smtClean="0"/>
              <a:t> </a:t>
            </a:r>
            <a:r>
              <a:rPr lang="en-US" sz="2400" dirty="0" err="1" smtClean="0"/>
              <a:t>числа</a:t>
            </a:r>
            <a:r>
              <a:rPr lang="en-US" sz="2400" dirty="0" smtClean="0"/>
              <a:t> </a:t>
            </a:r>
            <a:r>
              <a:rPr lang="en-US" sz="2400" i="1" dirty="0" smtClean="0"/>
              <a:t>n, l, т</a:t>
            </a:r>
            <a:r>
              <a:rPr lang="en-US" sz="2400" dirty="0" smtClean="0"/>
              <a:t> и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т</a:t>
            </a:r>
            <a:r>
              <a:rPr lang="en-US" sz="2400" i="1" baseline="-25000" dirty="0" err="1" smtClean="0"/>
              <a:t>s</a:t>
            </a:r>
            <a:r>
              <a:rPr lang="en-US" sz="2400" dirty="0" smtClean="0"/>
              <a:t>. </a:t>
            </a:r>
            <a:r>
              <a:rPr lang="en-US" sz="2400" dirty="0" err="1" smtClean="0"/>
              <a:t>Те</a:t>
            </a:r>
            <a:r>
              <a:rPr lang="en-US" sz="2400" dirty="0" smtClean="0"/>
              <a:t> </a:t>
            </a:r>
            <a:r>
              <a:rPr lang="en-US" sz="2400" dirty="0" err="1" smtClean="0"/>
              <a:t>образуват</a:t>
            </a:r>
            <a:r>
              <a:rPr lang="en-US" sz="2400" dirty="0" smtClean="0"/>
              <a:t> </a:t>
            </a:r>
            <a:r>
              <a:rPr lang="en-US" sz="2400" dirty="0" err="1" smtClean="0"/>
              <a:t>пълен</a:t>
            </a:r>
            <a:r>
              <a:rPr lang="en-US" sz="2400" dirty="0" smtClean="0"/>
              <a:t> </a:t>
            </a:r>
            <a:r>
              <a:rPr lang="en-US" sz="2400" dirty="0" err="1" smtClean="0"/>
              <a:t>набор</a:t>
            </a:r>
            <a:r>
              <a:rPr lang="en-US" sz="2400" dirty="0" smtClean="0"/>
              <a:t> </a:t>
            </a:r>
            <a:r>
              <a:rPr lang="en-US" sz="2400" dirty="0" err="1" smtClean="0"/>
              <a:t>от</a:t>
            </a:r>
            <a:r>
              <a:rPr lang="en-US" sz="2400" dirty="0" smtClean="0"/>
              <a:t> </a:t>
            </a:r>
            <a:r>
              <a:rPr lang="en-US" sz="2400" dirty="0" err="1" smtClean="0"/>
              <a:t>физичните</a:t>
            </a:r>
            <a:r>
              <a:rPr lang="en-US" sz="2400" dirty="0" smtClean="0"/>
              <a:t> </a:t>
            </a:r>
            <a:r>
              <a:rPr lang="en-US" sz="2400" dirty="0" err="1" smtClean="0"/>
              <a:t>величини</a:t>
            </a:r>
            <a:r>
              <a:rPr lang="bg-BG" sz="2400" dirty="0" smtClean="0"/>
              <a:t>.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bg-BG" sz="2400" b="1" i="1" spc="45" dirty="0" smtClean="0">
              <a:latin typeface="Times New Roman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334" name="Object 38"/>
          <p:cNvGraphicFramePr>
            <a:graphicFrameLocks noChangeAspect="1"/>
          </p:cNvGraphicFramePr>
          <p:nvPr/>
        </p:nvGraphicFramePr>
        <p:xfrm>
          <a:off x="8534400" y="742950"/>
          <a:ext cx="654050" cy="685800"/>
        </p:xfrm>
        <a:graphic>
          <a:graphicData uri="http://schemas.openxmlformats.org/presentationml/2006/ole">
            <p:oleObj spid="_x0000_s63490" name="Equation" r:id="rId3" imgW="380880" imgH="393480" progId="Equation.DSMT4">
              <p:embed/>
            </p:oleObj>
          </a:graphicData>
        </a:graphic>
      </p:graphicFrame>
      <p:graphicFrame>
        <p:nvGraphicFramePr>
          <p:cNvPr id="55333" name="Object 37"/>
          <p:cNvGraphicFramePr>
            <a:graphicFrameLocks noChangeAspect="1"/>
          </p:cNvGraphicFramePr>
          <p:nvPr/>
        </p:nvGraphicFramePr>
        <p:xfrm>
          <a:off x="8069293" y="1285860"/>
          <a:ext cx="860425" cy="638175"/>
        </p:xfrm>
        <a:graphic>
          <a:graphicData uri="http://schemas.openxmlformats.org/presentationml/2006/ole">
            <p:oleObj spid="_x0000_s63491" name="Equation" r:id="rId4" imgW="482400" imgH="368280" progId="Equation.DSMT4">
              <p:embed/>
            </p:oleObj>
          </a:graphicData>
        </a:graphic>
      </p:graphicFrame>
      <p:graphicFrame>
        <p:nvGraphicFramePr>
          <p:cNvPr id="55326" name="Object 30"/>
          <p:cNvGraphicFramePr>
            <a:graphicFrameLocks noChangeAspect="1"/>
          </p:cNvGraphicFramePr>
          <p:nvPr/>
        </p:nvGraphicFramePr>
        <p:xfrm>
          <a:off x="2873363" y="2285992"/>
          <a:ext cx="6199231" cy="785818"/>
        </p:xfrm>
        <a:graphic>
          <a:graphicData uri="http://schemas.openxmlformats.org/presentationml/2006/ole">
            <p:oleObj spid="_x0000_s63492" name="Equation" r:id="rId5" imgW="3378200" imgH="431800" progId="Equation.DSMT4">
              <p:embed/>
            </p:oleObj>
          </a:graphicData>
        </a:graphic>
      </p:graphicFrame>
      <p:graphicFrame>
        <p:nvGraphicFramePr>
          <p:cNvPr id="55325" name="Object 29"/>
          <p:cNvGraphicFramePr>
            <a:graphicFrameLocks noChangeAspect="1"/>
          </p:cNvGraphicFramePr>
          <p:nvPr/>
        </p:nvGraphicFramePr>
        <p:xfrm>
          <a:off x="7000892" y="3143248"/>
          <a:ext cx="457201" cy="332510"/>
        </p:xfrm>
        <a:graphic>
          <a:graphicData uri="http://schemas.openxmlformats.org/presentationml/2006/ole">
            <p:oleObj spid="_x0000_s63493" name="Equation" r:id="rId6" imgW="317362" imgH="228501" progId="Equation.DSMT4">
              <p:embed/>
            </p:oleObj>
          </a:graphicData>
        </a:graphic>
      </p:graphicFrame>
      <p:graphicFrame>
        <p:nvGraphicFramePr>
          <p:cNvPr id="55324" name="Object 28"/>
          <p:cNvGraphicFramePr>
            <a:graphicFrameLocks noChangeAspect="1"/>
          </p:cNvGraphicFramePr>
          <p:nvPr/>
        </p:nvGraphicFramePr>
        <p:xfrm>
          <a:off x="7500958" y="3143248"/>
          <a:ext cx="428628" cy="413848"/>
        </p:xfrm>
        <a:graphic>
          <a:graphicData uri="http://schemas.openxmlformats.org/presentationml/2006/ole">
            <p:oleObj spid="_x0000_s63494" name="Equation" r:id="rId7" imgW="279279" imgH="266584" progId="Equation.DSMT4">
              <p:embed/>
            </p:oleObj>
          </a:graphicData>
        </a:graphic>
      </p:graphicFrame>
      <p:graphicFrame>
        <p:nvGraphicFramePr>
          <p:cNvPr id="55323" name="Object 27"/>
          <p:cNvGraphicFramePr>
            <a:graphicFrameLocks noChangeAspect="1"/>
          </p:cNvGraphicFramePr>
          <p:nvPr/>
        </p:nvGraphicFramePr>
        <p:xfrm>
          <a:off x="8001024" y="3143250"/>
          <a:ext cx="622300" cy="354013"/>
        </p:xfrm>
        <a:graphic>
          <a:graphicData uri="http://schemas.openxmlformats.org/presentationml/2006/ole">
            <p:oleObj spid="_x0000_s63495" name="Equation" r:id="rId8" imgW="406080" imgH="228600" progId="Equation.DSMT4">
              <p:embed/>
            </p:oleObj>
          </a:graphicData>
        </a:graphic>
      </p:graphicFrame>
      <p:graphicFrame>
        <p:nvGraphicFramePr>
          <p:cNvPr id="55322" name="Object 26"/>
          <p:cNvGraphicFramePr>
            <a:graphicFrameLocks noChangeAspect="1"/>
          </p:cNvGraphicFramePr>
          <p:nvPr/>
        </p:nvGraphicFramePr>
        <p:xfrm>
          <a:off x="5597408" y="3495675"/>
          <a:ext cx="2260740" cy="576267"/>
        </p:xfrm>
        <a:graphic>
          <a:graphicData uri="http://schemas.openxmlformats.org/presentationml/2006/ole">
            <p:oleObj spid="_x0000_s63496" name="Equation" r:id="rId9" imgW="1460500" imgH="368300" progId="Equation.DSMT4">
              <p:embed/>
            </p:oleObj>
          </a:graphicData>
        </a:graphic>
      </p:graphicFrame>
      <p:graphicFrame>
        <p:nvGraphicFramePr>
          <p:cNvPr id="55321" name="Object 25"/>
          <p:cNvGraphicFramePr>
            <a:graphicFrameLocks noChangeAspect="1"/>
          </p:cNvGraphicFramePr>
          <p:nvPr/>
        </p:nvGraphicFramePr>
        <p:xfrm>
          <a:off x="0" y="3867150"/>
          <a:ext cx="3238500" cy="428625"/>
        </p:xfrm>
        <a:graphic>
          <a:graphicData uri="http://schemas.openxmlformats.org/presentationml/2006/ole">
            <p:oleObj spid="_x0000_s63497" name="Equation" r:id="rId10" imgW="3238500" imgH="431800" progId="Equation.DSMT4">
              <p:embed/>
            </p:oleObj>
          </a:graphicData>
        </a:graphic>
      </p:graphicFrame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-285784" y="857232"/>
            <a:ext cx="8858312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95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аналогия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операторът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собствена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стойност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36" name="Rectangle 40"/>
          <p:cNvSpPr>
            <a:spLocks noChangeArrowheads="1"/>
          </p:cNvSpPr>
          <p:nvPr/>
        </p:nvSpPr>
        <p:spPr bwMode="auto">
          <a:xfrm>
            <a:off x="-357222" y="1285860"/>
            <a:ext cx="8429684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95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операторът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компонентата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собствени</a:t>
            </a:r>
            <a:r>
              <a:rPr lang="bg-BG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bg-BG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bg-B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40" name="Rectangle 44"/>
          <p:cNvSpPr>
            <a:spLocks noChangeArrowheads="1"/>
          </p:cNvSpPr>
          <p:nvPr/>
        </p:nvSpPr>
        <p:spPr bwMode="auto">
          <a:xfrm>
            <a:off x="-32" y="1681451"/>
            <a:ext cx="7786742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254500" algn="r"/>
              </a:tabLst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Операторът</a:t>
            </a:r>
            <a:r>
              <a:rPr lang="bg-BG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собствено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представяне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следния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44" name="Rectangle 48"/>
          <p:cNvSpPr>
            <a:spLocks noChangeArrowheads="1"/>
          </p:cNvSpPr>
          <p:nvPr/>
        </p:nvSpPr>
        <p:spPr bwMode="auto">
          <a:xfrm>
            <a:off x="-357222" y="3038773"/>
            <a:ext cx="7286676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54500" algn="r"/>
                <a:tab pos="4330700" algn="r"/>
              </a:tabLst>
            </a:pP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Вместо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тези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матрици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често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използват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матриците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45" name="Rectangle 49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47" name="Rectangle 51"/>
          <p:cNvSpPr>
            <a:spLocks noChangeArrowheads="1"/>
          </p:cNvSpPr>
          <p:nvPr/>
        </p:nvSpPr>
        <p:spPr bwMode="auto">
          <a:xfrm>
            <a:off x="-142908" y="3500438"/>
            <a:ext cx="5786478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свързани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съответните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49" name="Rectangle 53"/>
          <p:cNvSpPr>
            <a:spLocks noChangeArrowheads="1"/>
          </p:cNvSpPr>
          <p:nvPr/>
        </p:nvSpPr>
        <p:spPr bwMode="auto">
          <a:xfrm>
            <a:off x="0" y="4929198"/>
            <a:ext cx="4648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54500" algn="r"/>
              </a:tabLst>
            </a:pP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наричат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матрици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1771631" y="1714488"/>
          <a:ext cx="285752" cy="351695"/>
        </p:xfrm>
        <a:graphic>
          <a:graphicData uri="http://schemas.openxmlformats.org/presentationml/2006/ole">
            <p:oleObj spid="_x0000_s63498" name="Equation" r:id="rId11" imgW="164880" imgH="203040" progId="Equation.DSMT4">
              <p:embed/>
            </p:oleObj>
          </a:graphicData>
        </a:graphic>
      </p:graphicFrame>
      <p:sp>
        <p:nvSpPr>
          <p:cNvPr id="5535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53" name="Object 57"/>
          <p:cNvGraphicFramePr>
            <a:graphicFrameLocks noChangeAspect="1"/>
          </p:cNvGraphicFramePr>
          <p:nvPr/>
        </p:nvGraphicFramePr>
        <p:xfrm>
          <a:off x="38085" y="2286000"/>
          <a:ext cx="2462213" cy="785813"/>
        </p:xfrm>
        <a:graphic>
          <a:graphicData uri="http://schemas.openxmlformats.org/presentationml/2006/ole">
            <p:oleObj spid="_x0000_s63499" name="Equation" r:id="rId12" imgW="1346040" imgH="431640" progId="Equation.DSMT4">
              <p:embed/>
            </p:oleObj>
          </a:graphicData>
        </a:graphic>
      </p:graphicFrame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2500298" y="4286256"/>
          <a:ext cx="5357850" cy="714380"/>
        </p:xfrm>
        <a:graphic>
          <a:graphicData uri="http://schemas.openxmlformats.org/presentationml/2006/ole">
            <p:oleObj spid="_x0000_s63500" name="Equation" r:id="rId13" imgW="32382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-71462"/>
            <a:ext cx="9358346" cy="4286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СПИН. СПИНОВИ МАТРИЦИ И ФУНКЦИИ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142852"/>
            <a:ext cx="9554936" cy="6715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пинови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спинори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измерим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</a:t>
            </a:r>
            <a:endParaRPr lang="bg-BG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Собствените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оператора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ползват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базис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200"/>
              </a:spcBef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Функциите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записват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във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вида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Като на матриците 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Паули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спинори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4"/>
          <p:cNvGraphicFramePr>
            <a:graphicFrameLocks noChangeAspect="1"/>
          </p:cNvGraphicFramePr>
          <p:nvPr/>
        </p:nvGraphicFramePr>
        <p:xfrm>
          <a:off x="-71470" y="642918"/>
          <a:ext cx="4997675" cy="928677"/>
        </p:xfrm>
        <a:graphic>
          <a:graphicData uri="http://schemas.openxmlformats.org/presentationml/2006/ole">
            <p:oleObj spid="_x0000_s66562" name="Equation" r:id="rId3" imgW="2514600" imgH="469800" progId="Equation.DSMT4">
              <p:embed/>
            </p:oleObj>
          </a:graphicData>
        </a:graphic>
      </p:graphicFrame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26" name="Object 46"/>
          <p:cNvGraphicFramePr>
            <a:graphicFrameLocks noChangeAspect="1"/>
          </p:cNvGraphicFramePr>
          <p:nvPr/>
        </p:nvGraphicFramePr>
        <p:xfrm>
          <a:off x="5237195" y="428604"/>
          <a:ext cx="3949700" cy="1143000"/>
        </p:xfrm>
        <a:graphic>
          <a:graphicData uri="http://schemas.openxmlformats.org/presentationml/2006/ole">
            <p:oleObj spid="_x0000_s66563" name="Equation" r:id="rId4" imgW="2273040" imgH="660240" progId="Equation.DSMT4">
              <p:embed/>
            </p:oleObj>
          </a:graphicData>
        </a:graphic>
      </p:graphicFrame>
      <p:graphicFrame>
        <p:nvGraphicFramePr>
          <p:cNvPr id="20530" name="Object 50"/>
          <p:cNvGraphicFramePr>
            <a:graphicFrameLocks noChangeAspect="1"/>
          </p:cNvGraphicFramePr>
          <p:nvPr/>
        </p:nvGraphicFramePr>
        <p:xfrm>
          <a:off x="6357950" y="1571612"/>
          <a:ext cx="329976" cy="407617"/>
        </p:xfrm>
        <a:graphic>
          <a:graphicData uri="http://schemas.openxmlformats.org/presentationml/2006/ole">
            <p:oleObj spid="_x0000_s66564" name="Equation" r:id="rId5" imgW="164957" imgH="203024" progId="Equation.DSMT4">
              <p:embed/>
            </p:oleObj>
          </a:graphicData>
        </a:graphic>
      </p:graphicFrame>
      <p:graphicFrame>
        <p:nvGraphicFramePr>
          <p:cNvPr id="20529" name="Object 49"/>
          <p:cNvGraphicFramePr>
            <a:graphicFrameLocks noChangeAspect="1"/>
          </p:cNvGraphicFramePr>
          <p:nvPr/>
        </p:nvGraphicFramePr>
        <p:xfrm>
          <a:off x="1857356" y="2000240"/>
          <a:ext cx="963389" cy="342901"/>
        </p:xfrm>
        <a:graphic>
          <a:graphicData uri="http://schemas.openxmlformats.org/presentationml/2006/ole">
            <p:oleObj spid="_x0000_s66565" name="Equation" r:id="rId6" imgW="558558" imgH="203112" progId="Equation.DSMT4">
              <p:embed/>
            </p:oleObj>
          </a:graphicData>
        </a:graphic>
      </p:graphicFrame>
      <p:graphicFrame>
        <p:nvGraphicFramePr>
          <p:cNvPr id="20528" name="Object 48"/>
          <p:cNvGraphicFramePr>
            <a:graphicFrameLocks noChangeAspect="1"/>
          </p:cNvGraphicFramePr>
          <p:nvPr/>
        </p:nvGraphicFramePr>
        <p:xfrm>
          <a:off x="5214942" y="1928802"/>
          <a:ext cx="1321938" cy="414339"/>
        </p:xfrm>
        <a:graphic>
          <a:graphicData uri="http://schemas.openxmlformats.org/presentationml/2006/ole">
            <p:oleObj spid="_x0000_s66566" name="Equation" r:id="rId7" imgW="634725" imgH="203112" progId="Equation.DSMT4">
              <p:embed/>
            </p:oleObj>
          </a:graphicData>
        </a:graphic>
      </p:graphicFrame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0" y="1500174"/>
            <a:ext cx="72152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електронът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в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състояние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714612" y="1857364"/>
            <a:ext cx="5078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единица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‒ нула: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52"/>
          <p:cNvSpPr>
            <a:spLocks noChangeArrowheads="1"/>
          </p:cNvSpPr>
          <p:nvPr/>
        </p:nvSpPr>
        <p:spPr bwMode="auto">
          <a:xfrm>
            <a:off x="6565406" y="1500174"/>
            <a:ext cx="2516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вероятността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endParaRPr kumimoji="0" lang="bg-B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35" name="Object 55"/>
          <p:cNvGraphicFramePr>
            <a:graphicFrameLocks noChangeAspect="1"/>
          </p:cNvGraphicFramePr>
          <p:nvPr/>
        </p:nvGraphicFramePr>
        <p:xfrm>
          <a:off x="-32" y="2285992"/>
          <a:ext cx="5405721" cy="1428760"/>
        </p:xfrm>
        <a:graphic>
          <a:graphicData uri="http://schemas.openxmlformats.org/presentationml/2006/ole">
            <p:oleObj spid="_x0000_s66567" name="Equation" r:id="rId8" imgW="3492500" imgH="927100" progId="Equation.DSMT4">
              <p:embed/>
            </p:oleObj>
          </a:graphicData>
        </a:graphic>
      </p:graphicFrame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37" name="Object 57"/>
          <p:cNvGraphicFramePr>
            <a:graphicFrameLocks noChangeAspect="1"/>
          </p:cNvGraphicFramePr>
          <p:nvPr/>
        </p:nvGraphicFramePr>
        <p:xfrm>
          <a:off x="5715008" y="2714620"/>
          <a:ext cx="500066" cy="392909"/>
        </p:xfrm>
        <a:graphic>
          <a:graphicData uri="http://schemas.openxmlformats.org/presentationml/2006/ole">
            <p:oleObj spid="_x0000_s66568" name="Equation" r:id="rId9" imgW="177480" imgH="139680" progId="Equation.DSMT4">
              <p:embed/>
            </p:oleObj>
          </a:graphicData>
        </a:graphic>
      </p:graphicFrame>
      <p:graphicFrame>
        <p:nvGraphicFramePr>
          <p:cNvPr id="20539" name="Object 59"/>
          <p:cNvGraphicFramePr>
            <a:graphicFrameLocks noChangeAspect="1"/>
          </p:cNvGraphicFramePr>
          <p:nvPr/>
        </p:nvGraphicFramePr>
        <p:xfrm>
          <a:off x="6411326" y="2307272"/>
          <a:ext cx="2732706" cy="1264604"/>
        </p:xfrm>
        <a:graphic>
          <a:graphicData uri="http://schemas.openxmlformats.org/presentationml/2006/ole">
            <p:oleObj spid="_x0000_s66569" name="Equation" r:id="rId10" imgW="1790700" imgH="825500" progId="Equation.DSMT4">
              <p:embed/>
            </p:oleObj>
          </a:graphicData>
        </a:graphic>
      </p:graphicFrame>
      <p:graphicFrame>
        <p:nvGraphicFramePr>
          <p:cNvPr id="20540" name="Object 60"/>
          <p:cNvGraphicFramePr>
            <a:graphicFrameLocks noChangeAspect="1"/>
          </p:cNvGraphicFramePr>
          <p:nvPr/>
        </p:nvGraphicFramePr>
        <p:xfrm>
          <a:off x="2795575" y="3605214"/>
          <a:ext cx="1995487" cy="623887"/>
        </p:xfrm>
        <a:graphic>
          <a:graphicData uri="http://schemas.openxmlformats.org/presentationml/2006/ole">
            <p:oleObj spid="_x0000_s66570" name="Equation" r:id="rId11" imgW="1307880" imgH="406080" progId="Equation.DSMT4">
              <p:embed/>
            </p:oleObj>
          </a:graphicData>
        </a:graphic>
      </p:graphicFrame>
      <p:graphicFrame>
        <p:nvGraphicFramePr>
          <p:cNvPr id="20542" name="Object 62"/>
          <p:cNvGraphicFramePr>
            <a:graphicFrameLocks noChangeAspect="1"/>
          </p:cNvGraphicFramePr>
          <p:nvPr/>
        </p:nvGraphicFramePr>
        <p:xfrm>
          <a:off x="-71470" y="5418274"/>
          <a:ext cx="357190" cy="439618"/>
        </p:xfrm>
        <a:graphic>
          <a:graphicData uri="http://schemas.openxmlformats.org/presentationml/2006/ole">
            <p:oleObj spid="_x0000_s66571" name="Equation" r:id="rId12" imgW="164880" imgH="203040" progId="Equation.DSMT4">
              <p:embed/>
            </p:oleObj>
          </a:graphicData>
        </a:graphic>
      </p:graphicFrame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43" name="Object 63"/>
          <p:cNvGraphicFramePr>
            <a:graphicFrameLocks noChangeAspect="1"/>
          </p:cNvGraphicFramePr>
          <p:nvPr/>
        </p:nvGraphicFramePr>
        <p:xfrm>
          <a:off x="4929190" y="4071942"/>
          <a:ext cx="3857652" cy="947005"/>
        </p:xfrm>
        <a:graphic>
          <a:graphicData uri="http://schemas.openxmlformats.org/presentationml/2006/ole">
            <p:oleObj spid="_x0000_s66572" name="Equation" r:id="rId13" imgW="2641600" imgH="647700" progId="Equation.DSMT4">
              <p:embed/>
            </p:oleObj>
          </a:graphicData>
        </a:graphic>
      </p:graphicFrame>
      <p:graphicFrame>
        <p:nvGraphicFramePr>
          <p:cNvPr id="20545" name="Object 65"/>
          <p:cNvGraphicFramePr>
            <a:graphicFrameLocks noChangeAspect="1"/>
          </p:cNvGraphicFramePr>
          <p:nvPr/>
        </p:nvGraphicFramePr>
        <p:xfrm>
          <a:off x="1428728" y="4948253"/>
          <a:ext cx="1995487" cy="623887"/>
        </p:xfrm>
        <a:graphic>
          <a:graphicData uri="http://schemas.openxmlformats.org/presentationml/2006/ole">
            <p:oleObj spid="_x0000_s66573" name="Equation" r:id="rId14" imgW="1307880" imgH="406080" progId="Equation.DSMT4">
              <p:embed/>
            </p:oleObj>
          </a:graphicData>
        </a:graphic>
      </p:graphicFrame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74" name="Object 14"/>
          <p:cNvGraphicFramePr>
            <a:graphicFrameLocks noChangeAspect="1"/>
          </p:cNvGraphicFramePr>
          <p:nvPr/>
        </p:nvGraphicFramePr>
        <p:xfrm>
          <a:off x="4929190" y="5072074"/>
          <a:ext cx="3802444" cy="933452"/>
        </p:xfrm>
        <a:graphic>
          <a:graphicData uri="http://schemas.openxmlformats.org/presentationml/2006/ole">
            <p:oleObj spid="_x0000_s66574" name="Equation" r:id="rId15" imgW="2641600" imgH="647700" progId="Equation.DSMT4">
              <p:embed/>
            </p:oleObj>
          </a:graphicData>
        </a:graphic>
      </p:graphicFrame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76" name="Object 16"/>
          <p:cNvGraphicFramePr>
            <a:graphicFrameLocks noChangeAspect="1"/>
          </p:cNvGraphicFramePr>
          <p:nvPr/>
        </p:nvGraphicFramePr>
        <p:xfrm>
          <a:off x="2297097" y="6215082"/>
          <a:ext cx="3873398" cy="714356"/>
        </p:xfrm>
        <a:graphic>
          <a:graphicData uri="http://schemas.openxmlformats.org/presentationml/2006/ole">
            <p:oleObj spid="_x0000_s66576" name="Equation" r:id="rId16" imgW="2324100" imgH="431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13.2.    СЪБИРАНЕ НА МОМЕНТИ НА ИМПУЛСА В КВАНТОВАТА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МЕХАНИ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КА 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428628"/>
            <a:ext cx="9644130" cy="64293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.•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Събиране на моменти</a:t>
            </a:r>
          </a:p>
          <a:p>
            <a:pPr>
              <a:spcBef>
                <a:spcPts val="0"/>
              </a:spcBef>
              <a:buNone/>
            </a:pPr>
            <a:r>
              <a:rPr lang="bg-BG" sz="2400" dirty="0" smtClean="0"/>
              <a:t>Електронът има 2 момента: </a:t>
            </a:r>
            <a:r>
              <a:rPr lang="en-US" sz="2400" b="1" dirty="0" smtClean="0"/>
              <a:t>L</a:t>
            </a:r>
            <a:r>
              <a:rPr lang="bg-BG" sz="2400" dirty="0" smtClean="0"/>
              <a:t> и </a:t>
            </a:r>
            <a:r>
              <a:rPr lang="en-US" sz="2400" b="1" dirty="0" smtClean="0"/>
              <a:t>S</a:t>
            </a:r>
            <a:r>
              <a:rPr lang="bg-BG" sz="2400" dirty="0" smtClean="0"/>
              <a:t>. При сумирането им поради квантовия</a:t>
            </a:r>
          </a:p>
          <a:p>
            <a:pPr>
              <a:spcBef>
                <a:spcPts val="0"/>
              </a:spcBef>
              <a:buNone/>
            </a:pPr>
            <a:r>
              <a:rPr lang="bg-BG" sz="2400" dirty="0" smtClean="0"/>
              <a:t> характер (пространственото </a:t>
            </a:r>
            <a:r>
              <a:rPr lang="bg-BG" sz="2400" dirty="0" err="1" smtClean="0"/>
              <a:t>квантуване</a:t>
            </a:r>
            <a:r>
              <a:rPr lang="bg-BG" sz="2400" dirty="0" smtClean="0"/>
              <a:t>) не можем да използваме пра-</a:t>
            </a:r>
          </a:p>
          <a:p>
            <a:pPr>
              <a:spcBef>
                <a:spcPts val="0"/>
              </a:spcBef>
              <a:buNone/>
            </a:pPr>
            <a:r>
              <a:rPr lang="bg-BG" sz="2400" dirty="0" smtClean="0"/>
              <a:t>вилото за събиране на 2 вектора от  КЛМ.</a:t>
            </a:r>
          </a:p>
          <a:p>
            <a:pPr>
              <a:buNone/>
            </a:pPr>
            <a:r>
              <a:rPr lang="en-US" sz="2400" i="1" dirty="0" err="1" smtClean="0"/>
              <a:t>Класическо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събиране</a:t>
            </a:r>
            <a:r>
              <a:rPr lang="en-US" sz="2400" i="1" dirty="0" smtClean="0"/>
              <a:t> </a:t>
            </a:r>
            <a:r>
              <a:rPr lang="en-US" sz="2400" dirty="0" err="1" smtClean="0"/>
              <a:t>на</a:t>
            </a:r>
            <a:r>
              <a:rPr lang="bg-BG" sz="2400" dirty="0" smtClean="0"/>
              <a:t> </a:t>
            </a:r>
            <a:r>
              <a:rPr lang="en-US" sz="2400" dirty="0" err="1" smtClean="0"/>
              <a:t>моменти</a:t>
            </a:r>
            <a:r>
              <a:rPr lang="en-US" sz="2400" dirty="0" smtClean="0"/>
              <a:t>. </a:t>
            </a:r>
            <a:r>
              <a:rPr lang="en-US" sz="2400" dirty="0" err="1" smtClean="0"/>
              <a:t>Събрани</a:t>
            </a:r>
            <a:r>
              <a:rPr lang="en-US" sz="2400" dirty="0" smtClean="0"/>
              <a:t>,</a:t>
            </a:r>
            <a:r>
              <a:rPr lang="bg-BG" sz="2400" dirty="0" smtClean="0"/>
              <a:t> 2-та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вектора</a:t>
            </a:r>
            <a:r>
              <a:rPr lang="en-US" sz="2400" dirty="0" smtClean="0"/>
              <a:t> </a:t>
            </a:r>
            <a:r>
              <a:rPr lang="en-US" sz="2400" dirty="0" err="1" smtClean="0"/>
              <a:t>дават</a:t>
            </a:r>
            <a:r>
              <a:rPr lang="bg-BG" sz="2400" dirty="0" smtClean="0"/>
              <a:t> </a:t>
            </a:r>
            <a:r>
              <a:rPr lang="en-US" sz="2400" dirty="0" err="1" smtClean="0"/>
              <a:t>резултантния</a:t>
            </a:r>
            <a:r>
              <a:rPr lang="en-US" sz="2400" dirty="0" smtClean="0"/>
              <a:t> </a:t>
            </a:r>
            <a:r>
              <a:rPr lang="bg-BG" sz="2400" i="1" dirty="0" smtClean="0"/>
              <a:t>единствен </a:t>
            </a:r>
            <a:r>
              <a:rPr lang="en-US" sz="2400" dirty="0" err="1" smtClean="0"/>
              <a:t>вектор</a:t>
            </a:r>
            <a:r>
              <a:rPr lang="en-US" sz="2400" dirty="0" smtClean="0"/>
              <a:t> </a:t>
            </a:r>
            <a:r>
              <a:rPr lang="en-US" sz="2400" b="1" dirty="0" smtClean="0"/>
              <a:t>L.</a:t>
            </a:r>
            <a:endParaRPr lang="bg-BG" sz="2400" b="1" dirty="0" smtClean="0"/>
          </a:p>
          <a:p>
            <a:pPr>
              <a:buNone/>
            </a:pPr>
            <a:r>
              <a:rPr lang="ru-RU" sz="2400" dirty="0" smtClean="0"/>
              <a:t>В </a:t>
            </a:r>
            <a:r>
              <a:rPr lang="ru-RU" sz="2400" i="1" dirty="0" err="1" smtClean="0"/>
              <a:t>квантовата</a:t>
            </a:r>
            <a:r>
              <a:rPr lang="ru-RU" sz="2400" i="1" dirty="0" smtClean="0"/>
              <a:t> механика </a:t>
            </a:r>
            <a:r>
              <a:rPr lang="ru-RU" sz="2400" dirty="0" err="1" smtClean="0"/>
              <a:t>векторите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могат</a:t>
            </a:r>
            <a:r>
              <a:rPr lang="ru-RU" sz="2400" dirty="0" smtClean="0"/>
              <a:t> да </a:t>
            </a:r>
          </a:p>
          <a:p>
            <a:pPr>
              <a:buNone/>
            </a:pPr>
            <a:r>
              <a:rPr lang="ru-RU" sz="2400" dirty="0" err="1" smtClean="0"/>
              <a:t>приемат</a:t>
            </a:r>
            <a:r>
              <a:rPr lang="ru-RU" sz="2400" dirty="0" smtClean="0"/>
              <a:t> само </a:t>
            </a:r>
            <a:r>
              <a:rPr lang="ru-RU" sz="2400" dirty="0" err="1" smtClean="0"/>
              <a:t>дискретни</a:t>
            </a:r>
            <a:r>
              <a:rPr lang="ru-RU" sz="2400" dirty="0" smtClean="0"/>
              <a:t> направления. В за-</a:t>
            </a:r>
          </a:p>
          <a:p>
            <a:pPr>
              <a:buNone/>
            </a:pPr>
            <a:r>
              <a:rPr lang="ru-RU" sz="2400" dirty="0" err="1" smtClean="0"/>
              <a:t>висимост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ориентирането</a:t>
            </a:r>
            <a:r>
              <a:rPr lang="ru-RU" sz="2400" dirty="0" smtClean="0"/>
              <a:t> им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err="1" smtClean="0"/>
              <a:t>различни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по ориентации и </a:t>
            </a:r>
            <a:r>
              <a:rPr lang="ru-RU" sz="2400" dirty="0" err="1" smtClean="0"/>
              <a:t>големина</a:t>
            </a:r>
            <a:r>
              <a:rPr lang="ru-RU" sz="2400" dirty="0" smtClean="0"/>
              <a:t> </a:t>
            </a:r>
            <a:r>
              <a:rPr lang="bg-BG" sz="2400" dirty="0" smtClean="0"/>
              <a:t>и </a:t>
            </a:r>
            <a:r>
              <a:rPr lang="ru-RU" sz="2400" dirty="0" err="1" smtClean="0"/>
              <a:t>сумарните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вектори</a:t>
            </a:r>
            <a:r>
              <a:rPr lang="ru-RU" sz="2400" dirty="0" smtClean="0"/>
              <a:t> .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9393" name="Picture 1" descr="f1603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643050"/>
            <a:ext cx="2928958" cy="3087098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427138" y="4929198"/>
          <a:ext cx="5745786" cy="1285884"/>
        </p:xfrm>
        <a:graphic>
          <a:graphicData uri="http://schemas.openxmlformats.org/presentationml/2006/ole">
            <p:oleObj spid="_x0000_s59394" name="Equation" r:id="rId4" imgW="3365500" imgH="749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7150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13.2.    СЪБИРАНЕ НА МОМЕНТИ НА ИМПУЛСА В КВАНТОВАТА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МЕХАНИ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КА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571480"/>
            <a:ext cx="9501254" cy="6572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аксимална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квантови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моме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нта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аксимално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възможната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проекция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един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орбитален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момент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квантово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е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сумиране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de-DE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проекциите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максимални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еднакви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посоки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получаваме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максималния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сумарен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момент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число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+1 ориентации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спрямо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Мин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имална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сума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0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събиране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 2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квантови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момента с числа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се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получават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различни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 числа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l,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които</a:t>
            </a: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са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428860" y="1509699"/>
          <a:ext cx="1656164" cy="371476"/>
        </p:xfrm>
        <a:graphic>
          <a:graphicData uri="http://schemas.openxmlformats.org/presentationml/2006/ole">
            <p:oleObj spid="_x0000_s58375" name="Equation" r:id="rId3" imgW="1015920" imgH="228600" progId="Equation.DSMT4">
              <p:embed/>
            </p:oleObj>
          </a:graphicData>
        </a:graphic>
      </p:graphicFrame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602" y="1458256"/>
            <a:ext cx="3571868" cy="283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168275" y="1857364"/>
          <a:ext cx="2968625" cy="428625"/>
        </p:xfrm>
        <a:graphic>
          <a:graphicData uri="http://schemas.openxmlformats.org/presentationml/2006/ole">
            <p:oleObj spid="_x0000_s58378" name="Equation" r:id="rId5" imgW="1587240" imgH="228600" progId="Equation.DSMT4">
              <p:embed/>
            </p:oleObj>
          </a:graphicData>
        </a:graphic>
      </p:graphicFrame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-71470" y="4000500"/>
          <a:ext cx="5675312" cy="428625"/>
        </p:xfrm>
        <a:graphic>
          <a:graphicData uri="http://schemas.openxmlformats.org/presentationml/2006/ole">
            <p:oleObj spid="_x0000_s58380" name="Equation" r:id="rId6" imgW="3035160" imgH="228600" progId="Equation.DSMT4">
              <p:embed/>
            </p:oleObj>
          </a:graphicData>
        </a:graphic>
      </p:graphicFrame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1543051" y="4429132"/>
          <a:ext cx="3171825" cy="671512"/>
        </p:xfrm>
        <a:graphic>
          <a:graphicData uri="http://schemas.openxmlformats.org/presentationml/2006/ole">
            <p:oleObj spid="_x0000_s58381" name="Equation" r:id="rId7" imgW="2158920" imgH="457200" progId="Equation.DSMT4">
              <p:embed/>
            </p:oleObj>
          </a:graphicData>
        </a:graphic>
      </p:graphicFrame>
      <p:pic>
        <p:nvPicPr>
          <p:cNvPr id="58383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7530" y="4500570"/>
            <a:ext cx="2690816" cy="228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41292" y="5143500"/>
          <a:ext cx="6959600" cy="327025"/>
        </p:xfrm>
        <a:graphic>
          <a:graphicData uri="http://schemas.openxmlformats.org/presentationml/2006/ole">
            <p:oleObj spid="_x0000_s58384" name="Equation" r:id="rId9" imgW="4305240" imgH="203040" progId="Equation.DSMT4">
              <p:embed/>
            </p:oleObj>
          </a:graphicData>
        </a:graphic>
      </p:graphicFrame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1071538" y="6286520"/>
          <a:ext cx="3643338" cy="390357"/>
        </p:xfrm>
        <a:graphic>
          <a:graphicData uri="http://schemas.openxmlformats.org/presentationml/2006/ole">
            <p:oleObj spid="_x0000_s58386" name="Equation" r:id="rId10" imgW="2133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71504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13.3.   ПЪЛЕН МОМЕНТ НА ЕЛЕКТРОНА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71480"/>
            <a:ext cx="9644130" cy="6286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моментите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и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пълно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квантово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0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Пълният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момент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електрона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           ‒ 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паралелни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‒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антипаралелни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интеграли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движението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ълно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магнитно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квантово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число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ълният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момент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един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електрон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полуцял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затова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той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няма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нулева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роекция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подобно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неговия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спинов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момент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1142976" y="1357298"/>
          <a:ext cx="2034554" cy="428628"/>
        </p:xfrm>
        <a:graphic>
          <a:graphicData uri="http://schemas.openxmlformats.org/presentationml/2006/ole">
            <p:oleObj spid="_x0000_s60417" name="Equation" r:id="rId3" imgW="1130040" imgH="241200" progId="Equation.DSMT4">
              <p:embed/>
            </p:oleObj>
          </a:graphicData>
        </a:graphic>
      </p:graphicFrame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-32" y="1857364"/>
          <a:ext cx="3600142" cy="785818"/>
        </p:xfrm>
        <a:graphic>
          <a:graphicData uri="http://schemas.openxmlformats.org/presentationml/2006/ole">
            <p:oleObj spid="_x0000_s60419" name="Equation" r:id="rId4" imgW="1879600" imgH="406400" progId="Equation.DSMT4">
              <p:embed/>
            </p:oleObj>
          </a:graphicData>
        </a:graphic>
      </p:graphicFrame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285720" y="2671763"/>
          <a:ext cx="2938462" cy="828675"/>
        </p:xfrm>
        <a:graphic>
          <a:graphicData uri="http://schemas.openxmlformats.org/presentationml/2006/ole">
            <p:oleObj spid="_x0000_s60421" name="Equation" r:id="rId5" imgW="1790640" imgH="507960" progId="Equation.DSMT4">
              <p:embed/>
            </p:oleObj>
          </a:graphicData>
        </a:graphic>
      </p:graphicFrame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00443" y="1142984"/>
            <a:ext cx="568646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6572264" y="3711575"/>
          <a:ext cx="2312988" cy="392113"/>
        </p:xfrm>
        <a:graphic>
          <a:graphicData uri="http://schemas.openxmlformats.org/presentationml/2006/ole">
            <p:oleObj spid="_x0000_s60424" name="Equation" r:id="rId7" imgW="1409400" imgH="241200" progId="Equation.DSMT4">
              <p:embed/>
            </p:oleObj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2992438" y="4071938"/>
          <a:ext cx="2249487" cy="392112"/>
        </p:xfrm>
        <a:graphic>
          <a:graphicData uri="http://schemas.openxmlformats.org/presentationml/2006/ole">
            <p:oleObj spid="_x0000_s60425" name="Equation" r:id="rId8" imgW="1371600" imgH="241200" progId="Equation.DSMT4">
              <p:embed/>
            </p:oleObj>
          </a:graphicData>
        </a:graphic>
      </p:graphicFrame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-32" y="4500570"/>
          <a:ext cx="1377732" cy="357190"/>
        </p:xfrm>
        <a:graphic>
          <a:graphicData uri="http://schemas.openxmlformats.org/presentationml/2006/ole">
            <p:oleObj spid="_x0000_s60426" name="Equation" r:id="rId9" imgW="774364" imgH="203112" progId="Equation.DSMT4">
              <p:embed/>
            </p:oleObj>
          </a:graphicData>
        </a:graphic>
      </p:graphicFrame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153988" y="5522930"/>
          <a:ext cx="977900" cy="406400"/>
        </p:xfrm>
        <a:graphic>
          <a:graphicData uri="http://schemas.openxmlformats.org/presentationml/2006/ole">
            <p:oleObj spid="_x0000_s60428" name="Equation" r:id="rId10" imgW="545760" imgH="228600" progId="Equation.DSMT4">
              <p:embed/>
            </p:oleObj>
          </a:graphicData>
        </a:graphic>
      </p:graphicFrame>
      <p:graphicFrame>
        <p:nvGraphicFramePr>
          <p:cNvPr id="60430" name="Object 14"/>
          <p:cNvGraphicFramePr>
            <a:graphicFrameLocks noChangeAspect="1"/>
          </p:cNvGraphicFramePr>
          <p:nvPr/>
        </p:nvGraphicFramePr>
        <p:xfrm>
          <a:off x="1830388" y="5610242"/>
          <a:ext cx="317500" cy="247650"/>
        </p:xfrm>
        <a:graphic>
          <a:graphicData uri="http://schemas.openxmlformats.org/presentationml/2006/ole">
            <p:oleObj spid="_x0000_s60430" name="Equation" r:id="rId11" imgW="177480" imgH="139680" progId="Equation.DSMT4">
              <p:embed/>
            </p:oleObj>
          </a:graphicData>
        </a:graphic>
      </p:graphicFrame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31" name="Object 15"/>
          <p:cNvGraphicFramePr>
            <a:graphicFrameLocks noChangeAspect="1"/>
          </p:cNvGraphicFramePr>
          <p:nvPr/>
        </p:nvGraphicFramePr>
        <p:xfrm>
          <a:off x="2500313" y="5319731"/>
          <a:ext cx="5499100" cy="752475"/>
        </p:xfrm>
        <a:graphic>
          <a:graphicData uri="http://schemas.openxmlformats.org/presentationml/2006/ole">
            <p:oleObj spid="_x0000_s60431" name="Equation" r:id="rId12" imgW="354312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4429</TotalTime>
  <Words>1155</Words>
  <PresentationFormat>On-screen Show (4:3)</PresentationFormat>
  <Paragraphs>349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times-template</vt:lpstr>
      <vt:lpstr>Equation</vt:lpstr>
      <vt:lpstr>MathType 6.0 Equation</vt:lpstr>
      <vt:lpstr>СПИН  (ЛЕКЦИЯ 10; Гл. 13)</vt:lpstr>
      <vt:lpstr> 13.1  СПИН. СПИНОВИ МАТРИЦИ И ФУНКЦИИ </vt:lpstr>
      <vt:lpstr>13.1  СПИН. СПИНОВИ МАТРИЦИ И ФУНКЦИИ </vt:lpstr>
      <vt:lpstr>13.1  СПИН. СПИНОВИ МАТРИЦИ И ФУНКЦИИ</vt:lpstr>
      <vt:lpstr>13.1  СПИН. СПИНОВИ МАТРИЦИ И ФУНКЦИИна</vt:lpstr>
      <vt:lpstr>  13.1  СПИН. СПИНОВИ МАТРИЦИ И ФУНКЦИИна </vt:lpstr>
      <vt:lpstr>13.2.    СЪБИРАНЕ НА МОМЕНТИ НА ИМПУЛСА В КВАНТОВАТА МЕХАНИКА </vt:lpstr>
      <vt:lpstr>13.2.    СЪБИРАНЕ НА МОМЕНТИ НА ИМПУЛСА В КВАНТОВАТА МЕХАНИКА</vt:lpstr>
      <vt:lpstr> 13.3.   ПЪЛЕН МОМЕНТ НА ЕЛЕКТРОНА</vt:lpstr>
      <vt:lpstr>13.3.   ПЪЛЕН МОМЕНТ НА ЕЛЕКТРОНА</vt:lpstr>
      <vt:lpstr>   13.3.   ПЪЛЕН МОМЕНТ НА ЕЛЕКТРОНА</vt:lpstr>
      <vt:lpstr>13.4.   ПОНЯТИЕ ЗА LS- И JJ-ВРЪЗКА</vt:lpstr>
      <vt:lpstr>13.4.   ПОНЯТИЕ ЗА LS- И JJ-ВРЪЗКА   • LS-връзка м/у 2 електрона – единия в р-, а другия в d-състояние</vt:lpstr>
      <vt:lpstr>13.4.   ПОНЯТИЕ ЗА LS- И JJ-ВРЪЗКА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2017-04-20T13:55:53Z</dcterms:modified>
</cp:coreProperties>
</file>