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E1F0"/>
    <a:srgbClr val="E4F2D6"/>
    <a:srgbClr val="FDFEFC"/>
    <a:srgbClr val="C4EFB3"/>
    <a:srgbClr val="0F28DD"/>
    <a:srgbClr val="EDDAF6"/>
    <a:srgbClr val="DCB5ED"/>
    <a:srgbClr val="8B2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808CF5F-36F1-4BA5-BA3E-14DC4FD8B5A3}" type="datetimeFigureOut">
              <a:rPr lang="bg-BG"/>
              <a:pPr>
                <a:defRPr/>
              </a:pPr>
              <a:t>25.9.2015 г.</a:t>
            </a:fld>
            <a:endParaRPr lang="bg-BG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B7E355-B984-49E6-8E82-FC6F08DEA28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85543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FFFA54-CCD0-4BE6-BA69-1AAA52F89A3E}" type="datetimeFigureOut">
              <a:rPr lang="bg-BG"/>
              <a:pPr>
                <a:defRPr/>
              </a:pPr>
              <a:t>25.9.2015 г.</a:t>
            </a:fld>
            <a:endParaRPr lang="bg-BG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EE7667-FDF4-4841-89BF-1D8716A998D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3368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232872-5F6B-44CF-B65A-6D90EF949D3A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F85E3E7-0830-409C-B78A-8E50BE3BA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EFD4-C6BB-4957-81C7-042065689AA4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3C8A8-D99F-49F9-B2E1-E454DCF5F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E32A-BA25-4D06-89B8-C66EFB79A627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091AE-C36A-4905-844C-1328C2861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81138"/>
            <a:ext cx="4038600" cy="2185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C74F2-A68C-42B9-BBCB-EB6BA79569D8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F259B-A16F-457E-BD28-6910E11E3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96F33-AC6D-4621-9A3A-BC626BC6FF06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1F622-ACBC-4CF7-910F-862FD1537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90712-7EDC-4EC7-9124-C08361D0F985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DF788-7321-45CE-94DC-53B204791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F6A76-959C-48DD-8C9C-3CDA9AC5C21E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636D1-8D86-423D-B7DF-76B9AE444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732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6A12D-A938-4ED6-BBB6-AD07A93E5727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A91D5-249C-4EA4-AB41-FB8F95F1C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E4CEB-68A8-4E60-AAD5-191F6C97C725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09C50-A938-4533-8220-6894B313E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FD83BC-2EC2-422A-B6DA-C6A739548DBF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D7F6CD-B8F2-40BF-8E66-0F2C7BA39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638136-C10C-422B-8B61-9E281AF40019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BAC376-57A4-4690-919E-782913012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B3F704-13AC-46E6-A6B2-A0511670B4AB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4F346C-C479-4840-BE94-8F5A893C0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139F8A-DA16-4CFD-9E81-332F4DD54C6B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7D19CD-2A85-4C38-AC75-2F139A1B3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993A1-633B-4DC9-A83E-5DFF60A2469F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AA16D-98F7-43AF-8315-FBF1BF2E9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9EE0EB-A094-4892-921D-1E81AA846D00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39902E-D359-4554-8AAD-C4A83C12A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46EF792-3938-452A-A617-635517CB5690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27A6B7-5892-457E-9371-BCE3A62D2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8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5622BDE-38E7-4CBA-B137-9FA2F16EE9A1}" type="datetimeFigureOut">
              <a:rPr lang="en-US"/>
              <a:pPr>
                <a:defRPr/>
              </a:pPr>
              <a:t>9/25/2015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F790084-A0EE-41E2-BDBF-1C519CAA7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6" r:id="rId2"/>
    <p:sldLayoutId id="2147483678" r:id="rId3"/>
    <p:sldLayoutId id="2147483679" r:id="rId4"/>
    <p:sldLayoutId id="2147483680" r:id="rId5"/>
    <p:sldLayoutId id="2147483681" r:id="rId6"/>
    <p:sldLayoutId id="2147483675" r:id="rId7"/>
    <p:sldLayoutId id="2147483682" r:id="rId8"/>
    <p:sldLayoutId id="2147483683" r:id="rId9"/>
    <p:sldLayoutId id="2147483674" r:id="rId10"/>
    <p:sldLayoutId id="2147483673" r:id="rId11"/>
    <p:sldLayoutId id="2147483672" r:id="rId12"/>
    <p:sldLayoutId id="2147483671" r:id="rId13"/>
    <p:sldLayoutId id="2147483670" r:id="rId14"/>
    <p:sldLayoutId id="2147483669" r:id="rId15"/>
    <p:sldLayoutId id="2147483668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7388" y="1776414"/>
            <a:ext cx="777240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dirty="0" smtClean="0"/>
              <a:t>Отчет</a:t>
            </a:r>
            <a:endParaRPr lang="en-US" dirty="0"/>
          </a:p>
        </p:txBody>
      </p:sp>
      <p:sp>
        <p:nvSpPr>
          <p:cNvPr id="20482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bg-BG" altLang="en-US" sz="2500" b="1" smtClean="0"/>
              <a:t>за учебната дейност в ОКС Бакалавър</a:t>
            </a:r>
            <a:r>
              <a:rPr lang="en-US" altLang="en-US" sz="2500" smtClean="0"/>
              <a:t>  </a:t>
            </a:r>
            <a:r>
              <a:rPr lang="bg-BG" altLang="en-US" sz="2500" b="1" smtClean="0"/>
              <a:t>на ФМИ</a:t>
            </a:r>
            <a:endParaRPr lang="en-US" altLang="en-US" sz="2500" b="1" smtClean="0"/>
          </a:p>
          <a:p>
            <a:pPr marR="0" eaLnBrk="1" hangingPunct="1"/>
            <a:r>
              <a:rPr lang="bg-BG" altLang="en-US" sz="2300" smtClean="0"/>
              <a:t>за </a:t>
            </a:r>
            <a:r>
              <a:rPr lang="bg-BG" altLang="en-US" sz="2300" smtClean="0">
                <a:latin typeface="Arial" charset="0"/>
              </a:rPr>
              <a:t>2012/2013 учебна година</a:t>
            </a:r>
            <a:endParaRPr lang="en-US" altLang="en-US" sz="2300" smtClean="0">
              <a:latin typeface="Arial" charset="0"/>
            </a:endParaRPr>
          </a:p>
        </p:txBody>
      </p:sp>
      <p:pic>
        <p:nvPicPr>
          <p:cNvPr id="20483" name="Picture 4" descr="FMI_14-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4325938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215" name="Group 1511"/>
          <p:cNvGraphicFramePr>
            <a:graphicFrameLocks noGrp="1"/>
          </p:cNvGraphicFramePr>
          <p:nvPr>
            <p:ph idx="1"/>
          </p:nvPr>
        </p:nvGraphicFramePr>
        <p:xfrm>
          <a:off x="457200" y="908050"/>
          <a:ext cx="8229600" cy="5165725"/>
        </p:xfrm>
        <a:graphic>
          <a:graphicData uri="http://schemas.openxmlformats.org/drawingml/2006/table">
            <a:tbl>
              <a:tblPr/>
              <a:tblGrid>
                <a:gridCol w="2393950"/>
                <a:gridCol w="1214438"/>
                <a:gridCol w="1114425"/>
                <a:gridCol w="693737"/>
                <a:gridCol w="841375"/>
                <a:gridCol w="1265238"/>
                <a:gridCol w="706437"/>
              </a:tblGrid>
              <a:tr h="328613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сесия  септември 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специалност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протокол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явили 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НЕ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Информационни системи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Компютърни науки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47,37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38,89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информатка - зад.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Приложна математика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Софтуерно инженерство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Статистика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 септември 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 ДИ 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дипломирали 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954" name="Group 1106"/>
          <p:cNvGraphicFramePr>
            <a:graphicFrameLocks noGrp="1"/>
          </p:cNvGraphicFramePr>
          <p:nvPr/>
        </p:nvGraphicFramePr>
        <p:xfrm>
          <a:off x="468313" y="549275"/>
          <a:ext cx="8229600" cy="5461000"/>
        </p:xfrm>
        <a:graphic>
          <a:graphicData uri="http://schemas.openxmlformats.org/drawingml/2006/table">
            <a:tbl>
              <a:tblPr/>
              <a:tblGrid>
                <a:gridCol w="2673350"/>
                <a:gridCol w="1308100"/>
                <a:gridCol w="1203325"/>
                <a:gridCol w="747712"/>
                <a:gridCol w="908050"/>
                <a:gridCol w="627063"/>
                <a:gridCol w="762000"/>
              </a:tblGrid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сесия  юли 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специалност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протокол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явили 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НЕ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19,57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Информационни системи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Компютърни науки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21,43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 - зад.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Приложна математика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21,05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Софтуерно инженерство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Статистика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 юли 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275" name="Group 1379"/>
          <p:cNvGraphicFramePr>
            <a:graphicFrameLocks noGrp="1"/>
          </p:cNvGraphicFramePr>
          <p:nvPr/>
        </p:nvGraphicFramePr>
        <p:xfrm>
          <a:off x="457200" y="620713"/>
          <a:ext cx="8229600" cy="5692775"/>
        </p:xfrm>
        <a:graphic>
          <a:graphicData uri="http://schemas.openxmlformats.org/drawingml/2006/table">
            <a:tbl>
              <a:tblPr/>
              <a:tblGrid>
                <a:gridCol w="2454275"/>
                <a:gridCol w="1200150"/>
                <a:gridCol w="1103313"/>
                <a:gridCol w="687387"/>
                <a:gridCol w="833438"/>
                <a:gridCol w="1252537"/>
                <a:gridCol w="698500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сесия м. септември 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специалност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протокол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явили 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НЕ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Информационни системи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Компютърни науки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66,67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 - зад.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Приложна математика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Софтуерно инженерство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Статистика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 септември 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15,65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 ДИ 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дипломирали 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bg-BG" sz="3700" smtClean="0">
                <a:effectLst/>
              </a:rPr>
              <a:t>“География” на студентите във ФМИ</a:t>
            </a:r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mtClean="0"/>
              <a:t>                </a:t>
            </a:r>
          </a:p>
          <a:p>
            <a:endParaRPr lang="bg-BG" smtClean="0"/>
          </a:p>
        </p:txBody>
      </p:sp>
      <p:pic>
        <p:nvPicPr>
          <p:cNvPr id="45059" name="Picture 10" descr="bulgaria-karta-obshtinata-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916113"/>
            <a:ext cx="26955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0" name="Picture 11" descr="FMI_14-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063" y="2997200"/>
            <a:ext cx="2489200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mtClean="0">
                <a:effectLst/>
              </a:rPr>
              <a:t>Информатика</a:t>
            </a:r>
          </a:p>
        </p:txBody>
      </p:sp>
      <p:graphicFrame>
        <p:nvGraphicFramePr>
          <p:cNvPr id="59891" name="Group 49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/>
              <a:tblGrid>
                <a:gridCol w="4300538"/>
                <a:gridCol w="946150"/>
                <a:gridCol w="1008062"/>
                <a:gridCol w="1008063"/>
                <a:gridCol w="966787"/>
              </a:tblGrid>
              <a:tr h="4238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област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Бургас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Велико Търново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Враца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Габрово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Добрич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Кърджали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Ловеч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Монтана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Пазарджик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60" name="Rectangle 496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z="3700" smtClean="0">
                <a:effectLst/>
              </a:rPr>
              <a:t/>
            </a:r>
            <a:br>
              <a:rPr lang="bg-BG" sz="3700" smtClean="0">
                <a:effectLst/>
              </a:rPr>
            </a:br>
            <a:r>
              <a:rPr lang="bg-BG" sz="3700" smtClean="0">
                <a:effectLst/>
              </a:rPr>
              <a:t>  </a:t>
            </a:r>
            <a:br>
              <a:rPr lang="bg-BG" sz="3700" smtClean="0">
                <a:effectLst/>
              </a:rPr>
            </a:br>
            <a:endParaRPr lang="bg-BG" sz="3700" smtClean="0">
              <a:effectLst/>
            </a:endParaRPr>
          </a:p>
        </p:txBody>
      </p:sp>
      <p:graphicFrame>
        <p:nvGraphicFramePr>
          <p:cNvPr id="62959" name="Group 495"/>
          <p:cNvGraphicFramePr>
            <a:graphicFrameLocks noGrp="1"/>
          </p:cNvGraphicFramePr>
          <p:nvPr>
            <p:ph idx="1"/>
          </p:nvPr>
        </p:nvGraphicFramePr>
        <p:xfrm>
          <a:off x="457200" y="549275"/>
          <a:ext cx="8229600" cy="5457825"/>
        </p:xfrm>
        <a:graphic>
          <a:graphicData uri="http://schemas.openxmlformats.org/drawingml/2006/table">
            <a:tbl>
              <a:tblPr/>
              <a:tblGrid>
                <a:gridCol w="4300538"/>
                <a:gridCol w="946150"/>
                <a:gridCol w="1008062"/>
                <a:gridCol w="1008063"/>
                <a:gridCol w="966787"/>
              </a:tblGrid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Пловдив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Силистра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Сливен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Смолян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Софийска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София-град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 загора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Търговище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Хасково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Ямбол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mtClean="0">
                <a:effectLst/>
              </a:rPr>
              <a:t>Информационни системи</a:t>
            </a:r>
          </a:p>
        </p:txBody>
      </p:sp>
      <p:graphicFrame>
        <p:nvGraphicFramePr>
          <p:cNvPr id="65007" name="Group 49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406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област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Бургас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Велико Търново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Враца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Габрово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Добрич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Кърджали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Ловеч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Монтана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Пазарджик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055" name="Group 495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732462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3841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Пловдив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Силистра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Сливен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Смолян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Софийска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София-град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 загора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Търговище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Хасково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Ямбол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19" name="Rectangle 1487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z="3700" smtClean="0">
                <a:effectLst/>
              </a:rPr>
              <a:t>Компютърни науки</a:t>
            </a:r>
            <a:br>
              <a:rPr lang="bg-BG" sz="3700" smtClean="0">
                <a:effectLst/>
              </a:rPr>
            </a:br>
            <a:endParaRPr lang="bg-BG" sz="3700" smtClean="0">
              <a:effectLst/>
            </a:endParaRPr>
          </a:p>
        </p:txBody>
      </p:sp>
      <p:graphicFrame>
        <p:nvGraphicFramePr>
          <p:cNvPr id="71118" name="Group 148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406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област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Бургас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Велико Търново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Враца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Габрово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Добрич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Кърджали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Ловеч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Монтана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Пазарджик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199" name="Group 495"/>
          <p:cNvGraphicFramePr>
            <a:graphicFrameLocks noGrp="1"/>
          </p:cNvGraphicFramePr>
          <p:nvPr>
            <p:ph idx="1"/>
          </p:nvPr>
        </p:nvGraphicFramePr>
        <p:xfrm>
          <a:off x="395288" y="981075"/>
          <a:ext cx="8229600" cy="4525963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7"/>
                <a:gridCol w="1366838"/>
                <a:gridCol w="1311275"/>
              </a:tblGrid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Пловдив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Силистра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Сливен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Смолян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Софийска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София-град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 загора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Търговище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Хасково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Ямбол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09" name="Group 77"/>
          <p:cNvGraphicFramePr>
            <a:graphicFrameLocks noGrp="1"/>
          </p:cNvGraphicFramePr>
          <p:nvPr>
            <p:ph idx="1"/>
          </p:nvPr>
        </p:nvGraphicFramePr>
        <p:xfrm>
          <a:off x="971550" y="1341438"/>
          <a:ext cx="6677025" cy="4622485"/>
        </p:xfrm>
        <a:graphic>
          <a:graphicData uri="http://schemas.openxmlformats.org/drawingml/2006/table">
            <a:tbl>
              <a:tblPr/>
              <a:tblGrid>
                <a:gridCol w="2057400"/>
                <a:gridCol w="1111250"/>
                <a:gridCol w="1079500"/>
                <a:gridCol w="1081088"/>
                <a:gridCol w="1347787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Специалност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10/11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11/12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12/13 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Началото на 1</a:t>
                      </a: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/1</a:t>
                      </a: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Приложна математика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Статистика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 /р.о./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 /з.о./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329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268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Компютърни науки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429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Софтуерно инженерство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371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358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Информационни системи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237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 за ФМИ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1770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1631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1599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1662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22603" name="Text Box 80"/>
          <p:cNvSpPr txBox="1">
            <a:spLocks noChangeArrowheads="1"/>
          </p:cNvSpPr>
          <p:nvPr/>
        </p:nvSpPr>
        <p:spPr bwMode="auto">
          <a:xfrm>
            <a:off x="611188" y="333375"/>
            <a:ext cx="7643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2400" b="1">
                <a:latin typeface="Times New Roman" pitchFamily="18" charset="0"/>
              </a:rPr>
              <a:t>Обучавани студенти в ОКС ”Бакалавър” във ФМИ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mtClean="0">
                <a:effectLst/>
              </a:rPr>
              <a:t>Математика</a:t>
            </a:r>
          </a:p>
        </p:txBody>
      </p:sp>
      <p:graphicFrame>
        <p:nvGraphicFramePr>
          <p:cNvPr id="75247" name="Group 49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406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област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Бургас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Велико Търново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Враца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Габрово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Добрич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Кърджали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Ловеч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Монтана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Пазарджик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295" name="Group 495"/>
          <p:cNvGraphicFramePr>
            <a:graphicFrameLocks noGrp="1"/>
          </p:cNvGraphicFramePr>
          <p:nvPr>
            <p:ph idx="1"/>
          </p:nvPr>
        </p:nvGraphicFramePr>
        <p:xfrm>
          <a:off x="457200" y="692150"/>
          <a:ext cx="8229600" cy="5314950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Пловдив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Силистра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Сливен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Смолян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Софийска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София-град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 загора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Търговище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Хасково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Ямбол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mtClean="0">
                <a:effectLst/>
              </a:rPr>
              <a:t>Математика и информатика</a:t>
            </a:r>
          </a:p>
        </p:txBody>
      </p:sp>
      <p:graphicFrame>
        <p:nvGraphicFramePr>
          <p:cNvPr id="79343" name="Group 49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406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област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Бургас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Велико Търново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Враца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Габрово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Добрич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Кърджали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Ловеч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Монтана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Пазарджик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391" name="Group 495"/>
          <p:cNvGraphicFramePr>
            <a:graphicFrameLocks noGrp="1"/>
          </p:cNvGraphicFramePr>
          <p:nvPr>
            <p:ph idx="1"/>
          </p:nvPr>
        </p:nvGraphicFramePr>
        <p:xfrm>
          <a:off x="395288" y="620713"/>
          <a:ext cx="8229600" cy="4525962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7"/>
                <a:gridCol w="1366838"/>
                <a:gridCol w="1311275"/>
              </a:tblGrid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Пловдив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Силистра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Сливен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Смолян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Софийска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София-град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 загора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Търговище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Хасково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Ямбол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mtClean="0">
                <a:effectLst/>
              </a:rPr>
              <a:t>Приложна математика</a:t>
            </a:r>
          </a:p>
        </p:txBody>
      </p:sp>
      <p:graphicFrame>
        <p:nvGraphicFramePr>
          <p:cNvPr id="83439" name="Group 49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406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област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Бургас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Велико Търново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Враца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Габрово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Добрич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Кърджали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Ловеч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Монтана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Пазарджик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487" name="Group 495"/>
          <p:cNvGraphicFramePr>
            <a:graphicFrameLocks noGrp="1"/>
          </p:cNvGraphicFramePr>
          <p:nvPr>
            <p:ph idx="1"/>
          </p:nvPr>
        </p:nvGraphicFramePr>
        <p:xfrm>
          <a:off x="395288" y="765175"/>
          <a:ext cx="8229600" cy="4525963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7"/>
                <a:gridCol w="1366838"/>
                <a:gridCol w="1311275"/>
              </a:tblGrid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Пловдив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Силистра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Сливен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Смолян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Софийска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София-град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 загора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Търговище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Хасково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Ямбол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mtClean="0">
                <a:effectLst/>
              </a:rPr>
              <a:t>Софтуерно инженерство</a:t>
            </a:r>
          </a:p>
        </p:txBody>
      </p:sp>
      <p:graphicFrame>
        <p:nvGraphicFramePr>
          <p:cNvPr id="87535" name="Group 49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406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област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Бургас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Велико Търново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Враца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Габрово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Добрич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Кърджали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Ловеч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Монтана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Пазарджик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583" name="Group 495"/>
          <p:cNvGraphicFramePr>
            <a:graphicFrameLocks noGrp="1"/>
          </p:cNvGraphicFramePr>
          <p:nvPr>
            <p:ph idx="1"/>
          </p:nvPr>
        </p:nvGraphicFramePr>
        <p:xfrm>
          <a:off x="457200" y="620713"/>
          <a:ext cx="8229600" cy="5386387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Пловдив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Силистра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Сливен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Смолян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Софийска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София-град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 загора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Търговище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Хасково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Ямбол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mtClean="0">
                <a:effectLst/>
              </a:rPr>
              <a:t>Статистика</a:t>
            </a:r>
          </a:p>
        </p:txBody>
      </p:sp>
      <p:graphicFrame>
        <p:nvGraphicFramePr>
          <p:cNvPr id="91631" name="Group 49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406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област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Благоевград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Бургас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Велико Търново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Враца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Габрово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Добрич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Кърджали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Кюстендил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Ловеч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Монтана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Пазарджик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Перник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679" name="Group 495"/>
          <p:cNvGraphicFramePr>
            <a:graphicFrameLocks noGrp="1"/>
          </p:cNvGraphicFramePr>
          <p:nvPr>
            <p:ph idx="1"/>
          </p:nvPr>
        </p:nvGraphicFramePr>
        <p:xfrm>
          <a:off x="457200" y="692150"/>
          <a:ext cx="8229600" cy="5314950"/>
        </p:xfrm>
        <a:graphic>
          <a:graphicData uri="http://schemas.openxmlformats.org/drawingml/2006/table">
            <a:tbl>
              <a:tblPr/>
              <a:tblGrid>
                <a:gridCol w="2901950"/>
                <a:gridCol w="1282700"/>
                <a:gridCol w="1366838"/>
                <a:gridCol w="1366837"/>
                <a:gridCol w="1311275"/>
              </a:tblGrid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Плевен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Пловдив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Силистра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Сливен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Смолян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Софийска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София-град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Стара загора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Търговище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Хасково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Ямбол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70"/>
          <p:cNvSpPr txBox="1">
            <a:spLocks noChangeArrowheads="1"/>
          </p:cNvSpPr>
          <p:nvPr/>
        </p:nvSpPr>
        <p:spPr bwMode="auto">
          <a:xfrm>
            <a:off x="1384300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bg-BG"/>
          </a:p>
        </p:txBody>
      </p:sp>
      <p:sp>
        <p:nvSpPr>
          <p:cNvPr id="24578" name="Text Box 528"/>
          <p:cNvSpPr txBox="1">
            <a:spLocks noChangeArrowheads="1"/>
          </p:cNvSpPr>
          <p:nvPr/>
        </p:nvSpPr>
        <p:spPr bwMode="auto">
          <a:xfrm>
            <a:off x="971550" y="471488"/>
            <a:ext cx="7392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2400" b="1">
                <a:latin typeface="Times New Roman" pitchFamily="18" charset="0"/>
              </a:rPr>
              <a:t>Специалности от направление “Математика”</a:t>
            </a:r>
          </a:p>
        </p:txBody>
      </p:sp>
      <p:graphicFrame>
        <p:nvGraphicFramePr>
          <p:cNvPr id="20377" name="Group 921"/>
          <p:cNvGraphicFramePr>
            <a:graphicFrameLocks noGrp="1"/>
          </p:cNvGraphicFramePr>
          <p:nvPr/>
        </p:nvGraphicFramePr>
        <p:xfrm>
          <a:off x="1066800" y="1209675"/>
          <a:ext cx="7010400" cy="4441827"/>
        </p:xfrm>
        <a:graphic>
          <a:graphicData uri="http://schemas.openxmlformats.org/drawingml/2006/table">
            <a:tbl>
              <a:tblPr/>
              <a:tblGrid>
                <a:gridCol w="1219200"/>
                <a:gridCol w="1282700"/>
                <a:gridCol w="838200"/>
                <a:gridCol w="736600"/>
                <a:gridCol w="736600"/>
                <a:gridCol w="787400"/>
                <a:gridCol w="1409700"/>
              </a:tblGrid>
              <a:tr h="8096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специалност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учебна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година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ІІ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ІІІ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2746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Математика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80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началото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2013/2014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746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Приложна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математика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80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началото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2013/2014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746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Статистика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00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началото</a:t>
                      </a: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2013/2014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началото 2013/2014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157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187" name="Group 531"/>
          <p:cNvGraphicFramePr>
            <a:graphicFrameLocks noGrp="1"/>
          </p:cNvGraphicFramePr>
          <p:nvPr>
            <p:ph idx="1"/>
          </p:nvPr>
        </p:nvGraphicFramePr>
        <p:xfrm>
          <a:off x="457200" y="692150"/>
          <a:ext cx="8229600" cy="5438775"/>
        </p:xfrm>
        <a:graphic>
          <a:graphicData uri="http://schemas.openxmlformats.org/drawingml/2006/table">
            <a:tbl>
              <a:tblPr/>
              <a:tblGrid>
                <a:gridCol w="3776663"/>
                <a:gridCol w="1073150"/>
                <a:gridCol w="1141412"/>
                <a:gridCol w="1143000"/>
                <a:gridCol w="1095375"/>
              </a:tblGrid>
              <a:tr h="647700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Гимназия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СМГ-София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НПМГ-София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ТУЕС-София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ПМГ-Благоевград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ПМГ-Бургас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ОМГ-Пловдив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МГ-Варна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МГ-Плевен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 Cyr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0"/>
                          <a:cs typeface="Arial Cyr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ПМГ-Враца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ПМГ-Монтана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ПМГ-Велико Търново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ПМГ-Сливен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ПМГ-Стара загора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ПМГ-Казанлък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ПМГ-Хасково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268" name="Group 564"/>
          <p:cNvGraphicFramePr>
            <a:graphicFrameLocks noGrp="1"/>
          </p:cNvGraphicFramePr>
          <p:nvPr>
            <p:ph idx="1"/>
          </p:nvPr>
        </p:nvGraphicFramePr>
        <p:xfrm>
          <a:off x="323850" y="692150"/>
          <a:ext cx="8229600" cy="4892675"/>
        </p:xfrm>
        <a:graphic>
          <a:graphicData uri="http://schemas.openxmlformats.org/drawingml/2006/table">
            <a:tbl>
              <a:tblPr/>
              <a:tblGrid>
                <a:gridCol w="3776663"/>
                <a:gridCol w="1073150"/>
                <a:gridCol w="1141412"/>
                <a:gridCol w="1143000"/>
                <a:gridCol w="1095375"/>
              </a:tblGrid>
              <a:tr h="5238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Гимназия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МГ-Русе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ПМГ-Шумен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ПМГ-Смолян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ПМГ-Гоце Делчев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МГ-Пазарджик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ПМГ-Ловеч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ПМГ-Габрово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ПМГ-Видин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СПГТК-София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ПГКТ-Правец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ПМГ-Кюстендил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ПМГ-Добрич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СОУПМН-Кърджали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ПМГ-Разград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ПМГ-Силистра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ПМГ-Перник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331"/>
          <p:cNvSpPr txBox="1">
            <a:spLocks noChangeArrowheads="1"/>
          </p:cNvSpPr>
          <p:nvPr/>
        </p:nvSpPr>
        <p:spPr bwMode="auto">
          <a:xfrm>
            <a:off x="1816100" y="688975"/>
            <a:ext cx="5338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2000">
                <a:latin typeface="Times New Roman" pitchFamily="18" charset="0"/>
              </a:rPr>
              <a:t>Специалност “Математика и информатика”</a:t>
            </a:r>
          </a:p>
        </p:txBody>
      </p:sp>
      <p:graphicFrame>
        <p:nvGraphicFramePr>
          <p:cNvPr id="20556" name="Group 76"/>
          <p:cNvGraphicFramePr>
            <a:graphicFrameLocks noGrp="1"/>
          </p:cNvGraphicFramePr>
          <p:nvPr/>
        </p:nvGraphicFramePr>
        <p:xfrm>
          <a:off x="920750" y="1939925"/>
          <a:ext cx="7302500" cy="2987040"/>
        </p:xfrm>
        <a:graphic>
          <a:graphicData uri="http://schemas.openxmlformats.org/drawingml/2006/table">
            <a:tbl>
              <a:tblPr/>
              <a:tblGrid>
                <a:gridCol w="1447800"/>
                <a:gridCol w="1282700"/>
                <a:gridCol w="838200"/>
                <a:gridCol w="736600"/>
                <a:gridCol w="736600"/>
                <a:gridCol w="787400"/>
                <a:gridCol w="863600"/>
                <a:gridCol w="609600"/>
              </a:tblGrid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специалност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учебна година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 курс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 курс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 курс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ІV курс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курс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 /ред.об./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Началото 2013/2014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 /зад.об./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Началото 2013/2014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48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23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Началото 2013/2014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  <a:endParaRPr kumimoji="0" lang="bg-BG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694"/>
          <p:cNvSpPr txBox="1">
            <a:spLocks noChangeArrowheads="1"/>
          </p:cNvSpPr>
          <p:nvPr/>
        </p:nvSpPr>
        <p:spPr bwMode="auto">
          <a:xfrm>
            <a:off x="2051050" y="2513013"/>
            <a:ext cx="6121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bg-BG"/>
          </a:p>
        </p:txBody>
      </p:sp>
      <p:graphicFrame>
        <p:nvGraphicFramePr>
          <p:cNvPr id="21601" name="Group 97"/>
          <p:cNvGraphicFramePr>
            <a:graphicFrameLocks noGrp="1"/>
          </p:cNvGraphicFramePr>
          <p:nvPr/>
        </p:nvGraphicFramePr>
        <p:xfrm>
          <a:off x="806450" y="1677988"/>
          <a:ext cx="7531100" cy="3505200"/>
        </p:xfrm>
        <a:graphic>
          <a:graphicData uri="http://schemas.openxmlformats.org/drawingml/2006/table">
            <a:tbl>
              <a:tblPr/>
              <a:tblGrid>
                <a:gridCol w="2730500"/>
                <a:gridCol w="1168400"/>
                <a:gridCol w="787400"/>
                <a:gridCol w="774700"/>
                <a:gridCol w="698500"/>
                <a:gridCol w="762000"/>
                <a:gridCol w="6096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специалност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учебна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година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ІІ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ІІІ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курс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2013/2014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Компютърни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науки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2013/2014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Софтуерно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инженерство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2013/2014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Информационни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системи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2013/2014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направлението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2012/2013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244475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2013/2014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1352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767" name="Text Box 1707"/>
          <p:cNvSpPr txBox="1">
            <a:spLocks noChangeArrowheads="1"/>
          </p:cNvSpPr>
          <p:nvPr/>
        </p:nvSpPr>
        <p:spPr bwMode="auto">
          <a:xfrm>
            <a:off x="1908175" y="473075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2000" b="1">
                <a:latin typeface="Times New Roman" pitchFamily="18" charset="0"/>
              </a:rPr>
              <a:t>Специалности от направление </a:t>
            </a:r>
          </a:p>
          <a:p>
            <a:pPr algn="ctr"/>
            <a:r>
              <a:rPr lang="bg-BG" sz="2000" b="1">
                <a:latin typeface="Times New Roman" pitchFamily="18" charset="0"/>
              </a:rPr>
              <a:t>“Информатика и компютърни науки”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1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324350"/>
          </a:xfrm>
        </p:spPr>
        <p:txBody>
          <a:bodyPr/>
          <a:lstStyle/>
          <a:p>
            <a:pPr eaLnBrk="1" hangingPunct="1"/>
            <a:r>
              <a:rPr lang="bg-BG" altLang="en-US" sz="2000" smtClean="0"/>
              <a:t>Преподавали са </a:t>
            </a:r>
            <a:r>
              <a:rPr lang="bg-BG" altLang="en-US" sz="2000" smtClean="0">
                <a:latin typeface="Arial" charset="0"/>
              </a:rPr>
              <a:t>1</a:t>
            </a:r>
            <a:r>
              <a:rPr lang="en-US" altLang="en-US" sz="2000" smtClean="0">
                <a:latin typeface="Arial" charset="0"/>
              </a:rPr>
              <a:t>5</a:t>
            </a:r>
            <a:r>
              <a:rPr lang="bg-BG" altLang="en-US" sz="2000" smtClean="0">
                <a:latin typeface="Arial" charset="0"/>
              </a:rPr>
              <a:t>2</a:t>
            </a:r>
            <a:r>
              <a:rPr lang="bg-BG" altLang="en-US" sz="2000" smtClean="0"/>
              <a:t> щатни преподаватели</a:t>
            </a:r>
            <a:endParaRPr lang="en-US" altLang="en-US" smtClean="0"/>
          </a:p>
        </p:txBody>
      </p:sp>
      <p:graphicFrame>
        <p:nvGraphicFramePr>
          <p:cNvPr id="22566" name="Group 38"/>
          <p:cNvGraphicFramePr>
            <a:graphicFrameLocks noGrp="1"/>
          </p:cNvGraphicFramePr>
          <p:nvPr/>
        </p:nvGraphicFramePr>
        <p:xfrm>
          <a:off x="900113" y="1557338"/>
          <a:ext cx="7215187" cy="3283268"/>
        </p:xfrm>
        <a:graphic>
          <a:graphicData uri="http://schemas.openxmlformats.org/drawingml/2006/table">
            <a:tbl>
              <a:tblPr/>
              <a:tblGrid>
                <a:gridCol w="1803400"/>
                <a:gridCol w="1804987"/>
                <a:gridCol w="1803400"/>
                <a:gridCol w="1803400"/>
              </a:tblGrid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ОКС бакалавър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ОКС магистър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аудиторна заетост на щатни преподаватели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41418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9381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50799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 учебна заетост на щатни преподаватели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64750</a:t>
                      </a:r>
                      <a:endParaRPr kumimoji="0" lang="en-US" altLang="en-US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15329</a:t>
                      </a:r>
                      <a:endParaRPr kumimoji="0" lang="en-US" altLang="en-US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80079</a:t>
                      </a:r>
                      <a:endParaRPr kumimoji="0" lang="en-US" altLang="en-US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Средна аудиторна заетост на 1 щатен преподавател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272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Средна учебна заетост на 1 щатен преподавател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426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527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30754" name="Text Box 37"/>
          <p:cNvSpPr txBox="1">
            <a:spLocks noChangeArrowheads="1"/>
          </p:cNvSpPr>
          <p:nvPr/>
        </p:nvSpPr>
        <p:spPr bwMode="auto">
          <a:xfrm>
            <a:off x="827088" y="476250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altLang="en-US" sz="2400" b="1"/>
              <a:t>Отчетена преподавателска заетост за  201</a:t>
            </a:r>
            <a:r>
              <a:rPr lang="en-US" altLang="en-US" sz="2400" b="1"/>
              <a:t>2</a:t>
            </a:r>
            <a:r>
              <a:rPr lang="bg-BG" altLang="en-US" sz="2400" b="1"/>
              <a:t> /201</a:t>
            </a:r>
            <a:r>
              <a:rPr lang="en-US" altLang="en-US" sz="2400" b="1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4411" y="265112"/>
            <a:ext cx="7949797" cy="1143000"/>
          </a:xfrm>
        </p:spPr>
        <p:txBody>
          <a:bodyPr/>
          <a:lstStyle/>
          <a:p>
            <a:pPr>
              <a:defRPr/>
            </a:pPr>
            <a:r>
              <a:rPr lang="bg-BG" smtClean="0"/>
              <a:t>Хонорувани преподаватели</a:t>
            </a:r>
            <a:endParaRPr lang="en-US" dirty="0"/>
          </a:p>
        </p:txBody>
      </p:sp>
      <p:graphicFrame>
        <p:nvGraphicFramePr>
          <p:cNvPr id="43458" name="Group 6594"/>
          <p:cNvGraphicFramePr>
            <a:graphicFrameLocks noGrp="1"/>
          </p:cNvGraphicFramePr>
          <p:nvPr/>
        </p:nvGraphicFramePr>
        <p:xfrm>
          <a:off x="1187450" y="1773238"/>
          <a:ext cx="7286625" cy="3270250"/>
        </p:xfrm>
        <a:graphic>
          <a:graphicData uri="http://schemas.openxmlformats.org/drawingml/2006/table">
            <a:tbl>
              <a:tblPr/>
              <a:tblGrid>
                <a:gridCol w="1241425"/>
                <a:gridCol w="393700"/>
                <a:gridCol w="469900"/>
                <a:gridCol w="415925"/>
                <a:gridCol w="358775"/>
                <a:gridCol w="330200"/>
                <a:gridCol w="368300"/>
                <a:gridCol w="368300"/>
                <a:gridCol w="368300"/>
                <a:gridCol w="368300"/>
                <a:gridCol w="355600"/>
                <a:gridCol w="495300"/>
                <a:gridCol w="609600"/>
                <a:gridCol w="554038"/>
                <a:gridCol w="588962"/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под 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25-29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30-34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35-39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40-44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45-49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50-54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55-59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60-64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над 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Мъже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Професори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1041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Доценти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2595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Нехабилитирани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9181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Жени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Професори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Доценти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Нехабилитирани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3761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16646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24168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85" name="Group 69"/>
          <p:cNvGraphicFramePr>
            <a:graphicFrameLocks noGrp="1"/>
          </p:cNvGraphicFramePr>
          <p:nvPr>
            <p:ph idx="1"/>
          </p:nvPr>
        </p:nvGraphicFramePr>
        <p:xfrm>
          <a:off x="428625" y="1214438"/>
          <a:ext cx="8229600" cy="4862830"/>
        </p:xfrm>
        <a:graphic>
          <a:graphicData uri="http://schemas.openxmlformats.org/drawingml/2006/table">
            <a:tbl>
              <a:tblPr/>
              <a:tblGrid>
                <a:gridCol w="1406525"/>
                <a:gridCol w="1368425"/>
                <a:gridCol w="1368425"/>
                <a:gridCol w="1368425"/>
                <a:gridCol w="1346200"/>
                <a:gridCol w="13716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Зимен семестър 11/12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Летен семестър 11/12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Зимен семестър 12/13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Летен семестър 12/13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Зимен семестър 13/</a:t>
                      </a:r>
                      <a:r>
                        <a:rPr kumimoji="0" lang="en-US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bg-BG" alt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altLang="en-US" sz="1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 брой  курсове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слушатели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1 - 5 студента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Курсове с по 6-20 студента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Курсове с по 21-40 студента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Курсове с над  40 студента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F28D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Средно студенти за курс</a:t>
                      </a:r>
                      <a:endParaRPr kumimoji="0" lang="en-US" alt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0F28D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D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F28D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F28D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D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F28D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F28D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D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F28D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F28D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D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F28D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F28D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D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en-US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F28D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en-US" altLang="en-US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F28D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DAF6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1325" y="2667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bg-BG" dirty="0" smtClean="0"/>
              <a:t>Избираеми курсове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>
          <a:xfrm>
            <a:off x="488950" y="266700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bg-BG" smtClean="0">
                <a:effectLst/>
              </a:rPr>
              <a:t>Държавни изпити</a:t>
            </a:r>
          </a:p>
        </p:txBody>
      </p:sp>
      <p:graphicFrame>
        <p:nvGraphicFramePr>
          <p:cNvPr id="79765" name="Group 2965"/>
          <p:cNvGraphicFramePr>
            <a:graphicFrameLocks noGrp="1"/>
          </p:cNvGraphicFramePr>
          <p:nvPr/>
        </p:nvGraphicFramePr>
        <p:xfrm>
          <a:off x="457200" y="1196975"/>
          <a:ext cx="8229600" cy="4810129"/>
        </p:xfrm>
        <a:graphic>
          <a:graphicData uri="http://schemas.openxmlformats.org/drawingml/2006/table">
            <a:tbl>
              <a:tblPr/>
              <a:tblGrid>
                <a:gridCol w="2673350"/>
                <a:gridCol w="1308100"/>
                <a:gridCol w="1203325"/>
                <a:gridCol w="747713"/>
                <a:gridCol w="908050"/>
                <a:gridCol w="627062"/>
                <a:gridCol w="762000"/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сесия  юли 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специалност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протокол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явили се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НЕ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 - задочно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Информационни системи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Компютърни науки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и информатика - зад.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Приложна математика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48,65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Софтуерно инженерство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Статистика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общо юли 2012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1381</TotalTime>
  <Words>2436</Words>
  <PresentationFormat>On-screen Show (4:3)</PresentationFormat>
  <Paragraphs>2261</Paragraphs>
  <Slides>31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Concourse</vt:lpstr>
      <vt:lpstr>Отчет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Хонорувани преподаватели</vt:lpstr>
      <vt:lpstr>Избираеми курсове </vt:lpstr>
      <vt:lpstr>Държавни изпити</vt:lpstr>
      <vt:lpstr>PowerPoint Presentation</vt:lpstr>
      <vt:lpstr>PowerPoint Presentation</vt:lpstr>
      <vt:lpstr>PowerPoint Presentation</vt:lpstr>
      <vt:lpstr>“География” на студентите във ФМИ</vt:lpstr>
      <vt:lpstr>Информатика</vt:lpstr>
      <vt:lpstr>    </vt:lpstr>
      <vt:lpstr>Информационни системи</vt:lpstr>
      <vt:lpstr>PowerPoint Presentation</vt:lpstr>
      <vt:lpstr>Компютърни науки </vt:lpstr>
      <vt:lpstr>PowerPoint Presentation</vt:lpstr>
      <vt:lpstr>Математика</vt:lpstr>
      <vt:lpstr>PowerPoint Presentation</vt:lpstr>
      <vt:lpstr>Математика и информатика</vt:lpstr>
      <vt:lpstr>PowerPoint Presentation</vt:lpstr>
      <vt:lpstr>Приложна математика</vt:lpstr>
      <vt:lpstr>PowerPoint Presentation</vt:lpstr>
      <vt:lpstr>Софтуерно инженерство</vt:lpstr>
      <vt:lpstr>PowerPoint Presentation</vt:lpstr>
      <vt:lpstr>Статистика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2014-02-12T12:49:14Z</cp:lastPrinted>
  <dcterms:created xsi:type="dcterms:W3CDTF">2009-11-06T13:24:31Z</dcterms:created>
  <dcterms:modified xsi:type="dcterms:W3CDTF">2015-09-25T14:09:25Z</dcterms:modified>
</cp:coreProperties>
</file>