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648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E819B-5C91-497E-8E53-154D7FCE1F1A}" type="datetimeFigureOut">
              <a:rPr lang="bg-BG" smtClean="0"/>
              <a:pPr/>
              <a:t>12.11.2013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17D7-2024-4C0E-8908-E1210173A64E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E819B-5C91-497E-8E53-154D7FCE1F1A}" type="datetimeFigureOut">
              <a:rPr lang="bg-BG" smtClean="0"/>
              <a:pPr/>
              <a:t>12.11.2013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17D7-2024-4C0E-8908-E1210173A64E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E819B-5C91-497E-8E53-154D7FCE1F1A}" type="datetimeFigureOut">
              <a:rPr lang="bg-BG" smtClean="0"/>
              <a:pPr/>
              <a:t>12.11.2013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17D7-2024-4C0E-8908-E1210173A64E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E819B-5C91-497E-8E53-154D7FCE1F1A}" type="datetimeFigureOut">
              <a:rPr lang="bg-BG" smtClean="0"/>
              <a:pPr/>
              <a:t>12.11.2013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17D7-2024-4C0E-8908-E1210173A64E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E819B-5C91-497E-8E53-154D7FCE1F1A}" type="datetimeFigureOut">
              <a:rPr lang="bg-BG" smtClean="0"/>
              <a:pPr/>
              <a:t>12.11.2013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17D7-2024-4C0E-8908-E1210173A64E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E819B-5C91-497E-8E53-154D7FCE1F1A}" type="datetimeFigureOut">
              <a:rPr lang="bg-BG" smtClean="0"/>
              <a:pPr/>
              <a:t>12.11.2013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17D7-2024-4C0E-8908-E1210173A64E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E819B-5C91-497E-8E53-154D7FCE1F1A}" type="datetimeFigureOut">
              <a:rPr lang="bg-BG" smtClean="0"/>
              <a:pPr/>
              <a:t>12.11.2013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17D7-2024-4C0E-8908-E1210173A64E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E819B-5C91-497E-8E53-154D7FCE1F1A}" type="datetimeFigureOut">
              <a:rPr lang="bg-BG" smtClean="0"/>
              <a:pPr/>
              <a:t>12.11.2013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17D7-2024-4C0E-8908-E1210173A64E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E819B-5C91-497E-8E53-154D7FCE1F1A}" type="datetimeFigureOut">
              <a:rPr lang="bg-BG" smtClean="0"/>
              <a:pPr/>
              <a:t>12.11.2013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17D7-2024-4C0E-8908-E1210173A64E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E819B-5C91-497E-8E53-154D7FCE1F1A}" type="datetimeFigureOut">
              <a:rPr lang="bg-BG" smtClean="0"/>
              <a:pPr/>
              <a:t>12.11.2013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17D7-2024-4C0E-8908-E1210173A64E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E819B-5C91-497E-8E53-154D7FCE1F1A}" type="datetimeFigureOut">
              <a:rPr lang="bg-BG" smtClean="0"/>
              <a:pPr/>
              <a:t>12.11.2013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17D7-2024-4C0E-8908-E1210173A64E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E819B-5C91-497E-8E53-154D7FCE1F1A}" type="datetimeFigureOut">
              <a:rPr lang="bg-BG" smtClean="0"/>
              <a:pPr/>
              <a:t>12.11.2013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A17D7-2024-4C0E-8908-E1210173A64E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43182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Cross-site scripting</a:t>
            </a:r>
            <a:endParaRPr lang="bg-BG" dirty="0">
              <a:solidFill>
                <a:srgbClr val="FFFF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FFFF00"/>
                </a:solidFill>
                <a:latin typeface="Courier New Cyr" pitchFamily="49" charset="-52"/>
              </a:rPr>
              <a:t>Какво е </a:t>
            </a:r>
            <a:r>
              <a:rPr lang="en-US" dirty="0" smtClean="0">
                <a:solidFill>
                  <a:srgbClr val="FFFF00"/>
                </a:solidFill>
                <a:latin typeface="Courier New Cyr" pitchFamily="49" charset="-52"/>
              </a:rPr>
              <a:t>XSS</a:t>
            </a:r>
            <a:r>
              <a:rPr lang="bg-BG" dirty="0" smtClean="0">
                <a:solidFill>
                  <a:srgbClr val="FFFF00"/>
                </a:solidFill>
                <a:latin typeface="Courier New Cyr" pitchFamily="49" charset="-52"/>
              </a:rPr>
              <a:t>?</a:t>
            </a:r>
            <a:endParaRPr lang="bg-BG" dirty="0">
              <a:solidFill>
                <a:srgbClr val="FFFF00"/>
              </a:solidFill>
              <a:latin typeface="Courier New Cyr" pitchFamily="49" charset="-5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Cross Site Scripting (XSS) е атака, която използва уязвимост на приложението и 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”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вмъква“ нежелан код, който се изпълнява в браузъра на крайния потребител.</a:t>
            </a:r>
            <a:endParaRPr lang="en-US" sz="2000" dirty="0" smtClean="0">
              <a:solidFill>
                <a:schemeClr val="bg1">
                  <a:lumMod val="85000"/>
                </a:schemeClr>
              </a:solidFill>
              <a:latin typeface="Courier New Cyr" pitchFamily="49" charset="-52"/>
            </a:endParaRPr>
          </a:p>
          <a:p>
            <a:pPr>
              <a:buFont typeface="Wingdings" pitchFamily="2" charset="2"/>
              <a:buChar char="§"/>
            </a:pPr>
            <a:endParaRPr lang="en-US" sz="2000" dirty="0" smtClean="0">
              <a:solidFill>
                <a:schemeClr val="bg1">
                  <a:lumMod val="85000"/>
                </a:schemeClr>
              </a:solidFill>
              <a:latin typeface="Courier New Cyr" pitchFamily="49" charset="-52"/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крадене на акаунт и придобиване на достъп до защитена зона на сайта, подвеждане на потребителя да въведе информация към трети източник, инсталиране на нежелани програми на компютъра на потребителя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,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 крадене или подправяне на бисквитки и др.</a:t>
            </a:r>
          </a:p>
          <a:p>
            <a:pPr>
              <a:buFont typeface="Wingdings" pitchFamily="2" charset="2"/>
              <a:buChar char="§"/>
            </a:pPr>
            <a:endParaRPr lang="bg-BG" sz="2000" dirty="0" smtClean="0">
              <a:solidFill>
                <a:schemeClr val="bg1">
                  <a:lumMod val="85000"/>
                </a:schemeClr>
              </a:solidFill>
              <a:latin typeface="Courier New Cyr" pitchFamily="49" charset="-52"/>
            </a:endParaRPr>
          </a:p>
          <a:p>
            <a:pPr>
              <a:buFont typeface="Wingdings" pitchFamily="2" charset="2"/>
              <a:buChar char="§"/>
            </a:pP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Опасни символи: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ourier New Cyr" pitchFamily="49" charset="-52"/>
              </a:rPr>
              <a:t>&lt;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,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ourier New Cyr" pitchFamily="49" charset="-52"/>
              </a:rPr>
              <a:t>&gt;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,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ourier New Cyr" pitchFamily="49" charset="-52"/>
              </a:rPr>
              <a:t>&amp;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,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ourier New Cyr" pitchFamily="49" charset="-52"/>
              </a:rPr>
              <a:t>%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, ...</a:t>
            </a:r>
            <a:endParaRPr lang="bg-BG" sz="2000" dirty="0">
              <a:solidFill>
                <a:schemeClr val="bg1">
                  <a:lumMod val="85000"/>
                </a:schemeClr>
              </a:solidFill>
              <a:latin typeface="Courier New Cyr" pitchFamily="49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FFFF00"/>
                </a:solidFill>
                <a:latin typeface="Courier New Cyr" pitchFamily="49" charset="-52"/>
              </a:rPr>
              <a:t>Видове атаки</a:t>
            </a:r>
            <a:endParaRPr lang="bg-BG" dirty="0">
              <a:solidFill>
                <a:srgbClr val="FFFF00"/>
              </a:solidFill>
              <a:latin typeface="Courier New Cyr" pitchFamily="49" charset="-5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Вмъкване на 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HTML 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и 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CSS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Вмъкване на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ourier New Cyr" pitchFamily="49" charset="-52"/>
              </a:rPr>
              <a:t>&lt;script&gt;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,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ourier New Cyr" pitchFamily="49" charset="-52"/>
              </a:rPr>
              <a:t>&lt;object&gt;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,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ourier New Cyr" pitchFamily="49" charset="-52"/>
              </a:rPr>
              <a:t>&lt;applet&gt;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 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и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ourier New Cyr" pitchFamily="49" charset="-52"/>
              </a:rPr>
              <a:t>&lt;embed&gt;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, респективно 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JavaScript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 код.</a:t>
            </a:r>
          </a:p>
          <a:p>
            <a:pPr marL="457200" indent="-457200">
              <a:buFont typeface="+mj-lt"/>
              <a:buAutoNum type="arabicPeriod"/>
            </a:pP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Вмъкване на 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JS 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посредством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ourier New Cyr" pitchFamily="49" charset="-52"/>
              </a:rPr>
              <a:t>style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 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параметъра на някои елементи, като си използва </a:t>
            </a:r>
            <a:r>
              <a:rPr lang="en-US" sz="2000" dirty="0" err="1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eval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()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Добавяне на 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event handler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-и, съдържащи 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JS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 код.</a:t>
            </a:r>
          </a:p>
          <a:p>
            <a:pPr marL="457200" indent="-457200">
              <a:buFont typeface="+mj-lt"/>
              <a:buAutoNum type="arabicPeriod"/>
            </a:pP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Възможност за вмъкване на кавички (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ourier New Cyr" pitchFamily="49" charset="-52"/>
              </a:rPr>
              <a:t>”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)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 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в хипервръзки за атака върху параметрите на 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HTML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 таговете.</a:t>
            </a:r>
          </a:p>
          <a:p>
            <a:pPr marL="457200" indent="-457200">
              <a:buFont typeface="+mj-lt"/>
              <a:buAutoNum type="arabicPeriod"/>
            </a:pP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Неправилна работа с 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character encodings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FFFF00"/>
                </a:solidFill>
                <a:latin typeface="Courier New Cyr" pitchFamily="49" charset="-52"/>
              </a:rPr>
              <a:t>Пример</a:t>
            </a:r>
            <a:endParaRPr lang="bg-BG" dirty="0">
              <a:solidFill>
                <a:srgbClr val="FFFF00"/>
              </a:solidFill>
              <a:latin typeface="Courier New Cyr" pitchFamily="49" charset="-5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282" y="2214554"/>
            <a:ext cx="8715436" cy="5715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6" name="Rectangle 5"/>
          <p:cNvSpPr/>
          <p:nvPr/>
        </p:nvSpPr>
        <p:spPr>
          <a:xfrm>
            <a:off x="214282" y="3429000"/>
            <a:ext cx="8715436" cy="8572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bg-BG" sz="2000" u="sng" dirty="0" smtClean="0">
                <a:solidFill>
                  <a:schemeClr val="accent6">
                    <a:lumMod val="75000"/>
                  </a:schemeClr>
                </a:solidFill>
                <a:latin typeface="Courier New Cyr" pitchFamily="49" charset="-52"/>
              </a:rPr>
              <a:t>Използване на нефилтрирани </a:t>
            </a:r>
            <a:r>
              <a:rPr lang="en-US" sz="2000" u="sng" dirty="0" smtClean="0">
                <a:solidFill>
                  <a:schemeClr val="accent6">
                    <a:lumMod val="75000"/>
                  </a:schemeClr>
                </a:solidFill>
                <a:latin typeface="Courier New Cyr" pitchFamily="49" charset="-52"/>
              </a:rPr>
              <a:t>GET</a:t>
            </a:r>
            <a:r>
              <a:rPr lang="bg-BG" sz="2000" u="sng" dirty="0" smtClean="0">
                <a:solidFill>
                  <a:schemeClr val="accent6">
                    <a:lumMod val="75000"/>
                  </a:schemeClr>
                </a:solidFill>
                <a:latin typeface="Courier New Cyr" pitchFamily="49" charset="-52"/>
              </a:rPr>
              <a:t> параметри</a:t>
            </a:r>
          </a:p>
          <a:p>
            <a:pPr marL="457200" indent="-457200">
              <a:buNone/>
            </a:pPr>
            <a:endParaRPr lang="en-US" sz="2000" dirty="0" smtClean="0">
              <a:solidFill>
                <a:schemeClr val="bg2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>
              <a:buNone/>
            </a:pP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echo </a:t>
            </a:r>
            <a:r>
              <a:rPr lang="bg-BG" sz="2000" dirty="0" smtClean="0">
                <a:solidFill>
                  <a:schemeClr val="accent3">
                    <a:lumMod val="50000"/>
                  </a:schemeClr>
                </a:solidFill>
              </a:rPr>
              <a:t>"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You address is: </a:t>
            </a:r>
            <a:r>
              <a:rPr lang="bg-BG" sz="2000" dirty="0" smtClean="0">
                <a:solidFill>
                  <a:schemeClr val="accent3">
                    <a:lumMod val="50000"/>
                  </a:schemeClr>
                </a:solidFill>
              </a:rPr>
              <a:t>"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$GET[</a:t>
            </a:r>
            <a:r>
              <a:rPr lang="bg-BG" sz="2000" dirty="0" smtClean="0">
                <a:solidFill>
                  <a:schemeClr val="accent6">
                    <a:lumMod val="75000"/>
                  </a:schemeClr>
                </a:solidFill>
              </a:rPr>
              <a:t>'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address</a:t>
            </a:r>
            <a:r>
              <a:rPr lang="bg-BG" sz="2000" dirty="0" smtClean="0">
                <a:solidFill>
                  <a:schemeClr val="accent6">
                    <a:lumMod val="75000"/>
                  </a:schemeClr>
                </a:solidFill>
              </a:rPr>
              <a:t>'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]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457200" indent="-457200">
              <a:buNone/>
            </a:pPr>
            <a:endParaRPr lang="en-US" sz="2000" dirty="0" smtClean="0">
              <a:solidFill>
                <a:schemeClr val="accent3">
                  <a:lumMod val="50000"/>
                </a:schemeClr>
              </a:solidFill>
              <a:latin typeface="Courier New Cyr" pitchFamily="49" charset="-52"/>
            </a:endParaRPr>
          </a:p>
          <a:p>
            <a:pPr marL="457200" indent="-457200">
              <a:buNone/>
            </a:pPr>
            <a:endParaRPr lang="en-US" sz="2000" dirty="0" smtClean="0">
              <a:solidFill>
                <a:schemeClr val="accent3">
                  <a:lumMod val="50000"/>
                </a:schemeClr>
              </a:solidFill>
              <a:latin typeface="Courier New Cyr" pitchFamily="49" charset="-52"/>
            </a:endParaRPr>
          </a:p>
          <a:p>
            <a:pPr marL="457200" indent="-457200">
              <a:buNone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Courier New Cyr" pitchFamily="49" charset="-52"/>
              </a:rPr>
              <a:t>		http://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Courier New Cyr" pitchFamily="49" charset="-52"/>
              </a:rPr>
              <a:t>www.mysite.com/page.php?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Courier New Cyr" pitchFamily="49" charset="-52"/>
              </a:rPr>
              <a:t>address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Courier New Cyr" pitchFamily="49" charset="-52"/>
              </a:rPr>
              <a:t>=</a:t>
            </a:r>
            <a:endParaRPr lang="en-US" sz="2000" dirty="0" smtClean="0">
              <a:solidFill>
                <a:schemeClr val="accent3">
                  <a:lumMod val="50000"/>
                </a:schemeClr>
              </a:solidFill>
              <a:latin typeface="Courier New Cyr" pitchFamily="49" charset="-52"/>
            </a:endParaRPr>
          </a:p>
          <a:p>
            <a:pPr marL="457200" indent="-457200">
              <a:buNone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Courier New Cyr" pitchFamily="49" charset="-52"/>
              </a:rPr>
              <a:t>			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Courier New Cyr" pitchFamily="49" charset="-52"/>
              </a:rPr>
              <a:t>	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ourier New Cyr" pitchFamily="49" charset="-52"/>
              </a:rPr>
              <a:t>&lt;script&gt;alert(</a:t>
            </a:r>
            <a:r>
              <a:rPr lang="bg-BG" sz="2000" dirty="0" smtClean="0">
                <a:solidFill>
                  <a:schemeClr val="accent6">
                    <a:lumMod val="75000"/>
                  </a:schemeClr>
                </a:solidFill>
              </a:rPr>
              <a:t>'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ourier New Cyr" pitchFamily="49" charset="-52"/>
              </a:rPr>
              <a:t>XSS</a:t>
            </a:r>
            <a:r>
              <a:rPr lang="bg-BG" sz="2000" dirty="0" smtClean="0">
                <a:solidFill>
                  <a:schemeClr val="accent6">
                    <a:lumMod val="75000"/>
                  </a:schemeClr>
                </a:solidFill>
              </a:rPr>
              <a:t>'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ourier New Cyr" pitchFamily="49" charset="-52"/>
              </a:rPr>
              <a:t>)&lt;/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ourier New Cyr" pitchFamily="49" charset="-52"/>
              </a:rPr>
              <a:t>script&gt;</a:t>
            </a:r>
          </a:p>
          <a:p>
            <a:pPr marL="457200" indent="-457200">
              <a:buNone/>
            </a:pPr>
            <a:endParaRPr lang="en-US" sz="2000" dirty="0" smtClean="0">
              <a:solidFill>
                <a:schemeClr val="accent6">
                  <a:lumMod val="75000"/>
                </a:schemeClr>
              </a:solidFill>
              <a:latin typeface="Courier New Cyr" pitchFamily="49" charset="-52"/>
            </a:endParaRPr>
          </a:p>
          <a:p>
            <a:pPr marL="457200" indent="-457200">
              <a:buNone/>
            </a:pPr>
            <a:endParaRPr lang="en-US" sz="2000" dirty="0" smtClean="0">
              <a:solidFill>
                <a:schemeClr val="accent6">
                  <a:lumMod val="75000"/>
                </a:schemeClr>
              </a:solidFill>
              <a:latin typeface="Courier New Cyr" pitchFamily="49" charset="-52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По същият начин може да се вмъкне зловреден код и чрез информация, записана в базата данни, или посредством 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POST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 Cyr" pitchFamily="49" charset="-52"/>
              </a:rPr>
              <a:t> заявка.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4197" y="2130974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PHP</a:t>
            </a:r>
            <a:endParaRPr lang="bg-B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3" grpId="0" uiExpand="1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FFFF00"/>
                </a:solidFill>
                <a:latin typeface="Courier New Cyr" pitchFamily="49" charset="-52"/>
              </a:rPr>
              <a:t>Защита</a:t>
            </a:r>
            <a:endParaRPr lang="bg-BG" dirty="0">
              <a:solidFill>
                <a:srgbClr val="FFFF00"/>
              </a:solidFill>
              <a:latin typeface="Courier New Cyr" pitchFamily="49" charset="-5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Няма 100%-ова защита!</a:t>
            </a:r>
          </a:p>
          <a:p>
            <a:pPr marL="457200" indent="-457200">
              <a:buFont typeface="Wingdings" pitchFamily="2" charset="2"/>
              <a:buChar char="§"/>
            </a:pPr>
            <a:endParaRPr lang="bg-BG" sz="2000" dirty="0" smtClean="0">
              <a:solidFill>
                <a:schemeClr val="bg2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>
              <a:buFont typeface="Wingdings" pitchFamily="2" charset="2"/>
              <a:buChar char="§"/>
            </a:pPr>
            <a:endParaRPr lang="bg-BG" sz="2000" dirty="0" smtClean="0">
              <a:solidFill>
                <a:schemeClr val="bg2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>
              <a:buNone/>
            </a:pPr>
            <a:r>
              <a:rPr lang="bg-BG" sz="2000" u="sng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От страна на потребителя: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Изключване 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на 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JS 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и 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ActiveX</a:t>
            </a:r>
            <a:endParaRPr lang="bg-BG" sz="2000" dirty="0" smtClean="0">
              <a:solidFill>
                <a:schemeClr val="bg1">
                  <a:lumMod val="8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Забрана на достъпа на 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JS 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до бисквитки</a:t>
            </a:r>
            <a:endParaRPr lang="en-US" sz="2000" dirty="0" smtClean="0">
              <a:solidFill>
                <a:schemeClr val="bg1">
                  <a:lumMod val="8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Забрана за промяна на 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status bar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-а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Гледайте на какви връзки кликате!</a:t>
            </a:r>
          </a:p>
          <a:p>
            <a:pPr marL="457200" indent="-457200">
              <a:buFont typeface="Wingdings" pitchFamily="2" charset="2"/>
              <a:buChar char="§"/>
            </a:pPr>
            <a:endParaRPr lang="en-US" sz="2000" dirty="0" smtClean="0">
              <a:solidFill>
                <a:schemeClr val="bg2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FFFF00"/>
                </a:solidFill>
                <a:latin typeface="Courier New Cyr" pitchFamily="49" charset="-52"/>
              </a:rPr>
              <a:t>Защита</a:t>
            </a:r>
            <a:endParaRPr lang="bg-BG" dirty="0">
              <a:solidFill>
                <a:srgbClr val="FFFF00"/>
              </a:solidFill>
              <a:latin typeface="Courier New Cyr" pitchFamily="49" charset="-5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None/>
            </a:pPr>
            <a:r>
              <a:rPr lang="bg-BG" sz="2000" u="sng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От страна на програмиста: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Филтриране на всички входни данни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Изрично указване на 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character set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-а, който ползва страницата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Използване на 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POST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 вместо 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GET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 заявки при попрълване на форма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Използване на 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HTTP only 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бисквитки</a:t>
            </a:r>
          </a:p>
          <a:p>
            <a:pPr marL="457200" indent="-457200">
              <a:buFont typeface="Wingdings" pitchFamily="2" charset="2"/>
              <a:buChar char="§"/>
            </a:pPr>
            <a:endParaRPr lang="bg-BG" sz="2000" dirty="0" smtClean="0">
              <a:solidFill>
                <a:schemeClr val="bg2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>
              <a:buNone/>
            </a:pPr>
            <a:r>
              <a:rPr lang="bg-BG" sz="2000" u="sng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От страна на администратора:</a:t>
            </a:r>
          </a:p>
          <a:p>
            <a:pPr marL="457200" indent="-457200"/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Обновяване на уеб сървърите, които позволяват 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XSS</a:t>
            </a:r>
            <a:r>
              <a:rPr lang="bg-BG" sz="2000" dirty="0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 атаки да се провеждат през страниците за грешки на самите сървъри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194</Words>
  <Application>Microsoft Office PowerPoint</Application>
  <PresentationFormat>Презентация на цял екран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6</vt:i4>
      </vt:variant>
    </vt:vector>
  </HeadingPairs>
  <TitlesOfParts>
    <vt:vector size="7" baseType="lpstr">
      <vt:lpstr>Office Theme</vt:lpstr>
      <vt:lpstr>Cross-site scripting</vt:lpstr>
      <vt:lpstr>Какво е XSS?</vt:lpstr>
      <vt:lpstr>Видове атаки</vt:lpstr>
      <vt:lpstr>Пример</vt:lpstr>
      <vt:lpstr>Защита</vt:lpstr>
      <vt:lpstr>Защита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Cross-site scripting</dc:title>
  <dc:creator>Misho</dc:creator>
  <cp:lastModifiedBy>Мишо</cp:lastModifiedBy>
  <cp:revision>83</cp:revision>
  <dcterms:created xsi:type="dcterms:W3CDTF">2013-11-12T07:01:15Z</dcterms:created>
  <dcterms:modified xsi:type="dcterms:W3CDTF">2013-11-12T20:14:16Z</dcterms:modified>
</cp:coreProperties>
</file>