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61" r:id="rId2"/>
    <p:sldId id="278" r:id="rId3"/>
    <p:sldId id="275" r:id="rId4"/>
    <p:sldId id="276" r:id="rId5"/>
    <p:sldId id="277" r:id="rId6"/>
    <p:sldId id="279" r:id="rId7"/>
    <p:sldId id="280" r:id="rId8"/>
    <p:sldId id="281" r:id="rId9"/>
    <p:sldId id="282" r:id="rId10"/>
    <p:sldId id="283" r:id="rId1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71" autoAdjust="0"/>
    <p:restoredTop sz="94622" autoAdjust="0"/>
  </p:normalViewPr>
  <p:slideViewPr>
    <p:cSldViewPr>
      <p:cViewPr>
        <p:scale>
          <a:sx n="75" d="100"/>
          <a:sy n="75" d="100"/>
        </p:scale>
        <p:origin x="-1404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E2711-DC64-48E8-808D-94BFF9EF1A43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086E3-7F02-4EF1-A7E4-64FB9D17184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28586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086E3-7F02-4EF1-A7E4-64FB9D171848}" type="slidenum">
              <a:rPr lang="bg-BG" smtClean="0"/>
              <a:pPr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99197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</a:t>
            </a:r>
            <a:r>
              <a:rPr lang="bg-BG" dirty="0"/>
              <a:t>тестване</a:t>
            </a:r>
            <a:r>
              <a:rPr lang="en-US" dirty="0"/>
              <a:t> с </a:t>
            </a:r>
            <a:r>
              <a:rPr lang="en-US" dirty="0" err="1"/>
              <a:t>RoR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Предназначение</a:t>
            </a:r>
          </a:p>
          <a:p>
            <a:r>
              <a:rPr lang="bg-BG" dirty="0" smtClean="0"/>
              <a:t>Създаване</a:t>
            </a:r>
            <a:endParaRPr lang="en-US" dirty="0"/>
          </a:p>
          <a:p>
            <a:pPr marL="118872" indent="0">
              <a:lnSpc>
                <a:spcPct val="125000"/>
              </a:lnSpc>
              <a:spcAft>
                <a:spcPts val="600"/>
              </a:spcAft>
              <a:buNone/>
            </a:pPr>
            <a:r>
              <a:rPr lang="en-US" b="1" dirty="0">
                <a:latin typeface="Calibri"/>
                <a:ea typeface="Calibri"/>
                <a:cs typeface="Times New Roman"/>
              </a:rPr>
              <a:t> </a:t>
            </a:r>
            <a:r>
              <a:rPr lang="en-US" b="1" dirty="0" smtClean="0">
                <a:latin typeface="Calibri"/>
                <a:ea typeface="Calibri"/>
                <a:cs typeface="Times New Roman"/>
              </a:rPr>
              <a:t>   $ </a:t>
            </a:r>
            <a:r>
              <a:rPr lang="bg-BG" b="1" dirty="0">
                <a:latin typeface="Calibri"/>
                <a:ea typeface="Calibri"/>
                <a:cs typeface="Times New Roman"/>
              </a:rPr>
              <a:t>ruby script/generate model </a:t>
            </a:r>
            <a:r>
              <a:rPr lang="en-US" b="1" dirty="0">
                <a:latin typeface="Calibri"/>
                <a:ea typeface="Calibri"/>
                <a:cs typeface="Times New Roman"/>
              </a:rPr>
              <a:t>User</a:t>
            </a:r>
            <a:endParaRPr lang="bg-BG" sz="2800" dirty="0">
              <a:latin typeface="Calibri"/>
              <a:ea typeface="Calibri"/>
              <a:cs typeface="Times New Roman"/>
            </a:endParaRPr>
          </a:p>
          <a:p>
            <a:pPr lvl="1">
              <a:buBlip>
                <a:blip r:embed="rId3"/>
              </a:buBlip>
            </a:pPr>
            <a:r>
              <a:rPr lang="en-US" dirty="0" smtClean="0"/>
              <a:t> app</a:t>
            </a:r>
          </a:p>
          <a:p>
            <a:pPr lvl="2">
              <a:buBlip>
                <a:blip r:embed="rId3"/>
              </a:buBlip>
            </a:pPr>
            <a:r>
              <a:rPr lang="en-US" dirty="0" smtClean="0"/>
              <a:t>Models</a:t>
            </a:r>
          </a:p>
          <a:p>
            <a:pPr lvl="3">
              <a:buBlip>
                <a:blip r:embed="rId4"/>
              </a:buBlip>
            </a:pPr>
            <a:r>
              <a:rPr lang="en-US" dirty="0"/>
              <a:t> </a:t>
            </a:r>
            <a:r>
              <a:rPr lang="en-US" dirty="0" err="1" smtClean="0"/>
              <a:t>user.rb</a:t>
            </a:r>
            <a:r>
              <a:rPr lang="en-US" dirty="0" smtClean="0"/>
              <a:t> (</a:t>
            </a:r>
            <a:r>
              <a:rPr lang="bg-BG" dirty="0" smtClean="0"/>
              <a:t>моделът </a:t>
            </a:r>
            <a:r>
              <a:rPr lang="en-US" dirty="0" smtClean="0"/>
              <a:t>User)</a:t>
            </a:r>
          </a:p>
          <a:p>
            <a:pPr lvl="1">
              <a:buBlip>
                <a:blip r:embed="rId3"/>
              </a:buBlip>
            </a:pPr>
            <a:r>
              <a:rPr lang="en-US" dirty="0" smtClean="0"/>
              <a:t> test</a:t>
            </a:r>
          </a:p>
          <a:p>
            <a:pPr lvl="2">
              <a:buBlip>
                <a:blip r:embed="rId3"/>
              </a:buBlip>
            </a:pPr>
            <a:r>
              <a:rPr lang="en-US" dirty="0" smtClean="0"/>
              <a:t> unit</a:t>
            </a:r>
          </a:p>
          <a:p>
            <a:pPr lvl="3">
              <a:buBlip>
                <a:blip r:embed="rId4"/>
              </a:buBlip>
            </a:pPr>
            <a:r>
              <a:rPr lang="en-US" dirty="0"/>
              <a:t> </a:t>
            </a:r>
            <a:r>
              <a:rPr lang="en-US" dirty="0" err="1" smtClean="0"/>
              <a:t>user_test.rb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120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/>
              <a:t>Тестване на производителността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 smtClean="0"/>
              <a:t>CSV </a:t>
            </a:r>
            <a:r>
              <a:rPr lang="bg-BG" dirty="0" smtClean="0"/>
              <a:t>файлове</a:t>
            </a:r>
          </a:p>
          <a:p>
            <a:pPr lvl="1"/>
            <a:r>
              <a:rPr lang="en-US" dirty="0" smtClean="0"/>
              <a:t>Profiling</a:t>
            </a:r>
          </a:p>
          <a:p>
            <a:pPr lvl="2"/>
            <a:r>
              <a:rPr lang="en-US" dirty="0" smtClean="0"/>
              <a:t>Command Line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Flat</a:t>
            </a:r>
            <a:endParaRPr lang="en-US" dirty="0" smtClean="0"/>
          </a:p>
          <a:p>
            <a:pPr lvl="2"/>
            <a:r>
              <a:rPr lang="en-US" dirty="0" smtClean="0"/>
              <a:t>Graph</a:t>
            </a:r>
          </a:p>
          <a:p>
            <a:pPr lvl="2"/>
            <a:r>
              <a:rPr lang="en-US" dirty="0" smtClean="0"/>
              <a:t>Tree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1259632" y="3356992"/>
            <a:ext cx="4176464" cy="1316484"/>
          </a:xfrm>
          <a:prstGeom prst="rect">
            <a:avLst/>
          </a:prstGeom>
          <a:ln w="190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vert="horz" lIns="54864" tIns="91440" rtlCol="0">
            <a:normAutofit fontScale="925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GB" sz="1800" b="1" dirty="0" err="1"/>
              <a:t>BrowsingTest#test_homepage</a:t>
            </a:r>
            <a:r>
              <a:rPr lang="en-GB" sz="1800" b="1" dirty="0"/>
              <a:t> (58 </a:t>
            </a:r>
            <a:r>
              <a:rPr lang="en-GB" sz="1800" b="1" dirty="0" err="1"/>
              <a:t>ms</a:t>
            </a:r>
            <a:r>
              <a:rPr lang="en-GB" sz="1800" b="1" dirty="0"/>
              <a:t> </a:t>
            </a:r>
            <a:r>
              <a:rPr lang="en-GB" sz="1800" b="1" dirty="0" err="1"/>
              <a:t>warmup</a:t>
            </a:r>
            <a:r>
              <a:rPr lang="en-GB" sz="1800" b="1" dirty="0"/>
              <a:t>)</a:t>
            </a:r>
            <a:endParaRPr lang="bg-BG" sz="1800" b="1" dirty="0"/>
          </a:p>
          <a:p>
            <a:pPr marL="118872" indent="0">
              <a:buNone/>
            </a:pPr>
            <a:r>
              <a:rPr lang="en-GB" sz="1800" b="1" dirty="0" err="1"/>
              <a:t>process_time</a:t>
            </a:r>
            <a:r>
              <a:rPr lang="en-GB" sz="1800" b="1" dirty="0"/>
              <a:t>: 63 </a:t>
            </a:r>
            <a:r>
              <a:rPr lang="en-GB" sz="1800" b="1" dirty="0" err="1"/>
              <a:t>ms</a:t>
            </a:r>
            <a:endParaRPr lang="bg-BG" sz="1800" b="1" dirty="0"/>
          </a:p>
          <a:p>
            <a:pPr marL="118872" indent="0">
              <a:buNone/>
            </a:pPr>
            <a:r>
              <a:rPr lang="en-GB" sz="1800" b="1" dirty="0"/>
              <a:t>memory: 832.13 KB</a:t>
            </a:r>
            <a:endParaRPr lang="bg-BG" sz="1800" b="1" dirty="0"/>
          </a:p>
          <a:p>
            <a:pPr marL="118872" indent="0">
              <a:buNone/>
            </a:pPr>
            <a:r>
              <a:rPr lang="en-GB" sz="1800" b="1" dirty="0"/>
              <a:t>objects: 7882</a:t>
            </a:r>
            <a:endParaRPr lang="bg-BG" sz="1800" b="1" dirty="0"/>
          </a:p>
        </p:txBody>
      </p:sp>
    </p:spTree>
    <p:extLst>
      <p:ext uri="{BB962C8B-B14F-4D97-AF65-F5344CB8AC3E}">
        <p14:creationId xmlns:p14="http://schemas.microsoft.com/office/powerpoint/2010/main" val="370483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</a:t>
            </a:r>
            <a:r>
              <a:rPr lang="bg-BG" dirty="0"/>
              <a:t>тестване</a:t>
            </a:r>
            <a:r>
              <a:rPr lang="en-US" dirty="0"/>
              <a:t> с </a:t>
            </a:r>
            <a:r>
              <a:rPr lang="en-US" dirty="0" err="1"/>
              <a:t>RoR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Пример</a:t>
            </a:r>
            <a:r>
              <a:rPr lang="bg-BG" dirty="0" smtClean="0"/>
              <a:t>:</a:t>
            </a:r>
          </a:p>
          <a:p>
            <a:pPr lvl="1"/>
            <a:r>
              <a:rPr lang="bg-BG" dirty="0"/>
              <a:t>модел </a:t>
            </a:r>
            <a:r>
              <a:rPr lang="en-US" dirty="0"/>
              <a:t>User</a:t>
            </a:r>
            <a:r>
              <a:rPr lang="bg-BG" dirty="0" smtClean="0"/>
              <a:t>:</a:t>
            </a:r>
          </a:p>
          <a:p>
            <a:pPr lvl="1"/>
            <a:endParaRPr lang="bg-BG" dirty="0"/>
          </a:p>
          <a:p>
            <a:pPr lvl="1"/>
            <a:endParaRPr lang="bg-BG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1306240" y="2966078"/>
            <a:ext cx="5858048" cy="2767178"/>
          </a:xfrm>
          <a:prstGeom prst="rect">
            <a:avLst/>
          </a:prstGeom>
          <a:ln w="190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7200" lvl="0" indent="-4572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en-US" sz="2000" dirty="0" smtClean="0">
                <a:latin typeface="Courier New"/>
                <a:ea typeface="Calibri"/>
              </a:rPr>
              <a:t># file: </a:t>
            </a:r>
            <a:r>
              <a:rPr lang="en-US" sz="2000" dirty="0" err="1" smtClean="0">
                <a:latin typeface="Courier New"/>
                <a:ea typeface="Calibri"/>
              </a:rPr>
              <a:t>User.rb</a:t>
            </a:r>
            <a:endParaRPr lang="en-US" sz="2000" dirty="0" smtClean="0">
              <a:latin typeface="Courier New"/>
              <a:ea typeface="Calibri"/>
            </a:endParaRPr>
          </a:p>
          <a:p>
            <a:pPr marL="457200" lvl="0" indent="-4572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en-US" sz="2000" dirty="0">
                <a:latin typeface="Courier New"/>
                <a:ea typeface="Calibri"/>
              </a:rPr>
              <a:t> </a:t>
            </a:r>
            <a:endParaRPr lang="bg-BG" sz="2000" dirty="0" smtClean="0">
              <a:latin typeface="Courier New"/>
              <a:ea typeface="Calibri"/>
            </a:endParaRPr>
          </a:p>
          <a:p>
            <a:pPr marL="457200" lvl="0" indent="-4572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en-US" sz="2000" b="1" dirty="0" smtClean="0">
                <a:latin typeface="Courier New"/>
                <a:ea typeface="Calibri"/>
              </a:rPr>
              <a:t>class </a:t>
            </a:r>
            <a:r>
              <a:rPr lang="en-US" sz="2000" b="1" dirty="0">
                <a:latin typeface="Courier New"/>
                <a:ea typeface="Calibri"/>
              </a:rPr>
              <a:t>User &lt; </a:t>
            </a:r>
            <a:r>
              <a:rPr lang="en-US" sz="2000" b="1" dirty="0" err="1">
                <a:latin typeface="Courier New"/>
                <a:ea typeface="Calibri"/>
              </a:rPr>
              <a:t>ActiveRecord</a:t>
            </a:r>
            <a:r>
              <a:rPr lang="en-US" sz="2000" b="1" dirty="0">
                <a:latin typeface="Courier New"/>
                <a:ea typeface="Calibri"/>
              </a:rPr>
              <a:t>::Base</a:t>
            </a:r>
            <a:endParaRPr lang="bg-BG" sz="2000" b="1" dirty="0">
              <a:latin typeface="Courier New"/>
              <a:ea typeface="Calibri"/>
            </a:endParaRPr>
          </a:p>
          <a:p>
            <a:pPr marL="457200" lvl="0" indent="-4572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bg-BG" sz="2000" b="1" dirty="0">
                <a:latin typeface="Courier New"/>
                <a:ea typeface="Calibri"/>
              </a:rPr>
              <a:t>  </a:t>
            </a:r>
            <a:r>
              <a:rPr lang="en-US" sz="2000" b="1" dirty="0" err="1">
                <a:latin typeface="Courier New"/>
                <a:ea typeface="Calibri"/>
              </a:rPr>
              <a:t>def</a:t>
            </a:r>
            <a:r>
              <a:rPr lang="en-US" sz="2000" b="1" dirty="0">
                <a:latin typeface="Courier New"/>
                <a:ea typeface="Calibri"/>
              </a:rPr>
              <a:t> </a:t>
            </a:r>
            <a:r>
              <a:rPr lang="en-US" sz="2000" b="1" dirty="0" err="1">
                <a:latin typeface="Courier New"/>
                <a:ea typeface="Calibri"/>
              </a:rPr>
              <a:t>SetPassword</a:t>
            </a:r>
            <a:r>
              <a:rPr lang="en-US" sz="2000" b="1" dirty="0">
                <a:latin typeface="Courier New"/>
                <a:ea typeface="Calibri"/>
              </a:rPr>
              <a:t>(</a:t>
            </a:r>
            <a:r>
              <a:rPr lang="en-US" sz="2000" b="1" dirty="0" err="1">
                <a:latin typeface="Courier New"/>
                <a:ea typeface="Calibri"/>
              </a:rPr>
              <a:t>new_password</a:t>
            </a:r>
            <a:r>
              <a:rPr lang="en-US" sz="2000" b="1" dirty="0">
                <a:latin typeface="Courier New"/>
                <a:ea typeface="Calibri"/>
              </a:rPr>
              <a:t>)</a:t>
            </a:r>
            <a:endParaRPr lang="bg-BG" sz="2000" b="1" dirty="0">
              <a:latin typeface="Courier New"/>
              <a:ea typeface="Calibri"/>
            </a:endParaRPr>
          </a:p>
          <a:p>
            <a:pPr marL="457200" lvl="0" indent="-4572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en-US" sz="2000" b="1" dirty="0">
                <a:latin typeface="Courier New"/>
                <a:ea typeface="Calibri"/>
              </a:rPr>
              <a:t>	 </a:t>
            </a:r>
            <a:r>
              <a:rPr lang="bg-BG" sz="2000" b="1" dirty="0">
                <a:latin typeface="Courier New"/>
                <a:ea typeface="Calibri"/>
              </a:rPr>
              <a:t>   </a:t>
            </a:r>
            <a:r>
              <a:rPr lang="en-US" sz="2000" b="1" dirty="0">
                <a:latin typeface="Courier New"/>
                <a:ea typeface="Calibri"/>
              </a:rPr>
              <a:t>…</a:t>
            </a:r>
            <a:endParaRPr lang="bg-BG" sz="2000" b="1" dirty="0">
              <a:latin typeface="Courier New"/>
              <a:ea typeface="Calibri"/>
            </a:endParaRPr>
          </a:p>
          <a:p>
            <a:pPr marL="457200" lvl="0" indent="-4572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en-US" sz="2000" b="1" dirty="0">
                <a:latin typeface="Courier New"/>
                <a:ea typeface="Calibri"/>
              </a:rPr>
              <a:t>  end</a:t>
            </a:r>
            <a:endParaRPr lang="bg-BG" sz="2000" b="1" dirty="0">
              <a:latin typeface="Courier New"/>
              <a:ea typeface="Calibri"/>
            </a:endParaRPr>
          </a:p>
          <a:p>
            <a:pPr marL="457200" lvl="0" indent="-457200">
              <a:lnSpc>
                <a:spcPct val="125000"/>
              </a:lnSpc>
              <a:spcAft>
                <a:spcPts val="60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en-US" sz="2000" b="1" dirty="0">
                <a:latin typeface="Courier New"/>
                <a:ea typeface="Calibri"/>
              </a:rPr>
              <a:t>end</a:t>
            </a:r>
            <a:endParaRPr lang="bg-BG" sz="2000" b="1" dirty="0">
              <a:effectLst/>
              <a:latin typeface="Courier New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0468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</a:t>
            </a:r>
            <a:r>
              <a:rPr lang="bg-BG" dirty="0"/>
              <a:t>тестване</a:t>
            </a:r>
            <a:r>
              <a:rPr lang="en-US" dirty="0"/>
              <a:t> с </a:t>
            </a:r>
            <a:r>
              <a:rPr lang="en-US" dirty="0" err="1"/>
              <a:t>RoR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Test Case </a:t>
            </a:r>
            <a:r>
              <a:rPr lang="bg-BG" dirty="0" smtClean="0"/>
              <a:t>за модела:</a:t>
            </a:r>
            <a:endParaRPr lang="en-US" dirty="0" smtClean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pPr marL="118872" indent="0">
              <a:buNone/>
            </a:pPr>
            <a:endParaRPr lang="bg-BG" dirty="0"/>
          </a:p>
          <a:p>
            <a:endParaRPr lang="bg-BG" dirty="0" smtClean="0"/>
          </a:p>
          <a:p>
            <a:endParaRPr lang="en-US" dirty="0" smtClean="0"/>
          </a:p>
          <a:p>
            <a:pPr marL="118872" indent="0">
              <a:buNone/>
            </a:pPr>
            <a:endParaRPr lang="bg-BG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755576" y="2360960"/>
            <a:ext cx="7632848" cy="4308400"/>
          </a:xfrm>
          <a:prstGeom prst="rect">
            <a:avLst/>
          </a:prstGeom>
          <a:ln w="190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vert="horz" lIns="54864" tIns="91440" rtlCol="0">
            <a:noAutofit/>
          </a:bodyPr>
          <a:lstStyle/>
          <a:p>
            <a:pPr marL="342900" lvl="0" indent="-3429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bg-BG" sz="2000" b="1" dirty="0">
                <a:latin typeface="Courier New" pitchFamily="49" charset="0"/>
                <a:ea typeface="Calibri"/>
                <a:cs typeface="Courier New" pitchFamily="49" charset="0"/>
              </a:rPr>
              <a:t>class </a:t>
            </a:r>
            <a:r>
              <a:rPr lang="en-US" sz="2000" b="1" dirty="0">
                <a:latin typeface="Courier New" pitchFamily="49" charset="0"/>
                <a:ea typeface="Calibri"/>
                <a:cs typeface="Courier New" pitchFamily="49" charset="0"/>
              </a:rPr>
              <a:t>User</a:t>
            </a:r>
            <a:r>
              <a:rPr lang="bg-BG" sz="2000" b="1" dirty="0">
                <a:latin typeface="Courier New" pitchFamily="49" charset="0"/>
                <a:ea typeface="Calibri"/>
                <a:cs typeface="Courier New" pitchFamily="49" charset="0"/>
              </a:rPr>
              <a:t>Test &lt; ActiveSupport::TestCase</a:t>
            </a:r>
          </a:p>
          <a:p>
            <a:pPr marL="342900" lvl="0" indent="-3429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bg-BG" sz="2000" b="1" dirty="0">
                <a:latin typeface="Courier New" pitchFamily="49" charset="0"/>
                <a:ea typeface="Calibri"/>
                <a:cs typeface="Courier New" pitchFamily="49" charset="0"/>
              </a:rPr>
              <a:t>  test "</a:t>
            </a:r>
            <a:r>
              <a:rPr lang="en-US" sz="2000" b="1" dirty="0" err="1">
                <a:latin typeface="Courier New" pitchFamily="49" charset="0"/>
                <a:ea typeface="Calibri"/>
                <a:cs typeface="Courier New" pitchFamily="49" charset="0"/>
              </a:rPr>
              <a:t>test_passwords</a:t>
            </a:r>
            <a:r>
              <a:rPr lang="bg-BG" sz="2000" b="1" dirty="0">
                <a:latin typeface="Courier New" pitchFamily="49" charset="0"/>
                <a:ea typeface="Calibri"/>
                <a:cs typeface="Courier New" pitchFamily="49" charset="0"/>
              </a:rPr>
              <a:t>" do</a:t>
            </a:r>
          </a:p>
          <a:p>
            <a:pPr marL="342900" lvl="0" indent="-3429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en-US" sz="2000" dirty="0">
                <a:latin typeface="Courier New" pitchFamily="49" charset="0"/>
                <a:ea typeface="Calibri"/>
                <a:cs typeface="Courier New" pitchFamily="49" charset="0"/>
              </a:rPr>
              <a:t>	</a:t>
            </a:r>
            <a:r>
              <a:rPr lang="bg-BG" sz="2000" dirty="0"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ea typeface="Calibri"/>
                <a:cs typeface="Courier New" pitchFamily="49" charset="0"/>
              </a:rPr>
              <a:t>Sava = </a:t>
            </a:r>
            <a:r>
              <a:rPr lang="en-US" sz="2000" b="1" dirty="0" err="1">
                <a:latin typeface="Courier New" pitchFamily="49" charset="0"/>
                <a:ea typeface="Calibri"/>
                <a:cs typeface="Courier New" pitchFamily="49" charset="0"/>
              </a:rPr>
              <a:t>User.new</a:t>
            </a:r>
            <a:endParaRPr lang="bg-BG" sz="2000" b="1" dirty="0">
              <a:latin typeface="Courier New" pitchFamily="49" charset="0"/>
              <a:ea typeface="Calibri"/>
              <a:cs typeface="Courier New" pitchFamily="49" charset="0"/>
            </a:endParaRPr>
          </a:p>
          <a:p>
            <a:pPr marL="342900" lvl="0" indent="-3429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en-US" sz="2000" dirty="0">
                <a:latin typeface="Courier New" pitchFamily="49" charset="0"/>
                <a:ea typeface="Calibri"/>
                <a:cs typeface="Courier New" pitchFamily="49" charset="0"/>
              </a:rPr>
              <a:t>	</a:t>
            </a:r>
            <a:r>
              <a:rPr lang="bg-BG" sz="2000" dirty="0"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en-US" sz="2000" dirty="0">
                <a:latin typeface="Courier New" pitchFamily="49" charset="0"/>
                <a:ea typeface="Calibri"/>
                <a:cs typeface="Courier New" pitchFamily="49" charset="0"/>
              </a:rPr>
              <a:t># </a:t>
            </a:r>
            <a:r>
              <a:rPr lang="bg-BG" sz="2000" dirty="0">
                <a:latin typeface="Courier New" pitchFamily="49" charset="0"/>
                <a:ea typeface="Calibri"/>
                <a:cs typeface="Courier New" pitchFamily="49" charset="0"/>
              </a:rPr>
              <a:t>тест дали паролата съдържа поне 8 </a:t>
            </a:r>
            <a:r>
              <a:rPr lang="en-US" sz="2000" dirty="0" smtClean="0">
                <a:latin typeface="Courier New" pitchFamily="49" charset="0"/>
                <a:ea typeface="Calibri"/>
                <a:cs typeface="Courier New" pitchFamily="49" charset="0"/>
              </a:rPr>
              <a:t>		    # </a:t>
            </a:r>
            <a:r>
              <a:rPr lang="bg-BG" sz="2000" dirty="0" smtClean="0">
                <a:latin typeface="Courier New" pitchFamily="49" charset="0"/>
                <a:ea typeface="Calibri"/>
                <a:cs typeface="Courier New" pitchFamily="49" charset="0"/>
              </a:rPr>
              <a:t>символа</a:t>
            </a:r>
            <a:endParaRPr lang="bg-BG" sz="2000" b="1" dirty="0">
              <a:latin typeface="Courier New" pitchFamily="49" charset="0"/>
              <a:ea typeface="Calibri"/>
              <a:cs typeface="Courier New" pitchFamily="49" charset="0"/>
            </a:endParaRPr>
          </a:p>
          <a:p>
            <a:pPr marL="342900" lvl="0" indent="-3429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en-US" sz="2000" dirty="0">
                <a:latin typeface="Courier New" pitchFamily="49" charset="0"/>
                <a:ea typeface="Calibri"/>
                <a:cs typeface="Courier New" pitchFamily="49" charset="0"/>
              </a:rPr>
              <a:t>	</a:t>
            </a:r>
            <a:r>
              <a:rPr lang="bg-BG" sz="2000" dirty="0"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ea typeface="Calibri"/>
                <a:cs typeface="Courier New" pitchFamily="49" charset="0"/>
              </a:rPr>
              <a:t>assert !</a:t>
            </a:r>
            <a:r>
              <a:rPr lang="en-US" sz="2000" b="1" dirty="0" err="1">
                <a:latin typeface="Courier New" pitchFamily="49" charset="0"/>
                <a:ea typeface="Calibri"/>
                <a:cs typeface="Courier New" pitchFamily="49" charset="0"/>
              </a:rPr>
              <a:t>Sava.SetPassword</a:t>
            </a:r>
            <a:r>
              <a:rPr lang="en-US" sz="2000" b="1" dirty="0">
                <a:latin typeface="Courier New" pitchFamily="49" charset="0"/>
                <a:ea typeface="Calibri"/>
                <a:cs typeface="Courier New" pitchFamily="49" charset="0"/>
              </a:rPr>
              <a:t>(‘</a:t>
            </a:r>
            <a:r>
              <a:rPr lang="en-US" sz="2000" b="1" dirty="0" err="1">
                <a:latin typeface="Courier New" pitchFamily="49" charset="0"/>
                <a:ea typeface="Calibri"/>
                <a:cs typeface="Courier New" pitchFamily="49" charset="0"/>
              </a:rPr>
              <a:t>gligan</a:t>
            </a:r>
            <a:r>
              <a:rPr lang="en-US" sz="2000" b="1" dirty="0">
                <a:latin typeface="Courier New" pitchFamily="49" charset="0"/>
                <a:ea typeface="Calibri"/>
                <a:cs typeface="Courier New" pitchFamily="49" charset="0"/>
              </a:rPr>
              <a:t>’);</a:t>
            </a:r>
            <a:endParaRPr lang="bg-BG" sz="2000" b="1" dirty="0">
              <a:latin typeface="Courier New" pitchFamily="49" charset="0"/>
              <a:ea typeface="Calibri"/>
              <a:cs typeface="Courier New" pitchFamily="49" charset="0"/>
            </a:endParaRPr>
          </a:p>
          <a:p>
            <a:pPr marL="342900" lvl="0" indent="-3429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bg-BG" sz="2000" dirty="0">
                <a:latin typeface="Courier New" pitchFamily="49" charset="0"/>
                <a:ea typeface="Calibri"/>
                <a:cs typeface="Courier New" pitchFamily="49" charset="0"/>
              </a:rPr>
              <a:t>	    </a:t>
            </a:r>
            <a:r>
              <a:rPr lang="en-US" sz="2000" dirty="0">
                <a:latin typeface="Courier New" pitchFamily="49" charset="0"/>
                <a:ea typeface="Calibri"/>
                <a:cs typeface="Courier New" pitchFamily="49" charset="0"/>
              </a:rPr>
              <a:t>#</a:t>
            </a:r>
            <a:r>
              <a:rPr lang="bg-BG" sz="2000" dirty="0">
                <a:latin typeface="Courier New" pitchFamily="49" charset="0"/>
                <a:ea typeface="Calibri"/>
                <a:cs typeface="Courier New" pitchFamily="49" charset="0"/>
              </a:rPr>
              <a:t> тест дали може да бъде въведен празен </a:t>
            </a:r>
            <a:r>
              <a:rPr lang="en-US" sz="2000" dirty="0" smtClean="0">
                <a:latin typeface="Courier New" pitchFamily="49" charset="0"/>
                <a:ea typeface="Calibri"/>
                <a:cs typeface="Courier New" pitchFamily="49" charset="0"/>
              </a:rPr>
              <a:t>	    # </a:t>
            </a:r>
            <a:r>
              <a:rPr lang="bg-BG" sz="2000" dirty="0" smtClean="0">
                <a:latin typeface="Courier New" pitchFamily="49" charset="0"/>
                <a:ea typeface="Calibri"/>
                <a:cs typeface="Courier New" pitchFamily="49" charset="0"/>
              </a:rPr>
              <a:t>низ за</a:t>
            </a:r>
            <a:r>
              <a:rPr lang="en-US" sz="20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bg-BG" sz="2000" dirty="0" smtClean="0">
                <a:latin typeface="Courier New" pitchFamily="49" charset="0"/>
                <a:ea typeface="Calibri"/>
                <a:cs typeface="Courier New" pitchFamily="49" charset="0"/>
              </a:rPr>
              <a:t>парола</a:t>
            </a:r>
            <a:endParaRPr lang="bg-BG" sz="2000" b="1" dirty="0">
              <a:latin typeface="Courier New" pitchFamily="49" charset="0"/>
              <a:ea typeface="Calibri"/>
              <a:cs typeface="Courier New" pitchFamily="49" charset="0"/>
            </a:endParaRPr>
          </a:p>
          <a:p>
            <a:pPr marL="342900" lvl="0" indent="-3429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bg-BG" sz="2000" dirty="0">
                <a:latin typeface="Courier New" pitchFamily="49" charset="0"/>
                <a:ea typeface="Calibri"/>
                <a:cs typeface="Courier New" pitchFamily="49" charset="0"/>
              </a:rPr>
              <a:t>	    </a:t>
            </a:r>
            <a:r>
              <a:rPr lang="en-US" sz="2000" b="1" dirty="0">
                <a:latin typeface="Courier New" pitchFamily="49" charset="0"/>
                <a:ea typeface="Calibri"/>
                <a:cs typeface="Courier New" pitchFamily="49" charset="0"/>
              </a:rPr>
              <a:t>assert !</a:t>
            </a:r>
            <a:r>
              <a:rPr lang="en-US" sz="2000" b="1" dirty="0" err="1">
                <a:latin typeface="Courier New" pitchFamily="49" charset="0"/>
                <a:ea typeface="Calibri"/>
                <a:cs typeface="Courier New" pitchFamily="49" charset="0"/>
              </a:rPr>
              <a:t>Sava.SetPassword</a:t>
            </a:r>
            <a:r>
              <a:rPr lang="en-US" sz="2000" b="1" dirty="0">
                <a:latin typeface="Courier New" pitchFamily="49" charset="0"/>
                <a:ea typeface="Calibri"/>
                <a:cs typeface="Courier New" pitchFamily="49" charset="0"/>
              </a:rPr>
              <a:t>(‘’);</a:t>
            </a:r>
            <a:endParaRPr lang="bg-BG" sz="2000" b="1" dirty="0">
              <a:latin typeface="Courier New" pitchFamily="49" charset="0"/>
              <a:ea typeface="Calibri"/>
              <a:cs typeface="Courier New" pitchFamily="49" charset="0"/>
            </a:endParaRPr>
          </a:p>
          <a:p>
            <a:pPr marL="342900" lvl="0" indent="-3429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bg-BG" sz="2000" dirty="0">
                <a:latin typeface="Courier New" pitchFamily="49" charset="0"/>
                <a:ea typeface="Calibri"/>
                <a:cs typeface="Courier New" pitchFamily="49" charset="0"/>
              </a:rPr>
              <a:t>  </a:t>
            </a:r>
            <a:r>
              <a:rPr lang="bg-BG" sz="2000" b="1" dirty="0">
                <a:latin typeface="Courier New" pitchFamily="49" charset="0"/>
                <a:ea typeface="Calibri"/>
                <a:cs typeface="Courier New" pitchFamily="49" charset="0"/>
              </a:rPr>
              <a:t>end</a:t>
            </a:r>
          </a:p>
          <a:p>
            <a:pPr marL="342900" lvl="0" indent="-342900">
              <a:lnSpc>
                <a:spcPct val="125000"/>
              </a:lnSpc>
              <a:spcAft>
                <a:spcPts val="60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bg-BG" sz="2000" b="1" dirty="0">
                <a:latin typeface="Courier New" pitchFamily="49" charset="0"/>
                <a:ea typeface="Calibri"/>
                <a:cs typeface="Courier New" pitchFamily="49" charset="0"/>
              </a:rPr>
              <a:t>end</a:t>
            </a:r>
          </a:p>
          <a:p>
            <a:pPr marL="118872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lang="bg-BG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422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</a:t>
            </a:r>
            <a:r>
              <a:rPr lang="bg-BG" dirty="0"/>
              <a:t>тестване</a:t>
            </a:r>
            <a:r>
              <a:rPr lang="en-US" dirty="0"/>
              <a:t> с </a:t>
            </a:r>
            <a:r>
              <a:rPr lang="en-US" dirty="0" err="1"/>
              <a:t>RoR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bg-BG" dirty="0" smtClean="0"/>
              <a:t>Добавяне на валидация в модела</a:t>
            </a:r>
          </a:p>
          <a:p>
            <a:pPr lvl="1"/>
            <a:endParaRPr lang="en-US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/>
          </a:p>
          <a:p>
            <a:endParaRPr lang="bg-BG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67544" y="2420888"/>
            <a:ext cx="8352928" cy="3960440"/>
          </a:xfrm>
          <a:prstGeom prst="rect">
            <a:avLst/>
          </a:prstGeom>
          <a:ln w="190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lvl="0" indent="-3429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en-US" sz="1700" b="1" dirty="0">
                <a:latin typeface="Courier New"/>
                <a:ea typeface="Calibri"/>
              </a:rPr>
              <a:t>class User &lt; </a:t>
            </a:r>
            <a:r>
              <a:rPr lang="en-US" sz="1700" b="1" dirty="0" err="1">
                <a:latin typeface="Courier New"/>
                <a:ea typeface="Calibri"/>
              </a:rPr>
              <a:t>ActiveRecord</a:t>
            </a:r>
            <a:r>
              <a:rPr lang="en-US" sz="1700" b="1" dirty="0">
                <a:latin typeface="Courier New"/>
                <a:ea typeface="Calibri"/>
              </a:rPr>
              <a:t>::Base</a:t>
            </a:r>
            <a:endParaRPr lang="bg-BG" sz="1700" b="1" dirty="0">
              <a:latin typeface="Courier New"/>
              <a:ea typeface="Calibri"/>
            </a:endParaRPr>
          </a:p>
          <a:p>
            <a:pPr marL="342900" lvl="0" indent="-3429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bg-BG" sz="1700" b="1" dirty="0">
                <a:latin typeface="Courier New"/>
                <a:ea typeface="Calibri"/>
              </a:rPr>
              <a:t>  </a:t>
            </a:r>
            <a:r>
              <a:rPr lang="en-US" sz="1700" b="1" dirty="0" err="1">
                <a:latin typeface="Courier New"/>
                <a:ea typeface="Calibri"/>
              </a:rPr>
              <a:t>def</a:t>
            </a:r>
            <a:r>
              <a:rPr lang="en-US" sz="1700" b="1" dirty="0">
                <a:latin typeface="Courier New"/>
                <a:ea typeface="Calibri"/>
              </a:rPr>
              <a:t> </a:t>
            </a:r>
            <a:r>
              <a:rPr lang="en-US" sz="1700" b="1" dirty="0" err="1">
                <a:latin typeface="Courier New"/>
                <a:ea typeface="Calibri"/>
              </a:rPr>
              <a:t>IsPasswordValid</a:t>
            </a:r>
            <a:r>
              <a:rPr lang="en-US" sz="1700" b="1" dirty="0">
                <a:latin typeface="Courier New"/>
                <a:ea typeface="Calibri"/>
              </a:rPr>
              <a:t>(password)</a:t>
            </a:r>
            <a:endParaRPr lang="bg-BG" sz="1700" b="1" dirty="0">
              <a:latin typeface="Courier New"/>
              <a:ea typeface="Calibri"/>
            </a:endParaRPr>
          </a:p>
          <a:p>
            <a:pPr marL="342900" lvl="0" indent="-3429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bg-BG" sz="1700" dirty="0">
                <a:latin typeface="Courier New"/>
                <a:ea typeface="Calibri"/>
              </a:rPr>
              <a:t>  </a:t>
            </a:r>
            <a:r>
              <a:rPr lang="en-US" sz="1700" dirty="0">
                <a:latin typeface="Courier New"/>
                <a:ea typeface="Calibri"/>
              </a:rPr>
              <a:t># </a:t>
            </a:r>
            <a:r>
              <a:rPr lang="bg-BG" sz="1700" dirty="0">
                <a:latin typeface="Courier New"/>
                <a:ea typeface="Calibri"/>
              </a:rPr>
              <a:t>паролата трябва да съдържа поне една цифра, поне една</a:t>
            </a:r>
            <a:endParaRPr lang="bg-BG" sz="1700" b="1" dirty="0">
              <a:latin typeface="Courier New"/>
              <a:ea typeface="Calibri"/>
            </a:endParaRPr>
          </a:p>
          <a:p>
            <a:pPr marL="342900" lvl="0" indent="-3429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bg-BG" sz="1700" dirty="0">
                <a:latin typeface="Courier New"/>
                <a:ea typeface="Calibri"/>
              </a:rPr>
              <a:t>  </a:t>
            </a:r>
            <a:r>
              <a:rPr lang="en-US" sz="1700" dirty="0">
                <a:latin typeface="Courier New"/>
                <a:ea typeface="Calibri"/>
              </a:rPr>
              <a:t># </a:t>
            </a:r>
            <a:r>
              <a:rPr lang="bg-BG" sz="1700" dirty="0">
                <a:latin typeface="Courier New"/>
                <a:ea typeface="Calibri"/>
              </a:rPr>
              <a:t>букваи дължината йтрябва да е в интервала </a:t>
            </a:r>
            <a:r>
              <a:rPr lang="en-US" sz="1700" dirty="0">
                <a:latin typeface="Courier New"/>
                <a:ea typeface="Calibri"/>
              </a:rPr>
              <a:t>[8, 40]</a:t>
            </a:r>
            <a:endParaRPr lang="bg-BG" sz="1700" b="1" dirty="0">
              <a:latin typeface="Courier New"/>
              <a:ea typeface="Calibri"/>
            </a:endParaRPr>
          </a:p>
          <a:p>
            <a:pPr marL="342900" lvl="0" indent="-3429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bg-BG" sz="1700" dirty="0">
                <a:latin typeface="Courier New"/>
                <a:ea typeface="Calibri"/>
              </a:rPr>
              <a:t>    </a:t>
            </a:r>
            <a:endParaRPr lang="bg-BG" sz="1700" dirty="0" smtClean="0">
              <a:latin typeface="Courier New"/>
              <a:ea typeface="Calibri"/>
            </a:endParaRPr>
          </a:p>
          <a:p>
            <a:pPr marL="342900" lvl="0" indent="-3429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bg-BG" sz="1700" b="1" dirty="0" smtClean="0">
                <a:latin typeface="Courier New"/>
                <a:ea typeface="Calibri"/>
              </a:rPr>
              <a:t>    reg </a:t>
            </a:r>
            <a:r>
              <a:rPr lang="bg-BG" sz="1700" b="1" dirty="0">
                <a:latin typeface="Courier New"/>
                <a:ea typeface="Calibri"/>
              </a:rPr>
              <a:t>= /^(?=.*\d)(?=.*([a-z]|[A-Z])) {8,40</a:t>
            </a:r>
            <a:r>
              <a:rPr lang="bg-BG" sz="1700" b="1" dirty="0" smtClean="0">
                <a:latin typeface="Courier New"/>
                <a:ea typeface="Calibri"/>
              </a:rPr>
              <a:t>}$/</a:t>
            </a:r>
            <a:endParaRPr lang="bg-BG" sz="1700" b="1" dirty="0">
              <a:latin typeface="Courier New"/>
              <a:ea typeface="Calibri"/>
            </a:endParaRPr>
          </a:p>
          <a:p>
            <a:pPr marL="342900" lvl="0" indent="-3429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bg-BG" sz="1700" b="1" dirty="0">
                <a:latin typeface="Courier New"/>
                <a:ea typeface="Calibri"/>
              </a:rPr>
              <a:t>    return (reg.match(password))? true : false</a:t>
            </a:r>
          </a:p>
          <a:p>
            <a:pPr marL="342900" lvl="0" indent="-3429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bg-BG" sz="1700" b="1" dirty="0">
                <a:latin typeface="Courier New"/>
                <a:ea typeface="Calibri"/>
              </a:rPr>
              <a:t>  </a:t>
            </a:r>
            <a:r>
              <a:rPr lang="en-US" sz="1700" b="1" dirty="0">
                <a:latin typeface="Courier New"/>
                <a:ea typeface="Calibri"/>
              </a:rPr>
              <a:t>end</a:t>
            </a:r>
            <a:endParaRPr lang="bg-BG" sz="1700" b="1" dirty="0">
              <a:latin typeface="Courier New"/>
              <a:ea typeface="Calibri"/>
            </a:endParaRPr>
          </a:p>
          <a:p>
            <a:pPr marL="342900" lvl="0" indent="-3429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en-US" sz="1700" b="1" dirty="0">
                <a:latin typeface="Courier New"/>
                <a:ea typeface="Calibri"/>
              </a:rPr>
              <a:t> </a:t>
            </a:r>
            <a:endParaRPr lang="bg-BG" sz="1700" b="1" dirty="0">
              <a:latin typeface="Courier New"/>
              <a:ea typeface="Calibri"/>
            </a:endParaRPr>
          </a:p>
          <a:p>
            <a:pPr marL="342900" lvl="0" indent="-3429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bg-BG" sz="1700" b="1" dirty="0">
                <a:latin typeface="Courier New"/>
                <a:ea typeface="Calibri"/>
              </a:rPr>
              <a:t>  </a:t>
            </a:r>
            <a:r>
              <a:rPr lang="en-US" sz="1700" b="1" dirty="0" err="1">
                <a:latin typeface="Courier New"/>
                <a:ea typeface="Calibri"/>
              </a:rPr>
              <a:t>def</a:t>
            </a:r>
            <a:r>
              <a:rPr lang="en-US" sz="1700" b="1" dirty="0">
                <a:latin typeface="Courier New"/>
                <a:ea typeface="Calibri"/>
              </a:rPr>
              <a:t> </a:t>
            </a:r>
            <a:r>
              <a:rPr lang="en-US" sz="1700" b="1" dirty="0" err="1">
                <a:latin typeface="Courier New"/>
                <a:ea typeface="Calibri"/>
              </a:rPr>
              <a:t>SetPassword</a:t>
            </a:r>
            <a:r>
              <a:rPr lang="en-US" sz="1700" b="1" dirty="0">
                <a:latin typeface="Courier New"/>
                <a:ea typeface="Calibri"/>
              </a:rPr>
              <a:t>(</a:t>
            </a:r>
            <a:r>
              <a:rPr lang="en-US" sz="1700" b="1" dirty="0" err="1">
                <a:latin typeface="Courier New"/>
                <a:ea typeface="Calibri"/>
              </a:rPr>
              <a:t>new_password</a:t>
            </a:r>
            <a:r>
              <a:rPr lang="en-US" sz="1700" b="1" dirty="0">
                <a:latin typeface="Courier New"/>
                <a:ea typeface="Calibri"/>
              </a:rPr>
              <a:t>)</a:t>
            </a:r>
            <a:endParaRPr lang="bg-BG" sz="1700" b="1" dirty="0">
              <a:latin typeface="Courier New"/>
              <a:ea typeface="Calibri"/>
            </a:endParaRPr>
          </a:p>
          <a:p>
            <a:pPr marL="342900" lvl="0" indent="-3429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bg-BG" sz="1700" b="1" dirty="0">
                <a:latin typeface="Courier New"/>
                <a:ea typeface="Calibri"/>
              </a:rPr>
              <a:t>    </a:t>
            </a:r>
            <a:r>
              <a:rPr lang="en-US" sz="1700" b="1" dirty="0">
                <a:latin typeface="Courier New"/>
                <a:ea typeface="Calibri"/>
              </a:rPr>
              <a:t>valid = </a:t>
            </a:r>
            <a:r>
              <a:rPr lang="en-US" sz="1700" b="1" dirty="0" err="1">
                <a:latin typeface="Courier New"/>
                <a:ea typeface="Calibri"/>
              </a:rPr>
              <a:t>IsPasswordValid</a:t>
            </a:r>
            <a:r>
              <a:rPr lang="en-US" sz="1700" b="1" dirty="0">
                <a:latin typeface="Courier New"/>
                <a:ea typeface="Calibri"/>
              </a:rPr>
              <a:t>(</a:t>
            </a:r>
            <a:r>
              <a:rPr lang="en-US" sz="1700" b="1" dirty="0" err="1">
                <a:latin typeface="Courier New"/>
                <a:ea typeface="Calibri"/>
              </a:rPr>
              <a:t>new_password</a:t>
            </a:r>
            <a:r>
              <a:rPr lang="en-US" sz="1700" b="1" dirty="0">
                <a:latin typeface="Courier New"/>
                <a:ea typeface="Calibri"/>
              </a:rPr>
              <a:t>)</a:t>
            </a:r>
            <a:endParaRPr lang="bg-BG" sz="1700" b="1" dirty="0">
              <a:latin typeface="Courier New"/>
              <a:ea typeface="Calibri"/>
            </a:endParaRPr>
          </a:p>
          <a:p>
            <a:pPr marL="342900" lvl="0" indent="-34290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en-US" sz="1700" b="1" dirty="0">
                <a:latin typeface="Courier New"/>
                <a:ea typeface="Calibri"/>
              </a:rPr>
              <a:t>  </a:t>
            </a:r>
            <a:r>
              <a:rPr lang="en-US" sz="1700" b="1" dirty="0" smtClean="0">
                <a:latin typeface="Courier New"/>
                <a:ea typeface="Calibri"/>
              </a:rPr>
              <a:t>end</a:t>
            </a:r>
            <a:endParaRPr lang="bg-BG" sz="1700" b="1" dirty="0">
              <a:latin typeface="Courier New"/>
              <a:ea typeface="Calibri"/>
            </a:endParaRPr>
          </a:p>
          <a:p>
            <a:pPr marL="342900" lvl="0" indent="-342900">
              <a:lnSpc>
                <a:spcPct val="125000"/>
              </a:lnSpc>
              <a:spcAft>
                <a:spcPts val="600"/>
              </a:spcAft>
              <a:buClr>
                <a:srgbClr val="808080"/>
              </a:buClr>
              <a:buSzPts val="1100"/>
              <a:buFont typeface="+mj-lt"/>
              <a:buAutoNum type="arabicPeriod"/>
            </a:pPr>
            <a:r>
              <a:rPr lang="bg-BG" sz="1700" b="1" dirty="0">
                <a:latin typeface="Courier New"/>
                <a:ea typeface="Calibri"/>
              </a:rPr>
              <a:t> </a:t>
            </a:r>
            <a:r>
              <a:rPr lang="en-US" sz="1700" b="1" dirty="0" smtClean="0">
                <a:latin typeface="Courier New"/>
                <a:ea typeface="Calibri"/>
              </a:rPr>
              <a:t>end</a:t>
            </a:r>
            <a:endParaRPr lang="bg-BG" sz="1700" b="1" dirty="0">
              <a:effectLst/>
              <a:latin typeface="Courier New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4710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</a:t>
            </a:r>
            <a:r>
              <a:rPr lang="bg-BG" dirty="0"/>
              <a:t>тестване</a:t>
            </a:r>
            <a:r>
              <a:rPr lang="en-US" dirty="0"/>
              <a:t> с </a:t>
            </a:r>
            <a:r>
              <a:rPr lang="en-US" dirty="0" err="1"/>
              <a:t>RoR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Изпълнение на тестовете</a:t>
            </a:r>
          </a:p>
          <a:p>
            <a:pPr lvl="1"/>
            <a:r>
              <a:rPr lang="bg-BG" dirty="0"/>
              <a:t>Тестовете от </a:t>
            </a:r>
            <a:r>
              <a:rPr lang="en-US" dirty="0"/>
              <a:t>user</a:t>
            </a:r>
            <a:r>
              <a:rPr lang="bg-BG" dirty="0"/>
              <a:t>_test.rb се изпълняват </a:t>
            </a:r>
            <a:r>
              <a:rPr lang="bg-BG" dirty="0" smtClean="0"/>
              <a:t>с командата:</a:t>
            </a:r>
            <a:endParaRPr lang="en-US" dirty="0" smtClean="0"/>
          </a:p>
          <a:p>
            <a:pPr marL="457200" lvl="1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$ </a:t>
            </a:r>
            <a:r>
              <a:rPr lang="en-US" b="1" dirty="0"/>
              <a:t>ruby unit/</a:t>
            </a:r>
            <a:r>
              <a:rPr lang="en-US" b="1" dirty="0" err="1"/>
              <a:t>user_test.rb</a:t>
            </a:r>
            <a:endParaRPr lang="bg-BG" b="1" dirty="0"/>
          </a:p>
          <a:p>
            <a:pPr lvl="1">
              <a:buNone/>
            </a:pPr>
            <a:endParaRPr lang="bg-BG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1310184" y="4005064"/>
            <a:ext cx="6574184" cy="2232248"/>
          </a:xfrm>
          <a:prstGeom prst="rect">
            <a:avLst/>
          </a:prstGeom>
          <a:ln w="190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lvl="0" indent="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None/>
            </a:pPr>
            <a:r>
              <a:rPr lang="en-US" sz="2000" b="1" dirty="0">
                <a:latin typeface="Courier New"/>
                <a:ea typeface="Calibri"/>
              </a:rPr>
              <a:t>Loaded suite unit/</a:t>
            </a:r>
            <a:r>
              <a:rPr lang="en-US" sz="2000" b="1" dirty="0" err="1">
                <a:latin typeface="Courier New"/>
                <a:ea typeface="Calibri"/>
              </a:rPr>
              <a:t>user_test</a:t>
            </a:r>
            <a:endParaRPr lang="en-US" sz="2000" b="1" dirty="0">
              <a:latin typeface="Courier New"/>
              <a:ea typeface="Calibri"/>
            </a:endParaRPr>
          </a:p>
          <a:p>
            <a:pPr marL="0" lvl="0" indent="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None/>
            </a:pPr>
            <a:r>
              <a:rPr lang="en-US" sz="2000" b="1" dirty="0">
                <a:latin typeface="Courier New"/>
                <a:ea typeface="Calibri"/>
              </a:rPr>
              <a:t>Started</a:t>
            </a:r>
          </a:p>
          <a:p>
            <a:pPr marL="0" lvl="0" indent="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None/>
            </a:pPr>
            <a:r>
              <a:rPr lang="en-US" sz="2000" b="1" dirty="0">
                <a:latin typeface="Courier New"/>
                <a:ea typeface="Calibri"/>
              </a:rPr>
              <a:t>.</a:t>
            </a:r>
          </a:p>
          <a:p>
            <a:pPr marL="0" lvl="0" indent="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None/>
            </a:pPr>
            <a:r>
              <a:rPr lang="en-US" sz="2000" b="1" dirty="0">
                <a:latin typeface="Courier New"/>
                <a:ea typeface="Calibri"/>
              </a:rPr>
              <a:t>Finished in 0.023513 seconds.</a:t>
            </a:r>
          </a:p>
          <a:p>
            <a:pPr marL="0" lvl="0" indent="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None/>
            </a:pPr>
            <a:r>
              <a:rPr lang="en-US" sz="2000" b="1" dirty="0">
                <a:latin typeface="Courier New"/>
                <a:ea typeface="Calibri"/>
              </a:rPr>
              <a:t>1 tests, 1 assertions, 0 failures, 0 errors</a:t>
            </a:r>
          </a:p>
          <a:p>
            <a:pPr marL="0" lvl="0" indent="0">
              <a:lnSpc>
                <a:spcPct val="125000"/>
              </a:lnSpc>
              <a:spcAft>
                <a:spcPts val="0"/>
              </a:spcAft>
              <a:buClr>
                <a:srgbClr val="808080"/>
              </a:buClr>
              <a:buSzPts val="1100"/>
              <a:buNone/>
            </a:pPr>
            <a:endParaRPr lang="bg-BG" sz="2000" b="1" dirty="0">
              <a:effectLst/>
              <a:latin typeface="Courier New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404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Тестване на производителността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Въведение</a:t>
            </a:r>
            <a:endParaRPr lang="bg-BG" dirty="0" smtClean="0"/>
          </a:p>
          <a:p>
            <a:pPr lvl="1"/>
            <a:r>
              <a:rPr lang="en-US" dirty="0" smtClean="0"/>
              <a:t>Benchmarking</a:t>
            </a:r>
            <a:endParaRPr lang="bg-BG" dirty="0" smtClean="0"/>
          </a:p>
          <a:p>
            <a:pPr marL="768096" lvl="2" indent="0">
              <a:buNone/>
            </a:pPr>
            <a:r>
              <a:rPr lang="bg-BG" sz="2200" dirty="0" smtClean="0"/>
              <a:t>Д</a:t>
            </a:r>
            <a:r>
              <a:rPr lang="en-US" sz="2200" dirty="0" err="1" smtClean="0"/>
              <a:t>ава</a:t>
            </a:r>
            <a:r>
              <a:rPr lang="en-US" sz="2200" dirty="0" smtClean="0"/>
              <a:t> </a:t>
            </a:r>
            <a:r>
              <a:rPr lang="en-US" sz="2200" dirty="0" err="1"/>
              <a:t>информация</a:t>
            </a:r>
            <a:r>
              <a:rPr lang="en-US" sz="2200" dirty="0"/>
              <a:t> </a:t>
            </a:r>
            <a:r>
              <a:rPr lang="en-US" sz="2200" dirty="0" err="1"/>
              <a:t>за</a:t>
            </a:r>
            <a:r>
              <a:rPr lang="en-US" sz="2200" dirty="0"/>
              <a:t> </a:t>
            </a:r>
            <a:r>
              <a:rPr lang="en-US" sz="2200" dirty="0" err="1"/>
              <a:t>скоростта</a:t>
            </a:r>
            <a:r>
              <a:rPr lang="en-US" sz="2200" dirty="0"/>
              <a:t> </a:t>
            </a:r>
            <a:r>
              <a:rPr lang="en-US" sz="2200" dirty="0" err="1"/>
              <a:t>на</a:t>
            </a:r>
            <a:r>
              <a:rPr lang="en-US" sz="2200" dirty="0"/>
              <a:t> </a:t>
            </a:r>
            <a:r>
              <a:rPr lang="en-US" sz="2200" dirty="0" err="1"/>
              <a:t>изпълнение</a:t>
            </a:r>
            <a:r>
              <a:rPr lang="en-US" sz="2200" dirty="0"/>
              <a:t> </a:t>
            </a:r>
            <a:r>
              <a:rPr lang="en-US" sz="2200" dirty="0" err="1"/>
              <a:t>на</a:t>
            </a:r>
            <a:r>
              <a:rPr lang="en-US" sz="2200" dirty="0"/>
              <a:t> </a:t>
            </a:r>
            <a:r>
              <a:rPr lang="en-US" sz="2200" dirty="0" err="1" smtClean="0"/>
              <a:t>тест</a:t>
            </a:r>
            <a:r>
              <a:rPr lang="bg-BG" sz="2200" dirty="0"/>
              <a:t> </a:t>
            </a:r>
            <a:r>
              <a:rPr lang="en-US" sz="2200" dirty="0" err="1" smtClean="0"/>
              <a:t>на</a:t>
            </a:r>
            <a:r>
              <a:rPr lang="en-US" sz="2200" dirty="0" smtClean="0"/>
              <a:t> </a:t>
            </a:r>
            <a:r>
              <a:rPr lang="en-US" sz="2200" dirty="0" err="1"/>
              <a:t>производителността</a:t>
            </a:r>
            <a:r>
              <a:rPr lang="en-US" sz="2200" dirty="0"/>
              <a:t>. </a:t>
            </a:r>
            <a:r>
              <a:rPr lang="en-US" sz="2200" dirty="0" err="1"/>
              <a:t>Всеки</a:t>
            </a:r>
            <a:r>
              <a:rPr lang="en-US" sz="2200" dirty="0"/>
              <a:t> test case </a:t>
            </a:r>
            <a:r>
              <a:rPr lang="en-US" sz="2200" dirty="0" err="1"/>
              <a:t>се</a:t>
            </a:r>
            <a:r>
              <a:rPr lang="en-US" sz="2200" dirty="0"/>
              <a:t> </a:t>
            </a:r>
            <a:r>
              <a:rPr lang="en-US" sz="2200" dirty="0" err="1"/>
              <a:t>изпълнява</a:t>
            </a:r>
            <a:r>
              <a:rPr lang="en-US" sz="2200" dirty="0"/>
              <a:t> 4 </a:t>
            </a:r>
            <a:r>
              <a:rPr lang="en-US" sz="2200" dirty="0" err="1"/>
              <a:t>пъти</a:t>
            </a:r>
            <a:r>
              <a:rPr lang="en-US" sz="2200" dirty="0"/>
              <a:t> в benchmarking </a:t>
            </a:r>
            <a:r>
              <a:rPr lang="en-US" sz="2200" dirty="0" err="1"/>
              <a:t>режим</a:t>
            </a:r>
            <a:r>
              <a:rPr lang="en-US" sz="2200" dirty="0"/>
              <a:t>.</a:t>
            </a:r>
            <a:r>
              <a:rPr lang="en-US" sz="2200" dirty="0" smtClean="0"/>
              <a:t> </a:t>
            </a:r>
            <a:endParaRPr lang="bg-BG" sz="2200" dirty="0"/>
          </a:p>
          <a:p>
            <a:pPr lvl="1"/>
            <a:r>
              <a:rPr lang="en-US" dirty="0" smtClean="0"/>
              <a:t>Profiling</a:t>
            </a:r>
          </a:p>
          <a:p>
            <a:pPr marL="768096" lvl="2" indent="0">
              <a:buNone/>
            </a:pPr>
            <a:r>
              <a:rPr lang="bg-BG" sz="2200" dirty="0" smtClean="0"/>
              <a:t>Разкрива </a:t>
            </a:r>
            <a:r>
              <a:rPr lang="bg-BG" sz="2200" dirty="0"/>
              <a:t>детайлите от </a:t>
            </a:r>
            <a:r>
              <a:rPr lang="bg-BG" sz="2200" dirty="0" smtClean="0"/>
              <a:t>изпълнението </a:t>
            </a:r>
            <a:r>
              <a:rPr lang="ru-RU" sz="2200" dirty="0"/>
              <a:t>на тест </a:t>
            </a:r>
            <a:r>
              <a:rPr lang="ru-RU" sz="2200" dirty="0" smtClean="0"/>
              <a:t>на                                  производителността </a:t>
            </a:r>
            <a:r>
              <a:rPr lang="ru-RU" sz="2200" dirty="0"/>
              <a:t>и дава по-подробна информация за бавните и консумиращите памет части на приложението.</a:t>
            </a:r>
            <a:endParaRPr lang="en-US" sz="2200" dirty="0" smtClean="0"/>
          </a:p>
          <a:p>
            <a:endParaRPr lang="bg-BG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0043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/>
              <a:t>Тестване на производителността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Пример - тест на производителността на началната страница на приложението:</a:t>
            </a:r>
            <a:endParaRPr lang="bg-BG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67544" y="2996952"/>
            <a:ext cx="8496944" cy="3240360"/>
          </a:xfrm>
          <a:prstGeom prst="rect">
            <a:avLst/>
          </a:prstGeom>
          <a:ln w="190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61772" indent="-342900">
              <a:buClr>
                <a:schemeClr val="tx2"/>
              </a:buClr>
              <a:buFont typeface="+mj-lt"/>
              <a:buAutoNum type="arabicPeriod"/>
            </a:pPr>
            <a:r>
              <a:rPr lang="en-GB" sz="1800" b="1" dirty="0">
                <a:latin typeface="Courier New" pitchFamily="49" charset="0"/>
                <a:cs typeface="Courier New" pitchFamily="49" charset="0"/>
              </a:rPr>
              <a:t>require '</a:t>
            </a: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test_helper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'</a:t>
            </a:r>
            <a:endParaRPr lang="bg-BG" sz="1800" b="1" dirty="0">
              <a:latin typeface="Courier New" pitchFamily="49" charset="0"/>
              <a:cs typeface="Courier New" pitchFamily="49" charset="0"/>
            </a:endParaRPr>
          </a:p>
          <a:p>
            <a:pPr marL="461772" indent="-342900">
              <a:buClr>
                <a:schemeClr val="tx2"/>
              </a:buClr>
              <a:buFont typeface="+mj-lt"/>
              <a:buAutoNum type="arabicPeriod"/>
            </a:pPr>
            <a:r>
              <a:rPr lang="en-GB" sz="1800" b="1" dirty="0">
                <a:latin typeface="Courier New" pitchFamily="49" charset="0"/>
                <a:cs typeface="Courier New" pitchFamily="49" charset="0"/>
              </a:rPr>
              <a:t>require '</a:t>
            </a: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performance_test_help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'</a:t>
            </a:r>
            <a:endParaRPr lang="bg-BG" sz="1800" b="1" dirty="0">
              <a:latin typeface="Courier New" pitchFamily="49" charset="0"/>
              <a:cs typeface="Courier New" pitchFamily="49" charset="0"/>
            </a:endParaRPr>
          </a:p>
          <a:p>
            <a:pPr marL="461772" indent="-342900">
              <a:buClr>
                <a:schemeClr val="tx2"/>
              </a:buClr>
              <a:buFont typeface="+mj-lt"/>
              <a:buAutoNum type="arabicPeriod"/>
            </a:pPr>
            <a:r>
              <a:rPr lang="en-GB" sz="1800" b="1" dirty="0">
                <a:latin typeface="Courier New" pitchFamily="49" charset="0"/>
                <a:cs typeface="Courier New" pitchFamily="49" charset="0"/>
              </a:rPr>
              <a:t> </a:t>
            </a:r>
            <a:endParaRPr lang="bg-BG" sz="1800" b="1" dirty="0">
              <a:latin typeface="Courier New" pitchFamily="49" charset="0"/>
              <a:cs typeface="Courier New" pitchFamily="49" charset="0"/>
            </a:endParaRPr>
          </a:p>
          <a:p>
            <a:pPr marL="461772" indent="-342900">
              <a:buClr>
                <a:schemeClr val="tx2"/>
              </a:buClr>
              <a:buFont typeface="+mj-lt"/>
              <a:buAutoNum type="arabicPeriod"/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# Profiling results for each test method are written to </a:t>
            </a:r>
            <a:r>
              <a:rPr lang="en-GB" sz="1800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GB" sz="1800" dirty="0">
                <a:latin typeface="Courier New" pitchFamily="49" charset="0"/>
                <a:cs typeface="Courier New" pitchFamily="49" charset="0"/>
              </a:rPr>
              <a:t>/performance.</a:t>
            </a:r>
            <a:endParaRPr lang="bg-BG" sz="1800" dirty="0">
              <a:latin typeface="Courier New" pitchFamily="49" charset="0"/>
              <a:cs typeface="Courier New" pitchFamily="49" charset="0"/>
            </a:endParaRPr>
          </a:p>
          <a:p>
            <a:pPr marL="461772" indent="-342900">
              <a:buClr>
                <a:schemeClr val="tx2"/>
              </a:buClr>
              <a:buFont typeface="+mj-lt"/>
              <a:buAutoNum type="arabicPeriod"/>
            </a:pPr>
            <a:r>
              <a:rPr lang="bg-BG" sz="1800" b="1" dirty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 marL="461772" indent="-342900">
              <a:buClr>
                <a:schemeClr val="tx2"/>
              </a:buClr>
              <a:buFont typeface="+mj-lt"/>
              <a:buAutoNum type="arabicPeriod"/>
            </a:pPr>
            <a:r>
              <a:rPr lang="en-GB" sz="18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BrowsingTest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ActionController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PerformanceTest</a:t>
            </a:r>
            <a:endParaRPr lang="bg-BG" sz="1800" b="1" dirty="0">
              <a:latin typeface="Courier New" pitchFamily="49" charset="0"/>
              <a:cs typeface="Courier New" pitchFamily="49" charset="0"/>
            </a:endParaRPr>
          </a:p>
          <a:p>
            <a:pPr marL="461772" indent="-342900">
              <a:buClr>
                <a:schemeClr val="tx2"/>
              </a:buClr>
              <a:buFont typeface="+mj-lt"/>
              <a:buAutoNum type="arabicPeriod"/>
            </a:pPr>
            <a:r>
              <a:rPr lang="bg-BG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test_homepage</a:t>
            </a:r>
            <a:endParaRPr lang="bg-BG" sz="1800" b="1" dirty="0">
              <a:latin typeface="Courier New" pitchFamily="49" charset="0"/>
              <a:cs typeface="Courier New" pitchFamily="49" charset="0"/>
            </a:endParaRPr>
          </a:p>
          <a:p>
            <a:pPr marL="461772" indent="-342900">
              <a:buClr>
                <a:schemeClr val="tx2"/>
              </a:buClr>
              <a:buFont typeface="+mj-lt"/>
              <a:buAutoNum type="arabicPeriod"/>
            </a:pPr>
            <a:r>
              <a:rPr lang="en-GB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bg-BG" sz="1800" b="1" dirty="0">
                <a:latin typeface="Courier New" pitchFamily="49" charset="0"/>
                <a:cs typeface="Courier New" pitchFamily="49" charset="0"/>
              </a:rPr>
              <a:t> 		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get '/'</a:t>
            </a:r>
            <a:endParaRPr lang="bg-BG" sz="1800" b="1" dirty="0">
              <a:latin typeface="Courier New" pitchFamily="49" charset="0"/>
              <a:cs typeface="Courier New" pitchFamily="49" charset="0"/>
            </a:endParaRPr>
          </a:p>
          <a:p>
            <a:pPr marL="461772" indent="-342900">
              <a:buClr>
                <a:schemeClr val="tx2"/>
              </a:buClr>
              <a:buFont typeface="+mj-lt"/>
              <a:buAutoNum type="arabicPeriod"/>
            </a:pPr>
            <a:r>
              <a:rPr lang="en-GB" sz="1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bg-BG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end</a:t>
            </a:r>
            <a:endParaRPr lang="bg-BG" sz="1800" b="1" dirty="0">
              <a:latin typeface="Courier New" pitchFamily="49" charset="0"/>
              <a:cs typeface="Courier New" pitchFamily="49" charset="0"/>
            </a:endParaRPr>
          </a:p>
          <a:p>
            <a:pPr marL="461772" indent="-342900">
              <a:buClr>
                <a:schemeClr val="tx2"/>
              </a:buClr>
              <a:buFont typeface="+mj-lt"/>
              <a:buAutoNum type="arabicPeriod"/>
            </a:pPr>
            <a:r>
              <a:rPr lang="en-GB" sz="1800" b="1" dirty="0">
                <a:latin typeface="Courier New" pitchFamily="49" charset="0"/>
                <a:cs typeface="Courier New" pitchFamily="49" charset="0"/>
              </a:rPr>
              <a:t>end</a:t>
            </a:r>
            <a:endParaRPr lang="bg-BG" sz="1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162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/>
              <a:t>Тестване на производителността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ООП модел</a:t>
            </a:r>
            <a:endParaRPr lang="bg-BG" dirty="0" smtClean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r>
              <a:rPr lang="bg-BG" dirty="0" smtClean="0"/>
              <a:t>Видове </a:t>
            </a:r>
            <a:r>
              <a:rPr lang="bg-BG" dirty="0" smtClean="0"/>
              <a:t>измервания</a:t>
            </a:r>
          </a:p>
          <a:p>
            <a:pPr lvl="1"/>
            <a:r>
              <a:rPr lang="en-US" dirty="0" smtClean="0"/>
              <a:t>Wall Time (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Benchmarking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Process Time (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Profiling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Memory (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Benchmarking, Profiling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Objects (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Benchmarking, Profiling</a:t>
            </a:r>
            <a:r>
              <a:rPr lang="en-US" dirty="0" smtClean="0"/>
              <a:t>)</a:t>
            </a:r>
            <a:endParaRPr lang="en-US" dirty="0" smtClean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9592" y="2564904"/>
            <a:ext cx="7560840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99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Тестване на производителността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GC </a:t>
            </a:r>
            <a:r>
              <a:rPr lang="en-US" dirty="0"/>
              <a:t>Runs (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Benchmarking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GC Time (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Benchmarking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bg-BG" dirty="0" smtClean="0"/>
              <a:t>Резултат от тестовете</a:t>
            </a:r>
          </a:p>
          <a:p>
            <a:pPr lvl="1"/>
            <a:r>
              <a:rPr lang="en-US" dirty="0" smtClean="0"/>
              <a:t>Benchmarking</a:t>
            </a:r>
          </a:p>
          <a:p>
            <a:pPr lvl="2"/>
            <a:r>
              <a:rPr lang="en-US" dirty="0" smtClean="0"/>
              <a:t>Command Line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1259632" y="4848820"/>
            <a:ext cx="4896544" cy="1512168"/>
          </a:xfrm>
          <a:prstGeom prst="rect">
            <a:avLst/>
          </a:prstGeom>
          <a:ln w="190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vert="horz" lIns="54864" tIns="91440" rtlCol="0">
            <a:normAutofit fontScale="9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GB" sz="1800" b="1" dirty="0" err="1"/>
              <a:t>BrowsingTest#test_homepage</a:t>
            </a:r>
            <a:r>
              <a:rPr lang="en-GB" sz="1800" b="1" dirty="0"/>
              <a:t> (31 </a:t>
            </a:r>
            <a:r>
              <a:rPr lang="en-GB" sz="1800" b="1" dirty="0" err="1"/>
              <a:t>ms</a:t>
            </a:r>
            <a:r>
              <a:rPr lang="en-GB" sz="1800" b="1" dirty="0"/>
              <a:t> </a:t>
            </a:r>
            <a:r>
              <a:rPr lang="en-GB" sz="1800" b="1" dirty="0" err="1"/>
              <a:t>warmup</a:t>
            </a:r>
            <a:r>
              <a:rPr lang="en-GB" sz="1800" b="1" dirty="0"/>
              <a:t>)</a:t>
            </a:r>
            <a:endParaRPr lang="bg-BG" sz="1800" b="1" dirty="0"/>
          </a:p>
          <a:p>
            <a:pPr marL="118872" indent="0">
              <a:buNone/>
            </a:pPr>
            <a:r>
              <a:rPr lang="en-GB" sz="1800" b="1" dirty="0" err="1"/>
              <a:t>wall_time</a:t>
            </a:r>
            <a:r>
              <a:rPr lang="en-GB" sz="1800" b="1" dirty="0"/>
              <a:t>: 6 </a:t>
            </a:r>
            <a:r>
              <a:rPr lang="en-GB" sz="1800" b="1" dirty="0" err="1"/>
              <a:t>ms</a:t>
            </a:r>
            <a:endParaRPr lang="bg-BG" sz="1800" b="1" dirty="0"/>
          </a:p>
          <a:p>
            <a:pPr marL="118872" indent="0">
              <a:buNone/>
            </a:pPr>
            <a:r>
              <a:rPr lang="en-GB" sz="1800" b="1" dirty="0"/>
              <a:t>memory: 437.27 KB</a:t>
            </a:r>
            <a:endParaRPr lang="bg-BG" sz="1800" b="1" dirty="0"/>
          </a:p>
          <a:p>
            <a:pPr marL="118872" indent="0">
              <a:buNone/>
            </a:pPr>
            <a:r>
              <a:rPr lang="en-GB" sz="1800" b="1" dirty="0"/>
              <a:t>objects: 5514</a:t>
            </a:r>
            <a:endParaRPr lang="bg-BG" sz="1800" b="1" dirty="0"/>
          </a:p>
          <a:p>
            <a:pPr marL="118872" indent="0">
              <a:buNone/>
            </a:pPr>
            <a:r>
              <a:rPr lang="en-GB" sz="1800" b="1" dirty="0" err="1"/>
              <a:t>gc_runs</a:t>
            </a:r>
            <a:r>
              <a:rPr lang="en-GB" sz="1800" b="1" dirty="0"/>
              <a:t>: 0</a:t>
            </a:r>
            <a:endParaRPr lang="bg-BG" sz="1800" b="1" dirty="0"/>
          </a:p>
          <a:p>
            <a:pPr marL="118872" indent="0">
              <a:buNone/>
            </a:pPr>
            <a:r>
              <a:rPr lang="en-GB" sz="1800" b="1" dirty="0" err="1"/>
              <a:t>gc_time</a:t>
            </a:r>
            <a:r>
              <a:rPr lang="en-GB" sz="1800" b="1" dirty="0"/>
              <a:t>: 19 </a:t>
            </a:r>
            <a:r>
              <a:rPr lang="en-GB" sz="1800" b="1" dirty="0" err="1"/>
              <a:t>ms</a:t>
            </a:r>
            <a:endParaRPr lang="bg-BG" sz="1800" b="1" dirty="0"/>
          </a:p>
        </p:txBody>
      </p:sp>
    </p:spTree>
    <p:extLst>
      <p:ext uri="{BB962C8B-B14F-4D97-AF65-F5344CB8AC3E}">
        <p14:creationId xmlns:p14="http://schemas.microsoft.com/office/powerpoint/2010/main" val="239151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274</TotalTime>
  <Words>354</Words>
  <Application>Microsoft Office PowerPoint</Application>
  <PresentationFormat>On-screen Show (4:3)</PresentationFormat>
  <Paragraphs>125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Module</vt:lpstr>
      <vt:lpstr>Unit тестване с RoR</vt:lpstr>
      <vt:lpstr>Unit тестване с RoR</vt:lpstr>
      <vt:lpstr>Unit тестване с RoR</vt:lpstr>
      <vt:lpstr>Unit тестване с RoR</vt:lpstr>
      <vt:lpstr>Unit тестване с RoR</vt:lpstr>
      <vt:lpstr>Тестване на производителността</vt:lpstr>
      <vt:lpstr>Тестване на производителността</vt:lpstr>
      <vt:lpstr>Тестване на производителността</vt:lpstr>
      <vt:lpstr>Тестване на производителността</vt:lpstr>
      <vt:lpstr>Тестване на производителността</vt:lpstr>
    </vt:vector>
  </TitlesOfParts>
  <Company>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Автоматизирано Тестване с Ruby on Rails</dc:title>
  <dc:creator>X</dc:creator>
  <cp:lastModifiedBy>Sav</cp:lastModifiedBy>
  <cp:revision>47</cp:revision>
  <dcterms:created xsi:type="dcterms:W3CDTF">2010-06-20T09:59:22Z</dcterms:created>
  <dcterms:modified xsi:type="dcterms:W3CDTF">2010-06-23T14:02:31Z</dcterms:modified>
</cp:coreProperties>
</file>